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62" r:id="rId6"/>
    <p:sldId id="259" r:id="rId7"/>
    <p:sldId id="263" r:id="rId8"/>
    <p:sldId id="260"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88" y="4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460228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3626782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1402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3781075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7452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2176762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1811232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1550269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6603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303485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109241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4196558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125806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4256467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2311979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004F238-3B4A-4450-AD3A-D3902000C914}" type="datetimeFigureOut">
              <a:rPr lang="ru-RU" smtClean="0"/>
              <a:t>18.04.2023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D7712708-3EC0-43A0-9A94-527DA8F3D311}" type="slidenum">
              <a:rPr lang="ru-RU" smtClean="0"/>
              <a:t>‹#›</a:t>
            </a:fld>
            <a:endParaRPr lang="ru-RU" dirty="0"/>
          </a:p>
        </p:txBody>
      </p:sp>
    </p:spTree>
    <p:extLst>
      <p:ext uri="{BB962C8B-B14F-4D97-AF65-F5344CB8AC3E}">
        <p14:creationId xmlns:p14="http://schemas.microsoft.com/office/powerpoint/2010/main" val="280900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004F238-3B4A-4450-AD3A-D3902000C914}" type="datetimeFigureOut">
              <a:rPr lang="ru-RU" smtClean="0"/>
              <a:t>18.04.2023</a:t>
            </a:fld>
            <a:endParaRPr lang="ru-RU"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712708-3EC0-43A0-9A94-527DA8F3D311}" type="slidenum">
              <a:rPr lang="ru-RU" smtClean="0"/>
              <a:t>‹#›</a:t>
            </a:fld>
            <a:endParaRPr lang="ru-RU" dirty="0"/>
          </a:p>
        </p:txBody>
      </p:sp>
    </p:spTree>
    <p:extLst>
      <p:ext uri="{BB962C8B-B14F-4D97-AF65-F5344CB8AC3E}">
        <p14:creationId xmlns:p14="http://schemas.microsoft.com/office/powerpoint/2010/main" val="2331333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ukrlib.com.ua/books/printit.php?tid=1398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z="6000" b="1" dirty="0">
                <a:solidFill>
                  <a:srgbClr val="7030A0"/>
                </a:solidFill>
                <a:latin typeface="Times New Roman" pitchFamily="18" charset="0"/>
                <a:cs typeface="Times New Roman" pitchFamily="18" charset="0"/>
              </a:rPr>
              <a:t>П. Тичина. Симфонія "Сковорода" </a:t>
            </a:r>
          </a:p>
        </p:txBody>
      </p:sp>
      <p:sp>
        <p:nvSpPr>
          <p:cNvPr id="3" name="Подзаголовок 2"/>
          <p:cNvSpPr>
            <a:spLocks noGrp="1"/>
          </p:cNvSpPr>
          <p:nvPr>
            <p:ph type="subTitle" idx="1"/>
          </p:nvPr>
        </p:nvSpPr>
        <p:spPr/>
        <p:txBody>
          <a:bodyPr>
            <a:normAutofit/>
          </a:bodyPr>
          <a:lstStyle/>
          <a:p>
            <a:r>
              <a:rPr lang="en-US" dirty="0" smtClean="0"/>
              <a:t> </a:t>
            </a:r>
            <a:endParaRPr lang="ru-RU" dirty="0"/>
          </a:p>
        </p:txBody>
      </p:sp>
    </p:spTree>
    <p:extLst>
      <p:ext uri="{BB962C8B-B14F-4D97-AF65-F5344CB8AC3E}">
        <p14:creationId xmlns:p14="http://schemas.microsoft.com/office/powerpoint/2010/main" val="3830690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6824" y="305263"/>
            <a:ext cx="7926659" cy="6664249"/>
          </a:xfrm>
        </p:spPr>
        <p:txBody>
          <a:bodyPr>
            <a:noAutofit/>
          </a:bodyPr>
          <a:lstStyle/>
          <a:p>
            <a:pPr algn="ctr"/>
            <a:r>
              <a:rPr lang="uk-UA" sz="2000" i="1" dirty="0" smtClean="0">
                <a:solidFill>
                  <a:schemeClr val="tx1"/>
                </a:solidFill>
                <a:latin typeface="Times New Roman" pitchFamily="18" charset="0"/>
                <a:cs typeface="Times New Roman" pitchFamily="18" charset="0"/>
              </a:rPr>
              <a:t>Григорій Сковорода належить до найяскравіших постатей в українській філософії та літературі. Його незвичайність у житті і творчості визначила межова ситуація між старою та новою епохами в історії України, давнім та новим її письменством. Сягнувши у своїх помислах життєво важливих, екзистенційно вагомих проблем людського буття, Сковорода і досі залишається актуальним – як особистість, мислитель, письменник.</a:t>
            </a:r>
          </a:p>
          <a:p>
            <a:pPr algn="ctr"/>
            <a:r>
              <a:rPr lang="uk-UA" sz="2000" i="1" dirty="0" smtClean="0">
                <a:solidFill>
                  <a:schemeClr val="tx1"/>
                </a:solidFill>
                <a:latin typeface="Times New Roman" pitchFamily="18" charset="0"/>
                <a:cs typeface="Times New Roman" pitchFamily="18" charset="0"/>
              </a:rPr>
              <a:t>Його постать повсякчас була привабливою для митців різноманітних жанрів. До його образу зверталися художники, скульптори, композитори та режисери, але наймайстерніше він був інтерпретований під пером письменників. Образ С. в художній літературі яскраво відтворили П. Куліш (поема ,,Грицько Сковорода’’), Тарас Шевченко (повість ,,Близнецы’’); зворушливо й велично сказав про Сковороду М. Рильський у ,,Слові про рідну матір’’; серед письменників-сучасників до образу С. звернувся В. Єшкілєв у романі ,,Усі кути трикутника’’.</a:t>
            </a:r>
          </a:p>
          <a:p>
            <a:pPr algn="ctr"/>
            <a:r>
              <a:rPr lang="uk-UA" sz="2000" i="1" dirty="0" smtClean="0">
                <a:solidFill>
                  <a:schemeClr val="tx1"/>
                </a:solidFill>
                <a:latin typeface="Times New Roman" pitchFamily="18" charset="0"/>
                <a:cs typeface="Times New Roman" pitchFamily="18" charset="0"/>
              </a:rPr>
              <a:t>Та найоригінальніше, на мою думку, він був зображений у поемі-симфонії П. Тичин</a:t>
            </a:r>
            <a:r>
              <a:rPr lang="uk-UA" sz="2000" i="1" dirty="0">
                <a:solidFill>
                  <a:schemeClr val="tx1"/>
                </a:solidFill>
                <a:latin typeface="Times New Roman" pitchFamily="18" charset="0"/>
                <a:cs typeface="Times New Roman" pitchFamily="18" charset="0"/>
              </a:rPr>
              <a:t>и</a:t>
            </a:r>
            <a:endParaRPr lang="uk-UA" sz="2000" i="1" dirty="0" smtClean="0">
              <a:solidFill>
                <a:schemeClr val="tx1"/>
              </a:solidFill>
              <a:latin typeface="Times New Roman" pitchFamily="18" charset="0"/>
              <a:cs typeface="Times New Roman" pitchFamily="18" charset="0"/>
            </a:endParaRPr>
          </a:p>
        </p:txBody>
      </p:sp>
      <p:pic>
        <p:nvPicPr>
          <p:cNvPr id="1026" name="Picture 2" descr="Тичина Павло Григорович - Біографі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3844" y="305263"/>
            <a:ext cx="3840666" cy="5760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1615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6824" y="305263"/>
            <a:ext cx="7926659" cy="6664249"/>
          </a:xfrm>
        </p:spPr>
        <p:txBody>
          <a:bodyPr>
            <a:normAutofit fontScale="62500" lnSpcReduction="20000"/>
          </a:bodyPr>
          <a:lstStyle/>
          <a:p>
            <a:pPr marL="0" indent="0" algn="ctr">
              <a:buNone/>
            </a:pPr>
            <a:endParaRPr lang="uk-UA" sz="3400" i="1" dirty="0" smtClean="0">
              <a:solidFill>
                <a:schemeClr val="tx1"/>
              </a:solidFill>
              <a:latin typeface="Arial" panose="020B0604020202020204" pitchFamily="34" charset="0"/>
              <a:cs typeface="Arial" panose="020B0604020202020204" pitchFamily="34" charset="0"/>
            </a:endParaRPr>
          </a:p>
          <a:p>
            <a:pPr algn="ctr"/>
            <a:r>
              <a:rPr lang="uk-UA" sz="3400" i="1" dirty="0" smtClean="0">
                <a:solidFill>
                  <a:schemeClr val="tx1"/>
                </a:solidFill>
                <a:latin typeface="Times New Roman" pitchFamily="18" charset="0"/>
                <a:cs typeface="Times New Roman" pitchFamily="18" charset="0"/>
              </a:rPr>
              <a:t>Григорій Сковорода належить до найяскравіших постатей в українській філософії та літературі. Його незвичайність у житті і творчості визначила межова ситуація між старою та новою епохами в історії України, давнім та новим її письменством. Сягнувши у своїх помислах життєво важливих, екзистенційно вагомих проблем людського буття, Сковорода і досі залишається актуальним – як особистість, мислитель, письменник.</a:t>
            </a:r>
          </a:p>
          <a:p>
            <a:pPr algn="ctr"/>
            <a:r>
              <a:rPr lang="uk-UA" sz="3400" i="1" dirty="0" smtClean="0">
                <a:solidFill>
                  <a:schemeClr val="tx1"/>
                </a:solidFill>
                <a:latin typeface="Times New Roman" pitchFamily="18" charset="0"/>
                <a:cs typeface="Times New Roman" pitchFamily="18" charset="0"/>
              </a:rPr>
              <a:t>Його постать повсякчас була привабливою для митців різноманітних жанрів. До його образу зверталися художники, скульптори, композитори та режисери, але наймайстерніше він був інтерпретований під пером письменників. Образ С. в художній літературі яскраво відтворили П. Куліш (поема ,,Грицько Сковорода’’), Тарас Шевченко (повість ,,Близнецы’’); зворушливо й велично сказав про Сковороду М. Рильський у ,,Слові про рідну матір’’; серед письменників-сучасників до образу С. звернувся В. Єшкілєв у романі ,,Усі кути трикутника’’.</a:t>
            </a:r>
          </a:p>
          <a:p>
            <a:pPr algn="ctr"/>
            <a:r>
              <a:rPr lang="uk-UA" sz="3400" i="1" dirty="0" smtClean="0">
                <a:solidFill>
                  <a:schemeClr val="tx1"/>
                </a:solidFill>
                <a:latin typeface="Times New Roman" pitchFamily="18" charset="0"/>
                <a:cs typeface="Times New Roman" pitchFamily="18" charset="0"/>
              </a:rPr>
              <a:t>Та найоригінальніше, на мою думку, він був зображений у поемі-симфонії П. Тичини</a:t>
            </a:r>
          </a:p>
          <a:p>
            <a:endParaRPr lang="ru-RU" dirty="0"/>
          </a:p>
        </p:txBody>
      </p:sp>
      <p:pic>
        <p:nvPicPr>
          <p:cNvPr id="1026" name="Picture 2" descr="Тичина Павло Григорович - Біографі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3844" y="305263"/>
            <a:ext cx="3840666" cy="5760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5814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8778" y="208156"/>
            <a:ext cx="8596668" cy="1320800"/>
          </a:xfrm>
        </p:spPr>
        <p:txBody>
          <a:bodyPr>
            <a:normAutofit fontScale="90000"/>
          </a:bodyPr>
          <a:lstStyle/>
          <a:p>
            <a:r>
              <a:rPr lang="uk-UA" b="1" dirty="0" smtClean="0">
                <a:solidFill>
                  <a:srgbClr val="7030A0"/>
                </a:solidFill>
                <a:latin typeface="Times New Roman" pitchFamily="18" charset="0"/>
                <a:cs typeface="Times New Roman" pitchFamily="18" charset="0"/>
              </a:rPr>
              <a:t>Жанрові й проблемно-тематичні особливості поеми-симфонії «Сковорода» </a:t>
            </a:r>
            <a:r>
              <a:rPr lang="ru-RU" b="1" dirty="0">
                <a:solidFill>
                  <a:srgbClr val="7030A0"/>
                </a:solidFill>
                <a:latin typeface="Times New Roman" pitchFamily="18" charset="0"/>
                <a:cs typeface="Times New Roman" pitchFamily="18" charset="0"/>
              </a:rPr>
              <a:t/>
            </a:r>
            <a:br>
              <a:rPr lang="ru-RU" b="1" dirty="0">
                <a:solidFill>
                  <a:srgbClr val="7030A0"/>
                </a:solidFill>
                <a:latin typeface="Times New Roman" pitchFamily="18" charset="0"/>
                <a:cs typeface="Times New Roman" pitchFamily="18" charset="0"/>
              </a:rPr>
            </a:br>
            <a:endParaRPr lang="ru-RU" dirty="0">
              <a:solidFill>
                <a:srgbClr val="7030A0"/>
              </a:solidFill>
              <a:latin typeface="Times New Roman" pitchFamily="18" charset="0"/>
              <a:cs typeface="Times New Roman" pitchFamily="18" charset="0"/>
            </a:endParaRPr>
          </a:p>
        </p:txBody>
      </p:sp>
      <p:sp>
        <p:nvSpPr>
          <p:cNvPr id="3" name="Объект 2"/>
          <p:cNvSpPr>
            <a:spLocks noGrp="1"/>
          </p:cNvSpPr>
          <p:nvPr>
            <p:ph idx="1"/>
          </p:nvPr>
        </p:nvSpPr>
        <p:spPr>
          <a:xfrm>
            <a:off x="111512" y="1350536"/>
            <a:ext cx="6735337" cy="5094868"/>
          </a:xfrm>
        </p:spPr>
        <p:txBody>
          <a:bodyPr>
            <a:normAutofit/>
          </a:bodyPr>
          <a:lstStyle/>
          <a:p>
            <a:r>
              <a:rPr lang="ru-RU" sz="2400" i="1" dirty="0">
                <a:solidFill>
                  <a:schemeClr val="tx1">
                    <a:lumMod val="85000"/>
                    <a:lumOff val="15000"/>
                  </a:schemeClr>
                </a:solidFill>
                <a:latin typeface="Times New Roman" pitchFamily="18" charset="0"/>
                <a:cs typeface="Times New Roman" pitchFamily="18" charset="0"/>
              </a:rPr>
              <a:t>Робота П. </a:t>
            </a:r>
            <a:r>
              <a:rPr lang="uk-UA" sz="2400" i="1" dirty="0" smtClean="0">
                <a:solidFill>
                  <a:schemeClr val="tx1">
                    <a:lumMod val="85000"/>
                    <a:lumOff val="15000"/>
                  </a:schemeClr>
                </a:solidFill>
                <a:latin typeface="Times New Roman" pitchFamily="18" charset="0"/>
                <a:cs typeface="Times New Roman" pitchFamily="18" charset="0"/>
              </a:rPr>
              <a:t>Тичини</a:t>
            </a:r>
            <a:r>
              <a:rPr lang="ru-RU" sz="2400" i="1" dirty="0" smtClean="0">
                <a:solidFill>
                  <a:schemeClr val="tx1">
                    <a:lumMod val="85000"/>
                    <a:lumOff val="15000"/>
                  </a:schemeClr>
                </a:solidFill>
                <a:latin typeface="Times New Roman" pitchFamily="18" charset="0"/>
                <a:cs typeface="Times New Roman" pitchFamily="18" charset="0"/>
              </a:rPr>
              <a:t> </a:t>
            </a:r>
            <a:r>
              <a:rPr lang="ru-RU" sz="2400" i="1" dirty="0">
                <a:solidFill>
                  <a:schemeClr val="tx1">
                    <a:lumMod val="85000"/>
                    <a:lumOff val="15000"/>
                  </a:schemeClr>
                </a:solidFill>
                <a:latin typeface="Times New Roman" pitchFamily="18" charset="0"/>
                <a:cs typeface="Times New Roman" pitchFamily="18" charset="0"/>
              </a:rPr>
              <a:t>над поемою-симфонією „Сковорода” тривала з 1918 р. до кінця 1950-х рр. Поет скрупульозно опрацьовував матеріали про українського мандрівного філософа. Шістдесят папок на 2,5 тис. сторінок із помітками автора засвідчують масштаби його титанічної роботи. Перші розділи поеми-симфонії „Сковорода” опубліковані 1923 р. у журналі „Шляхи мистецтва” (№ 5), а натхненна праця над текстом тривала у 1923-1934, 1939-1940 рр. Сам П. Тичина впродовж цього часу неухильно перетворювався з поета-лірика на поета-епіка.</a:t>
            </a:r>
          </a:p>
          <a:p>
            <a:pPr marL="0" indent="0">
              <a:buNone/>
            </a:pPr>
            <a:endParaRPr lang="en-US" sz="2400" i="1" dirty="0">
              <a:solidFill>
                <a:schemeClr val="tx1">
                  <a:lumMod val="85000"/>
                  <a:lumOff val="1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050" name="Picture 2" descr="Павло Тичина: роздвоєння таланту – Українська мова та літератур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6849" y="2274850"/>
            <a:ext cx="5100441" cy="3187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6463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8778" y="208156"/>
            <a:ext cx="8596668" cy="1320800"/>
          </a:xfrm>
        </p:spPr>
        <p:txBody>
          <a:bodyPr>
            <a:normAutofit fontScale="90000"/>
          </a:bodyPr>
          <a:lstStyle/>
          <a:p>
            <a:r>
              <a:rPr lang="uk-UA" b="1" dirty="0" smtClean="0">
                <a:solidFill>
                  <a:srgbClr val="7030A0"/>
                </a:solidFill>
                <a:latin typeface="Times New Roman" pitchFamily="18" charset="0"/>
                <a:cs typeface="Times New Roman" pitchFamily="18" charset="0"/>
              </a:rPr>
              <a:t>Жанрові й проблемно-тематичні особливості поеми-симфонії «Сковорода» </a:t>
            </a:r>
            <a:r>
              <a:rPr lang="ru-RU" b="1" dirty="0">
                <a:solidFill>
                  <a:srgbClr val="7030A0"/>
                </a:solidFill>
                <a:latin typeface="Times New Roman" pitchFamily="18" charset="0"/>
                <a:cs typeface="Times New Roman" pitchFamily="18" charset="0"/>
              </a:rPr>
              <a:t/>
            </a:r>
            <a:br>
              <a:rPr lang="ru-RU" b="1" dirty="0">
                <a:solidFill>
                  <a:srgbClr val="7030A0"/>
                </a:solidFill>
                <a:latin typeface="Times New Roman" pitchFamily="18" charset="0"/>
                <a:cs typeface="Times New Roman" pitchFamily="18" charset="0"/>
              </a:rPr>
            </a:br>
            <a:endParaRPr lang="ru-RU" dirty="0">
              <a:solidFill>
                <a:srgbClr val="7030A0"/>
              </a:solidFill>
              <a:latin typeface="Times New Roman" pitchFamily="18" charset="0"/>
              <a:cs typeface="Times New Roman" pitchFamily="18" charset="0"/>
            </a:endParaRPr>
          </a:p>
        </p:txBody>
      </p:sp>
      <p:sp>
        <p:nvSpPr>
          <p:cNvPr id="3" name="Объект 2"/>
          <p:cNvSpPr>
            <a:spLocks noGrp="1"/>
          </p:cNvSpPr>
          <p:nvPr>
            <p:ph idx="1"/>
          </p:nvPr>
        </p:nvSpPr>
        <p:spPr>
          <a:xfrm>
            <a:off x="111512" y="1350536"/>
            <a:ext cx="6735337" cy="5094868"/>
          </a:xfrm>
        </p:spPr>
        <p:txBody>
          <a:bodyPr>
            <a:normAutofit lnSpcReduction="10000"/>
          </a:bodyPr>
          <a:lstStyle/>
          <a:p>
            <a:pPr marL="0" indent="0">
              <a:buNone/>
            </a:pPr>
            <a:endParaRPr lang="ru-RU" sz="1600" i="1" dirty="0">
              <a:solidFill>
                <a:schemeClr val="tx1">
                  <a:lumMod val="85000"/>
                  <a:lumOff val="15000"/>
                </a:schemeClr>
              </a:solidFill>
              <a:latin typeface="Arial" panose="020B0604020202020204" pitchFamily="34" charset="0"/>
              <a:cs typeface="Arial" panose="020B0604020202020204" pitchFamily="34" charset="0"/>
            </a:endParaRPr>
          </a:p>
          <a:p>
            <a:r>
              <a:rPr lang="ru-RU" sz="2400" i="1" dirty="0">
                <a:solidFill>
                  <a:schemeClr val="tx1">
                    <a:lumMod val="85000"/>
                    <a:lumOff val="15000"/>
                  </a:schemeClr>
                </a:solidFill>
                <a:latin typeface="Times New Roman" pitchFamily="18" charset="0"/>
                <a:cs typeface="Times New Roman" pitchFamily="18" charset="0"/>
              </a:rPr>
              <a:t>Жанр твору обраний не випадково: поема, що стоїть на зіткненні різних видів мистецтва, передбачала надзвичайно складну сюжетно-композиційну єдність. Як професійний музикант Павло Тичина був добре обізнаний із класичними симфонічними творами українських композиторів Миколи Лисенка, Михайла Калачевського, Петра Сокальського. За своєю будовою поема-симфонія „Сковорода” цілком вкладається в рамки таких великих музичних творів і складається з чотирьох частин: </a:t>
            </a:r>
            <a:r>
              <a:rPr lang="en-US" sz="2400" i="1" dirty="0">
                <a:solidFill>
                  <a:schemeClr val="tx1">
                    <a:lumMod val="85000"/>
                    <a:lumOff val="15000"/>
                  </a:schemeClr>
                </a:solidFill>
                <a:latin typeface="Times New Roman" pitchFamily="18" charset="0"/>
                <a:cs typeface="Times New Roman" pitchFamily="18" charset="0"/>
              </a:rPr>
              <a:t>Allegro giocoso, Grave, Risoluto, Finale</a:t>
            </a:r>
            <a:r>
              <a:rPr lang="en-US" sz="2400" i="1" dirty="0" smtClean="0">
                <a:solidFill>
                  <a:schemeClr val="tx1">
                    <a:lumMod val="85000"/>
                    <a:lumOff val="15000"/>
                  </a:schemeClr>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2400" i="1" dirty="0">
              <a:solidFill>
                <a:schemeClr val="tx1">
                  <a:lumMod val="85000"/>
                  <a:lumOff val="1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050" name="Picture 2" descr="Павло Тичина: роздвоєння таланту – Українська мова та літератур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6849" y="2274850"/>
            <a:ext cx="5100441" cy="3187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228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226" y="197974"/>
            <a:ext cx="8477818" cy="6660026"/>
          </a:xfrm>
        </p:spPr>
        <p:txBody>
          <a:bodyPr>
            <a:noAutofit/>
          </a:bodyPr>
          <a:lstStyle/>
          <a:p>
            <a:r>
              <a:rPr lang="uk-UA" sz="2000" i="1" dirty="0" smtClean="0">
                <a:solidFill>
                  <a:schemeClr val="tx1">
                    <a:lumMod val="85000"/>
                    <a:lumOff val="15000"/>
                  </a:schemeClr>
                </a:solidFill>
                <a:latin typeface="Times New Roman" pitchFamily="18" charset="0"/>
                <a:cs typeface="Times New Roman" pitchFamily="18" charset="0"/>
              </a:rPr>
              <a:t>Симфонія - великий музичний твір для симфонічного оркестру, що складається з кількох частин, відмінних між собою за тональністю. Для симфонії характерне гармонійне поєднання звуків і півтонів звучання, героїко-драматичний пафос, експресія, лейтмотиви, нерівномірні елементи музичної архітектоніки.</a:t>
            </a:r>
          </a:p>
          <a:p>
            <a:r>
              <a:rPr lang="uk-UA" sz="2000" i="1" dirty="0" smtClean="0">
                <a:solidFill>
                  <a:schemeClr val="tx1">
                    <a:lumMod val="85000"/>
                    <a:lumOff val="15000"/>
                  </a:schemeClr>
                </a:solidFill>
                <a:latin typeface="Times New Roman" pitchFamily="18" charset="0"/>
                <a:cs typeface="Times New Roman" pitchFamily="18" charset="0"/>
              </a:rPr>
              <a:t>На думку Станіслава </a:t>
            </a:r>
            <a:r>
              <a:rPr lang="uk-UA" sz="2000" i="1" dirty="0" err="1" smtClean="0">
                <a:solidFill>
                  <a:schemeClr val="tx1">
                    <a:lumMod val="85000"/>
                    <a:lumOff val="15000"/>
                  </a:schemeClr>
                </a:solidFill>
                <a:latin typeface="Times New Roman" pitchFamily="18" charset="0"/>
                <a:cs typeface="Times New Roman" pitchFamily="18" charset="0"/>
              </a:rPr>
              <a:t>Тельнюка</a:t>
            </a:r>
            <a:r>
              <a:rPr lang="uk-UA" sz="2000" i="1" dirty="0" smtClean="0">
                <a:solidFill>
                  <a:schemeClr val="tx1">
                    <a:lumMod val="85000"/>
                    <a:lumOff val="15000"/>
                  </a:schemeClr>
                </a:solidFill>
                <a:latin typeface="Times New Roman" pitchFamily="18" charset="0"/>
                <a:cs typeface="Times New Roman" pitchFamily="18" charset="0"/>
              </a:rPr>
              <a:t>, поема-симфонія „Сковорода” Павла Тичини - це прозріння мандрівного філософа, проте не варто забувати, що водночас це й прозріння автора, адже образ Григорія Сковороди у цьому творі час від часу набуває ознак образу-маски, якою затуляє своє обличчя сам автор. Наприклад, душевна вразливість Григорія Савича, коли він на кораблі прибуває з чужини, ступає на рідну землю й молиться красі української природи - це й горизонт світосприйняття автора „Сонячних кларнетів”. Поему-симфонію „Сковорода” написано з постійним використанням внутрішніх монологів мандрівного філософа, </a:t>
            </a:r>
            <a:r>
              <a:rPr lang="uk-UA" sz="2000" i="1" dirty="0" err="1" smtClean="0">
                <a:solidFill>
                  <a:schemeClr val="tx1">
                    <a:lumMod val="85000"/>
                    <a:lumOff val="15000"/>
                  </a:schemeClr>
                </a:solidFill>
                <a:latin typeface="Times New Roman" pitchFamily="18" charset="0"/>
                <a:cs typeface="Times New Roman" pitchFamily="18" charset="0"/>
              </a:rPr>
              <a:t>полілогів</a:t>
            </a:r>
            <a:r>
              <a:rPr lang="uk-UA" sz="2000" i="1" dirty="0" smtClean="0">
                <a:solidFill>
                  <a:schemeClr val="tx1">
                    <a:lumMod val="85000"/>
                    <a:lumOff val="15000"/>
                  </a:schemeClr>
                </a:solidFill>
                <a:latin typeface="Times New Roman" pitchFamily="18" charset="0"/>
                <a:cs typeface="Times New Roman" pitchFamily="18" charset="0"/>
              </a:rPr>
              <a:t> ліричного героя з його опонентами чи персонажами поеми, великих пластів риторичних запитань, які нагадують хор у грецькому театрі, що пояснював глядачам, події на сцені. І якщо автор припускає, що Україні бракує не лише Кармалюка, а й мудрого очільника й духовного провідника нації, то </a:t>
            </a:r>
            <a:r>
              <a:rPr lang="uk-UA" sz="2000" i="1" dirty="0" err="1" smtClean="0">
                <a:solidFill>
                  <a:schemeClr val="tx1">
                    <a:lumMod val="85000"/>
                    <a:lumOff val="15000"/>
                  </a:schemeClr>
                </a:solidFill>
                <a:latin typeface="Times New Roman" pitchFamily="18" charset="0"/>
                <a:cs typeface="Times New Roman" pitchFamily="18" charset="0"/>
              </a:rPr>
              <a:t>прозорливо</a:t>
            </a:r>
            <a:r>
              <a:rPr lang="uk-UA" sz="2000" i="1" dirty="0" smtClean="0">
                <a:solidFill>
                  <a:schemeClr val="tx1">
                    <a:lumMod val="85000"/>
                    <a:lumOff val="15000"/>
                  </a:schemeClr>
                </a:solidFill>
                <a:latin typeface="Times New Roman" pitchFamily="18" charset="0"/>
                <a:cs typeface="Times New Roman" pitchFamily="18" charset="0"/>
              </a:rPr>
              <a:t> бачить причини падіння УНР і труднощі побудови Української держави у майбутньому.</a:t>
            </a:r>
          </a:p>
          <a:p>
            <a:r>
              <a:rPr lang="uk-UA" sz="2000" i="1" dirty="0" smtClean="0">
                <a:solidFill>
                  <a:schemeClr val="tx1">
                    <a:lumMod val="85000"/>
                    <a:lumOff val="15000"/>
                  </a:schemeClr>
                </a:solidFill>
                <a:latin typeface="Times New Roman" pitchFamily="18" charset="0"/>
                <a:cs typeface="Times New Roman" pitchFamily="18" charset="0"/>
              </a:rPr>
              <a:t> </a:t>
            </a:r>
          </a:p>
          <a:p>
            <a:endParaRPr lang="ru-RU" sz="2000" dirty="0">
              <a:latin typeface="Times New Roman" pitchFamily="18" charset="0"/>
              <a:cs typeface="Times New Roman" pitchFamily="18" charset="0"/>
            </a:endParaRPr>
          </a:p>
        </p:txBody>
      </p:sp>
      <p:pic>
        <p:nvPicPr>
          <p:cNvPr id="3074" name="Picture 2" descr="Тичина Павло Григорович: біографія, біографічні статті"/>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9711" y="827998"/>
            <a:ext cx="3254284" cy="4881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7770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226" y="197974"/>
            <a:ext cx="8477818" cy="6660026"/>
          </a:xfrm>
        </p:spPr>
        <p:txBody>
          <a:bodyPr>
            <a:normAutofit/>
          </a:bodyPr>
          <a:lstStyle/>
          <a:p>
            <a:pPr marL="0" indent="0">
              <a:buNone/>
            </a:pPr>
            <a:endParaRPr lang="uk-UA" sz="1400" i="1" dirty="0" smtClean="0">
              <a:solidFill>
                <a:schemeClr val="tx1">
                  <a:lumMod val="85000"/>
                  <a:lumOff val="15000"/>
                </a:schemeClr>
              </a:solidFill>
              <a:latin typeface="Arial" panose="020B0604020202020204" pitchFamily="34" charset="0"/>
              <a:cs typeface="Arial" panose="020B0604020202020204" pitchFamily="34" charset="0"/>
            </a:endParaRPr>
          </a:p>
          <a:p>
            <a:r>
              <a:rPr lang="uk-UA" sz="2400" i="1" dirty="0" smtClean="0">
                <a:solidFill>
                  <a:schemeClr val="tx1">
                    <a:lumMod val="85000"/>
                    <a:lumOff val="15000"/>
                  </a:schemeClr>
                </a:solidFill>
                <a:latin typeface="Times New Roman" pitchFamily="18" charset="0"/>
                <a:cs typeface="Times New Roman" pitchFamily="18" charset="0"/>
              </a:rPr>
              <a:t>Як відомо, Г. Сковорода - останній представник давньої літератури, для творчості якого була характерна естетика барокової культури. У поемі П. Тичини бароко існує у високому й низькому стилях. Якщо йдеться про політичні негаразди, історичний період Руїни, то П. Тичина вдається навіть до брутального показу дикого танцю церковних споруд, який стає кульмінацією поеми. Коли „вдарила” Софія, згадавши, як гуляла з Десятинною церквою, тобто міняла гетьманів, які їй молилися („виціловували руки”) тільки задля того, щоб „народ держать”, ліричний герой усвідомлює, що вороги не забаряться, прийдуть і „нову премудрість проголосять, / та не по-темному, а просто”, тобто Росія вкотре кине Україну собі під ноги.</a:t>
            </a:r>
          </a:p>
          <a:p>
            <a:endParaRPr lang="ru-RU" sz="2400" dirty="0">
              <a:latin typeface="Times New Roman" pitchFamily="18" charset="0"/>
              <a:cs typeface="Times New Roman" pitchFamily="18" charset="0"/>
            </a:endParaRPr>
          </a:p>
        </p:txBody>
      </p:sp>
      <p:pic>
        <p:nvPicPr>
          <p:cNvPr id="3074" name="Picture 2" descr="Тичина Павло Григорович: біографія, біографічні статті"/>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9711" y="827998"/>
            <a:ext cx="3254284" cy="4881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6783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5890" y="579863"/>
            <a:ext cx="10786120" cy="6188927"/>
          </a:xfrm>
        </p:spPr>
        <p:txBody>
          <a:bodyPr>
            <a:normAutofit lnSpcReduction="10000"/>
          </a:bodyPr>
          <a:lstStyle/>
          <a:p>
            <a:r>
              <a:rPr lang="uk-UA" sz="2400" i="1" noProof="1" smtClean="0">
                <a:solidFill>
                  <a:schemeClr val="tx1">
                    <a:lumMod val="85000"/>
                    <a:lumOff val="15000"/>
                  </a:schemeClr>
                </a:solidFill>
                <a:latin typeface="Times New Roman" pitchFamily="18" charset="0"/>
                <a:cs typeface="Times New Roman" pitchFamily="18" charset="0"/>
              </a:rPr>
              <a:t>Наприкінці твору ледь не гине і сам Григорій Сковорода. Це своєрідна авторська алюзія на власну долю загроженого в кожну мить радянського митця.</a:t>
            </a: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pPr marL="0" indent="0">
              <a:buNone/>
            </a:pPr>
            <a:endParaRPr lang="uk-UA" i="1" noProof="1">
              <a:solidFill>
                <a:schemeClr val="tx1">
                  <a:lumMod val="85000"/>
                  <a:lumOff val="15000"/>
                </a:schemeClr>
              </a:solidFill>
              <a:latin typeface="Arial" panose="020B0604020202020204" pitchFamily="34" charset="0"/>
              <a:cs typeface="Arial" panose="020B0604020202020204" pitchFamily="34" charset="0"/>
            </a:endParaRPr>
          </a:p>
          <a:p>
            <a:pPr marL="0" indent="0">
              <a:buNone/>
            </a:pPr>
            <a:r>
              <a:rPr lang="ru-RU" i="1" dirty="0" smtClean="0">
                <a:solidFill>
                  <a:schemeClr val="tx1">
                    <a:lumMod val="85000"/>
                    <a:lumOff val="15000"/>
                  </a:schemeClr>
                </a:solidFill>
                <a:latin typeface="Arial" panose="020B0604020202020204" pitchFamily="34" charset="0"/>
                <a:cs typeface="Arial" panose="020B0604020202020204" pitchFamily="34" charset="0"/>
              </a:rPr>
              <a:t>                                           </a:t>
            </a:r>
            <a:r>
              <a:rPr lang="ru-RU" i="1" dirty="0" err="1" smtClean="0">
                <a:solidFill>
                  <a:schemeClr val="tx1">
                    <a:lumMod val="85000"/>
                    <a:lumOff val="15000"/>
                  </a:schemeClr>
                </a:solidFill>
                <a:latin typeface="Arial" panose="020B0604020202020204" pitchFamily="34" charset="0"/>
                <a:cs typeface="Arial" panose="020B0604020202020204" pitchFamily="34" charset="0"/>
              </a:rPr>
              <a:t>Наталія</a:t>
            </a:r>
            <a:r>
              <a:rPr lang="ru-RU" i="1" dirty="0" smtClean="0">
                <a:solidFill>
                  <a:schemeClr val="tx1">
                    <a:lumMod val="85000"/>
                    <a:lumOff val="15000"/>
                  </a:schemeClr>
                </a:solidFill>
                <a:latin typeface="Arial" panose="020B0604020202020204" pitchFamily="34" charset="0"/>
                <a:cs typeface="Arial" panose="020B0604020202020204" pitchFamily="34" charset="0"/>
              </a:rPr>
              <a:t> </a:t>
            </a:r>
            <a:r>
              <a:rPr lang="ru-RU" i="1" dirty="0" err="1">
                <a:solidFill>
                  <a:schemeClr val="tx1">
                    <a:lumMod val="85000"/>
                    <a:lumOff val="15000"/>
                  </a:schemeClr>
                </a:solidFill>
                <a:latin typeface="Arial" panose="020B0604020202020204" pitchFamily="34" charset="0"/>
                <a:cs typeface="Arial" panose="020B0604020202020204" pitchFamily="34" charset="0"/>
              </a:rPr>
              <a:t>Бовкун</a:t>
            </a:r>
            <a:r>
              <a:rPr lang="ru-RU" i="1" dirty="0">
                <a:solidFill>
                  <a:schemeClr val="tx1">
                    <a:lumMod val="85000"/>
                    <a:lumOff val="15000"/>
                  </a:schemeClr>
                </a:solidFill>
                <a:latin typeface="Arial" panose="020B0604020202020204" pitchFamily="34" charset="0"/>
                <a:cs typeface="Arial" panose="020B0604020202020204" pitchFamily="34" charset="0"/>
              </a:rPr>
              <a:t>. Портрет </a:t>
            </a:r>
            <a:r>
              <a:rPr lang="ru-RU" i="1" dirty="0" err="1">
                <a:solidFill>
                  <a:schemeClr val="tx1">
                    <a:lumMod val="85000"/>
                    <a:lumOff val="15000"/>
                  </a:schemeClr>
                </a:solidFill>
                <a:latin typeface="Arial" panose="020B0604020202020204" pitchFamily="34" charset="0"/>
                <a:cs typeface="Arial" panose="020B0604020202020204" pitchFamily="34" charset="0"/>
              </a:rPr>
              <a:t>Григорія</a:t>
            </a:r>
            <a:r>
              <a:rPr lang="ru-RU" i="1" dirty="0">
                <a:solidFill>
                  <a:schemeClr val="tx1">
                    <a:lumMod val="85000"/>
                    <a:lumOff val="15000"/>
                  </a:schemeClr>
                </a:solidFill>
                <a:latin typeface="Arial" panose="020B0604020202020204" pitchFamily="34" charset="0"/>
                <a:cs typeface="Arial" panose="020B0604020202020204" pitchFamily="34" charset="0"/>
              </a:rPr>
              <a:t> Сковороди</a:t>
            </a:r>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a:p>
            <a:endParaRPr lang="uk-UA" i="1" noProof="1" smtClean="0">
              <a:solidFill>
                <a:schemeClr val="tx1">
                  <a:lumMod val="85000"/>
                  <a:lumOff val="15000"/>
                </a:schemeClr>
              </a:solidFill>
              <a:latin typeface="Arial" panose="020B0604020202020204" pitchFamily="34" charset="0"/>
              <a:cs typeface="Arial" panose="020B0604020202020204" pitchFamily="34" charset="0"/>
            </a:endParaRPr>
          </a:p>
          <a:p>
            <a:endParaRPr lang="uk-UA" i="1" noProof="1">
              <a:solidFill>
                <a:schemeClr val="tx1">
                  <a:lumMod val="85000"/>
                  <a:lumOff val="15000"/>
                </a:schemeClr>
              </a:solidFill>
              <a:latin typeface="Arial" panose="020B0604020202020204" pitchFamily="34" charset="0"/>
              <a:cs typeface="Arial" panose="020B0604020202020204" pitchFamily="34" charset="0"/>
            </a:endParaRPr>
          </a:p>
        </p:txBody>
      </p:sp>
      <p:pic>
        <p:nvPicPr>
          <p:cNvPr id="4098" name="Picture 2" descr="https://ukrlit.net/textbook/10klas_14/10klas_14.files/image28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1966" y="1391767"/>
            <a:ext cx="3288990" cy="4532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713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Завдання</a:t>
            </a:r>
            <a:endParaRPr lang="uk-UA" dirty="0"/>
          </a:p>
        </p:txBody>
      </p:sp>
      <p:sp>
        <p:nvSpPr>
          <p:cNvPr id="3" name="Объект 2"/>
          <p:cNvSpPr>
            <a:spLocks noGrp="1"/>
          </p:cNvSpPr>
          <p:nvPr>
            <p:ph idx="1"/>
          </p:nvPr>
        </p:nvSpPr>
        <p:spPr/>
        <p:txBody>
          <a:bodyPr>
            <a:normAutofit/>
          </a:bodyPr>
          <a:lstStyle/>
          <a:p>
            <a:r>
              <a:rPr lang="uk-UA" sz="2800" b="1" i="1" dirty="0" smtClean="0"/>
              <a:t>Прочитати </a:t>
            </a:r>
            <a:r>
              <a:rPr lang="en-US" sz="2800" b="1" i="1" dirty="0">
                <a:hlinkClick r:id="rId2"/>
              </a:rPr>
              <a:t>https://</a:t>
            </a:r>
            <a:r>
              <a:rPr lang="en-US" sz="2800" b="1" i="1" dirty="0" smtClean="0">
                <a:hlinkClick r:id="rId2"/>
              </a:rPr>
              <a:t>www.ukrlib.com.ua/books/printit.php?tid=13981</a:t>
            </a:r>
            <a:r>
              <a:rPr lang="uk-UA" sz="2800" b="1" i="1" dirty="0" smtClean="0"/>
              <a:t> </a:t>
            </a:r>
          </a:p>
          <a:p>
            <a:r>
              <a:rPr lang="uk-UA" sz="2800" b="1" i="1" dirty="0" smtClean="0"/>
              <a:t>Знати матеріал уроку</a:t>
            </a:r>
          </a:p>
          <a:p>
            <a:r>
              <a:rPr lang="uk-UA" sz="2800" b="1" i="1" dirty="0" smtClean="0"/>
              <a:t>Написати відгук про поему-симфонію «Сковорода» П. Тичини.</a:t>
            </a:r>
            <a:endParaRPr lang="uk-UA" sz="2800" b="1" i="1" dirty="0"/>
          </a:p>
        </p:txBody>
      </p:sp>
    </p:spTree>
    <p:extLst>
      <p:ext uri="{BB962C8B-B14F-4D97-AF65-F5344CB8AC3E}">
        <p14:creationId xmlns:p14="http://schemas.microsoft.com/office/powerpoint/2010/main" val="3917983981"/>
      </p:ext>
    </p:extLst>
  </p:cSld>
  <p:clrMapOvr>
    <a:masterClrMapping/>
  </p:clrMapOvr>
</p:sld>
</file>

<file path=ppt/theme/theme1.xml><?xml version="1.0" encoding="utf-8"?>
<a:theme xmlns:a="http://schemas.openxmlformats.org/drawingml/2006/main" name="Аспект">
  <a:themeElements>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76</TotalTime>
  <Words>909</Words>
  <Application>Microsoft Office PowerPoint</Application>
  <PresentationFormat>Широкоэкранный</PresentationFormat>
  <Paragraphs>40</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Times New Roman</vt:lpstr>
      <vt:lpstr>Trebuchet MS</vt:lpstr>
      <vt:lpstr>Wingdings 3</vt:lpstr>
      <vt:lpstr>Аспект</vt:lpstr>
      <vt:lpstr>П. Тичина. Симфонія "Сковорода" </vt:lpstr>
      <vt:lpstr>Презентация PowerPoint</vt:lpstr>
      <vt:lpstr>Презентация PowerPoint</vt:lpstr>
      <vt:lpstr>Жанрові й проблемно-тематичні особливості поеми-симфонії «Сковорода»  </vt:lpstr>
      <vt:lpstr>Жанрові й проблемно-тематичні особливості поеми-симфонії «Сковорода»  </vt:lpstr>
      <vt:lpstr>Презентация PowerPoint</vt:lpstr>
      <vt:lpstr>Презентация PowerPoint</vt:lpstr>
      <vt:lpstr>Презентация PowerPoint</vt:lpstr>
      <vt:lpstr>Завдання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 Тичина. Симфонія "Сковорода"</dc:title>
  <dc:creator>Карпатська Джерельна</dc:creator>
  <cp:lastModifiedBy>Карпатська Джерельна</cp:lastModifiedBy>
  <cp:revision>7</cp:revision>
  <dcterms:created xsi:type="dcterms:W3CDTF">2020-05-07T16:18:45Z</dcterms:created>
  <dcterms:modified xsi:type="dcterms:W3CDTF">2023-04-18T07:20:40Z</dcterms:modified>
</cp:coreProperties>
</file>