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65" r:id="rId8"/>
    <p:sldId id="276" r:id="rId9"/>
    <p:sldId id="262" r:id="rId10"/>
    <p:sldId id="290" r:id="rId11"/>
    <p:sldId id="263" r:id="rId12"/>
    <p:sldId id="264" r:id="rId13"/>
    <p:sldId id="288" r:id="rId14"/>
    <p:sldId id="266" r:id="rId15"/>
    <p:sldId id="271" r:id="rId16"/>
    <p:sldId id="289" r:id="rId17"/>
    <p:sldId id="272" r:id="rId18"/>
    <p:sldId id="273" r:id="rId19"/>
    <p:sldId id="274" r:id="rId20"/>
    <p:sldId id="275" r:id="rId21"/>
    <p:sldId id="282" r:id="rId22"/>
    <p:sldId id="286" r:id="rId23"/>
    <p:sldId id="287" r:id="rId24"/>
    <p:sldId id="279" r:id="rId25"/>
    <p:sldId id="280" r:id="rId26"/>
    <p:sldId id="283" r:id="rId27"/>
    <p:sldId id="284" r:id="rId28"/>
    <p:sldId id="285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6E75-6C61-4951-91B4-B5D54D14BA8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9E69-8E3D-4E01-887E-DA967FB5DA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92;&#1110;&#1083;&#1100;&#1084;&#1080;%20&#1076;&#1083;&#1103;%20&#1091;&#1088;&#1086;&#1082;&#1110;&#1074;\8%20&#1082;&#1083;&#1072;&#1089;\videoplayback%20(3)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92;&#1110;&#1083;&#1100;&#1084;&#1080;%20&#1076;&#1083;&#1103;%20&#1091;&#1088;&#1086;&#1082;&#1110;&#1074;\8%20&#1082;&#1083;&#1072;&#1089;\The%2010%20&#1092;&#1072;&#1082;&#1090;&#1110;&#1074;%20-%20&#1055;&#1056;&#1054;%20&#1057;&#1054;&#1053;%20-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92;&#1110;&#1083;&#1100;&#1084;&#1080;%20&#1076;&#1083;&#1103;%20&#1091;&#1088;&#1086;&#1082;&#1110;&#1074;\8%20&#1082;&#1083;&#1072;&#1089;\&#1084;&#1091;&#1079;&#1080;&#1082;&#1072;%20&#1076;&#1083;&#1103;%20&#1089;&#1085;&#1091;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4;&#1083;&#1077;&#1075;\Music\tihiy-shum-dozhdya-v-grozu-muzyka-prirody%20(1).mp3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92;&#1110;&#1083;&#1100;&#1084;&#1080;%20&#1076;&#1083;&#1103;%20&#1091;&#1088;&#1086;&#1082;&#1110;&#1074;\8%20&#1082;&#1083;&#1072;&#1089;\&#1051;&#1077;&#1090;&#1072;&#1088;&#1075;&#1080;&#1095;&#1077;&#1089;&#1082;&#1080;&#1081;%20&#1089;&#1086;&#1085;.%20&#1048;&#1089;&#1090;&#1086;&#1088;&#1080;&#1103;%20&#1083;&#1102;&#1076;&#1077;&#1081;,%20&#1079;&#1072;&#1089;&#1085;&#1091;&#1074;&#1096;&#1080;&#1093;%20&#1083;&#1077;&#1090;&#1072;&#1088;&#1075;&#1080;&#1095;&#1077;&#1089;&#1082;&#1080;&#1084;%20&#1089;&#1085;&#1086;&#1084;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r="584" b="6280"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29200"/>
            <a:ext cx="9144000" cy="1628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 і його </a:t>
            </a:r>
            <a:r>
              <a:rPr lang="uk-UA" sz="6000" b="1" spc="50" dirty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60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иди . </a:t>
            </a:r>
            <a:r>
              <a:rPr lang="uk-UA" sz="6000" b="1" spc="50" dirty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uk-UA" sz="60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ігієна сну.</a:t>
            </a:r>
            <a:endParaRPr lang="ru-RU" sz="6000" b="1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tx1">
                    <a:lumMod val="65000"/>
                    <a:lumOff val="3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499992" y="260648"/>
            <a:ext cx="46440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60648"/>
            <a:ext cx="4355976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172272" cy="5721499"/>
          </a:xfrm>
        </p:spPr>
        <p:txBody>
          <a:bodyPr>
            <a:normAutofit/>
          </a:bodyPr>
          <a:lstStyle/>
          <a:p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Повільний сон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244280" cy="5649491"/>
          </a:xfrm>
        </p:spPr>
        <p:txBody>
          <a:bodyPr>
            <a:normAutofit/>
          </a:bodyPr>
          <a:lstStyle/>
          <a:p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Швидкий сон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7182" r="53156"/>
          <a:stretch>
            <a:fillRect/>
          </a:stretch>
        </p:blipFill>
        <p:spPr bwMode="auto">
          <a:xfrm>
            <a:off x="916" y="1340768"/>
            <a:ext cx="4283052" cy="4653137"/>
          </a:xfrm>
          <a:prstGeom prst="rect">
            <a:avLst/>
          </a:prstGeom>
          <a:noFill/>
        </p:spPr>
      </p:pic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49207" t="7182"/>
          <a:stretch>
            <a:fillRect/>
          </a:stretch>
        </p:blipFill>
        <p:spPr bwMode="auto">
          <a:xfrm>
            <a:off x="4499992" y="1340768"/>
            <a:ext cx="4644008" cy="465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Повільний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сон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1- </a:t>
            </a:r>
            <a:r>
              <a:rPr lang="ru-RU" sz="2400" b="1" dirty="0">
                <a:solidFill>
                  <a:srgbClr val="FF0000"/>
                </a:solidFill>
              </a:rPr>
              <a:t>фаза </a:t>
            </a:r>
            <a:r>
              <a:rPr lang="ru-RU" sz="2400" dirty="0" err="1" smtClean="0">
                <a:solidFill>
                  <a:srgbClr val="002060"/>
                </a:solidFill>
              </a:rPr>
              <a:t>Також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вона </a:t>
            </a:r>
            <a:r>
              <a:rPr lang="ru-RU" sz="2400" dirty="0" err="1">
                <a:solidFill>
                  <a:srgbClr val="002060"/>
                </a:solidFill>
              </a:rPr>
              <a:t>називається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стадією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дрімоти</a:t>
            </a:r>
            <a:r>
              <a:rPr lang="ru-RU" sz="2400" dirty="0">
                <a:solidFill>
                  <a:srgbClr val="002060"/>
                </a:solidFill>
              </a:rPr>
              <a:t>. Для </a:t>
            </a:r>
            <a:r>
              <a:rPr lang="ru-RU" sz="2400" dirty="0" err="1">
                <a:solidFill>
                  <a:srgbClr val="002060"/>
                </a:solidFill>
              </a:rPr>
              <a:t>неї</a:t>
            </a:r>
            <a:r>
              <a:rPr lang="ru-RU" sz="2400" dirty="0">
                <a:solidFill>
                  <a:srgbClr val="002060"/>
                </a:solidFill>
              </a:rPr>
              <a:t> характерно </a:t>
            </a:r>
            <a:r>
              <a:rPr lang="ru-RU" sz="2400" dirty="0" err="1">
                <a:solidFill>
                  <a:srgbClr val="002060"/>
                </a:solidFill>
              </a:rPr>
              <a:t>обдумування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переживання</a:t>
            </a:r>
            <a:r>
              <a:rPr lang="ru-RU" sz="2400" dirty="0">
                <a:solidFill>
                  <a:srgbClr val="002060"/>
                </a:solidFill>
              </a:rPr>
              <a:t> проблем,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виникли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протягом</a:t>
            </a:r>
            <a:r>
              <a:rPr lang="ru-RU" sz="2400" dirty="0">
                <a:solidFill>
                  <a:srgbClr val="002060"/>
                </a:solidFill>
              </a:rPr>
              <a:t> дня. </a:t>
            </a:r>
            <a:r>
              <a:rPr lang="ru-RU" sz="2400" dirty="0" err="1">
                <a:solidFill>
                  <a:srgbClr val="002060"/>
                </a:solidFill>
              </a:rPr>
              <a:t>Мозок</a:t>
            </a:r>
            <a:r>
              <a:rPr lang="ru-RU" sz="2400" dirty="0">
                <a:solidFill>
                  <a:srgbClr val="002060"/>
                </a:solidFill>
              </a:rPr>
              <a:t> за </a:t>
            </a:r>
            <a:r>
              <a:rPr lang="ru-RU" sz="2400" dirty="0" err="1">
                <a:solidFill>
                  <a:srgbClr val="002060"/>
                </a:solidFill>
              </a:rPr>
              <a:t>інерцією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намагається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знайти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вирішення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завдань</a:t>
            </a:r>
            <a:r>
              <a:rPr lang="ru-RU" sz="2400" dirty="0">
                <a:solidFill>
                  <a:srgbClr val="002060"/>
                </a:solidFill>
              </a:rPr>
              <a:t>, над </a:t>
            </a:r>
            <a:r>
              <a:rPr lang="ru-RU" sz="2400" dirty="0" err="1">
                <a:solidFill>
                  <a:srgbClr val="002060"/>
                </a:solidFill>
              </a:rPr>
              <a:t>якими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працював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перебуваючи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стані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неспання</a:t>
            </a:r>
            <a:r>
              <a:rPr lang="ru-RU" sz="2400" dirty="0">
                <a:solidFill>
                  <a:srgbClr val="002060"/>
                </a:solidFill>
              </a:rPr>
              <a:t>. Людина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бачити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образи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реалізують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рішення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проблеми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2- </a:t>
            </a:r>
            <a:r>
              <a:rPr lang="ru-RU" sz="2400" b="1" dirty="0">
                <a:solidFill>
                  <a:srgbClr val="FF0000"/>
                </a:solidFill>
              </a:rPr>
              <a:t>фаза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Відбувається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подальше </a:t>
            </a:r>
            <a:r>
              <a:rPr lang="ru-RU" sz="2400" dirty="0" err="1">
                <a:solidFill>
                  <a:srgbClr val="002060"/>
                </a:solidFill>
              </a:rPr>
              <a:t>зниження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м'язової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активності</a:t>
            </a:r>
            <a:r>
              <a:rPr lang="ru-RU" sz="2400" dirty="0">
                <a:solidFill>
                  <a:srgbClr val="002060"/>
                </a:solidFill>
              </a:rPr>
              <a:t>, пульс </a:t>
            </a:r>
            <a:r>
              <a:rPr lang="ru-RU" sz="2400" dirty="0" err="1">
                <a:solidFill>
                  <a:srgbClr val="002060"/>
                </a:solidFill>
              </a:rPr>
              <a:t>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дихання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сповільнюються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Мозок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поступово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перестає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працювати</a:t>
            </a:r>
            <a:r>
              <a:rPr lang="ru-RU" sz="2400" dirty="0">
                <a:solidFill>
                  <a:srgbClr val="002060"/>
                </a:solidFill>
              </a:rPr>
              <a:t>. Для </a:t>
            </a:r>
            <a:r>
              <a:rPr lang="ru-RU" sz="2400" dirty="0" err="1">
                <a:solidFill>
                  <a:srgbClr val="002060"/>
                </a:solidFill>
              </a:rPr>
              <a:t>цієї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стадії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характерні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короткі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спалахи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слухової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чутливості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Кілька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разів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хвилину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людина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перебувати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стані</a:t>
            </a:r>
            <a:r>
              <a:rPr lang="ru-RU" sz="2400" dirty="0">
                <a:solidFill>
                  <a:srgbClr val="002060"/>
                </a:solidFill>
              </a:rPr>
              <a:t>, коли </a:t>
            </a:r>
            <a:r>
              <a:rPr lang="ru-RU" sz="2400" dirty="0" err="1">
                <a:solidFill>
                  <a:srgbClr val="002060"/>
                </a:solidFill>
              </a:rPr>
              <a:t>його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дуже</a:t>
            </a:r>
            <a:r>
              <a:rPr lang="ru-RU" sz="2400" dirty="0">
                <a:solidFill>
                  <a:srgbClr val="002060"/>
                </a:solidFill>
              </a:rPr>
              <a:t> легко </a:t>
            </a:r>
            <a:r>
              <a:rPr lang="ru-RU" sz="2400" dirty="0" err="1">
                <a:solidFill>
                  <a:srgbClr val="002060"/>
                </a:solidFill>
              </a:rPr>
              <a:t>розбудити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3- </a:t>
            </a:r>
            <a:r>
              <a:rPr lang="ru-RU" sz="2400" b="1" dirty="0">
                <a:solidFill>
                  <a:srgbClr val="FF0000"/>
                </a:solidFill>
              </a:rPr>
              <a:t>фаза </a:t>
            </a:r>
            <a:r>
              <a:rPr lang="ru-RU" sz="2400" dirty="0" smtClean="0">
                <a:solidFill>
                  <a:srgbClr val="002060"/>
                </a:solidFill>
              </a:rPr>
              <a:t>Є </a:t>
            </a:r>
            <a:r>
              <a:rPr lang="ru-RU" sz="2400" dirty="0" err="1">
                <a:solidFill>
                  <a:srgbClr val="002060"/>
                </a:solidFill>
              </a:rPr>
              <a:t>перехідною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Відмінності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між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третьою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</a:t>
            </a:r>
            <a:r>
              <a:rPr lang="ru-RU" sz="2400" dirty="0">
                <a:solidFill>
                  <a:srgbClr val="002060"/>
                </a:solidFill>
              </a:rPr>
              <a:t> четвертою фазами сну </a:t>
            </a:r>
            <a:r>
              <a:rPr lang="ru-RU" sz="2400" dirty="0" err="1">
                <a:solidFill>
                  <a:srgbClr val="002060"/>
                </a:solidFill>
              </a:rPr>
              <a:t>полягає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кількості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дельта-коливань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4- </a:t>
            </a:r>
            <a:r>
              <a:rPr lang="ru-RU" sz="2400" b="1" dirty="0">
                <a:solidFill>
                  <a:srgbClr val="FF0000"/>
                </a:solidFill>
              </a:rPr>
              <a:t>фаза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</a:rPr>
              <a:t>Характеризується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найбільш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глибоким</a:t>
            </a:r>
            <a:r>
              <a:rPr lang="ru-RU" sz="2400" dirty="0">
                <a:solidFill>
                  <a:srgbClr val="002060"/>
                </a:solidFill>
              </a:rPr>
              <a:t> сном. </a:t>
            </a:r>
            <a:r>
              <a:rPr lang="ru-RU" sz="2400" dirty="0" err="1">
                <a:solidFill>
                  <a:srgbClr val="002060"/>
                </a:solidFill>
              </a:rPr>
              <a:t>Вважається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найбільш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важливою</a:t>
            </a:r>
            <a:r>
              <a:rPr lang="ru-RU" sz="2400" dirty="0">
                <a:solidFill>
                  <a:srgbClr val="002060"/>
                </a:solidFill>
              </a:rPr>
              <a:t>, так як в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>
                <a:solidFill>
                  <a:srgbClr val="002060"/>
                </a:solidFill>
              </a:rPr>
              <a:t>мозок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отримує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самий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повноцінний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відпочинок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відновлює</a:t>
            </a:r>
            <a:r>
              <a:rPr lang="ru-RU" sz="2400" dirty="0">
                <a:solidFill>
                  <a:srgbClr val="002060"/>
                </a:solidFill>
              </a:rPr>
              <a:t> свою </a:t>
            </a:r>
            <a:r>
              <a:rPr lang="ru-RU" sz="2400" dirty="0" err="1">
                <a:solidFill>
                  <a:srgbClr val="002060"/>
                </a:solidFill>
              </a:rPr>
              <a:t>працездатність</a:t>
            </a:r>
            <a:r>
              <a:rPr lang="ru-RU" sz="2400" dirty="0">
                <a:solidFill>
                  <a:srgbClr val="002060"/>
                </a:solidFill>
              </a:rPr>
              <a:t>. В </a:t>
            </a:r>
            <a:r>
              <a:rPr lang="ru-RU" sz="2400" dirty="0" err="1">
                <a:solidFill>
                  <a:srgbClr val="002060"/>
                </a:solidFill>
              </a:rPr>
              <a:t>четвертій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фазі</a:t>
            </a:r>
            <a:r>
              <a:rPr lang="ru-RU" sz="2400" dirty="0">
                <a:solidFill>
                  <a:srgbClr val="002060"/>
                </a:solidFill>
              </a:rPr>
              <a:t> сну </a:t>
            </a:r>
            <a:r>
              <a:rPr lang="ru-RU" sz="2400" dirty="0" err="1">
                <a:solidFill>
                  <a:srgbClr val="002060"/>
                </a:solidFill>
              </a:rPr>
              <a:t>людини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важко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розбудити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Випадки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лунатизму </a:t>
            </a:r>
            <a:r>
              <a:rPr lang="ru-RU" sz="2400" dirty="0" err="1">
                <a:solidFill>
                  <a:srgbClr val="002060"/>
                </a:solidFill>
              </a:rPr>
              <a:t>відбуваються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саме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</a:rPr>
              <a:t>цій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фазі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r>
              <a:rPr lang="ru-RU" sz="2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5709"/>
            <a:ext cx="9144000" cy="46782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Швидкий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сон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Стадія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швидкого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сну приходить на </a:t>
            </a:r>
            <a:r>
              <a:rPr lang="ru-RU" sz="2800" dirty="0" err="1">
                <a:solidFill>
                  <a:srgbClr val="002060"/>
                </a:solidFill>
              </a:rPr>
              <a:t>зміну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повільного</a:t>
            </a:r>
            <a:r>
              <a:rPr lang="ru-RU" sz="2800" dirty="0">
                <a:solidFill>
                  <a:srgbClr val="002060"/>
                </a:solidFill>
              </a:rPr>
              <a:t>. У </a:t>
            </a:r>
            <a:r>
              <a:rPr lang="ru-RU" sz="2800" dirty="0" err="1">
                <a:solidFill>
                  <a:srgbClr val="002060"/>
                </a:solidFill>
              </a:rPr>
              <a:t>середньому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тривалість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його</a:t>
            </a:r>
            <a:r>
              <a:rPr lang="ru-RU" sz="2800" dirty="0">
                <a:solidFill>
                  <a:srgbClr val="002060"/>
                </a:solidFill>
              </a:rPr>
              <a:t> становить 10-20 </a:t>
            </a:r>
            <a:r>
              <a:rPr lang="ru-RU" sz="2800" dirty="0" err="1">
                <a:solidFill>
                  <a:srgbClr val="002060"/>
                </a:solidFill>
              </a:rPr>
              <a:t>хвилин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У </a:t>
            </a:r>
            <a:r>
              <a:rPr lang="ru-RU" sz="2800" dirty="0" err="1">
                <a:solidFill>
                  <a:srgbClr val="002060"/>
                </a:solidFill>
              </a:rPr>
              <a:t>цей</a:t>
            </a:r>
            <a:r>
              <a:rPr lang="ru-RU" sz="2800" dirty="0">
                <a:solidFill>
                  <a:srgbClr val="002060"/>
                </a:solidFill>
              </a:rPr>
              <a:t> час у </a:t>
            </a:r>
            <a:r>
              <a:rPr lang="ru-RU" sz="2800" dirty="0" err="1">
                <a:solidFill>
                  <a:srgbClr val="002060"/>
                </a:solidFill>
              </a:rPr>
              <a:t>сплячої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людини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спостерігаються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підвищення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артеріального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тиску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температури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тіла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почастішання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серцебиття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прискорення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руху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очних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яблук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Активність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зберігають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лише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м'язи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відповідають</a:t>
            </a:r>
            <a:r>
              <a:rPr lang="ru-RU" sz="2800" dirty="0">
                <a:solidFill>
                  <a:srgbClr val="002060"/>
                </a:solidFill>
              </a:rPr>
              <a:t> за </a:t>
            </a:r>
            <a:r>
              <a:rPr lang="ru-RU" sz="2800" dirty="0" err="1">
                <a:solidFill>
                  <a:srgbClr val="002060"/>
                </a:solidFill>
              </a:rPr>
              <a:t>дихання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серцебиття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Крім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цього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швидкий</a:t>
            </a:r>
            <a:r>
              <a:rPr lang="ru-RU" sz="2800" dirty="0">
                <a:solidFill>
                  <a:srgbClr val="002060"/>
                </a:solidFill>
              </a:rPr>
              <a:t> сон </a:t>
            </a:r>
            <a:r>
              <a:rPr lang="ru-RU" sz="2800" dirty="0" err="1">
                <a:solidFill>
                  <a:srgbClr val="002060"/>
                </a:solidFill>
              </a:rPr>
              <a:t>супроводжується</a:t>
            </a:r>
            <a:r>
              <a:rPr lang="ru-RU" sz="2800" dirty="0">
                <a:solidFill>
                  <a:srgbClr val="002060"/>
                </a:solidFill>
              </a:rPr>
              <a:t> активною </a:t>
            </a:r>
            <a:r>
              <a:rPr lang="ru-RU" sz="2800" dirty="0" err="1">
                <a:solidFill>
                  <a:srgbClr val="002060"/>
                </a:solidFill>
              </a:rPr>
              <a:t>роботою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мозку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виникнення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сновидінь</a:t>
            </a:r>
            <a:r>
              <a:rPr lang="ru-RU" sz="2800" dirty="0">
                <a:solidFill>
                  <a:srgbClr val="002060"/>
                </a:solidFill>
              </a:rPr>
              <a:t> – </a:t>
            </a:r>
            <a:r>
              <a:rPr lang="ru-RU" sz="2800" dirty="0" err="1">
                <a:solidFill>
                  <a:srgbClr val="002060"/>
                </a:solidFill>
              </a:rPr>
              <a:t>ще</a:t>
            </a:r>
            <a:r>
              <a:rPr lang="ru-RU" sz="2800" dirty="0">
                <a:solidFill>
                  <a:srgbClr val="002060"/>
                </a:solidFill>
              </a:rPr>
              <a:t> одна </a:t>
            </a:r>
            <a:r>
              <a:rPr lang="ru-RU" sz="2800" dirty="0" err="1" smtClean="0">
                <a:solidFill>
                  <a:srgbClr val="002060"/>
                </a:solidFill>
              </a:rPr>
              <a:t>особливість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900" b="1" dirty="0" err="1">
                <a:solidFill>
                  <a:srgbClr val="FF0000"/>
                </a:solidFill>
              </a:rPr>
              <a:t>Значення</a:t>
            </a:r>
            <a:r>
              <a:rPr lang="ru-RU" sz="4900" b="1" dirty="0">
                <a:solidFill>
                  <a:srgbClr val="FF0000"/>
                </a:solidFill>
              </a:rPr>
              <a:t> сну для </a:t>
            </a:r>
            <a:r>
              <a:rPr lang="ru-RU" sz="4900" b="1" dirty="0" err="1">
                <a:solidFill>
                  <a:srgbClr val="FF0000"/>
                </a:solidFill>
              </a:rPr>
              <a:t>організму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8964488" cy="626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Сон </a:t>
            </a:r>
            <a:r>
              <a:rPr lang="ru-RU" sz="2800" b="1" dirty="0" err="1">
                <a:solidFill>
                  <a:srgbClr val="002060"/>
                </a:solidFill>
              </a:rPr>
              <a:t>забезпечує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відпочинок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організму</a:t>
            </a:r>
            <a:r>
              <a:rPr lang="ru-RU" sz="2800" b="1" dirty="0">
                <a:solidFill>
                  <a:srgbClr val="002060"/>
                </a:solidFill>
              </a:rPr>
              <a:t>, особливо у </a:t>
            </a:r>
            <a:r>
              <a:rPr lang="ru-RU" sz="2800" b="1" dirty="0" err="1">
                <a:solidFill>
                  <a:srgbClr val="002060"/>
                </a:solidFill>
              </a:rPr>
              <a:t>фазі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повільного</a:t>
            </a:r>
            <a:r>
              <a:rPr lang="ru-RU" sz="2800" b="1" dirty="0">
                <a:solidFill>
                  <a:srgbClr val="002060"/>
                </a:solidFill>
              </a:rPr>
              <a:t> сну. 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Сон </a:t>
            </a:r>
            <a:r>
              <a:rPr lang="ru-RU" sz="2800" b="1" dirty="0" err="1">
                <a:solidFill>
                  <a:srgbClr val="002060"/>
                </a:solidFill>
              </a:rPr>
              <a:t>впливає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обмін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речовин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Під</a:t>
            </a:r>
            <a:r>
              <a:rPr lang="ru-RU" sz="2800" b="1" dirty="0">
                <a:solidFill>
                  <a:srgbClr val="002060"/>
                </a:solidFill>
              </a:rPr>
              <a:t> час </a:t>
            </a:r>
            <a:r>
              <a:rPr lang="ru-RU" sz="2800" b="1" dirty="0" err="1">
                <a:solidFill>
                  <a:srgbClr val="002060"/>
                </a:solidFill>
              </a:rPr>
              <a:t>повільного</a:t>
            </a:r>
            <a:r>
              <a:rPr lang="ru-RU" sz="2800" b="1" dirty="0">
                <a:solidFill>
                  <a:srgbClr val="002060"/>
                </a:solidFill>
              </a:rPr>
              <a:t> сну </a:t>
            </a:r>
            <a:r>
              <a:rPr lang="ru-RU" sz="2800" b="1" dirty="0" err="1">
                <a:solidFill>
                  <a:srgbClr val="002060"/>
                </a:solidFill>
              </a:rPr>
              <a:t>виробляється</a:t>
            </a:r>
            <a:r>
              <a:rPr lang="ru-RU" sz="2800" b="1" dirty="0">
                <a:solidFill>
                  <a:srgbClr val="002060"/>
                </a:solidFill>
              </a:rPr>
              <a:t> гормон росту, </a:t>
            </a:r>
            <a:r>
              <a:rPr lang="ru-RU" sz="2800" b="1" dirty="0" err="1">
                <a:solidFill>
                  <a:srgbClr val="002060"/>
                </a:solidFill>
              </a:rPr>
              <a:t>який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бере</a:t>
            </a:r>
            <a:r>
              <a:rPr lang="ru-RU" sz="2800" b="1" dirty="0">
                <a:solidFill>
                  <a:srgbClr val="002060"/>
                </a:solidFill>
              </a:rPr>
              <a:t> участь у </a:t>
            </a:r>
            <a:r>
              <a:rPr lang="ru-RU" sz="2800" b="1" dirty="0" err="1">
                <a:solidFill>
                  <a:srgbClr val="002060"/>
                </a:solidFill>
              </a:rPr>
              <a:t>процесі</a:t>
            </a:r>
            <a:r>
              <a:rPr lang="ru-RU" sz="2800" b="1" dirty="0">
                <a:solidFill>
                  <a:srgbClr val="002060"/>
                </a:solidFill>
              </a:rPr>
              <a:t> синтезу </a:t>
            </a:r>
            <a:r>
              <a:rPr lang="ru-RU" sz="2800" b="1" dirty="0" err="1">
                <a:solidFill>
                  <a:srgbClr val="002060"/>
                </a:solidFill>
              </a:rPr>
              <a:t>білка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збільшується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постачання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клітин</a:t>
            </a:r>
            <a:r>
              <a:rPr lang="ru-RU" sz="2800" b="1" dirty="0">
                <a:solidFill>
                  <a:srgbClr val="002060"/>
                </a:solidFill>
              </a:rPr>
              <a:t> киснем, </a:t>
            </a:r>
            <a:r>
              <a:rPr lang="ru-RU" sz="2800" b="1" dirty="0" err="1">
                <a:solidFill>
                  <a:srgbClr val="002060"/>
                </a:solidFill>
              </a:rPr>
              <a:t>активізується</a:t>
            </a:r>
            <a:r>
              <a:rPr lang="ru-RU" sz="2800" b="1" dirty="0">
                <a:solidFill>
                  <a:srgbClr val="002060"/>
                </a:solidFill>
              </a:rPr>
              <a:t> робота «</a:t>
            </a:r>
            <a:r>
              <a:rPr lang="ru-RU" sz="2800" b="1" dirty="0" err="1">
                <a:solidFill>
                  <a:srgbClr val="002060"/>
                </a:solidFill>
              </a:rPr>
              <a:t>очищувальних</a:t>
            </a:r>
            <a:r>
              <a:rPr lang="ru-RU" sz="2800" b="1" dirty="0">
                <a:solidFill>
                  <a:srgbClr val="002060"/>
                </a:solidFill>
              </a:rPr>
              <a:t>» </a:t>
            </a:r>
            <a:r>
              <a:rPr lang="ru-RU" sz="2800" b="1" dirty="0" err="1">
                <a:solidFill>
                  <a:srgbClr val="002060"/>
                </a:solidFill>
              </a:rPr>
              <a:t>органів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печінки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нирок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002060"/>
                </a:solidFill>
              </a:rPr>
              <a:t>Під</a:t>
            </a:r>
            <a:r>
              <a:rPr lang="ru-RU" sz="2800" b="1" dirty="0">
                <a:solidFill>
                  <a:srgbClr val="002060"/>
                </a:solidFill>
              </a:rPr>
              <a:t> час </a:t>
            </a:r>
            <a:r>
              <a:rPr lang="ru-RU" sz="2800" b="1" dirty="0" err="1">
                <a:solidFill>
                  <a:srgbClr val="002060"/>
                </a:solidFill>
              </a:rPr>
              <a:t>фази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швидкого</a:t>
            </a:r>
            <a:r>
              <a:rPr lang="ru-RU" sz="2800" b="1" dirty="0">
                <a:solidFill>
                  <a:srgbClr val="002060"/>
                </a:solidFill>
              </a:rPr>
              <a:t> сну </a:t>
            </a:r>
            <a:r>
              <a:rPr lang="ru-RU" sz="2800" b="1" dirty="0" err="1">
                <a:solidFill>
                  <a:srgbClr val="002060"/>
                </a:solidFill>
              </a:rPr>
              <a:t>мозок</a:t>
            </a:r>
            <a:r>
              <a:rPr lang="ru-RU" sz="2800" b="1" dirty="0">
                <a:solidFill>
                  <a:srgbClr val="002060"/>
                </a:solidFill>
              </a:rPr>
              <a:t> «</a:t>
            </a:r>
            <a:r>
              <a:rPr lang="ru-RU" sz="2800" b="1" dirty="0" err="1">
                <a:solidFill>
                  <a:srgbClr val="002060"/>
                </a:solidFill>
              </a:rPr>
              <a:t>фільтрує</a:t>
            </a:r>
            <a:r>
              <a:rPr lang="ru-RU" sz="2800" b="1" dirty="0">
                <a:solidFill>
                  <a:srgbClr val="002060"/>
                </a:solidFill>
              </a:rPr>
              <a:t>» </a:t>
            </a:r>
            <a:r>
              <a:rPr lang="ru-RU" sz="2800" b="1" dirty="0" err="1">
                <a:solidFill>
                  <a:srgbClr val="002060"/>
                </a:solidFill>
              </a:rPr>
              <a:t>отриману</a:t>
            </a:r>
            <a:r>
              <a:rPr lang="ru-RU" sz="2800" b="1" dirty="0">
                <a:solidFill>
                  <a:srgbClr val="002060"/>
                </a:solidFill>
              </a:rPr>
              <a:t> за день </a:t>
            </a:r>
            <a:r>
              <a:rPr lang="ru-RU" sz="2800" b="1" dirty="0" err="1">
                <a:solidFill>
                  <a:srgbClr val="002060"/>
                </a:solidFill>
              </a:rPr>
              <a:t>інформацію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відкидає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непотрібну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другорядну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Відбувається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запам’ятовування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необхідних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відомостей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002060"/>
                </a:solidFill>
              </a:rPr>
              <a:t>Завдяки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своїй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швидкій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фазі</a:t>
            </a:r>
            <a:r>
              <a:rPr lang="ru-RU" sz="2800" b="1" dirty="0">
                <a:solidFill>
                  <a:srgbClr val="002060"/>
                </a:solidFill>
              </a:rPr>
              <a:t> сон </a:t>
            </a:r>
            <a:r>
              <a:rPr lang="ru-RU" sz="2800" b="1" dirty="0" err="1">
                <a:solidFill>
                  <a:srgbClr val="002060"/>
                </a:solidFill>
              </a:rPr>
              <a:t>готує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організм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ранкового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пробудження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активізує</a:t>
            </a:r>
            <a:r>
              <a:rPr lang="ru-RU" sz="2800" b="1" dirty="0">
                <a:solidFill>
                  <a:srgbClr val="002060"/>
                </a:solidFill>
              </a:rPr>
              <a:t> перед </a:t>
            </a:r>
            <a:r>
              <a:rPr lang="ru-RU" sz="2800" b="1" dirty="0" err="1">
                <a:solidFill>
                  <a:srgbClr val="002060"/>
                </a:solidFill>
              </a:rPr>
              <a:t>прокидання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необхідні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нейрогуморальні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процеси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змінює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поведінку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людини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Скільки</a:t>
            </a:r>
            <a:r>
              <a:rPr lang="ru-RU" b="1" dirty="0">
                <a:solidFill>
                  <a:srgbClr val="FF0000"/>
                </a:solidFill>
              </a:rPr>
              <a:t> сну вам </a:t>
            </a:r>
            <a:r>
              <a:rPr lang="ru-RU" b="1" dirty="0" err="1">
                <a:solidFill>
                  <a:srgbClr val="FF0000"/>
                </a:solidFill>
              </a:rPr>
              <a:t>потрібно</a:t>
            </a:r>
            <a:r>
              <a:rPr lang="ru-RU" b="1" dirty="0">
                <a:solidFill>
                  <a:srgbClr val="FF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ÐÐ°ÑÑÐ¸Ð½ÐºÐ¸ Ð¿Ð¾ Ð·Ð°Ð¿ÑÐ¾ÑÑ ÑÑÐ¸Ð²Ð°Ð»ÑÑÑÑ ÑÐ½Ñ"/>
          <p:cNvPicPr>
            <a:picLocks noChangeAspect="1" noChangeArrowheads="1"/>
          </p:cNvPicPr>
          <p:nvPr/>
        </p:nvPicPr>
        <p:blipFill>
          <a:blip r:embed="rId2" cstate="print"/>
          <a:srcRect l="2740" t="24975" r="2354"/>
          <a:stretch>
            <a:fillRect/>
          </a:stretch>
        </p:blipFill>
        <p:spPr bwMode="auto">
          <a:xfrm>
            <a:off x="0" y="1124744"/>
            <a:ext cx="914400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10 фактів - ПРО СОН -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ÐÐ°ÑÑÐ¸Ð½ÐºÐ¸ Ð¿Ð¾ Ð·Ð°Ð¿ÑÐ¾ÑÑ ÑÑÐ¸Ð²Ð°Ð»ÑÑÑÑ ÑÐ½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17572"/>
            <a:ext cx="5760640" cy="3840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Чим </a:t>
            </a:r>
            <a:r>
              <a:rPr lang="ru-RU" b="1" dirty="0" err="1">
                <a:solidFill>
                  <a:srgbClr val="FF0000"/>
                </a:solidFill>
              </a:rPr>
              <a:t>страшний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недосип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Недосипання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</a:rPr>
              <a:t>підступна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річ</a:t>
            </a:r>
            <a:r>
              <a:rPr lang="ru-RU" sz="2800" b="1" dirty="0">
                <a:solidFill>
                  <a:srgbClr val="002060"/>
                </a:solidFill>
              </a:rPr>
              <a:t>, негативно </a:t>
            </a:r>
            <a:r>
              <a:rPr lang="ru-RU" sz="2800" b="1" dirty="0" err="1">
                <a:solidFill>
                  <a:srgbClr val="002060"/>
                </a:solidFill>
              </a:rPr>
              <a:t>відбивається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тільки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настрої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працездатності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але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загальному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стані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здоров'я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Наведемо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кілька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небезпечних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наслідків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які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розвиваються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результаті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хронічного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недосипу</a:t>
            </a:r>
            <a:r>
              <a:rPr lang="ru-RU" sz="2800" b="1" dirty="0">
                <a:solidFill>
                  <a:srgbClr val="002060"/>
                </a:solidFill>
              </a:rPr>
              <a:t>: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31935"/>
            <a:ext cx="9144000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Порушення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когнітивних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функцій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широким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терміном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розуміється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зниження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розумової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діяльності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як результат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погіршення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пам'яті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уваги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Більшість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аварійних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ситуацій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як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дорозі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так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виробництві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побуті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за статистикою,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відбуваються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саме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такі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періоди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коли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людина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не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змозі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мірою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контролювати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відбуваються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навколо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нього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події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Ослаблення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імунітету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недолік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сну неминуче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призводить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вразливості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імунітету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в рази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підвищуючи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ризики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захворіти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Даний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факт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обумовлений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відсутності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повноцінного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сну,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білок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цитокін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природний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захист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організму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вірусів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інфекцій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необхідний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коректної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роботи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органів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систем,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виробляється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Сон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лікує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про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варто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забувати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635754"/>
            <a:ext cx="9144000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0303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Харчові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порушення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часте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перебування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стані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недосипання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призводить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до проблем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зайвою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вагою. Все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завдяки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стимуляції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вироблення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гормону голоду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греліну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Втомлений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отримує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відпочинку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мозок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вимагає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підживлення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результаті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чого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постійне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відчуття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недоїдання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зайві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кілограми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талії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Зниження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продуктивності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відсутність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сну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робить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людину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ледачою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повільною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безініціативною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Будь-яка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робота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робиться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набагато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повільніше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ще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більше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віднімаючи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сил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енергії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результаті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людина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втрачає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тягу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мотивації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розвитку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себе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своєї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справи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зика для сн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03386"/>
            <a:ext cx="9144000" cy="5324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30303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Поганий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настрій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невиспана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людина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більш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схильна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до негативного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впливу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оточення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вона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запальна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уразлива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дратівлива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Поганий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зовнішній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вигляд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синці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мішки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очима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ще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один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неприємний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«бонус»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недосипання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Ризик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розвитку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серйозних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захворювань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систематична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відсутність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повноцінного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сну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підвищує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ризик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розвитку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цукрового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діабету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захворювань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судин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серця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ÐÐ°ÑÑÐ¸Ð½ÐºÐ¸ Ð¿Ð¾ Ð·Ð°Ð¿ÑÐ¾ÑÑ Ð·Ð²ÑÐº Ð´Ð¾Ñ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Хвилинка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релаксу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tihiy-shum-dozhdya-v-grozu-muzyka-prirody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</a:rPr>
              <a:t>основні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порушення</a:t>
            </a:r>
            <a:r>
              <a:rPr lang="ru-RU" sz="4000" b="1" dirty="0">
                <a:solidFill>
                  <a:srgbClr val="FF0000"/>
                </a:solidFill>
              </a:rPr>
              <a:t> режиму сну: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FF0000"/>
                </a:solidFill>
              </a:rPr>
              <a:t>Сонне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апное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пауза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err="1" smtClean="0">
                <a:solidFill>
                  <a:srgbClr val="002060"/>
                </a:solidFill>
              </a:rPr>
              <a:t>диханні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FF0000"/>
                </a:solidFill>
              </a:rPr>
              <a:t>Нічне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нетримання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сечі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(особливо у </a:t>
            </a:r>
            <a:r>
              <a:rPr lang="ru-RU" sz="2800" b="1" dirty="0" err="1">
                <a:solidFill>
                  <a:srgbClr val="002060"/>
                </a:solidFill>
              </a:rPr>
              <a:t>дітей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FF0000"/>
                </a:solidFill>
              </a:rPr>
              <a:t>Безсоння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(</a:t>
            </a:r>
            <a:r>
              <a:rPr lang="ru-RU" sz="2800" b="1" dirty="0" err="1">
                <a:solidFill>
                  <a:srgbClr val="002060"/>
                </a:solidFill>
              </a:rPr>
              <a:t>поганий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недостатній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або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неспокійний</a:t>
            </a:r>
            <a:r>
              <a:rPr lang="ru-RU" sz="2800" b="1" dirty="0">
                <a:solidFill>
                  <a:srgbClr val="002060"/>
                </a:solidFill>
              </a:rPr>
              <a:t> сон)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Синдром </a:t>
            </a:r>
            <a:r>
              <a:rPr lang="ru-RU" sz="2800" b="1" dirty="0" err="1">
                <a:solidFill>
                  <a:srgbClr val="FF0000"/>
                </a:solidFill>
              </a:rPr>
              <a:t>неспокійних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ніг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(</a:t>
            </a:r>
            <a:r>
              <a:rPr lang="ru-RU" sz="2800" b="1" dirty="0" err="1">
                <a:solidFill>
                  <a:srgbClr val="002060"/>
                </a:solidFill>
              </a:rPr>
              <a:t>кінцівки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безперервно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рухаються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впродовж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ночі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FF0000"/>
                </a:solidFill>
              </a:rPr>
              <a:t>Сонний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параліч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пробудження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err="1">
                <a:solidFill>
                  <a:srgbClr val="002060"/>
                </a:solidFill>
              </a:rPr>
              <a:t>фазі</a:t>
            </a:r>
            <a:r>
              <a:rPr lang="ru-RU" sz="2800" b="1" dirty="0">
                <a:solidFill>
                  <a:srgbClr val="002060"/>
                </a:solidFill>
              </a:rPr>
              <a:t> БДГ, коли </a:t>
            </a:r>
            <a:r>
              <a:rPr lang="ru-RU" sz="2800" b="1" dirty="0" err="1">
                <a:solidFill>
                  <a:srgbClr val="002060"/>
                </a:solidFill>
              </a:rPr>
              <a:t>мозок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активний</a:t>
            </a:r>
            <a:r>
              <a:rPr lang="ru-RU" sz="2800" b="1" dirty="0">
                <a:solidFill>
                  <a:srgbClr val="002060"/>
                </a:solidFill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</a:rPr>
              <a:t>тіло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окрім</a:t>
            </a:r>
            <a:r>
              <a:rPr lang="ru-RU" sz="2800" b="1" dirty="0">
                <a:solidFill>
                  <a:srgbClr val="002060"/>
                </a:solidFill>
              </a:rPr>
              <a:t> очей, – </a:t>
            </a:r>
            <a:r>
              <a:rPr lang="ru-RU" sz="2800" b="1" dirty="0" err="1" smtClean="0">
                <a:solidFill>
                  <a:srgbClr val="002060"/>
                </a:solidFill>
              </a:rPr>
              <a:t>ні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FF0000"/>
                </a:solidFill>
              </a:rPr>
              <a:t>Нічні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жахи</a:t>
            </a:r>
            <a:r>
              <a:rPr lang="ru-RU" sz="2800" b="1" dirty="0" smtClean="0">
                <a:solidFill>
                  <a:srgbClr val="FF0000"/>
                </a:solidFill>
              </a:rPr>
              <a:t> - </a:t>
            </a:r>
            <a:r>
              <a:rPr lang="ru-RU" sz="2800" b="1" dirty="0" err="1" smtClean="0">
                <a:solidFill>
                  <a:srgbClr val="002060"/>
                </a:solidFill>
              </a:rPr>
              <a:t>різке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пробудження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почуттям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страху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FF0000"/>
                </a:solidFill>
              </a:rPr>
              <a:t>Сомнамбулізм</a:t>
            </a:r>
            <a:r>
              <a:rPr lang="ru-RU" sz="2800" b="1" dirty="0" smtClean="0">
                <a:solidFill>
                  <a:srgbClr val="002060"/>
                </a:solidFill>
              </a:rPr>
              <a:t>  -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прогулянки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або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виконання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інших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рухів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сні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FF0000"/>
                </a:solidFill>
              </a:rPr>
              <a:t>Нарколепсія</a:t>
            </a:r>
            <a:r>
              <a:rPr lang="ru-RU" sz="2800" b="1" dirty="0" smtClean="0">
                <a:solidFill>
                  <a:srgbClr val="002060"/>
                </a:solidFill>
              </a:rPr>
              <a:t> -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засипання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err="1">
                <a:solidFill>
                  <a:srgbClr val="002060"/>
                </a:solidFill>
              </a:rPr>
              <a:t>будь-який</a:t>
            </a:r>
            <a:r>
              <a:rPr lang="ru-RU" sz="2800" b="1" dirty="0">
                <a:solidFill>
                  <a:srgbClr val="002060"/>
                </a:solidFill>
              </a:rPr>
              <a:t> час </a:t>
            </a:r>
            <a:r>
              <a:rPr lang="ru-RU" sz="2800" b="1" dirty="0" err="1">
                <a:solidFill>
                  <a:srgbClr val="002060"/>
                </a:solidFill>
              </a:rPr>
              <a:t>або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будь-якому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місці</a:t>
            </a:r>
            <a:r>
              <a:rPr lang="ru-RU" sz="2800" b="1" dirty="0">
                <a:solidFill>
                  <a:srgbClr val="002060"/>
                </a:solidFill>
              </a:rPr>
              <a:t>, без </a:t>
            </a:r>
            <a:r>
              <a:rPr lang="ru-RU" sz="2800" b="1" dirty="0" err="1" smtClean="0">
                <a:solidFill>
                  <a:srgbClr val="002060"/>
                </a:solidFill>
              </a:rPr>
              <a:t>попередження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етаргический сон. История людей, заснувших летаргическим сно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ÐÐ°ÑÑÐ¸Ð½ÐºÐ¸ Ð¿Ð¾ Ð·Ð°Ð¿ÑÐ¾ÑÑ ÑÑÐ¸Ð²Ð°Ð»ÑÑÑÑ ÑÐ½Ñ"/>
          <p:cNvPicPr>
            <a:picLocks noChangeAspect="1" noChangeArrowheads="1"/>
          </p:cNvPicPr>
          <p:nvPr/>
        </p:nvPicPr>
        <p:blipFill>
          <a:blip r:embed="rId2" cstate="print"/>
          <a:srcRect r="-330" b="7464"/>
          <a:stretch>
            <a:fillRect/>
          </a:stretch>
        </p:blipFill>
        <p:spPr bwMode="auto">
          <a:xfrm>
            <a:off x="251520" y="0"/>
            <a:ext cx="8748464" cy="6919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497"/>
            <a:ext cx="9144000" cy="6887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FF0000"/>
                </a:solidFill>
              </a:rPr>
              <a:t>ЯКІ ПРОДУКТИ КОРИСНІ ДЛЯ ЗДОРОВОГО СНУ</a:t>
            </a:r>
          </a:p>
        </p:txBody>
      </p:sp>
      <p:pic>
        <p:nvPicPr>
          <p:cNvPr id="53250" name="Picture 2" descr="http://tvoemisto.tv/media/gallery/full/c/o/collage1234567_6db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26686"/>
            <a:ext cx="8496944" cy="6031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Мигдаль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сприяє</a:t>
            </a:r>
            <a:r>
              <a:rPr lang="ru-RU" sz="2400" b="1" dirty="0">
                <a:solidFill>
                  <a:srgbClr val="002060"/>
                </a:solidFill>
              </a:rPr>
              <a:t> сну, так як </a:t>
            </a:r>
            <a:r>
              <a:rPr lang="ru-RU" sz="2400" b="1" dirty="0" err="1">
                <a:solidFill>
                  <a:srgbClr val="002060"/>
                </a:solidFill>
              </a:rPr>
              <a:t>розслаблює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м’язи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Крім</a:t>
            </a:r>
            <a:r>
              <a:rPr lang="ru-RU" sz="2400" b="1" dirty="0">
                <a:solidFill>
                  <a:srgbClr val="002060"/>
                </a:solidFill>
              </a:rPr>
              <a:t> того, </a:t>
            </a:r>
            <a:r>
              <a:rPr lang="ru-RU" sz="2400" b="1" dirty="0" err="1">
                <a:solidFill>
                  <a:srgbClr val="002060"/>
                </a:solidFill>
              </a:rPr>
              <a:t>завдяки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білкам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складі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стабілізує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рівень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цукру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крові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зі</a:t>
            </a:r>
            <a:r>
              <a:rPr lang="ru-RU" sz="2400" b="1" dirty="0">
                <a:solidFill>
                  <a:srgbClr val="002060"/>
                </a:solidFill>
              </a:rPr>
              <a:t> час сну.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Чай. </a:t>
            </a:r>
            <a:r>
              <a:rPr lang="ru-RU" sz="2400" b="1" dirty="0" err="1" smtClean="0">
                <a:solidFill>
                  <a:srgbClr val="002060"/>
                </a:solidFill>
              </a:rPr>
              <a:t>Зрозуміло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незадовго</a:t>
            </a:r>
            <a:r>
              <a:rPr lang="ru-RU" sz="2400" b="1" dirty="0">
                <a:solidFill>
                  <a:srgbClr val="002060"/>
                </a:solidFill>
              </a:rPr>
              <a:t> до сну </a:t>
            </a:r>
            <a:r>
              <a:rPr lang="ru-RU" sz="2400" b="1" dirty="0" err="1">
                <a:solidFill>
                  <a:srgbClr val="002060"/>
                </a:solidFill>
              </a:rPr>
              <a:t>краще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вживати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напої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містять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кофеїн</a:t>
            </a:r>
            <a:r>
              <a:rPr lang="ru-RU" sz="2400" b="1" dirty="0">
                <a:solidFill>
                  <a:srgbClr val="002060"/>
                </a:solidFill>
              </a:rPr>
              <a:t> (</a:t>
            </a:r>
            <a:r>
              <a:rPr lang="ru-RU" sz="2400" b="1" dirty="0" err="1">
                <a:solidFill>
                  <a:srgbClr val="002060"/>
                </a:solidFill>
              </a:rPr>
              <a:t>кава</a:t>
            </a:r>
            <a:r>
              <a:rPr lang="ru-RU" sz="2400" b="1" dirty="0">
                <a:solidFill>
                  <a:srgbClr val="002060"/>
                </a:solidFill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</a:rPr>
              <a:t>також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чорний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зелений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чаї</a:t>
            </a:r>
            <a:r>
              <a:rPr lang="ru-RU" sz="2400" b="1" dirty="0">
                <a:solidFill>
                  <a:srgbClr val="002060"/>
                </a:solidFill>
              </a:rPr>
              <a:t>). </a:t>
            </a:r>
            <a:r>
              <a:rPr lang="ru-RU" sz="2400" b="1" dirty="0" err="1">
                <a:solidFill>
                  <a:srgbClr val="002060"/>
                </a:solidFill>
              </a:rPr>
              <a:t>Однак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трав’яні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чаї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це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поширюється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Навіть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навпаки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002060"/>
                </a:solidFill>
              </a:rPr>
              <a:t>гарячий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ромашковий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липовий</a:t>
            </a:r>
            <a:r>
              <a:rPr lang="ru-RU" sz="2400" b="1" dirty="0">
                <a:solidFill>
                  <a:srgbClr val="002060"/>
                </a:solidFill>
              </a:rPr>
              <a:t> чай </a:t>
            </a:r>
            <a:r>
              <a:rPr lang="ru-RU" sz="2400" b="1" dirty="0" err="1">
                <a:solidFill>
                  <a:srgbClr val="002060"/>
                </a:solidFill>
              </a:rPr>
              <a:t>тільки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посилить</a:t>
            </a:r>
            <a:r>
              <a:rPr lang="ru-RU" sz="2400" b="1" dirty="0">
                <a:solidFill>
                  <a:srgbClr val="002060"/>
                </a:solidFill>
              </a:rPr>
              <a:t> вашу </a:t>
            </a:r>
            <a:r>
              <a:rPr lang="ru-RU" sz="2400" b="1" dirty="0" err="1">
                <a:solidFill>
                  <a:srgbClr val="002060"/>
                </a:solidFill>
              </a:rPr>
              <a:t>сонливість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налаштує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потрібний</a:t>
            </a:r>
            <a:r>
              <a:rPr lang="ru-RU" sz="2400" b="1" dirty="0">
                <a:solidFill>
                  <a:srgbClr val="002060"/>
                </a:solidFill>
              </a:rPr>
              <a:t> лад.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Банан. </a:t>
            </a:r>
            <a:r>
              <a:rPr lang="ru-RU" sz="2400" b="1" dirty="0" smtClean="0">
                <a:solidFill>
                  <a:srgbClr val="002060"/>
                </a:solidFill>
              </a:rPr>
              <a:t>Цей </a:t>
            </a:r>
            <a:r>
              <a:rPr lang="ru-RU" sz="2400" b="1" dirty="0">
                <a:solidFill>
                  <a:srgbClr val="002060"/>
                </a:solidFill>
              </a:rPr>
              <a:t>фрукт </a:t>
            </a:r>
            <a:r>
              <a:rPr lang="ru-RU" sz="2400" b="1" dirty="0" err="1">
                <a:solidFill>
                  <a:srgbClr val="002060"/>
                </a:solidFill>
              </a:rPr>
              <a:t>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відмінним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джерелом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магнію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калію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які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допомагають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розслабити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заспокоїти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гормони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Молочні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продукти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err="1">
                <a:solidFill>
                  <a:srgbClr val="002060"/>
                </a:solidFill>
              </a:rPr>
              <a:t>хорошого</a:t>
            </a:r>
            <a:r>
              <a:rPr lang="ru-RU" sz="2400" b="1" dirty="0">
                <a:solidFill>
                  <a:srgbClr val="002060"/>
                </a:solidFill>
              </a:rPr>
              <a:t> сну просто </a:t>
            </a:r>
            <a:r>
              <a:rPr lang="ru-RU" sz="2400" b="1" dirty="0" err="1">
                <a:solidFill>
                  <a:srgbClr val="002060"/>
                </a:solidFill>
              </a:rPr>
              <a:t>необхідні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адже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кальцій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зменшує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стрес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заспокоює</a:t>
            </a:r>
            <a:r>
              <a:rPr lang="ru-RU" sz="2400" b="1" dirty="0">
                <a:solidFill>
                  <a:srgbClr val="002060"/>
                </a:solidFill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</a:rPr>
              <a:t>кращим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джерелом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якраз</a:t>
            </a:r>
            <a:r>
              <a:rPr lang="ru-RU" sz="2400" b="1" dirty="0">
                <a:solidFill>
                  <a:srgbClr val="002060"/>
                </a:solidFill>
              </a:rPr>
              <a:t> йогурт, молоко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сир. Одна </a:t>
            </a:r>
            <a:r>
              <a:rPr lang="ru-RU" sz="2400" b="1" dirty="0" err="1">
                <a:solidFill>
                  <a:srgbClr val="002060"/>
                </a:solidFill>
              </a:rPr>
              <a:t>порція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молочних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продуктів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помітно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поліпшить</a:t>
            </a:r>
            <a:r>
              <a:rPr lang="ru-RU" sz="2400" b="1" dirty="0">
                <a:solidFill>
                  <a:srgbClr val="002060"/>
                </a:solidFill>
              </a:rPr>
              <a:t> ваш сон.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Вівсянка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Не </a:t>
            </a:r>
            <a:r>
              <a:rPr lang="ru-RU" sz="2400" b="1" dirty="0">
                <a:solidFill>
                  <a:srgbClr val="002060"/>
                </a:solidFill>
              </a:rPr>
              <a:t>забудьте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невелику</a:t>
            </a:r>
            <a:r>
              <a:rPr lang="ru-RU" sz="2400" b="1" dirty="0">
                <a:solidFill>
                  <a:srgbClr val="002060"/>
                </a:solidFill>
              </a:rPr>
              <a:t> миску </a:t>
            </a:r>
            <a:r>
              <a:rPr lang="ru-RU" sz="2400" b="1" dirty="0" err="1">
                <a:solidFill>
                  <a:srgbClr val="002060"/>
                </a:solidFill>
              </a:rPr>
              <a:t>теплої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вівсянки</a:t>
            </a:r>
            <a:r>
              <a:rPr lang="ru-RU" sz="2400" b="1" dirty="0">
                <a:solidFill>
                  <a:srgbClr val="002060"/>
                </a:solidFill>
              </a:rPr>
              <a:t> перед сном. Вона </a:t>
            </a:r>
            <a:r>
              <a:rPr lang="ru-RU" sz="2400" b="1" dirty="0" err="1">
                <a:solidFill>
                  <a:srgbClr val="002060"/>
                </a:solidFill>
              </a:rPr>
              <a:t>містить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безліч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поживних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речовин</a:t>
            </a:r>
            <a:r>
              <a:rPr lang="ru-RU" sz="2400" b="1" dirty="0">
                <a:solidFill>
                  <a:srgbClr val="002060"/>
                </a:solidFill>
              </a:rPr>
              <a:t> (</a:t>
            </a:r>
            <a:r>
              <a:rPr lang="ru-RU" sz="2400" b="1" dirty="0" err="1">
                <a:solidFill>
                  <a:srgbClr val="002060"/>
                </a:solidFill>
              </a:rPr>
              <a:t>кальцій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магній</a:t>
            </a:r>
            <a:r>
              <a:rPr lang="ru-RU" sz="2400" b="1" dirty="0">
                <a:solidFill>
                  <a:srgbClr val="002060"/>
                </a:solidFill>
              </a:rPr>
              <a:t>, фосфор, </a:t>
            </a:r>
            <a:r>
              <a:rPr lang="ru-RU" sz="2400" b="1" dirty="0" err="1">
                <a:solidFill>
                  <a:srgbClr val="002060"/>
                </a:solidFill>
              </a:rPr>
              <a:t>кремній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калій</a:t>
            </a:r>
            <a:r>
              <a:rPr lang="ru-RU" sz="2400" b="1" dirty="0">
                <a:solidFill>
                  <a:srgbClr val="002060"/>
                </a:solidFill>
              </a:rPr>
              <a:t>), </a:t>
            </a:r>
            <a:r>
              <a:rPr lang="ru-RU" sz="2400" b="1" dirty="0" err="1">
                <a:solidFill>
                  <a:srgbClr val="002060"/>
                </a:solidFill>
              </a:rPr>
              <a:t>які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тільки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сприяють</a:t>
            </a:r>
            <a:r>
              <a:rPr lang="ru-RU" sz="2400" b="1" dirty="0">
                <a:solidFill>
                  <a:srgbClr val="002060"/>
                </a:solidFill>
              </a:rPr>
              <a:t> здоровому сну. </a:t>
            </a:r>
            <a:r>
              <a:rPr lang="ru-RU" sz="2400" b="1" dirty="0" err="1">
                <a:solidFill>
                  <a:srgbClr val="002060"/>
                </a:solidFill>
              </a:rPr>
              <a:t>Однак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пам’ятайте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занадто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багато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цукру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дасть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зворотний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ефект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10 </a:t>
            </a:r>
            <a:r>
              <a:rPr lang="ru-RU" sz="3200" b="1" dirty="0" err="1">
                <a:solidFill>
                  <a:srgbClr val="FF0000"/>
                </a:solidFill>
              </a:rPr>
              <a:t>продуктів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які</a:t>
            </a:r>
            <a:r>
              <a:rPr lang="ru-RU" sz="3200" b="1" dirty="0">
                <a:solidFill>
                  <a:srgbClr val="FF0000"/>
                </a:solidFill>
              </a:rPr>
              <a:t> в </a:t>
            </a:r>
            <a:r>
              <a:rPr lang="ru-RU" sz="3200" b="1" dirty="0" err="1">
                <a:solidFill>
                  <a:srgbClr val="FF0000"/>
                </a:solidFill>
              </a:rPr>
              <a:t>жодному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разі</a:t>
            </a:r>
            <a:r>
              <a:rPr lang="ru-RU" sz="3200" b="1" dirty="0">
                <a:solidFill>
                  <a:srgbClr val="FF0000"/>
                </a:solidFill>
              </a:rPr>
              <a:t> не </a:t>
            </a:r>
            <a:r>
              <a:rPr lang="ru-RU" sz="3200" b="1" dirty="0" err="1">
                <a:solidFill>
                  <a:srgbClr val="FF0000"/>
                </a:solidFill>
              </a:rPr>
              <a:t>можна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їсти</a:t>
            </a:r>
            <a:r>
              <a:rPr lang="ru-RU" sz="3200" b="1" dirty="0">
                <a:solidFill>
                  <a:srgbClr val="FF0000"/>
                </a:solidFill>
              </a:rPr>
              <a:t> перед сном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51854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2060"/>
                </a:solidFill>
              </a:rPr>
              <a:t>Макарони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2060"/>
                </a:solidFill>
              </a:rPr>
              <a:t>Піца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2060"/>
                </a:solidFill>
              </a:rPr>
              <a:t>Цукерки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002060"/>
                </a:solidFill>
              </a:rPr>
              <a:t>Червоне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м’ясо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Шоколад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2060"/>
                </a:solidFill>
              </a:rPr>
              <a:t>Овочі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Алкоголь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2060"/>
                </a:solidFill>
              </a:rPr>
              <a:t>Чізбургери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002060"/>
                </a:solidFill>
              </a:rPr>
              <a:t>Гострі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соуси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002060"/>
                </a:solidFill>
              </a:rPr>
              <a:t>Чіпси</a:t>
            </a:r>
            <a:r>
              <a:rPr lang="ru-RU" sz="2800" b="1" dirty="0">
                <a:solidFill>
                  <a:srgbClr val="002060"/>
                </a:solidFill>
              </a:rPr>
              <a:t> та </a:t>
            </a:r>
            <a:r>
              <a:rPr lang="ru-RU" sz="2800" b="1" dirty="0" err="1">
                <a:solidFill>
                  <a:srgbClr val="002060"/>
                </a:solidFill>
              </a:rPr>
              <a:t>інші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закуски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4276" name="Picture 4" descr="http://mydim.ua/pub/images/21cd4360265c0b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244" y="692696"/>
            <a:ext cx="2705756" cy="1800200"/>
          </a:xfrm>
          <a:prstGeom prst="rect">
            <a:avLst/>
          </a:prstGeom>
          <a:noFill/>
        </p:spPr>
      </p:pic>
      <p:pic>
        <p:nvPicPr>
          <p:cNvPr id="54278" name="Picture 6" descr="http://mydim.ua/pub/images/7adf0c2843f87b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052736"/>
            <a:ext cx="2597525" cy="1728192"/>
          </a:xfrm>
          <a:prstGeom prst="rect">
            <a:avLst/>
          </a:prstGeom>
          <a:noFill/>
        </p:spPr>
      </p:pic>
      <p:pic>
        <p:nvPicPr>
          <p:cNvPr id="54280" name="Picture 8" descr="http://mydim.ua/pub/images/a9fcf06131774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530" y="2564904"/>
            <a:ext cx="2658470" cy="1656184"/>
          </a:xfrm>
          <a:prstGeom prst="rect">
            <a:avLst/>
          </a:prstGeom>
          <a:noFill/>
        </p:spPr>
      </p:pic>
      <p:pic>
        <p:nvPicPr>
          <p:cNvPr id="54282" name="Picture 10" descr="http://mydim.ua/pub/images/fb296af2ad957f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202" y="2852936"/>
            <a:ext cx="1785798" cy="1296144"/>
          </a:xfrm>
          <a:prstGeom prst="rect">
            <a:avLst/>
          </a:prstGeom>
          <a:noFill/>
        </p:spPr>
      </p:pic>
      <p:pic>
        <p:nvPicPr>
          <p:cNvPr id="54284" name="Picture 12" descr="http://mydim.ua/pub/images/8f3ac0c22ddce7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293096"/>
            <a:ext cx="2699792" cy="1681926"/>
          </a:xfrm>
          <a:prstGeom prst="rect">
            <a:avLst/>
          </a:prstGeom>
          <a:noFill/>
        </p:spPr>
      </p:pic>
      <p:pic>
        <p:nvPicPr>
          <p:cNvPr id="54286" name="Picture 14" descr="http://mydim.ua/pub/images/471e1b0dbcd06d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806" y="2852936"/>
            <a:ext cx="1728192" cy="1296144"/>
          </a:xfrm>
          <a:prstGeom prst="rect">
            <a:avLst/>
          </a:prstGeom>
          <a:noFill/>
        </p:spPr>
      </p:pic>
      <p:pic>
        <p:nvPicPr>
          <p:cNvPr id="54288" name="Picture 16" descr="http://mydim.ua/pub/images/e93c1d3bdea214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293096"/>
            <a:ext cx="2592288" cy="1724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1080" r="11161"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84969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 і приємних вам снів!!!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5" y="1484784"/>
            <a:ext cx="9063255" cy="537321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064896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Одним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необхідних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нормальної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життєдіяльності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сон.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збереженні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зміцненні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працездатності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психічного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благополуччя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давніх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Ð°ÑÑÐ¸Ð½ÐºÐ¸ Ð¿Ð¾ Ð·Ð°Ð¿ÑÐ¾ÑÑ ÑÑÐ¸Ð²Ð°Ð»ÑÑÑÑ ÑÐ½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488831" cy="429309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496944" cy="2498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фізіологічний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періодично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неспання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відсутністю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свідомої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психічної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подразнення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ÑÐ¸Ð²Ð°Ð»ÑÑÑÑ ÑÐ½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69734"/>
            <a:ext cx="5323896" cy="358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712968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 -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проводить до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Позбавлення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сну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викликає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погіршення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пам'яті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функціональних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можливостей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занепокоєння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пригніченості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психічні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розлади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Розрізняють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дві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функції</a:t>
            </a:r>
            <a:r>
              <a:rPr lang="ru-RU" sz="3600" b="1" dirty="0">
                <a:solidFill>
                  <a:srgbClr val="FF0000"/>
                </a:solidFill>
              </a:rPr>
              <a:t> сну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Перша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відновлення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функціонального</a:t>
            </a:r>
            <a:r>
              <a:rPr lang="ru-RU" sz="2800" b="1" dirty="0">
                <a:solidFill>
                  <a:srgbClr val="002060"/>
                </a:solidFill>
              </a:rPr>
              <a:t> стану </a:t>
            </a:r>
            <a:r>
              <a:rPr lang="ru-RU" sz="2800" b="1" dirty="0" err="1">
                <a:solidFill>
                  <a:srgbClr val="002060"/>
                </a:solidFill>
              </a:rPr>
              <a:t>організму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Під</a:t>
            </a:r>
            <a:r>
              <a:rPr lang="ru-RU" sz="2800" b="1" dirty="0">
                <a:solidFill>
                  <a:srgbClr val="002060"/>
                </a:solidFill>
              </a:rPr>
              <a:t> час сну </a:t>
            </a:r>
            <a:r>
              <a:rPr lang="ru-RU" sz="2800" b="1" dirty="0" err="1">
                <a:solidFill>
                  <a:srgbClr val="002060"/>
                </a:solidFill>
              </a:rPr>
              <a:t>розслабляється</a:t>
            </a:r>
            <a:r>
              <a:rPr lang="ru-RU" sz="2800" b="1" dirty="0">
                <a:solidFill>
                  <a:srgbClr val="002060"/>
                </a:solidFill>
              </a:rPr>
              <a:t> мускулатура, </a:t>
            </a:r>
            <a:r>
              <a:rPr lang="ru-RU" sz="2800" b="1" dirty="0" err="1">
                <a:solidFill>
                  <a:srgbClr val="002060"/>
                </a:solidFill>
              </a:rPr>
              <a:t>сповільнюється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дихання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знижується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діяльність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серцево-судинної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системи</a:t>
            </a:r>
            <a:r>
              <a:rPr lang="ru-RU" sz="2800" b="1" dirty="0">
                <a:solidFill>
                  <a:srgbClr val="002060"/>
                </a:solidFill>
              </a:rPr>
              <a:t>. При </a:t>
            </a:r>
            <a:r>
              <a:rPr lang="ru-RU" sz="2800" b="1" dirty="0" err="1">
                <a:solidFill>
                  <a:srgbClr val="002060"/>
                </a:solidFill>
              </a:rPr>
              <a:t>цьому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мінімуму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зменшується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функціонування</a:t>
            </a:r>
            <a:r>
              <a:rPr lang="ru-RU" sz="2800" b="1" dirty="0">
                <a:solidFill>
                  <a:srgbClr val="002060"/>
                </a:solidFill>
              </a:rPr>
              <a:t> практично </a:t>
            </a:r>
            <a:r>
              <a:rPr lang="ru-RU" sz="2800" b="1" dirty="0" err="1">
                <a:solidFill>
                  <a:srgbClr val="002060"/>
                </a:solidFill>
              </a:rPr>
              <a:t>всіх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відділів</a:t>
            </a:r>
            <a:r>
              <a:rPr lang="ru-RU" sz="2800" b="1" dirty="0">
                <a:solidFill>
                  <a:srgbClr val="002060"/>
                </a:solidFill>
              </a:rPr>
              <a:t> головного </a:t>
            </a:r>
            <a:r>
              <a:rPr lang="ru-RU" sz="2800" b="1" dirty="0" err="1">
                <a:solidFill>
                  <a:srgbClr val="002060"/>
                </a:solidFill>
              </a:rPr>
              <a:t>мозку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падає</a:t>
            </a:r>
            <a:r>
              <a:rPr lang="ru-RU" sz="2800" b="1" dirty="0">
                <a:solidFill>
                  <a:srgbClr val="002060"/>
                </a:solidFill>
              </a:rPr>
              <a:t> температура </a:t>
            </a:r>
            <a:r>
              <a:rPr lang="ru-RU" sz="2800" b="1" dirty="0" err="1">
                <a:solidFill>
                  <a:srgbClr val="002060"/>
                </a:solidFill>
              </a:rPr>
              <a:t>тіла</a:t>
            </a:r>
            <a:r>
              <a:rPr lang="ru-RU" sz="2800" b="1" dirty="0">
                <a:solidFill>
                  <a:srgbClr val="002060"/>
                </a:solidFill>
              </a:rPr>
              <a:t>, то </a:t>
            </a:r>
            <a:r>
              <a:rPr lang="ru-RU" sz="2800" b="1" dirty="0" err="1">
                <a:solidFill>
                  <a:srgbClr val="002060"/>
                </a:solidFill>
              </a:rPr>
              <a:t>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життєві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процеси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організму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протікають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зниженому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рівні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Настає</a:t>
            </a:r>
            <a:r>
              <a:rPr lang="ru-RU" sz="2800" b="1" dirty="0">
                <a:solidFill>
                  <a:srgbClr val="002060"/>
                </a:solidFill>
              </a:rPr>
              <a:t> стан </a:t>
            </a:r>
            <a:r>
              <a:rPr lang="ru-RU" sz="2800" b="1" dirty="0" err="1">
                <a:solidFill>
                  <a:srgbClr val="002060"/>
                </a:solidFill>
              </a:rPr>
              <a:t>повного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відпочинку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- </a:t>
            </a:r>
            <a:r>
              <a:rPr lang="ru-RU" sz="2800" b="1" dirty="0">
                <a:solidFill>
                  <a:srgbClr val="FF0000"/>
                </a:solidFill>
              </a:rPr>
              <a:t>Друга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функція</a:t>
            </a:r>
            <a:r>
              <a:rPr lang="ru-RU" sz="2800" b="1" dirty="0">
                <a:solidFill>
                  <a:srgbClr val="002060"/>
                </a:solidFill>
              </a:rPr>
              <a:t> сну </a:t>
            </a:r>
            <a:r>
              <a:rPr lang="ru-RU" sz="2800" b="1" dirty="0" err="1">
                <a:solidFill>
                  <a:srgbClr val="002060"/>
                </a:solidFill>
              </a:rPr>
              <a:t>полягає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активній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діяльності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мозку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переробки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інформації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накопиченої</a:t>
            </a:r>
            <a:r>
              <a:rPr lang="ru-RU" sz="2800" b="1" dirty="0">
                <a:solidFill>
                  <a:srgbClr val="002060"/>
                </a:solidFill>
              </a:rPr>
              <a:t> за день. </a:t>
            </a:r>
            <a:r>
              <a:rPr lang="ru-RU" sz="2800" b="1" dirty="0" err="1">
                <a:solidFill>
                  <a:srgbClr val="002060"/>
                </a:solidFill>
              </a:rPr>
              <a:t>Отримана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інформація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аналізується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необхідна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частина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відкладається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довгострокову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пам'ять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інша</a:t>
            </a:r>
            <a:r>
              <a:rPr lang="ru-RU" sz="2800" b="1" dirty="0">
                <a:solidFill>
                  <a:srgbClr val="002060"/>
                </a:solidFill>
              </a:rPr>
              <a:t> ж, яка не </a:t>
            </a:r>
            <a:r>
              <a:rPr lang="ru-RU" sz="2800" b="1" dirty="0" err="1">
                <a:solidFill>
                  <a:srgbClr val="002060"/>
                </a:solidFill>
              </a:rPr>
              <a:t>має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ніякої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цінності</a:t>
            </a:r>
            <a:r>
              <a:rPr lang="ru-RU" sz="2800" b="1" dirty="0">
                <a:solidFill>
                  <a:srgbClr val="002060"/>
                </a:solidFill>
              </a:rPr>
              <a:t>, "</a:t>
            </a:r>
            <a:r>
              <a:rPr lang="ru-RU" sz="2800" b="1" dirty="0" err="1">
                <a:solidFill>
                  <a:srgbClr val="002060"/>
                </a:solidFill>
              </a:rPr>
              <a:t>стирається</a:t>
            </a:r>
            <a:r>
              <a:rPr lang="ru-RU" sz="2800" b="1" dirty="0">
                <a:solidFill>
                  <a:srgbClr val="002060"/>
                </a:solidFill>
              </a:rPr>
              <a:t>"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мозку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Ð°ÑÑÐ¸Ð½ÐºÐ¸ Ð¿Ð¾ Ð·Ð°Ð¿ÑÐ¾ÑÑ ÑÑÐ¸Ð²Ð°Ð»ÑÑÑÑ ÑÐ½Ñ"/>
          <p:cNvPicPr>
            <a:picLocks noChangeAspect="1" noChangeArrowheads="1"/>
          </p:cNvPicPr>
          <p:nvPr/>
        </p:nvPicPr>
        <p:blipFill>
          <a:blip r:embed="rId2" cstate="print"/>
          <a:srcRect t="3801" r="1475"/>
          <a:stretch>
            <a:fillRect/>
          </a:stretch>
        </p:blipFill>
        <p:spPr bwMode="auto">
          <a:xfrm>
            <a:off x="2339752" y="3212976"/>
            <a:ext cx="4824536" cy="36450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64096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8496944" cy="30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циклічний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цикл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фази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повільного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сну.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Повноцінний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нічний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сон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фізіологічної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точки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повинен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складатися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п’яти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таких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циклів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часом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7,5 - 8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¡Ð¾Ð½ - ÑÑÐ·ÑÐ¾Ð»Ð¾Ð³Ð³ÑÑÐ½Ð¸Ð¹ ÑÑ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07704" y="260648"/>
            <a:ext cx="540060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692696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Фаз</a:t>
            </a: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сну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52120" y="191683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411760" y="1844824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95536" y="2564904"/>
            <a:ext cx="39604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70892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Повільний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75-80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endParaRPr lang="ru-RU" sz="3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040" y="2564904"/>
            <a:ext cx="4032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270892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Швидкий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20-25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endParaRPr lang="ru-RU" sz="3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27584" y="3645024"/>
            <a:ext cx="7776864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Повільна і швидка фази сну змінюють одна одну декілька разів з проміжками  у 80 – 120 хвилин ; за ніч спостерігається 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– 6 таких циклів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606</Words>
  <Application>Microsoft Office PowerPoint</Application>
  <PresentationFormat>Экран (4:3)</PresentationFormat>
  <Paragraphs>64</Paragraphs>
  <Slides>29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Сон і його види . Гігієна сну.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Значення сну для організму </vt:lpstr>
      <vt:lpstr>Скільки сну вам потрібно? </vt:lpstr>
      <vt:lpstr>Слайд 16</vt:lpstr>
      <vt:lpstr>Чим страшний недосип </vt:lpstr>
      <vt:lpstr>Слайд 18</vt:lpstr>
      <vt:lpstr>Слайд 19</vt:lpstr>
      <vt:lpstr>Слайд 20</vt:lpstr>
      <vt:lpstr>Хвилинка релаксу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27</cp:revision>
  <dcterms:created xsi:type="dcterms:W3CDTF">2018-04-02T14:07:54Z</dcterms:created>
  <dcterms:modified xsi:type="dcterms:W3CDTF">2018-04-02T18:36:30Z</dcterms:modified>
</cp:coreProperties>
</file>