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5" r:id="rId3"/>
    <p:sldId id="259" r:id="rId4"/>
    <p:sldId id="279" r:id="rId5"/>
    <p:sldId id="280" r:id="rId6"/>
    <p:sldId id="308" r:id="rId7"/>
    <p:sldId id="282" r:id="rId8"/>
    <p:sldId id="283" r:id="rId9"/>
    <p:sldId id="284" r:id="rId10"/>
    <p:sldId id="285" r:id="rId11"/>
    <p:sldId id="287" r:id="rId12"/>
    <p:sldId id="302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304" r:id="rId22"/>
    <p:sldId id="300" r:id="rId23"/>
    <p:sldId id="301" r:id="rId24"/>
    <p:sldId id="297" r:id="rId25"/>
    <p:sldId id="299" r:id="rId26"/>
    <p:sldId id="272" r:id="rId27"/>
    <p:sldId id="275" r:id="rId28"/>
    <p:sldId id="30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112" y="5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2081129784150086E-2"/>
          <c:y val="8.9314194577352568E-2"/>
          <c:w val="0.90055568613624759"/>
          <c:h val="0.517054339499428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3"/>
                <c:pt idx="0">
                  <c:v>У поліетиленовий пакет</c:v>
                </c:pt>
                <c:pt idx="1">
                  <c:v>У паперовий пакет</c:v>
                </c:pt>
                <c:pt idx="2">
                  <c:v>У тканинну сумку або рюкзак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3"/>
                <c:pt idx="0">
                  <c:v>У поліетиленовий пакет</c:v>
                </c:pt>
                <c:pt idx="1">
                  <c:v>У паперовий пакет</c:v>
                </c:pt>
                <c:pt idx="2">
                  <c:v>У тканинну сумку або рюкзак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3"/>
                <c:pt idx="0">
                  <c:v>У поліетиленовий пакет</c:v>
                </c:pt>
                <c:pt idx="1">
                  <c:v>У паперовий пакет</c:v>
                </c:pt>
                <c:pt idx="2">
                  <c:v>У тканинну сумку або рюкзак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12</c:v>
                </c:pt>
              </c:numCache>
            </c:numRef>
          </c:val>
        </c:ser>
        <c:dLbls/>
        <c:gapWidth val="219"/>
        <c:overlap val="-27"/>
        <c:axId val="103315712"/>
        <c:axId val="103276544"/>
      </c:barChart>
      <c:catAx>
        <c:axId val="103315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276544"/>
        <c:crosses val="autoZero"/>
        <c:auto val="1"/>
        <c:lblAlgn val="ctr"/>
        <c:lblOffset val="100"/>
      </c:catAx>
      <c:valAx>
        <c:axId val="1032765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31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Один раз </c:v>
                </c:pt>
                <c:pt idx="1">
                  <c:v>Якщо пакет в доброму стані – декілька разів</c:v>
                </c:pt>
                <c:pt idx="2">
                  <c:v>У мене вдома пакети відсутні, я ними не користуюсь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Один раз </c:v>
                </c:pt>
                <c:pt idx="1">
                  <c:v>Якщо пакет в доброму стані – декілька разів</c:v>
                </c:pt>
                <c:pt idx="2">
                  <c:v>У мене вдома пакети відсутні, я ними не користуюсь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86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Один раз </c:v>
                </c:pt>
                <c:pt idx="1">
                  <c:v>Якщо пакет в доброму стані – декілька разів</c:v>
                </c:pt>
                <c:pt idx="2">
                  <c:v>У мене вдома пакети відсутні, я ними не користуюсь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3</c:v>
                </c:pt>
              </c:numCache>
            </c:numRef>
          </c:val>
        </c:ser>
        <c:dLbls/>
        <c:axId val="103240448"/>
        <c:axId val="103241984"/>
      </c:barChart>
      <c:catAx>
        <c:axId val="103240448"/>
        <c:scaling>
          <c:orientation val="minMax"/>
        </c:scaling>
        <c:axPos val="b"/>
        <c:tickLblPos val="nextTo"/>
        <c:crossAx val="103241984"/>
        <c:crosses val="autoZero"/>
        <c:auto val="1"/>
        <c:lblAlgn val="ctr"/>
        <c:lblOffset val="100"/>
      </c:catAx>
      <c:valAx>
        <c:axId val="103241984"/>
        <c:scaling>
          <c:orientation val="minMax"/>
        </c:scaling>
        <c:axPos val="l"/>
        <c:majorGridlines/>
        <c:numFmt formatCode="General" sourceLinked="1"/>
        <c:tickLblPos val="nextTo"/>
        <c:crossAx val="10324044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6943423042626474"/>
          <c:y val="6.6297157866070766E-2"/>
          <c:w val="0.74545998226106491"/>
          <c:h val="0.707987409298336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Майже кожен день </c:v>
                </c:pt>
                <c:pt idx="1">
                  <c:v>Пару разів на тиждень </c:v>
                </c:pt>
                <c:pt idx="2">
                  <c:v>Ніколи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Майже кожен день </c:v>
                </c:pt>
                <c:pt idx="1">
                  <c:v>Пару разів на тиждень </c:v>
                </c:pt>
                <c:pt idx="2">
                  <c:v>Ніколи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Майже кожен день </c:v>
                </c:pt>
                <c:pt idx="1">
                  <c:v>Пару разів на тиждень </c:v>
                </c:pt>
                <c:pt idx="2">
                  <c:v>Ніколи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14</c:v>
                </c:pt>
              </c:numCache>
            </c:numRef>
          </c:val>
        </c:ser>
        <c:dLbls/>
        <c:axId val="109286528"/>
        <c:axId val="109288064"/>
      </c:barChart>
      <c:catAx>
        <c:axId val="109286528"/>
        <c:scaling>
          <c:orientation val="minMax"/>
        </c:scaling>
        <c:axPos val="b"/>
        <c:tickLblPos val="nextTo"/>
        <c:crossAx val="109288064"/>
        <c:crosses val="autoZero"/>
        <c:auto val="1"/>
        <c:lblAlgn val="ctr"/>
        <c:lblOffset val="100"/>
      </c:catAx>
      <c:valAx>
        <c:axId val="109288064"/>
        <c:scaling>
          <c:orientation val="minMax"/>
        </c:scaling>
        <c:axPos val="l"/>
        <c:majorGridlines/>
        <c:numFmt formatCode="General" sourceLinked="1"/>
        <c:tickLblPos val="nextTo"/>
        <c:crossAx val="10928652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910097213702453"/>
          <c:y val="0.18503690846141649"/>
          <c:w val="0.77156900437657105"/>
          <c:h val="0.6447201561986415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З паперових тарілок </c:v>
                </c:pt>
                <c:pt idx="1">
                  <c:v>З пластикових тарілок, які я відразу викину </c:v>
                </c:pt>
                <c:pt idx="2">
                  <c:v>З керамічних тарілок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З паперових тарілок </c:v>
                </c:pt>
                <c:pt idx="1">
                  <c:v>З пластикових тарілок, які я відразу викину </c:v>
                </c:pt>
                <c:pt idx="2">
                  <c:v>З керамічних тарілок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З паперових тарілок </c:v>
                </c:pt>
                <c:pt idx="1">
                  <c:v>З пластикових тарілок, які я відразу викину </c:v>
                </c:pt>
                <c:pt idx="2">
                  <c:v>З керамічних тарілок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89</c:v>
                </c:pt>
              </c:numCache>
            </c:numRef>
          </c:val>
        </c:ser>
        <c:dLbls/>
        <c:axId val="109429888"/>
        <c:axId val="109431424"/>
      </c:barChart>
      <c:catAx>
        <c:axId val="109429888"/>
        <c:scaling>
          <c:orientation val="minMax"/>
        </c:scaling>
        <c:axPos val="b"/>
        <c:tickLblPos val="nextTo"/>
        <c:crossAx val="109431424"/>
        <c:crosses val="autoZero"/>
        <c:auto val="1"/>
        <c:lblAlgn val="ctr"/>
        <c:lblOffset val="100"/>
      </c:catAx>
      <c:valAx>
        <c:axId val="109431424"/>
        <c:scaling>
          <c:orientation val="minMax"/>
        </c:scaling>
        <c:axPos val="l"/>
        <c:majorGridlines/>
        <c:numFmt formatCode="General" sourceLinked="1"/>
        <c:tickLblPos val="nextTo"/>
        <c:crossAx val="109429888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 тому випадку, якщо в мене немає іншого вибору </c:v>
                </c:pt>
                <c:pt idx="1">
                  <c:v>Так, постійно </c:v>
                </c:pt>
                <c:pt idx="2">
                  <c:v>Ні, я завжди ношу з собою багаторазову ємкість для води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 тому випадку, якщо в мене немає іншого вибору </c:v>
                </c:pt>
                <c:pt idx="1">
                  <c:v>Так, постійно </c:v>
                </c:pt>
                <c:pt idx="2">
                  <c:v>Ні, я завжди ношу з собою багаторазову ємкість для води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 тому випадку, якщо в мене немає іншого вибору </c:v>
                </c:pt>
                <c:pt idx="1">
                  <c:v>Так, постійно </c:v>
                </c:pt>
                <c:pt idx="2">
                  <c:v>Ні, я завжди ношу з собою багаторазову ємкість для води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12</c:v>
                </c:pt>
              </c:numCache>
            </c:numRef>
          </c:val>
        </c:ser>
        <c:dLbls/>
        <c:axId val="109360256"/>
        <c:axId val="109361792"/>
      </c:barChart>
      <c:catAx>
        <c:axId val="109360256"/>
        <c:scaling>
          <c:orientation val="minMax"/>
        </c:scaling>
        <c:axPos val="b"/>
        <c:tickLblPos val="nextTo"/>
        <c:crossAx val="109361792"/>
        <c:crosses val="autoZero"/>
        <c:auto val="1"/>
        <c:lblAlgn val="ctr"/>
        <c:lblOffset val="100"/>
      </c:catAx>
      <c:valAx>
        <c:axId val="109361792"/>
        <c:scaling>
          <c:orientation val="minMax"/>
        </c:scaling>
        <c:axPos val="l"/>
        <c:majorGridlines/>
        <c:numFmt formatCode="General" sourceLinked="1"/>
        <c:tickLblPos val="nextTo"/>
        <c:crossAx val="109360256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9422909292301799E-2"/>
          <c:y val="2.9391535183577351E-2"/>
          <c:w val="0.90366577572298856"/>
          <c:h val="0.5846938714409748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Я вже давно цим займаюсь та здаю дещо на утилізацію чи переробіток </c:v>
                </c:pt>
                <c:pt idx="1">
                  <c:v>Можливо, якщо баки для сортування сміття поставлять поряд з моїм домоволодінням </c:v>
                </c:pt>
                <c:pt idx="2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Я вже давно цим займаюсь та здаю дещо на утилізацію чи переробіток </c:v>
                </c:pt>
                <c:pt idx="1">
                  <c:v>Можливо, якщо баки для сортування сміття поставлять поряд з моїм домоволодінням </c:v>
                </c:pt>
                <c:pt idx="2">
                  <c:v>Ні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Я вже давно цим займаюсь та здаю дещо на утилізацію чи переробіток </c:v>
                </c:pt>
                <c:pt idx="1">
                  <c:v>Можливо, якщо баки для сортування сміття поставлять поряд з моїм домоволодінням </c:v>
                </c:pt>
                <c:pt idx="2">
                  <c:v>Ні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17</c:v>
                </c:pt>
              </c:numCache>
            </c:numRef>
          </c:val>
        </c:ser>
        <c:dLbls/>
        <c:axId val="109479040"/>
        <c:axId val="109480576"/>
      </c:barChart>
      <c:catAx>
        <c:axId val="109479040"/>
        <c:scaling>
          <c:orientation val="minMax"/>
        </c:scaling>
        <c:axPos val="b"/>
        <c:tickLblPos val="nextTo"/>
        <c:crossAx val="109480576"/>
        <c:crosses val="autoZero"/>
        <c:auto val="1"/>
        <c:lblAlgn val="ctr"/>
        <c:lblOffset val="100"/>
      </c:catAx>
      <c:valAx>
        <c:axId val="109480576"/>
        <c:scaling>
          <c:orientation val="minMax"/>
        </c:scaling>
        <c:axPos val="l"/>
        <c:majorGridlines/>
        <c:numFmt formatCode="General" sourceLinked="1"/>
        <c:tickLblPos val="nextTo"/>
        <c:crossAx val="109479040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358448492027977E-2"/>
          <c:y val="7.6843368870431084E-2"/>
          <c:w val="0.91213978797813289"/>
          <c:h val="0.67480100924841924"/>
        </c:manualLayout>
      </c:layout>
      <c:barChart>
        <c:barDir val="col"/>
        <c:grouping val="clustered"/>
        <c:ser>
          <c:idx val="0"/>
          <c:order val="0"/>
          <c:cat>
            <c:strRef>
              <c:f>Лист1!$A$1:$A$3</c:f>
              <c:strCache>
                <c:ptCount val="3"/>
                <c:pt idx="0">
                  <c:v>Одне, а що треба більше?</c:v>
                </c:pt>
                <c:pt idx="1">
                  <c:v>Два: одне для відходів харчових продуктів, інше – для відходів виробів з пластику </c:v>
                </c:pt>
                <c:pt idx="2">
                  <c:v>Три або більше: пластик, скло, папір, органіка (відходи харчових продуктів) 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23</c:v>
                </c:pt>
              </c:numCache>
            </c:numRef>
          </c:val>
        </c:ser>
        <c:ser>
          <c:idx val="1"/>
          <c:order val="1"/>
          <c:cat>
            <c:strRef>
              <c:f>Лист1!$A$1:$A$3</c:f>
              <c:strCache>
                <c:ptCount val="3"/>
                <c:pt idx="0">
                  <c:v>Одне, а що треба більше?</c:v>
                </c:pt>
                <c:pt idx="1">
                  <c:v>Два: одне для відходів харчових продуктів, інше – для відходів виробів з пластику </c:v>
                </c:pt>
                <c:pt idx="2">
                  <c:v>Три або більше: пластик, скло, папір, органіка (відходи харчових продуктів) </c:v>
                </c:pt>
              </c:strCache>
            </c:strRef>
          </c:cat>
          <c:val>
            <c:numRef>
              <c:f>Лист1!$C$1:$C$3</c:f>
              <c:numCache>
                <c:formatCode>General</c:formatCode>
                <c:ptCount val="3"/>
                <c:pt idx="1">
                  <c:v>66</c:v>
                </c:pt>
              </c:numCache>
            </c:numRef>
          </c:val>
        </c:ser>
        <c:ser>
          <c:idx val="2"/>
          <c:order val="2"/>
          <c:cat>
            <c:strRef>
              <c:f>Лист1!$A$1:$A$3</c:f>
              <c:strCache>
                <c:ptCount val="3"/>
                <c:pt idx="0">
                  <c:v>Одне, а що треба більше?</c:v>
                </c:pt>
                <c:pt idx="1">
                  <c:v>Два: одне для відходів харчових продуктів, інше – для відходів виробів з пластику </c:v>
                </c:pt>
                <c:pt idx="2">
                  <c:v>Три або більше: пластик, скло, папір, органіка (відходи харчових продуктів) </c:v>
                </c:pt>
              </c:strCache>
            </c:strRef>
          </c:cat>
          <c:val>
            <c:numRef>
              <c:f>Лист1!$D$1:$D$3</c:f>
              <c:numCache>
                <c:formatCode>General</c:formatCode>
                <c:ptCount val="3"/>
                <c:pt idx="2">
                  <c:v>11</c:v>
                </c:pt>
              </c:numCache>
            </c:numRef>
          </c:val>
        </c:ser>
        <c:dLbls/>
        <c:axId val="65425408"/>
        <c:axId val="65426944"/>
      </c:barChart>
      <c:catAx>
        <c:axId val="65425408"/>
        <c:scaling>
          <c:orientation val="minMax"/>
        </c:scaling>
        <c:axPos val="b"/>
        <c:tickLblPos val="nextTo"/>
        <c:crossAx val="65426944"/>
        <c:crosses val="autoZero"/>
        <c:auto val="1"/>
        <c:lblAlgn val="ctr"/>
        <c:lblOffset val="100"/>
      </c:catAx>
      <c:valAx>
        <c:axId val="65426944"/>
        <c:scaling>
          <c:orientation val="minMax"/>
        </c:scaling>
        <c:axPos val="l"/>
        <c:majorGridlines/>
        <c:numFmt formatCode="General" sourceLinked="1"/>
        <c:tickLblPos val="nextTo"/>
        <c:crossAx val="65425408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9602386602615524E-2"/>
          <c:y val="2.5257224185942343E-2"/>
          <c:w val="0.89976087862284537"/>
          <c:h val="0.7003640170660264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Я вже давно цим займаюсь та здаю дещо на утилізацію чи переробіток </c:v>
                </c:pt>
                <c:pt idx="1">
                  <c:v>Можливо, якщо баки для сортування сміття поставлять поряд з моїм домоволодінням </c:v>
                </c:pt>
                <c:pt idx="2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Я вже давно цим займаюсь та здаю дещо на утилізацію чи переробіток </c:v>
                </c:pt>
                <c:pt idx="1">
                  <c:v>Можливо, якщо баки для сортування сміття поставлять поряд з моїм домоволодінням </c:v>
                </c:pt>
                <c:pt idx="2">
                  <c:v>Ні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Я вже давно цим займаюсь та здаю дещо на утилізацію чи переробіток </c:v>
                </c:pt>
                <c:pt idx="1">
                  <c:v>Можливо, якщо баки для сортування сміття поставлять поряд з моїм домоволодінням </c:v>
                </c:pt>
                <c:pt idx="2">
                  <c:v>Ні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17</c:v>
                </c:pt>
              </c:numCache>
            </c:numRef>
          </c:val>
        </c:ser>
        <c:dLbls/>
        <c:axId val="109590016"/>
        <c:axId val="109591552"/>
      </c:barChart>
      <c:catAx>
        <c:axId val="109590016"/>
        <c:scaling>
          <c:orientation val="minMax"/>
        </c:scaling>
        <c:axPos val="b"/>
        <c:tickLblPos val="nextTo"/>
        <c:crossAx val="109591552"/>
        <c:crosses val="autoZero"/>
        <c:auto val="1"/>
        <c:lblAlgn val="ctr"/>
        <c:lblOffset val="100"/>
      </c:catAx>
      <c:valAx>
        <c:axId val="109591552"/>
        <c:scaling>
          <c:orientation val="minMax"/>
        </c:scaling>
        <c:axPos val="l"/>
        <c:majorGridlines/>
        <c:numFmt formatCode="General" sourceLinked="1"/>
        <c:tickLblPos val="nextTo"/>
        <c:crossAx val="109590016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347AE-78FC-489B-B87D-01A9342E6EA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AC1FB-AD99-4271-B957-DA3C94924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783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8599B-3408-454A-8B32-3D3D9BA91D2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uk-UA" dirty="0" smtClean="0"/>
              <a:t>Інка 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63D54-CEB2-4FC7-B990-6B007AC85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42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63D54-CEB2-4FC7-B990-6B007AC8511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2589C-1565-4AB3-B72A-C2335C72CEBF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7E22-0502-43FD-B2D4-C5D0F018C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2589C-1565-4AB3-B72A-C2335C72CEBF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7E22-0502-43FD-B2D4-C5D0F018C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2589C-1565-4AB3-B72A-C2335C72CEBF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7E22-0502-43FD-B2D4-C5D0F018C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2589C-1565-4AB3-B72A-C2335C72CEBF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7E22-0502-43FD-B2D4-C5D0F018C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2589C-1565-4AB3-B72A-C2335C72CEBF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7E22-0502-43FD-B2D4-C5D0F018C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2589C-1565-4AB3-B72A-C2335C72CEBF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7E22-0502-43FD-B2D4-C5D0F018C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2589C-1565-4AB3-B72A-C2335C72CEBF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7E22-0502-43FD-B2D4-C5D0F018C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2589C-1565-4AB3-B72A-C2335C72CEBF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7E22-0502-43FD-B2D4-C5D0F018C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2589C-1565-4AB3-B72A-C2335C72CEBF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7E22-0502-43FD-B2D4-C5D0F018C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2589C-1565-4AB3-B72A-C2335C72CEBF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7E22-0502-43FD-B2D4-C5D0F018C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2589C-1565-4AB3-B72A-C2335C72CEBF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7E22-0502-43FD-B2D4-C5D0F018C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762589C-1565-4AB3-B72A-C2335C72CEBF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497E22-0502-43FD-B2D4-C5D0F018C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30003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uk-UA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Поліетиленові вироби: вимога часу чи екологічна проблема. Дослідження властивостей поліетилену. Альтернативи їх застосуванню.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436456"/>
          </a:xfrm>
        </p:spPr>
        <p:txBody>
          <a:bodyPr>
            <a:normAutofit fontScale="250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                                                                    </a:t>
            </a:r>
          </a:p>
          <a:p>
            <a:endParaRPr lang="uk-UA" dirty="0" smtClean="0"/>
          </a:p>
          <a:p>
            <a:r>
              <a:rPr lang="uk-UA" sz="6000" dirty="0" smtClean="0"/>
              <a:t>                                                                                                                </a:t>
            </a:r>
          </a:p>
          <a:p>
            <a:endParaRPr lang="uk-UA" sz="6000" dirty="0" smtClean="0"/>
          </a:p>
          <a:p>
            <a:endParaRPr lang="uk-UA" sz="6000" dirty="0" smtClean="0"/>
          </a:p>
          <a:p>
            <a:r>
              <a:rPr lang="uk-UA" sz="6000" dirty="0" smtClean="0"/>
              <a:t>                                                                                  </a:t>
            </a:r>
            <a:r>
              <a:rPr lang="uk-UA" sz="9600" i="1" dirty="0" smtClean="0">
                <a:latin typeface="Times New Roman" pitchFamily="18" charset="0"/>
                <a:cs typeface="Times New Roman" pitchFamily="18" charset="0"/>
              </a:rPr>
              <a:t>Терновий Максим </a:t>
            </a:r>
          </a:p>
          <a:p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                                        учень 11 класу</a:t>
            </a:r>
          </a:p>
          <a:p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Зіньківщинської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                                        загальноосвітньої </a:t>
            </a:r>
          </a:p>
          <a:p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                                        школи І-ІІІ ступенів </a:t>
            </a:r>
          </a:p>
          <a:p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Зачепилівської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 селищної  ради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9600" dirty="0" smtClean="0"/>
          </a:p>
          <a:p>
            <a:r>
              <a:rPr lang="uk-UA" sz="9600" dirty="0" smtClean="0"/>
              <a:t>                                                                                                                       </a:t>
            </a:r>
            <a:endParaRPr lang="ru-RU" sz="9600" dirty="0"/>
          </a:p>
        </p:txBody>
      </p:sp>
      <p:pic>
        <p:nvPicPr>
          <p:cNvPr id="1026" name="Picture 2" descr="C:\Users\Администратор\Desktop\фото - МАН -21\Priem-polietilenovih-pake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180" y="3356992"/>
            <a:ext cx="297896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 №3 Дія розчину лугу на поліетилен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</a:t>
            </a:r>
          </a:p>
          <a:p>
            <a:pPr>
              <a:buNone/>
            </a:pPr>
            <a:r>
              <a:rPr lang="uk-UA" dirty="0" smtClean="0"/>
              <a:t>                        </a:t>
            </a:r>
          </a:p>
          <a:p>
            <a:endParaRPr lang="uk-UA" dirty="0" smtClean="0"/>
          </a:p>
          <a:p>
            <a:pPr>
              <a:buNone/>
            </a:pP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реакція не відбулась – поліетилен стійкий до дії розчину лугу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56" y="1428736"/>
            <a:ext cx="2124075" cy="267976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1928802"/>
            <a:ext cx="20586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 №4 Дія окислювачів на поліетилен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реакція не відбулась – поліетилен стійкий до дії окислювачів</a:t>
            </a:r>
          </a:p>
        </p:txBody>
      </p:sp>
      <p:pic>
        <p:nvPicPr>
          <p:cNvPr id="4" name="Рисунок 3" descr="C:\Users\ПК\AppData\Local\Microsoft\Windows\Temporary Internet Files\Content.Word\IMG_20211112_092633_2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8868"/>
            <a:ext cx="2714625" cy="203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К\AppData\Local\Microsoft\Windows\Temporary Internet Files\Content.Word\IMG_20211112_094407_9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357298"/>
            <a:ext cx="2121505" cy="2767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Висновок</a:t>
            </a:r>
            <a:r>
              <a:rPr lang="uk-UA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поліетиленові вироби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мають низьку хімічну активність,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що спричиняє 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тривалий їх термін зберігання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забруднення навколишнього середовища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nipr.kyivcity.gov.ua/files/2018/7/12/3348be5796143aa2acef424eca2fc7e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143248"/>
            <a:ext cx="550072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Анкета «Я за життя без поліетилену»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1.У що Ви складаєте товари придбані в магазині?</a:t>
            </a:r>
          </a:p>
          <a:p>
            <a:pPr marL="0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а) у поліетиленовий пакет - 74 %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б) у паперовий пакет - 14 %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в) у тканинну сумку або рюкзак - 12 %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85984" y="3500438"/>
          <a:ext cx="550072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Скільки разів  Ви використовуєте поліетиленовий пакет?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а) один раз - 14 %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б) якщо пакет в доброму стані, - декілька разів - 86 %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в) у мене вдома пакети відсутні, я ними не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користуюсь-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0 %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000232" y="3071810"/>
          <a:ext cx="578647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3.Як часто  Ви використовуєте поліетиленові вироби 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28736"/>
            <a:ext cx="7498080" cy="4800600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а) майже кожен день - 46 %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б) пару разів на тиждень - 40 %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в) ніколи - 14 %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071670" y="2571744"/>
          <a:ext cx="6715172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4.Ви влаштовуєте вдома вечірку. З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якого  посуду  будете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пригощати гостей?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а) з паперових тарілок - 8 %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б) з пластикових тарілок, які я відразу викину - 3 %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в) з керамічних тарілок - 89 %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71604" y="2214554"/>
          <a:ext cx="678661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5.Чи часто Ви купуєте воду в пластикових  пляшках?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а) в тому випадку, якщо в мене немає іншого вибору -51 %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б) так, постійно - 37 %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в) ні, я завжди ношу з собою багаторазову ємкість для води -12 %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71736" y="3286124"/>
          <a:ext cx="542928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Чи готові Ви сортувати сміття? 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я вже давно цим займаюсь та здаю дещо на утилізацію чи переробіток - 12 %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б) можливо, якщо баки для сортування сміття поставлять поряд з моїм домоволодінням -71 %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в) ні - 17 %</a:t>
            </a:r>
          </a:p>
          <a:p>
            <a:pPr marL="0">
              <a:spcBef>
                <a:spcPts val="0"/>
              </a:spcBef>
              <a:buNone/>
            </a:pP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428860" y="3071810"/>
          <a:ext cx="542928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Скільки у Вас вдома відер для сміття?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142984"/>
            <a:ext cx="7498080" cy="5105416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а) одне, а що треба більше? - 23 %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б) два: одне для відходів харчових продуктів, інше - для відходів виробів з пластику - 66 %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в) три або більше: пластик, скло, папір, органіка (відходи харчових продуктів) -11 %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3108" y="3143248"/>
          <a:ext cx="592935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Опрацювати літературу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Дослідити, чи є  екологічною проблемою  забруднення навколишнього середовища пластиковими пакетами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ясувати, як вирішується проблема в Україні та світі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Визначити фізико-хімічні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поліетиленових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оцінити їх екологічну  небезпеку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Результати дослідження оформити у вигляді таблиць та діаграм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Запропонувати шляхи застосування використаних поліетиленових пакетів та альтернативу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35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8.Чи знаєте Ви, що в деяких містах є пункти приймання пластикових виробів?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а) так, здаю особисто вироби з пластику - 6 %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б) так, але в населеному пункті, де я проживаю такі пункти відсутні - 86 %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в) ні, ніколи таким не цікавлюсь - 8 %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858901937"/>
              </p:ext>
            </p:extLst>
          </p:nvPr>
        </p:nvGraphicFramePr>
        <p:xfrm>
          <a:off x="1979712" y="2852936"/>
          <a:ext cx="64087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776864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9.Якщо одночасно зникнуть поліетиленові вироби з прилавків магазинів, як Ви до цього віднесетесь?</a:t>
            </a:r>
            <a:endParaRPr lang="ru-RU" sz="31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28800"/>
            <a:ext cx="6912768" cy="4403005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а) в мене буде паніка - 0 %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б) я б знайшов  альтернативу поліетиленовим пакетам - 37 %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в) я б нормально це сприйняв - 63 %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/>
          </a:p>
          <a:p>
            <a:endParaRPr lang="uk-UA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dirty="0"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332" y="3140968"/>
            <a:ext cx="7195140" cy="363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74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Еко-товари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альтернатива пластиковим виробам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екологічний проект -21-22\Фото МАН-2021 стиснуті\торб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1928826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G:\екологічний проект -21-22\Фото МАН-2021 стиснуті\IMG_20211112_094628_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000240"/>
            <a:ext cx="2286016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6643702" y="3214686"/>
            <a:ext cx="2143140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Просвітницька робота </a:t>
            </a:r>
            <a:endParaRPr lang="ru-RU" sz="3200" dirty="0"/>
          </a:p>
        </p:txBody>
      </p:sp>
      <p:pic>
        <p:nvPicPr>
          <p:cNvPr id="4" name="Содержимое 3" descr="C:\Users\ПК\AppData\Local\Microsoft\Windows\Temporary Internet Files\Content.Word\IMG_20211112_095424_88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1" y="1214423"/>
            <a:ext cx="1785950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G:\екологічний проект -21-22\Фото МАН-2021 стиснуті\IMG_20211112_094844_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785926"/>
            <a:ext cx="2667019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ПК\AppData\Local\Microsoft\Windows\Temporary Internet Files\Content.Word\IMG_20211112_100306_5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285860"/>
            <a:ext cx="2428892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ПК\AppData\Local\Microsoft\Windows\Temporary Internet Files\Content.Word\IMG_20211112_095550_8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071942"/>
            <a:ext cx="2857520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ПК\AppData\Local\Microsoft\Windows\Temporary Internet Files\Content.Word\IMG_20211112_095939_96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071942"/>
            <a:ext cx="2714644" cy="200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59632" y="265589"/>
            <a:ext cx="7847226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Проведення екологічних акцій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059832" y="1028883"/>
            <a:ext cx="360040" cy="185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857752" y="128586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994612" y="1036621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Содержимое 15" descr="20190411_14244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928934"/>
            <a:ext cx="2571768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 descr="E:\15.09\IMG-8b1ffac2b7f2ec51145509665b1c792f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500174"/>
            <a:ext cx="2357454" cy="178595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2" name="Рисунок 21" descr="E:\15.09\Facebook(5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651039"/>
            <a:ext cx="2291146" cy="185738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8" name="Рисунок 27" descr="E:\15.09\Facebook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928934"/>
            <a:ext cx="1796780" cy="192882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9" name="Рисунок 28" descr="C:\Users\ПК\Desktop\IMG_20190226_142634_HDR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4385" y="1571612"/>
            <a:ext cx="199809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G:\тиждень хімії\IMG_20190225_12281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9674">
            <a:off x="6542097" y="3466356"/>
            <a:ext cx="1858036" cy="13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Описание: 20190411_142029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2976" y="1214422"/>
            <a:ext cx="2571768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9" cstate="print"/>
          <a:stretch>
            <a:fillRect/>
          </a:stretch>
        </p:blipFill>
        <p:spPr>
          <a:xfrm rot="669997">
            <a:off x="7048464" y="4792206"/>
            <a:ext cx="1637133" cy="183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6841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Третє липня 2019 рік – Міжнародний день відмови від поліетиленових виробів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6767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b="1" i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Мета акції</a:t>
            </a:r>
            <a:r>
              <a:rPr lang="uk-UA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привернути увагу до проблеми надмірного споживання одноразових поліетиленових виробів  та забруднення навколишнього середовища їх відходами</a:t>
            </a:r>
          </a:p>
          <a:p>
            <a:pPr algn="ctr">
              <a:buNone/>
            </a:pPr>
            <a:endParaRPr lang="ru-RU" sz="2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projectkesher.org.ua/wp-content/uploads/2019/07/dii-min-1024x53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14686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quality.nuph.edu.ua/wp-content/uploads/2019/07/IMG_0641_%D0%B7%D0%B5%D0%BB%D0%B5%D0%BD%D1%8B%D0%B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00504"/>
            <a:ext cx="32004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Вважаю: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1. Поліетиленові вироби негативно впливають на навколишнє середовище та організм людини.</a:t>
            </a:r>
            <a:endParaRPr lang="ru-RU" sz="3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2. Використання та утилізація поліетиленових виробів - глобальна екологічна проблема.</a:t>
            </a:r>
            <a:endParaRPr lang="ru-RU" sz="3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3.Необхідно обмежити виробництво та використання пластикових  пакетів.</a:t>
            </a:r>
            <a:endParaRPr lang="ru-RU" sz="3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4. Сортувати сміття –  вимога часу.  </a:t>
            </a:r>
            <a:endParaRPr lang="ru-RU" sz="3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5.Альтернатива поліетиленовим виробам – </a:t>
            </a:r>
          </a:p>
          <a:p>
            <a:pPr>
              <a:buNone/>
            </a:pPr>
            <a:r>
              <a:rPr lang="uk-UA" sz="3100" i="1" dirty="0" err="1" smtClean="0">
                <a:latin typeface="Times New Roman" pitchFamily="18" charset="0"/>
                <a:cs typeface="Times New Roman" pitchFamily="18" charset="0"/>
              </a:rPr>
              <a:t>еко-товари</a:t>
            </a: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100" i="1" dirty="0" err="1" smtClean="0">
                <a:latin typeface="Times New Roman" pitchFamily="18" charset="0"/>
                <a:cs typeface="Times New Roman" pitchFamily="18" charset="0"/>
              </a:rPr>
              <a:t>еко-сумки</a:t>
            </a: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, паперові пакети та філіжанки.</a:t>
            </a:r>
            <a:endParaRPr lang="ru-RU" sz="3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6.Завдання школи: </a:t>
            </a:r>
            <a:r>
              <a:rPr lang="uk-UA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ормув</a:t>
            </a:r>
            <a:r>
              <a:rPr lang="uk-UA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ання</a:t>
            </a:r>
            <a:r>
              <a:rPr lang="uk-UA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екологічн</a:t>
            </a:r>
            <a:r>
              <a:rPr lang="uk-UA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культури та екологічної поведінки молоді, </a:t>
            </a:r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привер</a:t>
            </a:r>
            <a:r>
              <a:rPr lang="uk-UA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нення</a:t>
            </a:r>
            <a:r>
              <a:rPr lang="uk-UA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уваг</a:t>
            </a:r>
            <a:r>
              <a:rPr lang="uk-UA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надмірного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одноразо</a:t>
            </a:r>
            <a:r>
              <a:rPr lang="uk-UA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вих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паке</a:t>
            </a:r>
            <a:r>
              <a:rPr lang="uk-UA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тів</a:t>
            </a:r>
            <a:r>
              <a:rPr lang="uk-UA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Теоретичне та практичне значення дослідження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Результати дослідження можна використати при проведенні уроків хімії, біології, географії,   екології та виховних заходів в школі</a:t>
            </a:r>
          </a:p>
          <a:p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Необхідно проводити просвітницьку роботу серед населення</a:t>
            </a:r>
          </a:p>
          <a:p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Лише  с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пільними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зусиллями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зможемо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зменшити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поліетиленових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пакетів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залучити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людей до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екологічного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способу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екологія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нас!</a:t>
            </a:r>
          </a:p>
          <a:p>
            <a:pPr>
              <a:buNone/>
            </a:pPr>
            <a:endParaRPr lang="ru-RU" sz="2600" i="1" u="heavy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чом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почати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себе? 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Не стати </a:t>
            </a:r>
            <a:r>
              <a:rPr lang="ru-RU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трішки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екологічнішим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600" b="1" i="1" u="heavy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E:\15.09\IMG_20200915_112831_HD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928802"/>
            <a:ext cx="5214974" cy="400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32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дослідження  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поліетиленові                    пакети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500166" y="1714488"/>
            <a:ext cx="3593042" cy="4472952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 вплив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поліетиленових пакетів на довкілля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29256" y="1714488"/>
            <a:ext cx="3504432" cy="4472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 дослідження</a:t>
            </a:r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органолептичні методи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лабораторні методи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соціологічне дослідження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проведення екологічних акцій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просвітницька робота 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E:\школа 2\екологічна олімпіада\1416760498_turtle_plastic_bag-scaled10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714752"/>
            <a:ext cx="2895600" cy="193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фактів, які повинен знати кожен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 160 000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пластикових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пакетів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щосекунди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 5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трильйонів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пакетів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виробляється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  Пластик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штучно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синтезованою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сполукою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розпаду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до 1000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Пластиковий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пакет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забруднює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вколишнє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сім’я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пакетів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за один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похід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магазинів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1% до 3%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пакетів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піддаються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вторинній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переробці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Пластикові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пакети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причина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тихоокеанська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сміттєва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пляма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скупчення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поліетиленових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пакетів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9. Щорічно пластикові відходи стають причиною смерті 1 млн. птахів, 100 тис. морських ссавців і незліченної кількості риб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10.Пластик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виробляється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невідновлюваних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таких як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нафтопродукти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природній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видобуток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шкодить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довкіллю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Вплив пластикових виробів на організм людини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 rot="21062522">
            <a:off x="1544910" y="2404214"/>
            <a:ext cx="2860354" cy="171634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орушення функцій </a:t>
            </a:r>
          </a:p>
          <a:p>
            <a:pPr algn="ctr"/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мунної системи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317618">
            <a:off x="6018097" y="1620607"/>
            <a:ext cx="2703205" cy="17209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ідвищення ризиків онкологічних захворювань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29058" y="3455189"/>
            <a:ext cx="2786082" cy="21431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ниження репродуктивної функції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дослідження: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Привернути увагу громадськості до проблеми забруднення навколишнього середовища поліетиленовими  виробами</a:t>
            </a:r>
          </a:p>
          <a:p>
            <a:pPr marL="360000" algn="just"/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Обгрунтувати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важливість  вірної  їх утилізації з метою подальшого використання</a:t>
            </a:r>
          </a:p>
          <a:p>
            <a:pPr marL="36000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Запропонувати альтернативу</a:t>
            </a:r>
            <a:r>
              <a:rPr lang="uk-UA" sz="2400" dirty="0"/>
              <a:t>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виробам з поліетилену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 descr="E:\школа 2\екологічна олімпіада\1416760396_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033691" cy="216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377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Фізичні властивості поліетилену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1"/>
          <a:ext cx="7499350" cy="3195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4565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Ознаки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Фізичні властивості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агрегатний стан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тверда речовина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колір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білий, легко забарвлюється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на дотик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масний (нагадує твердий парафін)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міцність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міцний, важко розірвати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розчинність у воді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нерозчинний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5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пластичність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термопластичний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Лабораторні дослідження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Дослід №1 Реакція горіння поліетилену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легко </a:t>
            </a:r>
            <a:r>
              <a:rPr lang="uk-UA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розм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якшується</a:t>
            </a: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just">
              <a:buNone/>
            </a:pP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при нагріванні, горить </a:t>
            </a:r>
          </a:p>
          <a:p>
            <a:pPr algn="just">
              <a:buNone/>
            </a:pP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синім  </a:t>
            </a:r>
            <a:r>
              <a:rPr lang="uk-UA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полум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ям  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43042" y="2143116"/>
            <a:ext cx="2428892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 №2   Дія розчину </a:t>
            </a:r>
            <a:r>
              <a:rPr lang="uk-UA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хлоридної</a:t>
            </a:r>
            <a:r>
              <a:rPr lang="uk-UA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кислоти </a:t>
            </a:r>
            <a:br>
              <a:rPr lang="uk-UA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поліетилен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реакція не відбулась -  поліетилен стійкий до розчину </a:t>
            </a:r>
            <a:r>
              <a:rPr lang="uk-UA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хлоридної</a:t>
            </a: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кислоти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71604" y="1428736"/>
            <a:ext cx="2428892" cy="300039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29190" y="1857364"/>
            <a:ext cx="2223096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565</TotalTime>
  <Words>977</Words>
  <Application>Microsoft Office PowerPoint</Application>
  <PresentationFormat>Экран (4:3)</PresentationFormat>
  <Paragraphs>169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  Поліетиленові вироби: вимога часу чи екологічна проблема. Дослідження властивостей поліетилену. Альтернативи їх застосуванню.</vt:lpstr>
      <vt:lpstr>              Завдання </vt:lpstr>
      <vt:lpstr> Об’єкт дослідження   поліетиленові                    пакети</vt:lpstr>
      <vt:lpstr>10 фактів, які повинен знати кожен</vt:lpstr>
      <vt:lpstr>Вплив пластикових виробів на організм людини</vt:lpstr>
      <vt:lpstr>Мета дослідження:</vt:lpstr>
      <vt:lpstr>Фізичні властивості поліетилену</vt:lpstr>
      <vt:lpstr>Лабораторні дослідження</vt:lpstr>
      <vt:lpstr>Дослід №2   Дія розчину хлоридної кислоти  на поліетилен </vt:lpstr>
      <vt:lpstr>Дослід №3 Дія розчину лугу на поліетилен</vt:lpstr>
      <vt:lpstr>Дослід №4 Дія окислювачів на поліетилен</vt:lpstr>
      <vt:lpstr>   Висновок:</vt:lpstr>
      <vt:lpstr>Анкета «Я за життя без поліетилену»</vt:lpstr>
      <vt:lpstr>2. Скільки разів  Ви використовуєте поліетиленовий пакет?</vt:lpstr>
      <vt:lpstr> 3.Як часто  Ви використовуєте поліетиленові вироби ? </vt:lpstr>
      <vt:lpstr> 4.Ви влаштовуєте вдома вечірку. З якого  посуду  будете  пригощати гостей? </vt:lpstr>
      <vt:lpstr> 5.Чи часто Ви купуєте воду в пластикових  пляшках? </vt:lpstr>
      <vt:lpstr> 6. Чи готові Ви сортувати сміття?  </vt:lpstr>
      <vt:lpstr>7. Скільки у Вас вдома відер для сміття?</vt:lpstr>
      <vt:lpstr> 8.Чи знаєте Ви, що в деяких містах є пункти приймання пластикових виробів?  </vt:lpstr>
      <vt:lpstr>9.Якщо одночасно зникнуть поліетиленові вироби з прилавків магазинів, як Ви до цього віднесетесь?</vt:lpstr>
      <vt:lpstr>Еко-товари – альтернатива пластиковим виробам</vt:lpstr>
      <vt:lpstr>Просвітницька робота </vt:lpstr>
      <vt:lpstr>Проведення екологічних акцій</vt:lpstr>
      <vt:lpstr> Третє липня 2019 рік – Міжнародний день відмови від поліетиленових виробів </vt:lpstr>
      <vt:lpstr>Вважаю:</vt:lpstr>
      <vt:lpstr>Теоретичне та практичне значення дослідження</vt:lpstr>
      <vt:lpstr>Дякую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Порівняння властивостей мила та синтетичних мийних засобів, їх вплив на навколишнє середовище</dc:title>
  <dc:creator>Пользователь Windows</dc:creator>
  <cp:lastModifiedBy>Пользователь Windows</cp:lastModifiedBy>
  <cp:revision>66</cp:revision>
  <dcterms:created xsi:type="dcterms:W3CDTF">2018-11-26T19:11:03Z</dcterms:created>
  <dcterms:modified xsi:type="dcterms:W3CDTF">2021-11-30T17:41:35Z</dcterms:modified>
</cp:coreProperties>
</file>