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7" r:id="rId9"/>
    <p:sldId id="276" r:id="rId10"/>
    <p:sldId id="277" r:id="rId11"/>
    <p:sldId id="278" r:id="rId12"/>
    <p:sldId id="27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33"/>
    <a:srgbClr val="99FF99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417567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6958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3057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8311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346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74610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7979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2267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0752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72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rgbClr val="99FF99"/>
            </a:gs>
            <a:gs pos="50000">
              <a:srgbClr val="66FF33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F:\III%20TYP%202018\27&#1082;&#1074;&#1110;&#1090;&#1085;&#1103;\02_04_02_01.avi" TargetMode="External"/><Relationship Id="rId6" Type="http://schemas.openxmlformats.org/officeDocument/2006/relationships/image" Target="../media/image3.png"/><Relationship Id="rId5" Type="http://schemas.microsoft.com/office/2007/relationships/media" Target="file:///F:\III%20TYP%202018\27&#1082;&#1074;&#1110;&#1090;&#1085;&#1103;\02_04_02_01.avi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F:\III%20TYP%202018\27&#1082;&#1074;&#1110;&#1090;&#1085;&#1103;\02_04_01_02.avi" TargetMode="External"/><Relationship Id="rId5" Type="http://schemas.openxmlformats.org/officeDocument/2006/relationships/image" Target="../media/image8.png"/><Relationship Id="rId4" Type="http://schemas.microsoft.com/office/2007/relationships/media" Target="file:///F:\III%20TYP%202018\27&#1082;&#1074;&#1110;&#1090;&#1085;&#1103;\02_04_01_02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Ð»ÑÐ½ÑÑ ÐµÐ»ÐµÐºÑÑÐ¾Ð¿ÐµÑÐµÐ´Ð°Ñ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23400" y="145861"/>
            <a:ext cx="8520600" cy="15849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uk-UA" sz="2800" i="1" dirty="0" smtClean="0"/>
              <a:t>Розум полягає не тільки в знанні,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i="1" dirty="0" smtClean="0"/>
              <a:t>але й в умінні застосовувати знання на ділі.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i="1" dirty="0" err="1" smtClean="0"/>
              <a:t>Арістотель</a:t>
            </a:r>
            <a:r>
              <a:rPr lang="uk-UA" sz="2800" i="1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3" y="160735"/>
            <a:ext cx="62150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Явище надпровідності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351" y="751625"/>
            <a:ext cx="8501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1800" dirty="0">
                <a:latin typeface="Calibri" pitchFamily="34" charset="0"/>
              </a:rPr>
              <a:t>У 1911 р. </a:t>
            </a:r>
            <a:r>
              <a:rPr lang="uk-UA" altLang="ru-RU" sz="1800" dirty="0" err="1" smtClean="0">
                <a:latin typeface="Calibri" pitchFamily="34" charset="0"/>
              </a:rPr>
              <a:t>Камерлінг</a:t>
            </a:r>
            <a:r>
              <a:rPr lang="uk-UA" altLang="ru-RU" sz="1800" dirty="0" smtClean="0">
                <a:latin typeface="Calibri" pitchFamily="34" charset="0"/>
              </a:rPr>
              <a:t> </a:t>
            </a:r>
            <a:r>
              <a:rPr lang="uk-UA" altLang="ru-RU" sz="1800" dirty="0" err="1">
                <a:latin typeface="Calibri" pitchFamily="34" charset="0"/>
              </a:rPr>
              <a:t>–Оннес</a:t>
            </a:r>
            <a:r>
              <a:rPr lang="uk-UA" altLang="ru-RU" sz="1800" dirty="0">
                <a:latin typeface="Calibri" pitchFamily="34" charset="0"/>
              </a:rPr>
              <a:t> встановив, що при охолодженні ртуті в рідкому гелії її опір спочатку змінювався поступово, а при досягненні  температури 4,1К різко спадав  до нуля.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 l="41819" t="21831" r="10192" b="5399"/>
          <a:stretch>
            <a:fillRect/>
          </a:stretch>
        </p:blipFill>
        <p:spPr bwMode="auto">
          <a:xfrm>
            <a:off x="1617743" y="1708870"/>
            <a:ext cx="5170410" cy="343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813" y="160735"/>
            <a:ext cx="8001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Результати експерименту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605" y="2827907"/>
            <a:ext cx="83582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dirty="0"/>
              <a:t>Явище зменшення опору до нуля називається </a:t>
            </a:r>
            <a:r>
              <a:rPr lang="uk-UA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надпровідністю</a:t>
            </a:r>
            <a:r>
              <a:rPr lang="uk-UA" sz="1800" dirty="0"/>
              <a:t>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786063" y="2464594"/>
            <a:ext cx="3429000" cy="11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2098477" y="1741289"/>
            <a:ext cx="166092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2928939" y="1017985"/>
            <a:ext cx="2935287" cy="964406"/>
          </a:xfrm>
          <a:custGeom>
            <a:avLst/>
            <a:gdLst>
              <a:gd name="connsiteX0" fmla="*/ 0 w 2934586"/>
              <a:gd name="connsiteY0" fmla="*/ 1286539 h 1286539"/>
              <a:gd name="connsiteX1" fmla="*/ 914400 w 2934586"/>
              <a:gd name="connsiteY1" fmla="*/ 1244009 h 1286539"/>
              <a:gd name="connsiteX2" fmla="*/ 1637414 w 2934586"/>
              <a:gd name="connsiteY2" fmla="*/ 1063255 h 1286539"/>
              <a:gd name="connsiteX3" fmla="*/ 2179675 w 2934586"/>
              <a:gd name="connsiteY3" fmla="*/ 744279 h 1286539"/>
              <a:gd name="connsiteX4" fmla="*/ 2934586 w 2934586"/>
              <a:gd name="connsiteY4" fmla="*/ 0 h 1286539"/>
              <a:gd name="connsiteX5" fmla="*/ 2934586 w 2934586"/>
              <a:gd name="connsiteY5" fmla="*/ 0 h 128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4586" h="1286539">
                <a:moveTo>
                  <a:pt x="0" y="1286539"/>
                </a:moveTo>
                <a:cubicBezTo>
                  <a:pt x="320749" y="1283881"/>
                  <a:pt x="641498" y="1281223"/>
                  <a:pt x="914400" y="1244009"/>
                </a:cubicBezTo>
                <a:cubicBezTo>
                  <a:pt x="1187302" y="1206795"/>
                  <a:pt x="1426535" y="1146543"/>
                  <a:pt x="1637414" y="1063255"/>
                </a:cubicBezTo>
                <a:cubicBezTo>
                  <a:pt x="1848293" y="979967"/>
                  <a:pt x="1963480" y="921488"/>
                  <a:pt x="2179675" y="744279"/>
                </a:cubicBezTo>
                <a:cubicBezTo>
                  <a:pt x="2395870" y="567070"/>
                  <a:pt x="2934586" y="0"/>
                  <a:pt x="2934586" y="0"/>
                </a:cubicBezTo>
                <a:lnTo>
                  <a:pt x="293458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3929063" y="1126331"/>
            <a:ext cx="2097087" cy="1338263"/>
            <a:chOff x="2357422" y="1573619"/>
            <a:chExt cx="2097620" cy="1783943"/>
          </a:xfrm>
        </p:grpSpPr>
        <p:sp>
          <p:nvSpPr>
            <p:cNvPr id="20" name="Полилиния 19"/>
            <p:cNvSpPr/>
            <p:nvPr/>
          </p:nvSpPr>
          <p:spPr>
            <a:xfrm>
              <a:off x="2360598" y="1573619"/>
              <a:ext cx="2094444" cy="1260187"/>
            </a:xfrm>
            <a:custGeom>
              <a:avLst/>
              <a:gdLst>
                <a:gd name="connsiteX0" fmla="*/ 0 w 2094614"/>
                <a:gd name="connsiteY0" fmla="*/ 1254641 h 1259957"/>
                <a:gd name="connsiteX1" fmla="*/ 265814 w 2094614"/>
                <a:gd name="connsiteY1" fmla="*/ 1233376 h 1259957"/>
                <a:gd name="connsiteX2" fmla="*/ 765544 w 2094614"/>
                <a:gd name="connsiteY2" fmla="*/ 1095153 h 1259957"/>
                <a:gd name="connsiteX3" fmla="*/ 1137684 w 2094614"/>
                <a:gd name="connsiteY3" fmla="*/ 903767 h 1259957"/>
                <a:gd name="connsiteX4" fmla="*/ 1435395 w 2094614"/>
                <a:gd name="connsiteY4" fmla="*/ 669851 h 1259957"/>
                <a:gd name="connsiteX5" fmla="*/ 2094614 w 2094614"/>
                <a:gd name="connsiteY5" fmla="*/ 0 h 1259957"/>
                <a:gd name="connsiteX6" fmla="*/ 2094614 w 2094614"/>
                <a:gd name="connsiteY6" fmla="*/ 0 h 125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4614" h="1259957">
                  <a:moveTo>
                    <a:pt x="0" y="1254641"/>
                  </a:moveTo>
                  <a:cubicBezTo>
                    <a:pt x="69111" y="1257299"/>
                    <a:pt x="138223" y="1259957"/>
                    <a:pt x="265814" y="1233376"/>
                  </a:cubicBezTo>
                  <a:cubicBezTo>
                    <a:pt x="393405" y="1206795"/>
                    <a:pt x="620232" y="1150088"/>
                    <a:pt x="765544" y="1095153"/>
                  </a:cubicBezTo>
                  <a:cubicBezTo>
                    <a:pt x="910856" y="1040218"/>
                    <a:pt x="1026042" y="974651"/>
                    <a:pt x="1137684" y="903767"/>
                  </a:cubicBezTo>
                  <a:cubicBezTo>
                    <a:pt x="1249326" y="832883"/>
                    <a:pt x="1275907" y="820479"/>
                    <a:pt x="1435395" y="669851"/>
                  </a:cubicBezTo>
                  <a:cubicBezTo>
                    <a:pt x="1594883" y="519223"/>
                    <a:pt x="2094614" y="0"/>
                    <a:pt x="2094614" y="0"/>
                  </a:cubicBezTo>
                  <a:lnTo>
                    <a:pt x="2094614" y="0"/>
                  </a:lnTo>
                </a:path>
              </a:pathLst>
            </a:cu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cxnSp>
          <p:nvCxnSpPr>
            <p:cNvPr id="22" name="Прямая соединительная линия 21"/>
            <p:cNvCxnSpPr>
              <a:stCxn id="20" idx="0"/>
            </p:cNvCxnSpPr>
            <p:nvPr/>
          </p:nvCxnSpPr>
          <p:spPr>
            <a:xfrm flipH="1">
              <a:off x="2357422" y="2829046"/>
              <a:ext cx="3176" cy="52851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2643188" y="2464594"/>
          <a:ext cx="285750" cy="300038"/>
        </p:xfrm>
        <a:graphic>
          <a:graphicData uri="http://schemas.openxmlformats.org/presentationml/2006/ole">
            <p:oleObj spid="_x0000_s53265" name="Equation" r:id="rId3" imgW="126725" imgH="177415" progId="">
              <p:embed/>
            </p:oleObj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/>
        </p:nvGraphicFramePr>
        <p:xfrm>
          <a:off x="2571751" y="803672"/>
          <a:ext cx="352425" cy="285750"/>
        </p:xfrm>
        <a:graphic>
          <a:graphicData uri="http://schemas.openxmlformats.org/presentationml/2006/ole">
            <p:oleObj spid="_x0000_s53266" name="Equation" r:id="rId4" imgW="152268" imgH="164957" progId="">
              <p:embed/>
            </p:oleObj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2571751" y="1714500"/>
          <a:ext cx="428625" cy="385763"/>
        </p:xfrm>
        <a:graphic>
          <a:graphicData uri="http://schemas.openxmlformats.org/presentationml/2006/ole">
            <p:oleObj spid="_x0000_s53267" name="Equation" r:id="rId5" imgW="190500" imgH="228600" progId="">
              <p:embed/>
            </p:oleObj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6215063" y="2518173"/>
          <a:ext cx="285750" cy="253603"/>
        </p:xfrm>
        <a:graphic>
          <a:graphicData uri="http://schemas.openxmlformats.org/presentationml/2006/ole">
            <p:oleObj spid="_x0000_s53268" name="Equation" r:id="rId6" imgW="139579" imgH="164957" progId="">
              <p:embed/>
            </p:oleObj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/>
        </p:nvGraphicFramePr>
        <p:xfrm>
          <a:off x="3786188" y="2518173"/>
          <a:ext cx="285750" cy="296465"/>
        </p:xfrm>
        <a:graphic>
          <a:graphicData uri="http://schemas.openxmlformats.org/presentationml/2006/ole">
            <p:oleObj spid="_x0000_s53269" name="Equation" r:id="rId7" imgW="165028" imgH="228501" progId="">
              <p:embed/>
            </p:oleObj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929188" y="1768079"/>
            <a:ext cx="857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>
                <a:solidFill>
                  <a:srgbClr val="00B050"/>
                </a:solidFill>
                <a:latin typeface="Calibri" pitchFamily="34" charset="0"/>
              </a:rPr>
              <a:t>ртуть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286251" y="1393031"/>
            <a:ext cx="785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>
                <a:solidFill>
                  <a:srgbClr val="FF0000"/>
                </a:solidFill>
                <a:latin typeface="Calibri" pitchFamily="34" charset="0"/>
              </a:rPr>
              <a:t>мідь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Домашнє завдання</a:t>
            </a:r>
            <a:endParaRPr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 dirty="0">
                <a:solidFill>
                  <a:srgbClr val="C00000"/>
                </a:solidFill>
              </a:rPr>
              <a:t>Параграф 36</a:t>
            </a:r>
            <a:br>
              <a:rPr lang="ru" sz="2400" dirty="0">
                <a:solidFill>
                  <a:srgbClr val="C00000"/>
                </a:solidFill>
              </a:rPr>
            </a:br>
            <a:r>
              <a:rPr lang="ru" sz="2400" dirty="0">
                <a:solidFill>
                  <a:srgbClr val="C00000"/>
                </a:solidFill>
              </a:rPr>
              <a:t>Вправа 36 №</a:t>
            </a:r>
            <a:r>
              <a:rPr lang="ru" sz="2400" dirty="0" smtClean="0">
                <a:solidFill>
                  <a:srgbClr val="C00000"/>
                </a:solidFill>
              </a:rPr>
              <a:t>1,2</a:t>
            </a:r>
            <a:r>
              <a:rPr lang="ru" sz="2400" dirty="0">
                <a:solidFill>
                  <a:srgbClr val="C00000"/>
                </a:solidFill>
              </a:rPr>
              <a:t/>
            </a:r>
            <a:br>
              <a:rPr lang="ru" sz="2400" dirty="0">
                <a:solidFill>
                  <a:srgbClr val="C00000"/>
                </a:solidFill>
              </a:rPr>
            </a:br>
            <a:r>
              <a:rPr lang="ru" sz="2400" dirty="0">
                <a:solidFill>
                  <a:srgbClr val="C00000"/>
                </a:solidFill>
              </a:rPr>
              <a:t>Високий рівень </a:t>
            </a:r>
            <a:endParaRPr lang="ru" sz="2400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uk-UA" sz="2400" dirty="0" smtClean="0">
                <a:solidFill>
                  <a:srgbClr val="C00000"/>
                </a:solidFill>
              </a:rPr>
              <a:t>Напишіть есе на тему «</a:t>
            </a:r>
            <a:r>
              <a:rPr lang="ru-RU" sz="2400" dirty="0" smtClean="0">
                <a:solidFill>
                  <a:srgbClr val="C00000"/>
                </a:solidFill>
              </a:rPr>
              <a:t>Як вплине на </a:t>
            </a:r>
            <a:r>
              <a:rPr lang="ru-RU" sz="2400" dirty="0" err="1" smtClean="0">
                <a:solidFill>
                  <a:srgbClr val="C00000"/>
                </a:solidFill>
              </a:rPr>
              <a:t>енергозбереження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України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пошук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напівпровідників</a:t>
            </a:r>
            <a:r>
              <a:rPr lang="ru-RU" sz="2400" dirty="0" smtClean="0">
                <a:solidFill>
                  <a:srgbClr val="C00000"/>
                </a:solidFill>
              </a:rPr>
              <a:t> та </a:t>
            </a:r>
            <a:r>
              <a:rPr lang="ru-RU" sz="2400" dirty="0" err="1" smtClean="0">
                <a:solidFill>
                  <a:srgbClr val="C00000"/>
                </a:solidFill>
              </a:rPr>
              <a:t>їх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застосування</a:t>
            </a:r>
            <a:r>
              <a:rPr lang="ru-RU" sz="2400" dirty="0" smtClean="0">
                <a:solidFill>
                  <a:srgbClr val="C00000"/>
                </a:solidFill>
              </a:rPr>
              <a:t>»</a:t>
            </a:r>
            <a:r>
              <a:rPr lang="ru" dirty="0"/>
              <a:t/>
            </a:r>
            <a:br>
              <a:rPr lang="ru" dirty="0"/>
            </a:b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278" y="152400"/>
            <a:ext cx="2987921" cy="203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93914" y="293915"/>
            <a:ext cx="8538386" cy="4274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/>
              <a:t>	</a:t>
            </a:r>
            <a:r>
              <a:rPr lang="en-US" sz="2000" dirty="0" smtClean="0"/>
              <a:t>                                </a:t>
            </a:r>
            <a:r>
              <a:rPr lang="uk-UA" sz="2000" dirty="0" smtClean="0"/>
              <a:t>-</a:t>
            </a:r>
            <a:r>
              <a:rPr lang="en-US" sz="2000" dirty="0" smtClean="0"/>
              <a:t> </a:t>
            </a:r>
            <a:r>
              <a:rPr lang="ru" sz="2000" dirty="0" smtClean="0"/>
              <a:t>Що </a:t>
            </a:r>
            <a:r>
              <a:rPr lang="ru" sz="2000" dirty="0"/>
              <a:t>називають електричним струмом? </a:t>
            </a:r>
            <a:br>
              <a:rPr lang="ru" sz="2000" dirty="0"/>
            </a:br>
            <a:r>
              <a:rPr lang="ru" sz="2000" dirty="0"/>
              <a:t>	</a:t>
            </a:r>
            <a:r>
              <a:rPr lang="en-US" sz="2000" dirty="0" smtClean="0"/>
              <a:t>                                 </a:t>
            </a:r>
            <a:r>
              <a:rPr lang="uk-UA" sz="2000" dirty="0" smtClean="0"/>
              <a:t>-</a:t>
            </a:r>
            <a:r>
              <a:rPr lang="en-US" sz="2000" dirty="0" smtClean="0"/>
              <a:t> </a:t>
            </a:r>
            <a:r>
              <a:rPr lang="ru" sz="2000" dirty="0" smtClean="0"/>
              <a:t>Що </a:t>
            </a:r>
            <a:r>
              <a:rPr lang="ru" sz="2000" dirty="0"/>
              <a:t>ж беруть за напрям струму?</a:t>
            </a:r>
            <a:br>
              <a:rPr lang="ru" sz="2000" dirty="0"/>
            </a:br>
            <a:r>
              <a:rPr lang="en-US" sz="2000" dirty="0" smtClean="0"/>
              <a:t>                                             </a:t>
            </a:r>
            <a:r>
              <a:rPr lang="uk-UA" sz="2000" dirty="0" smtClean="0"/>
              <a:t>-</a:t>
            </a:r>
            <a:r>
              <a:rPr lang="en-US" sz="2000" dirty="0" smtClean="0"/>
              <a:t> </a:t>
            </a:r>
            <a:r>
              <a:rPr lang="ru" sz="2000" dirty="0" smtClean="0"/>
              <a:t>Чи </a:t>
            </a:r>
            <a:r>
              <a:rPr lang="ru" sz="2000" dirty="0"/>
              <a:t>достатньо тільки заряджених </a:t>
            </a:r>
            <a:r>
              <a:rPr lang="ru" sz="2000" dirty="0" smtClean="0"/>
              <a:t>частинок</a:t>
            </a:r>
            <a:r>
              <a:rPr lang="ru" sz="2000" dirty="0"/>
              <a:t>, </a:t>
            </a:r>
            <a:r>
              <a:rPr lang="en-US" sz="2000" dirty="0" smtClean="0"/>
              <a:t>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dirty="0" smtClean="0"/>
              <a:t>                                              </a:t>
            </a:r>
            <a:r>
              <a:rPr lang="ru" sz="2000" dirty="0" smtClean="0"/>
              <a:t>щоб протікав </a:t>
            </a:r>
            <a:r>
              <a:rPr lang="ru" sz="2000" dirty="0"/>
              <a:t>електричний струм? </a:t>
            </a:r>
            <a:br>
              <a:rPr lang="ru" sz="2000" dirty="0"/>
            </a:br>
            <a:r>
              <a:rPr lang="ru" sz="2000" dirty="0" smtClean="0"/>
              <a:t>-Чи </a:t>
            </a:r>
            <a:r>
              <a:rPr lang="ru" sz="2000" dirty="0"/>
              <a:t>всі речовини мають здатність проводити електричний </a:t>
            </a:r>
            <a:r>
              <a:rPr lang="ru" sz="2000" dirty="0" smtClean="0"/>
              <a:t>струм?</a:t>
            </a:r>
            <a:r>
              <a:rPr lang="ru" sz="2000" dirty="0"/>
              <a:t/>
            </a:r>
            <a:br>
              <a:rPr lang="ru" sz="2000" dirty="0"/>
            </a:br>
            <a:r>
              <a:rPr lang="ru" sz="2000" dirty="0" smtClean="0"/>
              <a:t>-В </a:t>
            </a:r>
            <a:r>
              <a:rPr lang="ru" sz="2000" dirty="0"/>
              <a:t>залежності від цієї здатності речовини поділяють </a:t>
            </a:r>
            <a:r>
              <a:rPr lang="ru" sz="2000" dirty="0" smtClean="0"/>
              <a:t>на...</a:t>
            </a:r>
            <a:r>
              <a:rPr lang="ru" sz="2000" dirty="0"/>
              <a:t/>
            </a:r>
            <a:br>
              <a:rPr lang="ru" sz="2000" dirty="0"/>
            </a:br>
            <a:r>
              <a:rPr lang="ru" sz="2000" dirty="0" smtClean="0"/>
              <a:t>-Наведіть </a:t>
            </a:r>
            <a:r>
              <a:rPr lang="ru" sz="2000" dirty="0"/>
              <a:t>мені приклад діелектриків і провідників.</a:t>
            </a:r>
            <a:br>
              <a:rPr lang="ru" sz="2000" dirty="0"/>
            </a:br>
            <a:r>
              <a:rPr lang="ru" sz="2000" dirty="0" smtClean="0"/>
              <a:t>-Що </a:t>
            </a:r>
            <a:r>
              <a:rPr lang="ru" sz="2000" dirty="0"/>
              <a:t>є гарним провідником?</a:t>
            </a:r>
            <a:br>
              <a:rPr lang="ru" sz="2000" dirty="0"/>
            </a:b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7099" y="348342"/>
            <a:ext cx="3910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8248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2800" dirty="0" smtClean="0">
                <a:solidFill>
                  <a:srgbClr val="FF0000"/>
                </a:solidFill>
              </a:rPr>
              <a:t>При нагріванні металевої пружини лампа</a:t>
            </a:r>
          </a:p>
          <a:p>
            <a:r>
              <a:rPr lang="ru" sz="2800" dirty="0" smtClean="0">
                <a:solidFill>
                  <a:srgbClr val="FF0000"/>
                </a:solidFill>
              </a:rPr>
              <a:t> починає світити менш яскраво?</a:t>
            </a:r>
            <a:endParaRPr lang="ru-RU" sz="2800" dirty="0"/>
          </a:p>
        </p:txBody>
      </p:sp>
      <p:pic>
        <p:nvPicPr>
          <p:cNvPr id="9" name="02_04_02_01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74428" y="4041321"/>
            <a:ext cx="1469572" cy="110217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195131">
            <a:off x="568084" y="538161"/>
            <a:ext cx="1683882" cy="237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ÐÐ°ÑÑÐ¸Ð½ÐºÐ¸ Ð¿Ð¾ Ð·Ð°Ð¿ÑÐ¾ÑÑ Ð»Ð°Ð¼Ð¿Ð¾ÑÐºÐ°"/>
          <p:cNvPicPr>
            <a:picLocks noChangeAspect="1" noChangeArrowheads="1"/>
          </p:cNvPicPr>
          <p:nvPr/>
        </p:nvPicPr>
        <p:blipFill>
          <a:blip r:embed="rId4"/>
          <a:srcRect l="16300" r="15128"/>
          <a:stretch>
            <a:fillRect/>
          </a:stretch>
        </p:blipFill>
        <p:spPr bwMode="auto">
          <a:xfrm>
            <a:off x="3171861" y="446315"/>
            <a:ext cx="2586682" cy="2675392"/>
          </a:xfrm>
          <a:prstGeom prst="rect">
            <a:avLst/>
          </a:prstGeom>
          <a:noFill/>
        </p:spPr>
      </p:pic>
      <p:sp>
        <p:nvSpPr>
          <p:cNvPr id="5" name="Shape 54"/>
          <p:cNvSpPr txBox="1">
            <a:spLocks/>
          </p:cNvSpPr>
          <p:nvPr/>
        </p:nvSpPr>
        <p:spPr>
          <a:xfrm>
            <a:off x="333479" y="163287"/>
            <a:ext cx="8462177" cy="8708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uk-UA" sz="4400" b="0" i="0" u="none" strike="noStrike" kern="0" cap="none" spc="0" normalizeH="0" baseline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Електричний струм у металах</a:t>
            </a:r>
            <a:endParaRPr kumimoji="0" lang="uk-UA" sz="4400" b="0" i="0" u="none" strike="noStrike" kern="0" cap="none" spc="0" normalizeH="0" baseline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4823" name="Picture 7" descr="ÐÐ°ÑÑÐ¸Ð½ÐºÐ¸ Ð¿Ð¾ Ð·Ð°Ð¿ÑÐ¾ÑÑ Ð»Ð°Ð¼Ð¿Ð¾ÑÐº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72615">
            <a:off x="7021890" y="971028"/>
            <a:ext cx="1667172" cy="205401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032671" y="2819401"/>
            <a:ext cx="3111329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Познайомитись з явищем надпровідності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5086" y="2906487"/>
            <a:ext cx="311132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ffectLst/>
              </a:rPr>
              <a:t>Дізнатись, як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залежить опір</a:t>
            </a:r>
            <a:endParaRPr lang="uk-UA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/>
            </a:endParaRP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</a:rPr>
              <a:t>металів від температури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2400" y="2645230"/>
            <a:ext cx="311132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З’ясувати природу</a:t>
            </a:r>
          </a:p>
          <a:p>
            <a:pPr algn="ctr"/>
            <a:r>
              <a:rPr lang="uk-U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  <a:effectLst/>
              </a:rPr>
              <a:t>електричного струму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CC"/>
                </a:solidFill>
              </a:rPr>
              <a:t>в металах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CC"/>
              </a:solidFill>
              <a:effectLst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00"/>
                            </p:stCondLst>
                            <p:childTnLst>
                              <p:par>
                                <p:cTn id="26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1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130629"/>
            <a:ext cx="4194986" cy="620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b="1" dirty="0" smtClean="0">
                <a:solidFill>
                  <a:srgbClr val="0033CC"/>
                </a:solidFill>
              </a:rPr>
              <a:t>Яка будова металу? </a:t>
            </a:r>
            <a:endParaRPr b="1" dirty="0">
              <a:solidFill>
                <a:srgbClr val="0033CC"/>
              </a:solidFill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773" y="1545020"/>
            <a:ext cx="2581275" cy="24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87"/>
          <p:cNvSpPr txBox="1">
            <a:spLocks/>
          </p:cNvSpPr>
          <p:nvPr/>
        </p:nvSpPr>
        <p:spPr>
          <a:xfrm>
            <a:off x="5725886" y="2748643"/>
            <a:ext cx="3418113" cy="206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Електричний струм у металах </a:t>
            </a: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це напрямлений рух вільних електронів.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Носії струму </a:t>
            </a:r>
            <a:r>
              <a:rPr kumimoji="0" lang="uk-UA" sz="1800" b="1" i="0" u="none" strike="noStrike" kern="0" cap="none" spc="0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– вільні електрони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/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11116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altLang="ru-RU" b="1" dirty="0" smtClean="0">
                <a:solidFill>
                  <a:srgbClr val="C00000"/>
                </a:solidFill>
                <a:latin typeface="Calibri" pitchFamily="34" charset="0"/>
              </a:rPr>
              <a:t>Електронна теорія провідності металів створена наприкінці 19 – початку 20 століття.</a:t>
            </a:r>
            <a:r>
              <a:rPr lang="uk-UA" altLang="ru-RU" dirty="0" smtClean="0">
                <a:latin typeface="Calibri" pitchFamily="34" charset="0"/>
              </a:rPr>
              <a:t/>
            </a:r>
            <a:br>
              <a:rPr lang="uk-UA" altLang="ru-RU" dirty="0" smtClean="0">
                <a:latin typeface="Calibri" pitchFamily="34" charset="0"/>
              </a:rPr>
            </a:br>
            <a:endParaRPr dirty="0"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589315"/>
            <a:ext cx="8520600" cy="2979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uk-UA" altLang="ru-RU" sz="3200" b="1" dirty="0" smtClean="0">
                <a:solidFill>
                  <a:schemeClr val="tx1"/>
                </a:solidFill>
                <a:latin typeface="Calibri" pitchFamily="34" charset="0"/>
              </a:rPr>
              <a:t>Це доведено класичними дослідами :</a:t>
            </a:r>
          </a:p>
          <a:p>
            <a:r>
              <a:rPr lang="uk-UA" altLang="ru-RU" sz="2400" dirty="0" smtClean="0">
                <a:solidFill>
                  <a:schemeClr val="tx1"/>
                </a:solidFill>
                <a:latin typeface="Calibri" pitchFamily="34" charset="0"/>
              </a:rPr>
              <a:t>К.</a:t>
            </a:r>
            <a:r>
              <a:rPr lang="uk-UA" altLang="ru-RU" sz="2400" dirty="0" err="1" smtClean="0">
                <a:solidFill>
                  <a:schemeClr val="tx1"/>
                </a:solidFill>
                <a:latin typeface="Calibri" pitchFamily="34" charset="0"/>
              </a:rPr>
              <a:t>Рікке</a:t>
            </a:r>
            <a:r>
              <a:rPr lang="uk-UA" altLang="ru-RU" sz="2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uk-UA" altLang="ru-RU" sz="2400" dirty="0" smtClean="0">
                <a:solidFill>
                  <a:schemeClr val="tx1"/>
                </a:solidFill>
                <a:latin typeface="Calibri" pitchFamily="34" charset="0"/>
              </a:rPr>
              <a:t>(1901 р.) - німецький фізик; </a:t>
            </a:r>
          </a:p>
          <a:p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Л.І. </a:t>
            </a:r>
            <a:r>
              <a:rPr lang="uk-UA" altLang="ru-RU" sz="2400" dirty="0" err="1" smtClean="0">
                <a:solidFill>
                  <a:srgbClr val="7030A0"/>
                </a:solidFill>
                <a:latin typeface="Calibri" pitchFamily="34" charset="0"/>
              </a:rPr>
              <a:t>Мандельштамом</a:t>
            </a:r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 і </a:t>
            </a:r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Н.Д.</a:t>
            </a:r>
            <a:r>
              <a:rPr lang="uk-UA" altLang="ru-RU" sz="2400" dirty="0" err="1" smtClean="0">
                <a:solidFill>
                  <a:srgbClr val="7030A0"/>
                </a:solidFill>
                <a:latin typeface="Calibri" pitchFamily="34" charset="0"/>
              </a:rPr>
              <a:t>Папалексі</a:t>
            </a:r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(1913 р.) </a:t>
            </a:r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– </a:t>
            </a:r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російські вчені</a:t>
            </a:r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;</a:t>
            </a:r>
            <a:endParaRPr lang="uk-UA" altLang="ru-RU" sz="2400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uk-UA" altLang="ru-RU" sz="24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uk-UA" altLang="ru-RU" sz="2400" dirty="0" smtClean="0">
                <a:solidFill>
                  <a:srgbClr val="C00000"/>
                </a:solidFill>
                <a:latin typeface="Calibri" pitchFamily="34" charset="0"/>
              </a:rPr>
              <a:t>Т.Стюартом і Р.</a:t>
            </a:r>
            <a:r>
              <a:rPr lang="uk-UA" altLang="ru-RU" sz="2400" dirty="0" err="1" smtClean="0">
                <a:solidFill>
                  <a:srgbClr val="C00000"/>
                </a:solidFill>
                <a:latin typeface="Calibri" pitchFamily="34" charset="0"/>
              </a:rPr>
              <a:t>Толменом</a:t>
            </a:r>
            <a:r>
              <a:rPr lang="uk-UA" altLang="ru-RU" sz="2400" dirty="0" smtClean="0">
                <a:solidFill>
                  <a:srgbClr val="C00000"/>
                </a:solidFill>
                <a:latin typeface="Calibri" pitchFamily="34" charset="0"/>
              </a:rPr>
              <a:t> (1916 р.) - американські фізики.</a:t>
            </a:r>
            <a:endParaRPr lang="ru-RU" altLang="ru-RU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821575" y="1152475"/>
            <a:ext cx="501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ДОСЛІД МАНДЕЛЬШТАМА-ПАПАЛЕКСІ</a:t>
            </a:r>
            <a:endParaRPr lang="ru-RU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02_04_01_02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9572" y="1159328"/>
            <a:ext cx="5312229" cy="3984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Завдання </a:t>
            </a:r>
            <a:r>
              <a:rPr lang="ru-RU" b="1" dirty="0" err="1" smtClean="0">
                <a:solidFill>
                  <a:srgbClr val="0033CC"/>
                </a:solidFill>
              </a:rPr>
              <a:t>Визначте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напрям</a:t>
            </a:r>
            <a:r>
              <a:rPr lang="ru-RU" b="1" dirty="0" smtClean="0">
                <a:solidFill>
                  <a:srgbClr val="0033CC"/>
                </a:solidFill>
              </a:rPr>
              <a:t> струму, </a:t>
            </a:r>
            <a:r>
              <a:rPr lang="ru-RU" b="1" dirty="0" err="1" smtClean="0">
                <a:solidFill>
                  <a:srgbClr val="0033CC"/>
                </a:solidFill>
              </a:rPr>
              <a:t>що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виникне</a:t>
            </a:r>
            <a:r>
              <a:rPr lang="ru-RU" b="1" dirty="0" smtClean="0">
                <a:solidFill>
                  <a:srgbClr val="0033CC"/>
                </a:solidFill>
              </a:rPr>
              <a:t> в </a:t>
            </a:r>
            <a:r>
              <a:rPr lang="ru-RU" b="1" dirty="0" err="1" smtClean="0">
                <a:solidFill>
                  <a:srgbClr val="0033CC"/>
                </a:solidFill>
              </a:rPr>
              <a:t>металевому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кільці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після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різкої</a:t>
            </a:r>
            <a:r>
              <a:rPr lang="ru-RU" b="1" dirty="0" smtClean="0">
                <a:solidFill>
                  <a:srgbClr val="0033CC"/>
                </a:solidFill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</a:rPr>
              <a:t>зупинки</a:t>
            </a:r>
            <a:r>
              <a:rPr lang="ru-RU" b="1" dirty="0" smtClean="0">
                <a:solidFill>
                  <a:srgbClr val="0033CC"/>
                </a:solidFill>
              </a:rPr>
              <a:t>?</a:t>
            </a:r>
            <a:br>
              <a:rPr lang="ru-RU" b="1" dirty="0" smtClean="0">
                <a:solidFill>
                  <a:srgbClr val="0033CC"/>
                </a:solidFill>
              </a:rPr>
            </a:br>
            <a:endParaRPr dirty="0">
              <a:solidFill>
                <a:srgbClr val="C00000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034143"/>
            <a:ext cx="8424900" cy="794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solidFill>
                <a:srgbClr val="0033CC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1122" y="1402618"/>
            <a:ext cx="4740049" cy="374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" sz="3600" b="1" dirty="0" smtClean="0">
                <a:solidFill>
                  <a:srgbClr val="C00000"/>
                </a:solidFill>
              </a:rPr>
              <a:t>Залежність опору від температури.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/>
              <a:t/>
            </a:r>
            <a:br>
              <a:rPr lang="ru" dirty="0"/>
            </a:br>
            <a:r>
              <a:rPr lang="ru" sz="2000" b="1" dirty="0" smtClean="0">
                <a:solidFill>
                  <a:srgbClr val="7030A0"/>
                </a:solidFill>
              </a:rPr>
              <a:t>При </a:t>
            </a:r>
            <a:r>
              <a:rPr lang="ru" sz="2000" b="1" dirty="0">
                <a:solidFill>
                  <a:srgbClr val="7030A0"/>
                </a:solidFill>
              </a:rPr>
              <a:t>нагріванні опір зростає</a:t>
            </a:r>
            <a:r>
              <a:rPr lang="ru" sz="2000" b="1" dirty="0" smtClean="0">
                <a:solidFill>
                  <a:srgbClr val="7030A0"/>
                </a:solidFill>
              </a:rPr>
              <a:t>? 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000" b="1" dirty="0" smtClean="0">
                <a:solidFill>
                  <a:srgbClr val="7030A0"/>
                </a:solidFill>
              </a:rPr>
              <a:t>Чому</a:t>
            </a:r>
            <a:r>
              <a:rPr lang="ru" sz="2000" b="1" dirty="0">
                <a:solidFill>
                  <a:srgbClr val="7030A0"/>
                </a:solidFill>
              </a:rPr>
              <a:t>? ….</a:t>
            </a:r>
            <a:r>
              <a:rPr lang="ru" dirty="0"/>
              <a:t/>
            </a:r>
            <a:br>
              <a:rPr lang="ru" dirty="0"/>
            </a:br>
            <a:endParaRPr lang="ru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lang="ru" b="1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/>
              <a:t/>
            </a:r>
            <a:br>
              <a:rPr lang="ru" dirty="0"/>
            </a:br>
            <a:endParaRPr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50731" t="23414" r="19104" b="23414"/>
          <a:stretch>
            <a:fillRect/>
          </a:stretch>
        </p:blipFill>
        <p:spPr bwMode="auto">
          <a:xfrm>
            <a:off x="4834303" y="1049790"/>
            <a:ext cx="3811449" cy="329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696516"/>
            <a:ext cx="86439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800" dirty="0">
                <a:latin typeface="+mn-lt"/>
              </a:rPr>
              <a:t>Залежність опору металевих провідників від температури використовується в різних вимірювальних і автоматичних пристроях. </a:t>
            </a:r>
            <a:endParaRPr lang="uk-UA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0" y="160735"/>
            <a:ext cx="79295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Застосування явища: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 l="21739" t="4905" r="21584" b="29826"/>
          <a:stretch>
            <a:fillRect/>
          </a:stretch>
        </p:blipFill>
        <p:spPr bwMode="auto">
          <a:xfrm>
            <a:off x="357157" y="1393023"/>
            <a:ext cx="4238789" cy="239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3438" y="1607344"/>
            <a:ext cx="421481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термометр 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опору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4313" y="3750469"/>
            <a:ext cx="8572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000" b="1" dirty="0">
                <a:latin typeface="Calibri" pitchFamily="34" charset="0"/>
              </a:rPr>
              <a:t>Такі термометри дають змогу дають змогу вимірювати дуже низькі і дуже високі </a:t>
            </a:r>
            <a:r>
              <a:rPr lang="uk-UA" altLang="ru-RU" sz="2000" b="1" dirty="0" smtClean="0">
                <a:latin typeface="Calibri" pitchFamily="34" charset="0"/>
              </a:rPr>
              <a:t>температури</a:t>
            </a:r>
            <a:endParaRPr lang="uk-UA" altLang="ru-RU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211</Words>
  <Application>Microsoft Office PowerPoint</Application>
  <PresentationFormat>Экран (16:9)</PresentationFormat>
  <Paragraphs>47</Paragraphs>
  <Slides>12</Slides>
  <Notes>9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Simple Light</vt:lpstr>
      <vt:lpstr>Equation</vt:lpstr>
      <vt:lpstr>Розум полягає не тільки в знанні, але й в умінні застосовувати знання на ділі. Арістотель.</vt:lpstr>
      <vt:lpstr>Слайд 2</vt:lpstr>
      <vt:lpstr>Слайд 3</vt:lpstr>
      <vt:lpstr>Яка будова металу? </vt:lpstr>
      <vt:lpstr>Електронна теорія провідності металів створена наприкінці 19 – початку 20 століття. </vt:lpstr>
      <vt:lpstr>ДОСЛІД МАНДЕЛЬШТАМА-ПАПАЛЕКСІ</vt:lpstr>
      <vt:lpstr>Завдання Визначте напрям струму, що виникне в металевому кільці після різкої зупинки? </vt:lpstr>
      <vt:lpstr>Залежність опору від температури.</vt:lpstr>
      <vt:lpstr>Слайд 9</vt:lpstr>
      <vt:lpstr>Слайд 10</vt:lpstr>
      <vt:lpstr>Слайд 11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Електричний струм у металах</dc:title>
  <dc:creator>Пользователь</dc:creator>
  <cp:lastModifiedBy>User</cp:lastModifiedBy>
  <cp:revision>37</cp:revision>
  <dcterms:modified xsi:type="dcterms:W3CDTF">2023-04-18T15:51:32Z</dcterms:modified>
</cp:coreProperties>
</file>