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DzWMlMvgZLYIHNTH8fsbuMcEB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d895a7d5d_0_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d895a7d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d895a7d5d_0_22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d895a7d5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d895a7d5d_0_27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d895a7d5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d895a7d5d_0_3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d895a7d5d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2d895a7d5d_0_3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d895a7d5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d895a7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2d895a7d5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43000" y="695325"/>
            <a:ext cx="4568825" cy="3425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56482" y="273630"/>
            <a:ext cx="8226719" cy="114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456481" y="6247377"/>
            <a:ext cx="2128320" cy="470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127680" y="6247377"/>
            <a:ext cx="2897280" cy="470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56321" y="6247377"/>
            <a:ext cx="2128320" cy="470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3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3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d895a7d5d_0_6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22d895a7d5d_0_6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22d895a7d5d_0_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1">
            <a:alphaModFix/>
          </a:blip>
          <a:srcRect b="26078" l="4866" r="5534" t="38261"/>
          <a:stretch/>
        </p:blipFill>
        <p:spPr>
          <a:xfrm rot="-5400000">
            <a:off x="-2069526" y="2056270"/>
            <a:ext cx="6871256" cy="27322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346" y="188641"/>
            <a:ext cx="6756086" cy="45305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4" name="Google Shape;174;p2"/>
          <p:cNvSpPr/>
          <p:nvPr/>
        </p:nvSpPr>
        <p:spPr>
          <a:xfrm>
            <a:off x="1043609" y="4653136"/>
            <a:ext cx="784887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1750" lvl="0" marL="63500" marR="25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 розвитком цивілізації сучасні люди стали жити набагато довше і незрівнянно комфортніше. Але блага цивілізації спричинили появу нових загроз.</a:t>
            </a:r>
            <a:endParaRPr b="0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2321294" y="3861048"/>
            <a:ext cx="655272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Цукровий діабет </a:t>
            </a: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– це захворювання, пов'язане з недостатнім виробленням гормону інсуліну і супроводжується порушенням обміну речовин. </a:t>
            </a:r>
            <a:endParaRPr b="0" i="1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 b="0" l="0" r="0" t="13152"/>
          <a:stretch/>
        </p:blipFill>
        <p:spPr>
          <a:xfrm>
            <a:off x="2342490" y="299492"/>
            <a:ext cx="6405973" cy="370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2382813" y="49101"/>
            <a:ext cx="648072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Паління і рак</a:t>
            </a: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Рак – це найпоширеніше захворювання, спричинене палінням. Рак легенів на 90% є наслідком паління. </a:t>
            </a:r>
            <a:endParaRPr b="0" i="1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2714486"/>
            <a:ext cx="5400600" cy="394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/>
          <p:nvPr/>
        </p:nvSpPr>
        <p:spPr>
          <a:xfrm>
            <a:off x="1691680" y="2332"/>
            <a:ext cx="7452320" cy="6883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Паління підвищує ризик розвитку раку або безпосередньо спричинює </a:t>
            </a: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рак</a:t>
            </a:r>
            <a:r>
              <a:rPr b="0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порожнини рота,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язика,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глотки,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бронхіального дерева,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легенів,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стравоходу,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шлунка,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сечового міхура, </a:t>
            </a:r>
            <a:endParaRPr/>
          </a:p>
          <a:p>
            <a:pPr indent="-457200" lvl="0" marL="10779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b="1" i="1" lang="uk-UA" sz="2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шкіри.</a:t>
            </a:r>
            <a:endParaRPr b="1" i="1" sz="27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d895a7d5d_0_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2d895a7d5d_0_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g22d895a7d5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702" y="1799725"/>
            <a:ext cx="7564824" cy="429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d895a7d5d_0_223"/>
          <p:cNvSpPr txBox="1"/>
          <p:nvPr>
            <p:ph type="title"/>
          </p:nvPr>
        </p:nvSpPr>
        <p:spPr>
          <a:xfrm>
            <a:off x="311700" y="791156"/>
            <a:ext cx="8520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2d895a7d5d_0_223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g22d895a7d5d_0_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147" y="1921547"/>
            <a:ext cx="6524050" cy="33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d895a7d5d_0_274"/>
          <p:cNvSpPr txBox="1"/>
          <p:nvPr>
            <p:ph type="title"/>
          </p:nvPr>
        </p:nvSpPr>
        <p:spPr>
          <a:xfrm>
            <a:off x="311700" y="791156"/>
            <a:ext cx="8520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2d895a7d5d_0_274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g22d895a7d5d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547" y="2150325"/>
            <a:ext cx="6801875" cy="35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d895a7d5d_0_3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2d895a7d5d_0_3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g22d895a7d5d_0_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350" y="180557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2066240" y="1916831"/>
            <a:ext cx="6682224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Речі, що допомагають жити – </a:t>
            </a:r>
            <a:r>
              <a:rPr b="1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телефони, планшети, приставки та комп’ютери </a:t>
            </a: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– можуть призвести до багатьох захворювань, про які до недавно людство і не чуло.</a:t>
            </a:r>
            <a:endParaRPr b="1" i="1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/>
          <p:nvPr/>
        </p:nvSpPr>
        <p:spPr>
          <a:xfrm>
            <a:off x="1184176" y="2053367"/>
            <a:ext cx="2486016" cy="1349434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935938" y="3444930"/>
            <a:ext cx="2712651" cy="1569631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2292263" y="5040870"/>
            <a:ext cx="2712651" cy="1728773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5145773" y="4894391"/>
            <a:ext cx="2712651" cy="1728773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6431349" y="3337508"/>
            <a:ext cx="2712651" cy="1556884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6126342" y="1634392"/>
            <a:ext cx="2868708" cy="1728773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4978235" y="0"/>
            <a:ext cx="2868708" cy="1728773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1835696" y="134769"/>
            <a:ext cx="3096344" cy="1728773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2204864"/>
            <a:ext cx="3240360" cy="25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4"/>
          <p:cNvSpPr/>
          <p:nvPr/>
        </p:nvSpPr>
        <p:spPr>
          <a:xfrm>
            <a:off x="2427184" y="329539"/>
            <a:ext cx="223224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Синдром фантомного дзвінка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1302091" y="246647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Номофобія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1175207" y="3987908"/>
            <a:ext cx="24860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Кіберхвороба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446024" y="5428201"/>
            <a:ext cx="24860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Facebook Depression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5315225" y="328002"/>
            <a:ext cx="223224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Інтернет-залежність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4"/>
          <p:cNvSpPr/>
          <p:nvPr/>
        </p:nvSpPr>
        <p:spPr>
          <a:xfrm>
            <a:off x="5385974" y="5087594"/>
            <a:ext cx="223224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Залежність від он-лайн ігор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6615416" y="3854340"/>
            <a:ext cx="24860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Кіберхондрія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6444208" y="2204864"/>
            <a:ext cx="24860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Ефект Google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bdou1.caduk.ru/images/zd1.jpg" id="321" name="Google Shape;3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93" y="2492896"/>
            <a:ext cx="6392411" cy="436510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/>
          <p:nvPr/>
        </p:nvSpPr>
        <p:spPr>
          <a:xfrm>
            <a:off x="1403648" y="-99392"/>
            <a:ext cx="734258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Дбайте про своє здоров’я повсякчас. Якщо не хочете захворіти на якусь із хвороби цивілізації,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багато рухайтесь,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активно відпочивайте,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не куріть й не вживайте алкогольних напоїв,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раціонально харчуйтесь,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стежте за масою тіла!</a:t>
            </a:r>
            <a:endParaRPr b="1" i="1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/>
          <p:nvPr/>
        </p:nvSpPr>
        <p:spPr>
          <a:xfrm>
            <a:off x="2398575" y="1689189"/>
            <a:ext cx="6407026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1750" lvl="0" marL="63500" marR="25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Хворобами цивілізації</a:t>
            </a:r>
            <a:r>
              <a:rPr b="0" i="0" lang="uk-U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називають ті хвороби, які виникли в результаті негативного впливу промислової та науково-технічної ре­волюції на довкілля й саму людину.</a:t>
            </a:r>
            <a:endParaRPr b="0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d895a7d5d_0_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2d895a7d5d_0_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2d895a7d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5" y="969151"/>
            <a:ext cx="8230451" cy="53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>
            <a:off x="2123728" y="1761197"/>
            <a:ext cx="660648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Недостатність фізичних навантажень  </a:t>
            </a:r>
            <a:r>
              <a:rPr b="0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призводить до порушення багатьох функцій організму й спричинює </a:t>
            </a: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гіподинамію, </a:t>
            </a:r>
            <a:r>
              <a:rPr b="0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а </a:t>
            </a:r>
            <a:r>
              <a:rPr b="1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нестача рухів </a:t>
            </a:r>
            <a:r>
              <a:rPr b="0" i="0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гіпокінезію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/>
          <p:nvPr/>
        </p:nvSpPr>
        <p:spPr>
          <a:xfrm>
            <a:off x="1657685" y="1041968"/>
            <a:ext cx="7292732" cy="6349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ГІПОКІНЕЗІЯ ТА ГІПОДИНАМІЯ</a:t>
            </a:r>
            <a:endParaRPr b="1" i="0" sz="36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779912" y="5207086"/>
            <a:ext cx="2952328" cy="1188926"/>
          </a:xfrm>
          <a:prstGeom prst="rect">
            <a:avLst/>
          </a:prstGeom>
          <a:solidFill>
            <a:schemeClr val="lt1">
              <a:alpha val="49803"/>
            </a:scheme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50" lIns="80125" spcFirstLastPara="1" rIns="80125" wrap="square" tIns="40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Відхилення в роботі опорно-рухового апарату</a:t>
            </a:r>
            <a:endParaRPr b="1" i="1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s00.infourok.ru/images/doc/105/124536/img6.jpg" id="200" name="Google Shape;200;p5"/>
          <p:cNvPicPr preferRelativeResize="0"/>
          <p:nvPr/>
        </p:nvPicPr>
        <p:blipFill rotWithShape="1">
          <a:blip r:embed="rId3">
            <a:alphaModFix/>
          </a:blip>
          <a:srcRect b="47855" l="42921" r="35819" t="11085"/>
          <a:stretch/>
        </p:blipFill>
        <p:spPr>
          <a:xfrm>
            <a:off x="1657685" y="2412103"/>
            <a:ext cx="1978211" cy="3039324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5"/>
          <p:cNvSpPr/>
          <p:nvPr/>
        </p:nvSpPr>
        <p:spPr>
          <a:xfrm>
            <a:off x="1657684" y="5451427"/>
            <a:ext cx="1978212" cy="819594"/>
          </a:xfrm>
          <a:prstGeom prst="rect">
            <a:avLst/>
          </a:prstGeom>
          <a:solidFill>
            <a:schemeClr val="lt1">
              <a:alpha val="49803"/>
            </a:scheme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0050" lIns="80125" spcFirstLastPara="1" rIns="80125" wrap="square" tIns="40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Порушення постави</a:t>
            </a:r>
            <a:endParaRPr/>
          </a:p>
        </p:txBody>
      </p:sp>
      <p:pic>
        <p:nvPicPr>
          <p:cNvPr descr="http://www.8doktorov.ru/wp-content/images/imgiyn/bol-shoi_ves.jpg" id="202" name="Google Shape;202;p5"/>
          <p:cNvPicPr preferRelativeResize="0"/>
          <p:nvPr/>
        </p:nvPicPr>
        <p:blipFill rotWithShape="1">
          <a:blip r:embed="rId4">
            <a:alphaModFix/>
          </a:blip>
          <a:srcRect b="0" l="16172" r="56425" t="0"/>
          <a:stretch/>
        </p:blipFill>
        <p:spPr>
          <a:xfrm>
            <a:off x="6862185" y="2463970"/>
            <a:ext cx="2088232" cy="293821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5"/>
          <p:cNvSpPr/>
          <p:nvPr/>
        </p:nvSpPr>
        <p:spPr>
          <a:xfrm>
            <a:off x="6862185" y="5402185"/>
            <a:ext cx="2088232" cy="819594"/>
          </a:xfrm>
          <a:prstGeom prst="rect">
            <a:avLst/>
          </a:prstGeom>
          <a:solidFill>
            <a:schemeClr val="lt1">
              <a:alpha val="60000"/>
            </a:scheme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50" lIns="80125" spcFirstLastPara="1" rIns="80125" wrap="square" tIns="40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Надлишкова  маса тіла</a:t>
            </a:r>
            <a:endParaRPr b="1" i="1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g02.a.alicdn.com/kf/HTB1sHviHFXXXXbcXVXXq6xXFXXXD/223545724/HTB1sHviHFXXXXbcXVXXq6xXFXXXD.jpg" id="204" name="Google Shape;204;p5"/>
          <p:cNvPicPr preferRelativeResize="0"/>
          <p:nvPr/>
        </p:nvPicPr>
        <p:blipFill rotWithShape="1">
          <a:blip r:embed="rId5">
            <a:alphaModFix/>
          </a:blip>
          <a:srcRect b="8594" l="13266" r="10963" t="0"/>
          <a:stretch/>
        </p:blipFill>
        <p:spPr>
          <a:xfrm>
            <a:off x="4168551" y="2424040"/>
            <a:ext cx="2175049" cy="2783046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5"/>
          <p:cNvSpPr/>
          <p:nvPr/>
        </p:nvSpPr>
        <p:spPr>
          <a:xfrm flipH="1" rot="-6293143">
            <a:off x="4984131" y="1727498"/>
            <a:ext cx="586200" cy="721157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quadBezTo>
                  <a:pt x="20000" y="40000"/>
                  <a:pt x="90912" y="12193"/>
                </a:quadBezTo>
                <a:lnTo>
                  <a:pt x="89222" y="0"/>
                </a:lnTo>
                <a:lnTo>
                  <a:pt x="120000" y="21193"/>
                </a:lnTo>
                <a:lnTo>
                  <a:pt x="96760" y="54386"/>
                </a:lnTo>
                <a:lnTo>
                  <a:pt x="95070" y="42193"/>
                </a:lnTo>
                <a:quadBezTo>
                  <a:pt x="30000" y="52193"/>
                  <a:pt x="0" y="120000"/>
                </a:quadBezTo>
                <a:close/>
              </a:path>
            </a:pathLst>
          </a:custGeom>
          <a:solidFill>
            <a:srgbClr val="0000FF"/>
          </a:solidFill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 flipH="1" rot="-4000084">
            <a:off x="3183247" y="1572914"/>
            <a:ext cx="1186451" cy="1048114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quadBezTo>
                  <a:pt x="20000" y="40000"/>
                  <a:pt x="94304" y="15000"/>
                </a:quadBezTo>
                <a:lnTo>
                  <a:pt x="92811" y="0"/>
                </a:lnTo>
                <a:lnTo>
                  <a:pt x="120000" y="17048"/>
                </a:lnTo>
                <a:lnTo>
                  <a:pt x="97399" y="46096"/>
                </a:lnTo>
                <a:lnTo>
                  <a:pt x="95906" y="31096"/>
                </a:lnTo>
                <a:quadBezTo>
                  <a:pt x="30000" y="41096"/>
                  <a:pt x="0" y="120000"/>
                </a:quadBezTo>
                <a:close/>
              </a:path>
            </a:pathLst>
          </a:custGeom>
          <a:solidFill>
            <a:srgbClr val="0000FF"/>
          </a:solidFill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>
            <a:off x="1657685" y="165726"/>
            <a:ext cx="7292732" cy="573373"/>
          </a:xfrm>
          <a:prstGeom prst="rect">
            <a:avLst/>
          </a:prstGeom>
          <a:solidFill>
            <a:schemeClr val="lt1">
              <a:alpha val="52941"/>
            </a:schemeClr>
          </a:solidFill>
          <a:ln cap="flat" cmpd="sng" w="127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0050" lIns="80125" spcFirstLastPara="1" rIns="80125" wrap="square" tIns="40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Обмежена рухова активність</a:t>
            </a:r>
            <a:endParaRPr b="1" i="0" sz="32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 rot="4256071">
            <a:off x="6648336" y="1671993"/>
            <a:ext cx="1111277" cy="875953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quadBezTo>
                  <a:pt x="20000" y="40000"/>
                  <a:pt x="97072" y="15000"/>
                </a:quadBezTo>
                <a:lnTo>
                  <a:pt x="95739" y="0"/>
                </a:lnTo>
                <a:lnTo>
                  <a:pt x="120000" y="17048"/>
                </a:lnTo>
                <a:lnTo>
                  <a:pt x="99833" y="46096"/>
                </a:lnTo>
                <a:lnTo>
                  <a:pt x="98501" y="31096"/>
                </a:lnTo>
                <a:quadBezTo>
                  <a:pt x="30000" y="41096"/>
                  <a:pt x="0" y="120000"/>
                </a:quadBezTo>
                <a:close/>
              </a:path>
            </a:pathLst>
          </a:custGeom>
          <a:solidFill>
            <a:srgbClr val="0000FF"/>
          </a:solidFill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>
            <a:off x="5154049" y="747889"/>
            <a:ext cx="300003" cy="302869"/>
          </a:xfrm>
          <a:prstGeom prst="downArrow">
            <a:avLst>
              <a:gd fmla="val 43724" name="adj1"/>
              <a:gd fmla="val 51556" name="adj2"/>
            </a:avLst>
          </a:prstGeom>
          <a:solidFill>
            <a:srgbClr val="0000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/>
          <p:nvPr/>
        </p:nvSpPr>
        <p:spPr>
          <a:xfrm>
            <a:off x="2411760" y="4350003"/>
            <a:ext cx="660648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Ожиріння </a:t>
            </a: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виникає через зайвий ріст жирових клітин внаслідок надлишкового харчування. </a:t>
            </a:r>
            <a:endParaRPr b="0" i="1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-7201"/>
            <a:ext cx="6368248" cy="3436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eelsports.ru/wp-content/uploads/2013/03/132551.jpg" id="216" name="Google Shape;216;p6"/>
          <p:cNvPicPr preferRelativeResize="0"/>
          <p:nvPr/>
        </p:nvPicPr>
        <p:blipFill rotWithShape="1">
          <a:blip r:embed="rId4">
            <a:alphaModFix/>
          </a:blip>
          <a:srcRect b="18196" l="0" r="0" t="21881"/>
          <a:stretch/>
        </p:blipFill>
        <p:spPr>
          <a:xfrm>
            <a:off x="2483768" y="2726873"/>
            <a:ext cx="6374482" cy="16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 rot="1655790">
            <a:off x="1008358" y="4366086"/>
            <a:ext cx="2192745" cy="2011475"/>
          </a:xfrm>
          <a:prstGeom prst="hexagon">
            <a:avLst>
              <a:gd fmla="val 30152" name="adj"/>
              <a:gd fmla="val 115470" name="vf"/>
            </a:avLst>
          </a:prstGeom>
          <a:solidFill>
            <a:srgbClr val="FFFF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026" y="-1"/>
            <a:ext cx="6005365" cy="450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2319556"/>
            <a:ext cx="8110838" cy="6126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>
            <a:off x="1158922" y="5138028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задишка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4063244" y="4474883"/>
            <a:ext cx="178353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хвороби серцево-судинної системи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6804248" y="4707140"/>
            <a:ext cx="194161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порушення обміну речовин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8"/>
          <p:cNvPicPr preferRelativeResize="0"/>
          <p:nvPr/>
        </p:nvPicPr>
        <p:blipFill rotWithShape="1">
          <a:blip r:embed="rId3">
            <a:alphaModFix/>
          </a:blip>
          <a:srcRect b="0" l="0" r="9822" t="0"/>
          <a:stretch/>
        </p:blipFill>
        <p:spPr>
          <a:xfrm>
            <a:off x="646550" y="0"/>
            <a:ext cx="82459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8"/>
          <p:cNvSpPr/>
          <p:nvPr/>
        </p:nvSpPr>
        <p:spPr>
          <a:xfrm>
            <a:off x="2191421" y="908720"/>
            <a:ext cx="257809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Забруднення навколишнього середовища </a:t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5580112" y="1124163"/>
            <a:ext cx="273630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Несприятливі соціальні умови 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979712" y="4077072"/>
            <a:ext cx="278980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Зростання споживання різних лікарських препаратів </a:t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5508104" y="4005064"/>
            <a:ext cx="292780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Використання засобів дезінфекції та інших хімічних речовин 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побуті</a:t>
            </a:r>
            <a:endParaRPr b="0" i="1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4283968" y="2420888"/>
            <a:ext cx="1872208" cy="1944216"/>
          </a:xfrm>
          <a:prstGeom prst="donut">
            <a:avLst>
              <a:gd fmla="val 8142" name="adj"/>
            </a:avLst>
          </a:prstGeom>
          <a:solidFill>
            <a:srgbClr val="00206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4427984" y="2564904"/>
            <a:ext cx="1584176" cy="1656184"/>
          </a:xfrm>
          <a:prstGeom prst="ellipse">
            <a:avLst/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4283968" y="3132257"/>
            <a:ext cx="18722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АЛЕРГІЯ</a:t>
            </a:r>
            <a:endParaRPr b="1" i="0" sz="3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>
            <a:off x="2406385" y="116632"/>
            <a:ext cx="640871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Алергія</a:t>
            </a:r>
            <a:r>
              <a:rPr b="0" i="1" lang="uk-UA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– це гостра реакція імунної системи організму на зазвичай нешкідливі речовини. </a:t>
            </a:r>
            <a:endParaRPr b="0" i="1" sz="2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2127546"/>
            <a:ext cx="4972882" cy="473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2017-04-19T19:13:14Z</dcterms:created>
  <dc:creator>Анастасия</dc:creator>
</cp:coreProperties>
</file>