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62" r:id="rId4"/>
    <p:sldId id="263" r:id="rId5"/>
    <p:sldId id="264" r:id="rId6"/>
    <p:sldId id="265" r:id="rId7"/>
    <p:sldId id="266" r:id="rId8"/>
    <p:sldId id="267" r:id="rId9"/>
    <p:sldId id="261" r:id="rId10"/>
    <p:sldId id="268" r:id="rId11"/>
    <p:sldId id="269" r:id="rId12"/>
    <p:sldId id="270" r:id="rId13"/>
    <p:sldId id="271" r:id="rId14"/>
    <p:sldId id="272" r:id="rId15"/>
    <p:sldId id="273" r:id="rId16"/>
    <p:sldId id="27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86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7F2F-16BD-40FC-968F-2D3B745EA699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4D69-5010-4864-ABD2-68EB048DD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275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7F2F-16BD-40FC-968F-2D3B745EA699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4D69-5010-4864-ABD2-68EB048DD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7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7F2F-16BD-40FC-968F-2D3B745EA699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4D69-5010-4864-ABD2-68EB048DD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671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7F2F-16BD-40FC-968F-2D3B745EA699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4D69-5010-4864-ABD2-68EB048DD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929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7F2F-16BD-40FC-968F-2D3B745EA699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4D69-5010-4864-ABD2-68EB048DD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314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7F2F-16BD-40FC-968F-2D3B745EA699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4D69-5010-4864-ABD2-68EB048DD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167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7F2F-16BD-40FC-968F-2D3B745EA699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4D69-5010-4864-ABD2-68EB048DD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44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7F2F-16BD-40FC-968F-2D3B745EA699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4D69-5010-4864-ABD2-68EB048DD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27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7F2F-16BD-40FC-968F-2D3B745EA699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4D69-5010-4864-ABD2-68EB048DD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395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7F2F-16BD-40FC-968F-2D3B745EA699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4D69-5010-4864-ABD2-68EB048DD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01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7F2F-16BD-40FC-968F-2D3B745EA699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4D69-5010-4864-ABD2-68EB048DD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175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B7F2F-16BD-40FC-968F-2D3B745EA699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54D69-5010-4864-ABD2-68EB048DD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939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2 клас\Шаблоны 2\0482309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906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1794" y="2084655"/>
            <a:ext cx="619580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cap="none" spc="50" dirty="0" err="1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Сходинки</a:t>
            </a:r>
            <a:r>
              <a:rPr lang="ru-RU" sz="8000" b="1" cap="none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до </a:t>
            </a:r>
            <a:endParaRPr lang="ru-RU" sz="72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284984"/>
            <a:ext cx="712919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spc="50" dirty="0" err="1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математичного</a:t>
            </a:r>
            <a:endParaRPr lang="ru-RU" sz="66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00334" y="4077072"/>
            <a:ext cx="377468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cap="none" spc="50" dirty="0" err="1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Ол</a:t>
            </a:r>
            <a:r>
              <a:rPr lang="uk-UA" sz="8800" b="1" cap="none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</a:t>
            </a:r>
            <a:r>
              <a:rPr lang="ru-RU" sz="8800" b="1" cap="none" spc="50" dirty="0" err="1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мпу</a:t>
            </a:r>
            <a:endParaRPr lang="ru-RU" sz="88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962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2 клас\Шаблоны 2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55" y="0"/>
            <a:ext cx="9172518" cy="695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27001" y="476672"/>
            <a:ext cx="39998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(а</a:t>
            </a:r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: 2) : 2 = 50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7993" y="1400002"/>
            <a:ext cx="38956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</a:t>
            </a:r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: 2  = 50 * 2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1985" y="2323332"/>
            <a:ext cx="30796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</a:t>
            </a:r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: 2 = 100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67993" y="3246662"/>
            <a:ext cx="33954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</a:t>
            </a:r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= 100 * 2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3051" y="4169992"/>
            <a:ext cx="25426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uk-UA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</a:t>
            </a:r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=  200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728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2 клас\Шаблоны 2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55" y="0"/>
            <a:ext cx="9172518" cy="695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635896" y="404664"/>
            <a:ext cx="12506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або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971600" y="2420888"/>
            <a:ext cx="7056784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528057" y="2204864"/>
            <a:ext cx="0" cy="43204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005761" y="2272696"/>
            <a:ext cx="0" cy="43204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8028384" y="2204864"/>
            <a:ext cx="0" cy="43204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771800" y="2204864"/>
            <a:ext cx="0" cy="43204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201872" y="2169840"/>
            <a:ext cx="0" cy="43204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28136" y="2967335"/>
                <a:ext cx="724878" cy="1648143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0" i="1" cap="none" spc="0" smtClean="0">
                              <a:ln w="18415" cmpd="sng">
                                <a:solidFill>
                                  <a:srgbClr val="FFFFFF"/>
                                </a:solidFill>
                                <a:prstDash val="solid"/>
                              </a:ln>
                              <a:solidFill>
                                <a:srgbClr val="FFFFFF"/>
                              </a:solidFill>
                              <a:effectLst>
                                <a:outerShdw blurRad="63500" dir="3600000" algn="tl" rotWithShape="0">
                                  <a:srgbClr val="000000">
                                    <a:alpha val="70000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k-UA" sz="5400" b="0" i="1" cap="none" spc="0" smtClean="0">
                              <a:ln w="18415" cmpd="sng">
                                <a:solidFill>
                                  <a:srgbClr val="FFFFFF"/>
                                </a:solidFill>
                                <a:prstDash val="solid"/>
                              </a:ln>
                              <a:solidFill>
                                <a:srgbClr val="FFFFFF"/>
                              </a:solidFill>
                              <a:effectLst>
                                <a:outerShdw blurRad="63500" dir="3600000" algn="tl" rotWithShape="0">
                                  <a:srgbClr val="000000">
                                    <a:alpha val="7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uk-UA" sz="5400" b="0" i="1" cap="none" spc="0" smtClean="0">
                              <a:ln w="18415" cmpd="sng">
                                <a:solidFill>
                                  <a:srgbClr val="FFFFFF"/>
                                </a:solidFill>
                                <a:prstDash val="solid"/>
                              </a:ln>
                              <a:solidFill>
                                <a:srgbClr val="FFFFFF"/>
                              </a:solidFill>
                              <a:effectLst>
                                <a:outerShdw blurRad="63500" dir="3600000" algn="tl" rotWithShape="0">
                                  <a:srgbClr val="000000">
                                    <a:alpha val="7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5400" b="0" cap="none" spc="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136" y="2967335"/>
                <a:ext cx="724878" cy="1648143"/>
              </a:xfrm>
              <a:prstGeom prst="rect">
                <a:avLst/>
              </a:prstGeom>
              <a:blipFill rotWithShape="1">
                <a:blip r:embed="rId3"/>
                <a:stretch>
                  <a:fillRect b="-25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376462" y="3329741"/>
            <a:ext cx="13885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= 50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779912" y="3335745"/>
            <a:ext cx="36086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50 * 4 = 200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53320" y="4615478"/>
            <a:ext cx="81542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Відповідь: </a:t>
            </a:r>
            <a:r>
              <a:rPr lang="uk-UA" sz="5400" b="0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чаклун задумав </a:t>
            </a:r>
          </a:p>
          <a:p>
            <a:r>
              <a:rPr lang="uk-UA" sz="5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</a:t>
            </a:r>
            <a:r>
              <a:rPr lang="uk-UA" sz="5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исло 200.</a:t>
            </a:r>
            <a:endParaRPr lang="ru-RU" sz="5400" b="0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708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2 клас\Шаблоны 2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55" y="0"/>
            <a:ext cx="9172518" cy="695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417911"/>
            <a:ext cx="820891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0" u="none" strike="noStrike" baseline="0" dirty="0" smtClean="0">
                <a:solidFill>
                  <a:schemeClr val="bg1"/>
                </a:solidFill>
                <a:latin typeface="FuturisC"/>
              </a:rPr>
              <a:t>          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FuturisC"/>
              </a:rPr>
              <a:t>Прочитай задачу.</a:t>
            </a:r>
          </a:p>
          <a:p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Білочка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хоче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розкласти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2</a:t>
            </a:r>
            <a:r>
              <a:rPr lang="ru-RU" sz="3600" b="1" i="0" u="none" strike="noStrike" dirty="0" smtClean="0">
                <a:solidFill>
                  <a:schemeClr val="bg1"/>
                </a:solidFill>
                <a:latin typeface="Helios"/>
              </a:rPr>
              <a:t> 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борови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-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ки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, 2 лисички</a:t>
            </a:r>
            <a:r>
              <a:rPr lang="ru-RU" sz="3600" b="1" i="0" u="none" strike="noStrike" dirty="0" smtClean="0">
                <a:solidFill>
                  <a:schemeClr val="bg1"/>
                </a:solidFill>
                <a:latin typeface="Helios"/>
              </a:rPr>
              <a:t>  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та 2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сироїжки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в три ряди так,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щоб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у кожному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було</a:t>
            </a:r>
            <a:endParaRPr lang="ru-RU" sz="3600" b="1" i="0" u="none" strike="noStrike" baseline="0" dirty="0" smtClean="0">
              <a:solidFill>
                <a:schemeClr val="bg1"/>
              </a:solidFill>
              <a:latin typeface="Helios"/>
            </a:endParaRPr>
          </a:p>
          <a:p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по одному грибу кожного виду.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Чи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можливе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таке</a:t>
            </a:r>
            <a:r>
              <a:rPr lang="ru-RU" sz="4000" b="1" i="0" u="none" strike="noStrike" baseline="0" dirty="0" smtClean="0">
                <a:solidFill>
                  <a:schemeClr val="bg1"/>
                </a:solidFill>
                <a:latin typeface="Helios"/>
              </a:rPr>
              <a:t>?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99792" y="4750177"/>
            <a:ext cx="339919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elios"/>
              </a:rPr>
              <a:t>Метод графів</a:t>
            </a:r>
            <a:endParaRPr lang="ru-RU" sz="4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44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2 клас\Шаблоны 2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55" y="0"/>
            <a:ext cx="9172518" cy="695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Равнобедренный треугольник 2"/>
          <p:cNvSpPr/>
          <p:nvPr/>
        </p:nvSpPr>
        <p:spPr>
          <a:xfrm>
            <a:off x="1187624" y="836712"/>
            <a:ext cx="7056784" cy="4968552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1060" y="5229200"/>
            <a:ext cx="5565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32240" y="2551942"/>
            <a:ext cx="5565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12086" y="188640"/>
            <a:ext cx="6078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22884" y="5791904"/>
            <a:ext cx="6078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46011" y="5330239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69347" y="2402586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040224" y="5565536"/>
            <a:ext cx="457200" cy="4527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461710" y="819127"/>
            <a:ext cx="457200" cy="4527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7801859" y="5511375"/>
            <a:ext cx="457200" cy="4527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822704" y="3023240"/>
            <a:ext cx="457200" cy="4527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6275040" y="3013607"/>
            <a:ext cx="457200" cy="4527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4461710" y="5511375"/>
            <a:ext cx="457200" cy="4527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78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2 клас\Шаблоны 2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1" y="0"/>
            <a:ext cx="9172518" cy="695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7544" y="476672"/>
            <a:ext cx="813690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0" u="none" strike="noStrike" baseline="0" dirty="0" smtClean="0">
                <a:solidFill>
                  <a:schemeClr val="bg1"/>
                </a:solidFill>
                <a:latin typeface="FuturisC"/>
              </a:rPr>
              <a:t>         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FuturisC"/>
              </a:rPr>
              <a:t>Прочитай </a:t>
            </a:r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FuturisC"/>
              </a:rPr>
              <a:t>завдання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FuturisC"/>
              </a:rPr>
              <a:t>.</a:t>
            </a:r>
          </a:p>
          <a:p>
            <a:r>
              <a:rPr lang="ru-RU" sz="4000" b="1" i="0" u="none" strike="noStrike" baseline="0" dirty="0" smtClean="0">
                <a:solidFill>
                  <a:schemeClr val="bg1"/>
                </a:solidFill>
                <a:latin typeface="Helios"/>
              </a:rPr>
              <a:t>Як за </a:t>
            </a:r>
            <a:r>
              <a:rPr lang="ru-RU" sz="40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допомогою</a:t>
            </a:r>
            <a:r>
              <a:rPr lang="ru-RU" sz="4000" b="1" i="0" u="none" strike="noStrike" baseline="0" dirty="0" smtClean="0">
                <a:solidFill>
                  <a:schemeClr val="bg1"/>
                </a:solidFill>
                <a:latin typeface="Helios"/>
              </a:rPr>
              <a:t> 5 </a:t>
            </a:r>
            <a:r>
              <a:rPr lang="ru-RU" sz="40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паличок</a:t>
            </a:r>
            <a:r>
              <a:rPr lang="ru-RU" sz="4000" b="1" i="0" u="none" strike="noStrike" baseline="0" dirty="0" smtClean="0">
                <a:solidFill>
                  <a:schemeClr val="bg1"/>
                </a:solidFill>
                <a:latin typeface="Helios"/>
              </a:rPr>
              <a:t> для </a:t>
            </a:r>
            <a:r>
              <a:rPr lang="ru-RU" sz="40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лічби</a:t>
            </a:r>
            <a:r>
              <a:rPr lang="ru-RU" sz="4000" b="1" i="0" u="none" strike="noStrike" baseline="0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40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скласти</a:t>
            </a:r>
            <a:r>
              <a:rPr lang="ru-RU" sz="40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4000" b="1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4000" b="1" i="0" u="none" strike="noStrike" baseline="0" dirty="0" smtClean="0">
                <a:solidFill>
                  <a:schemeClr val="bg1"/>
                </a:solidFill>
                <a:latin typeface="Helios"/>
              </a:rPr>
              <a:t>квадрат і два </a:t>
            </a:r>
            <a:r>
              <a:rPr lang="ru-RU" sz="40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трикутники</a:t>
            </a:r>
            <a:r>
              <a:rPr lang="ru-RU" sz="4000" b="1" i="0" u="none" strike="noStrike" baseline="0" dirty="0" smtClean="0">
                <a:solidFill>
                  <a:schemeClr val="bg1"/>
                </a:solidFill>
                <a:latin typeface="Helios"/>
              </a:rPr>
              <a:t>?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8378" y="4725144"/>
            <a:ext cx="679410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Метод схематичного малюнка</a:t>
            </a:r>
            <a:endParaRPr lang="ru-RU" sz="4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340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2 клас\Шаблоны 2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1" y="0"/>
            <a:ext cx="9172518" cy="695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2123728" y="1340768"/>
            <a:ext cx="432048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123728" y="1340768"/>
            <a:ext cx="0" cy="3736032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123728" y="5052064"/>
            <a:ext cx="432048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444208" y="1316032"/>
            <a:ext cx="0" cy="3736032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2123728" y="1340768"/>
            <a:ext cx="4320480" cy="3736032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6188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2 клас\Шаблоны 2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1" y="0"/>
            <a:ext cx="9172518" cy="695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G:\КАРТИНКИ1\1573335110_kartki-samoocnki-uchnv-na-uro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735" y="476672"/>
            <a:ext cx="8236713" cy="5784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47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2 клас\Шаблоны 2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1" y="0"/>
            <a:ext cx="9172518" cy="695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Нет описания фото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3" y="60325"/>
            <a:ext cx="9082087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177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2 клас\Шаблоны 2\shablony-dlya-prezentaziy-11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D:\2 клас\Шаблоны 2\shablony-dlya-prezentaziy-11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288"/>
            <a:ext cx="9144000" cy="687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11560" y="308555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0" u="none" strike="noStrike" baseline="0" dirty="0" smtClean="0">
                <a:solidFill>
                  <a:schemeClr val="bg1"/>
                </a:solidFill>
                <a:latin typeface="FuturisC"/>
              </a:rPr>
              <a:t>Прочитай,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FuturisC"/>
              </a:rPr>
              <a:t>прискорюючи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FuturisC"/>
              </a:rPr>
              <a:t> темп.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FuturisC"/>
              </a:rPr>
              <a:t>Відтвори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FuturisC"/>
              </a:rPr>
              <a:t> з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FuturisC"/>
              </a:rPr>
              <a:t>пам’яті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FuturisC"/>
              </a:rPr>
              <a:t>.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4728" y="1681818"/>
            <a:ext cx="81437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Helios-Bold"/>
              </a:rPr>
              <a:t>Під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Helios-Bold"/>
              </a:rPr>
              <a:t> час </a:t>
            </a:r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Helios-Bold"/>
              </a:rPr>
              <a:t>розв’язування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Helios-Bold"/>
              </a:rPr>
              <a:t> </a:t>
            </a:r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Helios-Bold"/>
              </a:rPr>
              <a:t>олімпіадної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Helios-Bold"/>
              </a:rPr>
              <a:t> </a:t>
            </a:r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Helios-Bold"/>
              </a:rPr>
              <a:t>задачі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Helios-Bold"/>
              </a:rPr>
              <a:t> </a:t>
            </a:r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Helios-Bold"/>
              </a:rPr>
              <a:t>або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Helios-Bold"/>
              </a:rPr>
              <a:t> </a:t>
            </a:r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Helios-Bold"/>
              </a:rPr>
              <a:t>завдання</a:t>
            </a:r>
            <a:r>
              <a:rPr lang="ru-RU" sz="3600" b="1" i="1" dirty="0">
                <a:solidFill>
                  <a:schemeClr val="bg1"/>
                </a:solidFill>
                <a:latin typeface="Helios-Bold"/>
              </a:rPr>
              <a:t> </a:t>
            </a:r>
            <a:r>
              <a:rPr lang="ru-RU" sz="3600" b="1" i="1" dirty="0" smtClean="0">
                <a:solidFill>
                  <a:schemeClr val="bg1"/>
                </a:solidFill>
                <a:latin typeface="Helios-Bold"/>
              </a:rPr>
              <a:t> </a:t>
            </a:r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Helios-Bold"/>
              </a:rPr>
              <a:t>підвищеної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Helios-Bold"/>
              </a:rPr>
              <a:t> </a:t>
            </a:r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Helios-Bold"/>
              </a:rPr>
              <a:t>складності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Helios-Bold"/>
              </a:rPr>
              <a:t> </a:t>
            </a:r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Helios-Bold"/>
              </a:rPr>
              <a:t>потрібно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Helios-Bold"/>
              </a:rPr>
              <a:t> </a:t>
            </a:r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Helios-Bold"/>
              </a:rPr>
              <a:t>визначити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Helios-Bold"/>
              </a:rPr>
              <a:t> метод і / </a:t>
            </a:r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Helios-Bold"/>
              </a:rPr>
              <a:t>або</a:t>
            </a:r>
            <a:r>
              <a:rPr lang="ru-RU" sz="3600" b="1" i="1" dirty="0">
                <a:solidFill>
                  <a:schemeClr val="bg1"/>
                </a:solidFill>
                <a:latin typeface="Helios-Bold"/>
              </a:rPr>
              <a:t> </a:t>
            </a:r>
            <a:r>
              <a:rPr lang="ru-RU" sz="3600" b="1" i="1" dirty="0" smtClean="0">
                <a:solidFill>
                  <a:schemeClr val="bg1"/>
                </a:solidFill>
                <a:latin typeface="Helios-Bold"/>
              </a:rPr>
              <a:t> 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Helios-Bold"/>
              </a:rPr>
              <a:t>правило </a:t>
            </a:r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Helios-Bold"/>
              </a:rPr>
              <a:t>розв’язування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Helios-Bold"/>
              </a:rPr>
              <a:t> </a:t>
            </a:r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Helios-Bold"/>
              </a:rPr>
              <a:t>задачі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Helios-Bold"/>
              </a:rPr>
              <a:t> / </a:t>
            </a:r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Helios-Bold"/>
              </a:rPr>
              <a:t>завдання</a:t>
            </a:r>
            <a:r>
              <a:rPr lang="ru-RU" sz="3600" i="1" u="none" strike="noStrike" baseline="0" dirty="0" smtClean="0">
                <a:solidFill>
                  <a:schemeClr val="bg1"/>
                </a:solidFill>
                <a:latin typeface="Helios-Bold"/>
              </a:rPr>
              <a:t>.</a:t>
            </a:r>
            <a:endParaRPr lang="ru-RU" sz="36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67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2 клас\Шаблоны 2\shablony-dlya-prezentaziy-11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0832" cy="687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907704" y="404664"/>
            <a:ext cx="48181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u="none" strike="noStrike" baseline="0" dirty="0" smtClean="0">
                <a:solidFill>
                  <a:schemeClr val="bg1"/>
                </a:solidFill>
                <a:latin typeface="FuturisC"/>
              </a:rPr>
              <a:t>Прочитай </a:t>
            </a:r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FuturisC"/>
              </a:rPr>
              <a:t>завдання</a:t>
            </a:r>
            <a:endParaRPr lang="ru-RU" sz="3600" b="1" i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160096"/>
            <a:ext cx="83529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0" u="none" strike="noStrike" baseline="0" dirty="0" smtClean="0">
                <a:solidFill>
                  <a:schemeClr val="bg1"/>
                </a:solidFill>
                <a:latin typeface="Helios"/>
              </a:rPr>
              <a:t>Сума </a:t>
            </a:r>
            <a:r>
              <a:rPr lang="ru-RU" sz="32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двох</a:t>
            </a:r>
            <a:r>
              <a:rPr lang="ru-RU" sz="3200" b="1" i="0" u="none" strike="noStrike" baseline="0" dirty="0" smtClean="0">
                <a:solidFill>
                  <a:schemeClr val="bg1"/>
                </a:solidFill>
                <a:latin typeface="Helios"/>
              </a:rPr>
              <a:t> чисел </a:t>
            </a:r>
            <a:r>
              <a:rPr lang="ru-RU" sz="32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дорівнює</a:t>
            </a:r>
            <a:r>
              <a:rPr lang="ru-RU" sz="3200" b="1" i="0" u="none" strike="noStrike" baseline="0" dirty="0" smtClean="0">
                <a:solidFill>
                  <a:schemeClr val="bg1"/>
                </a:solidFill>
                <a:latin typeface="Helios"/>
              </a:rPr>
              <a:t> 396. Перше число — </a:t>
            </a:r>
            <a:r>
              <a:rPr lang="ru-RU" sz="32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кругле</a:t>
            </a:r>
            <a:r>
              <a:rPr lang="ru-RU" sz="3200" b="1" i="0" u="none" strike="noStrike" baseline="0" dirty="0" smtClean="0">
                <a:solidFill>
                  <a:schemeClr val="bg1"/>
                </a:solidFill>
                <a:latin typeface="Helios"/>
              </a:rPr>
              <a:t>. </a:t>
            </a:r>
            <a:r>
              <a:rPr lang="ru-RU" sz="32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Якщо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закреслити</a:t>
            </a:r>
            <a:r>
              <a:rPr lang="ru-RU" sz="3200" b="1" i="0" u="none" strike="noStrike" baseline="0" dirty="0" smtClean="0">
                <a:solidFill>
                  <a:schemeClr val="bg1"/>
                </a:solidFill>
                <a:latin typeface="Helios"/>
              </a:rPr>
              <a:t> в </a:t>
            </a:r>
            <a:r>
              <a:rPr lang="ru-RU" sz="32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цьому</a:t>
            </a:r>
            <a:r>
              <a:rPr lang="ru-RU" sz="3200" b="1" i="0" u="none" strike="noStrike" baseline="0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числі</a:t>
            </a:r>
            <a:r>
              <a:rPr lang="ru-RU" sz="3200" b="1" i="0" u="none" strike="noStrike" baseline="0" dirty="0" smtClean="0">
                <a:solidFill>
                  <a:schemeClr val="bg1"/>
                </a:solidFill>
                <a:latin typeface="Helios"/>
              </a:rPr>
              <a:t> нуль, то </a:t>
            </a:r>
            <a:r>
              <a:rPr lang="ru-RU" sz="32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отримаємо</a:t>
            </a:r>
            <a:r>
              <a:rPr lang="ru-RU" sz="3200" b="1" i="0" u="none" strike="noStrike" baseline="0" dirty="0" smtClean="0">
                <a:solidFill>
                  <a:schemeClr val="bg1"/>
                </a:solidFill>
                <a:latin typeface="Helios"/>
              </a:rPr>
              <a:t> друге число.</a:t>
            </a:r>
            <a:r>
              <a:rPr lang="ru-RU" sz="3200" b="1" i="0" u="none" strike="noStrike" dirty="0" smtClean="0">
                <a:solidFill>
                  <a:schemeClr val="bg1"/>
                </a:solidFill>
                <a:latin typeface="Helios"/>
              </a:rPr>
              <a:t>  </a:t>
            </a:r>
            <a:r>
              <a:rPr lang="ru-RU" sz="32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Знайди</a:t>
            </a:r>
            <a:r>
              <a:rPr lang="ru-RU" sz="3200" b="1" i="0" u="none" strike="noStrike" baseline="0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ці</a:t>
            </a:r>
            <a:r>
              <a:rPr lang="ru-RU" sz="3200" b="1" i="0" u="none" strike="noStrike" baseline="0" dirty="0" smtClean="0">
                <a:solidFill>
                  <a:schemeClr val="bg1"/>
                </a:solidFill>
                <a:latin typeface="Helios"/>
              </a:rPr>
              <a:t> числа.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93078" y="3434126"/>
            <a:ext cx="516423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Метод організованого</a:t>
            </a:r>
          </a:p>
          <a:p>
            <a:pPr algn="ctr"/>
            <a:r>
              <a:rPr lang="uk-UA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перебору</a:t>
            </a:r>
            <a:endParaRPr lang="ru-RU" sz="4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4581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2 клас\Шаблоны 2\shablony-dlya-prezentaziy-11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28" y="-19422"/>
            <a:ext cx="9150832" cy="687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7544" y="548680"/>
            <a:ext cx="73604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Сума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двох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чисел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дорівнює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396</a:t>
            </a:r>
            <a:r>
              <a:rPr lang="ru-RU" b="0" i="0" u="none" strike="noStrike" baseline="0" dirty="0" smtClean="0">
                <a:latin typeface="Helios"/>
              </a:rPr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9943" y="1207398"/>
            <a:ext cx="395813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Helios"/>
              </a:rPr>
              <a:t>ав0 +</a:t>
            </a:r>
            <a:r>
              <a:rPr lang="ru-RU" sz="4400" b="1" dirty="0" err="1" smtClean="0">
                <a:solidFill>
                  <a:schemeClr val="bg1"/>
                </a:solidFill>
                <a:latin typeface="Helios"/>
              </a:rPr>
              <a:t>ав</a:t>
            </a:r>
            <a:r>
              <a:rPr lang="ru-RU" sz="4400" b="1" dirty="0" smtClean="0">
                <a:solidFill>
                  <a:schemeClr val="bg1"/>
                </a:solidFill>
                <a:latin typeface="Helios"/>
              </a:rPr>
              <a:t> = 396</a:t>
            </a:r>
            <a:r>
              <a:rPr lang="ru-RU" b="0" i="0" u="none" strike="noStrike" baseline="0" dirty="0" smtClean="0">
                <a:latin typeface="Helios"/>
              </a:rPr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9943" y="2129239"/>
            <a:ext cx="295144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Helios"/>
              </a:rPr>
              <a:t>380 +38 = </a:t>
            </a:r>
            <a:r>
              <a:rPr lang="ru-RU" b="0" i="0" u="none" strike="noStrike" baseline="0" dirty="0" smtClean="0">
                <a:latin typeface="Helios"/>
              </a:rPr>
              <a:t>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21135" y="3034568"/>
            <a:ext cx="295144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Helios"/>
              </a:rPr>
              <a:t>360 +36 = </a:t>
            </a:r>
            <a:r>
              <a:rPr lang="ru-RU" b="0" i="0" u="none" strike="noStrike" baseline="0" dirty="0" smtClean="0">
                <a:latin typeface="Helios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127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2 клас\Шаблоны 2\shablony-dlya-prezentaziy-11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32" y="0"/>
            <a:ext cx="9150832" cy="687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476672"/>
            <a:ext cx="820891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u="none" strike="noStrike" baseline="0" dirty="0" smtClean="0">
                <a:solidFill>
                  <a:schemeClr val="bg1"/>
                </a:solidFill>
                <a:latin typeface="FuturisC"/>
              </a:rPr>
              <a:t>               Прочитай задачу.</a:t>
            </a:r>
          </a:p>
          <a:p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У саду поставили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порожню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діжку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.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Щодня</a:t>
            </a:r>
            <a:r>
              <a:rPr lang="ru-RU" sz="36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вранці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в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неї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вливають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10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відер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води, а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ввечері</a:t>
            </a:r>
            <a:r>
              <a:rPr lang="ru-RU" sz="36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беруть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8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відер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.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Уранці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якого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дня в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діжці</a:t>
            </a:r>
            <a:r>
              <a:rPr lang="ru-RU" sz="36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буде 20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відер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води?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4365104"/>
            <a:ext cx="55306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Табличний метод</a:t>
            </a:r>
            <a:endParaRPr lang="ru-RU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19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2 клас\Шаблоны 2\shablony-dlya-prezentaziy-11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32" y="-51382"/>
            <a:ext cx="9150832" cy="687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7544" y="152243"/>
            <a:ext cx="60596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 день:  10л – 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8</a:t>
            </a:r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л=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л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064275"/>
            <a:ext cx="72442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ІІ день:  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 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+ 10 </a:t>
            </a:r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– 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8</a:t>
            </a:r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л=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л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869882"/>
            <a:ext cx="76145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ІІІ день: 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 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+ 10</a:t>
            </a:r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 – 8л=6 л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760792"/>
            <a:ext cx="79720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</a:t>
            </a:r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день:  6 л + 10л – 8л=8 л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3684122"/>
            <a:ext cx="81483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</a:t>
            </a:r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день:  8 л + 10л – 8л=10 л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4581128"/>
            <a:ext cx="71545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</a:t>
            </a:r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 день:  10л + 10л=20 л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449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2 клас\Шаблоны 2\shablony-dlya-prezentaziy-11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32" y="0"/>
            <a:ext cx="9150832" cy="687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404664"/>
            <a:ext cx="833273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Відповідь: </a:t>
            </a:r>
            <a:r>
              <a:rPr lang="uk-UA" sz="5400" b="0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уранці шостого </a:t>
            </a:r>
          </a:p>
          <a:p>
            <a:r>
              <a:rPr lang="uk-UA" sz="5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</a:t>
            </a:r>
            <a:r>
              <a:rPr lang="uk-UA" sz="5400" b="0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ня в діжці буде 20 відер</a:t>
            </a:r>
          </a:p>
          <a:p>
            <a:r>
              <a:rPr lang="uk-UA" sz="5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</a:t>
            </a:r>
            <a:r>
              <a:rPr lang="uk-UA" sz="5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оди.</a:t>
            </a:r>
            <a:endParaRPr lang="ru-RU" sz="5400" b="0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967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2 клас\Шаблоны 2\shablony-dlya-prezentaziy-11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32" y="0"/>
            <a:ext cx="9150832" cy="687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67544" y="620688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0" u="none" strike="noStrike" baseline="0" dirty="0" smtClean="0">
                <a:solidFill>
                  <a:schemeClr val="bg1"/>
                </a:solidFill>
                <a:latin typeface="FuturisC"/>
              </a:rPr>
              <a:t>        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FuturisC"/>
              </a:rPr>
              <a:t>Прочитай </a:t>
            </a:r>
            <a:r>
              <a:rPr lang="ru-RU" sz="3600" b="1" i="1" u="none" strike="noStrike" baseline="0" dirty="0" err="1" smtClean="0">
                <a:solidFill>
                  <a:schemeClr val="bg1"/>
                </a:solidFill>
                <a:latin typeface="FuturisC"/>
              </a:rPr>
              <a:t>завдання</a:t>
            </a:r>
            <a:r>
              <a:rPr lang="ru-RU" sz="3600" b="1" i="1" u="none" strike="noStrike" baseline="0" dirty="0" smtClean="0">
                <a:solidFill>
                  <a:schemeClr val="bg1"/>
                </a:solidFill>
                <a:latin typeface="FuturisC"/>
              </a:rPr>
              <a:t>.</a:t>
            </a:r>
          </a:p>
          <a:p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Яке число задумав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чаклун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,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якщо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половина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від</a:t>
            </a:r>
            <a:r>
              <a:rPr lang="ru-RU" sz="36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Helios"/>
              </a:rPr>
              <a:t> 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половини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b="1" i="0" u="none" strike="noStrike" baseline="0" dirty="0" err="1" smtClean="0">
                <a:solidFill>
                  <a:schemeClr val="bg1"/>
                </a:solidFill>
                <a:latin typeface="Helios"/>
              </a:rPr>
              <a:t>цього</a:t>
            </a:r>
            <a:r>
              <a:rPr lang="ru-RU" sz="3600" b="1" i="0" u="none" strike="noStrike" baseline="0" dirty="0" smtClean="0">
                <a:solidFill>
                  <a:schemeClr val="bg1"/>
                </a:solidFill>
                <a:latin typeface="Helios"/>
              </a:rPr>
              <a:t> числа — 50?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24330" y="4149080"/>
            <a:ext cx="4924104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Метод рівняння або </a:t>
            </a:r>
          </a:p>
          <a:p>
            <a:pPr algn="ctr"/>
            <a:r>
              <a:rPr lang="uk-UA" sz="4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м</a:t>
            </a:r>
            <a:r>
              <a:rPr lang="uk-UA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етод граф</a:t>
            </a:r>
            <a:r>
              <a:rPr lang="uk-UA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ів</a:t>
            </a:r>
            <a:endParaRPr lang="ru-RU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818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336</Words>
  <Application>Microsoft Office PowerPoint</Application>
  <PresentationFormat>Экран (4:3)</PresentationFormat>
  <Paragraphs>53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Людмила</dc:creator>
  <cp:lastModifiedBy>Людмила</cp:lastModifiedBy>
  <cp:revision>10</cp:revision>
  <dcterms:created xsi:type="dcterms:W3CDTF">2023-04-16T15:04:03Z</dcterms:created>
  <dcterms:modified xsi:type="dcterms:W3CDTF">2023-04-16T17:24:02Z</dcterms:modified>
</cp:coreProperties>
</file>