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8" r:id="rId4"/>
    <p:sldId id="257" r:id="rId5"/>
    <p:sldId id="259" r:id="rId6"/>
    <p:sldId id="262" r:id="rId7"/>
    <p:sldId id="260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718" autoAdjust="0"/>
  </p:normalViewPr>
  <p:slideViewPr>
    <p:cSldViewPr>
      <p:cViewPr varScale="1">
        <p:scale>
          <a:sx n="77" d="100"/>
          <a:sy n="77" d="100"/>
        </p:scale>
        <p:origin x="1622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CDCDF-72EA-4884-8AC2-7BC04C8F96CD}" type="datetimeFigureOut">
              <a:rPr lang="ru-RU" smtClean="0"/>
              <a:pPr/>
              <a:t>20.04.2023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57455D95-ACA6-4345-B428-4F714E502D8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CDCDF-72EA-4884-8AC2-7BC04C8F96CD}" type="datetimeFigureOut">
              <a:rPr lang="ru-RU" smtClean="0"/>
              <a:pPr/>
              <a:t>20.04.2023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55D95-ACA6-4345-B428-4F714E502D8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med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CDCDF-72EA-4884-8AC2-7BC04C8F96CD}" type="datetimeFigureOut">
              <a:rPr lang="ru-RU" smtClean="0"/>
              <a:pPr/>
              <a:t>20.04.2023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55D95-ACA6-4345-B428-4F714E502D8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CDCDF-72EA-4884-8AC2-7BC04C8F96CD}" type="datetimeFigureOut">
              <a:rPr lang="ru-RU" smtClean="0"/>
              <a:pPr/>
              <a:t>20.04.2023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55D95-ACA6-4345-B428-4F714E502D8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CDCDF-72EA-4884-8AC2-7BC04C8F96CD}" type="datetimeFigureOut">
              <a:rPr lang="ru-RU" smtClean="0"/>
              <a:pPr/>
              <a:t>20.04.2023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57455D95-ACA6-4345-B428-4F714E502D8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CDCDF-72EA-4884-8AC2-7BC04C8F96CD}" type="datetimeFigureOut">
              <a:rPr lang="ru-RU" smtClean="0"/>
              <a:pPr/>
              <a:t>20.04.2023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55D95-ACA6-4345-B428-4F714E502D8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CDCDF-72EA-4884-8AC2-7BC04C8F96CD}" type="datetimeFigureOut">
              <a:rPr lang="ru-RU" smtClean="0"/>
              <a:pPr/>
              <a:t>20.04.2023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55D95-ACA6-4345-B428-4F714E502D8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CDCDF-72EA-4884-8AC2-7BC04C8F96CD}" type="datetimeFigureOut">
              <a:rPr lang="ru-RU" smtClean="0"/>
              <a:pPr/>
              <a:t>20.04.2023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55D95-ACA6-4345-B428-4F714E502D8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CDCDF-72EA-4884-8AC2-7BC04C8F96CD}" type="datetimeFigureOut">
              <a:rPr lang="ru-RU" smtClean="0"/>
              <a:pPr/>
              <a:t>20.04.2023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55D95-ACA6-4345-B428-4F714E502D8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CDCDF-72EA-4884-8AC2-7BC04C8F96CD}" type="datetimeFigureOut">
              <a:rPr lang="ru-RU" smtClean="0"/>
              <a:pPr/>
              <a:t>20.04.2023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55D95-ACA6-4345-B428-4F714E502D8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CDCDF-72EA-4884-8AC2-7BC04C8F96CD}" type="datetimeFigureOut">
              <a:rPr lang="ru-RU" smtClean="0"/>
              <a:pPr/>
              <a:t>20.04.2023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57455D95-ACA6-4345-B428-4F714E502D8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65CDCDF-72EA-4884-8AC2-7BC04C8F96CD}" type="datetimeFigureOut">
              <a:rPr lang="ru-RU" smtClean="0"/>
              <a:pPr/>
              <a:t>20.04.2023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57455D95-ACA6-4345-B428-4F714E502D8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wipe dir="r"/>
  </p:transition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A1%D0%BF%D0%B8%D1%81%D0%BE%D0%BA_%D0%BB%D0%B0%D1%82%D0%B8%D0%BD%D1%81%D1%8C%D0%BA%D0%B8%D1%85_%D1%81%D0%BA%D0%BE%D1%80%D0%BE%D1%87%D0%B5%D0%BD%D1%8C" TargetMode="External"/><Relationship Id="rId2" Type="http://schemas.openxmlformats.org/officeDocument/2006/relationships/hyperlink" Target="https://uk.wikipedia.org/wiki/%D0%9B%D0%B0%D1%82%D0%B8%D0%BD%D1%81%D1%8C%D0%BA%D0%B0_%D0%BC%D0%BE%D0%B2%D0%B0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3204592" cy="1308720"/>
          </a:xfrm>
        </p:spPr>
        <p:txBody>
          <a:bodyPr>
            <a:noAutofit/>
          </a:bodyPr>
          <a:lstStyle/>
          <a:p>
            <a:r>
              <a:rPr lang="uk-UA" sz="4000" dirty="0" smtClean="0"/>
              <a:t>Оформлення конверта</a:t>
            </a:r>
            <a:endParaRPr lang="ru-RU" sz="40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052736"/>
            <a:ext cx="8784976" cy="2088232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uk-UA" dirty="0" smtClean="0"/>
              <a:t>Лист до рідної людини з використанням звертань та вставних слів</a:t>
            </a:r>
            <a:endParaRPr lang="ru-RU" dirty="0"/>
          </a:p>
        </p:txBody>
      </p:sp>
      <p:pic>
        <p:nvPicPr>
          <p:cNvPr id="1026" name="Picture 2" descr="C:\Users\elena\Desktop\мова 5\images (5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3002030"/>
            <a:ext cx="2520280" cy="341961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4" name="Picture 2" descr="C:\Users\elena\Desktop\Новая папка\958ae56935a802921d3e119799ade8a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-1260000">
            <a:off x="4241005" y="4440952"/>
            <a:ext cx="1872208" cy="131282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1027" name="Picture 3" descr="C:\Users\elena\Desktop\Новая папка\images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4725144"/>
            <a:ext cx="2752725" cy="1666875"/>
          </a:xfrm>
          <a:prstGeom prst="rect">
            <a:avLst/>
          </a:prstGeom>
          <a:noFill/>
        </p:spPr>
      </p:pic>
    </p:spTree>
  </p:cSld>
  <p:clrMapOvr>
    <a:masterClrMapping/>
  </p:clrMapOvr>
  <p:transition spd="med" advTm="11203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114300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uk-UA" dirty="0" smtClean="0"/>
              <a:t>Оформлення конверта</a:t>
            </a:r>
            <a:endParaRPr lang="ru-RU" dirty="0"/>
          </a:p>
        </p:txBody>
      </p:sp>
      <p:pic>
        <p:nvPicPr>
          <p:cNvPr id="5122" name="Picture 2" descr="C:\Users\elena\Desktop\Новая папка\2019-11-08 (1).pn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7" y="1524541"/>
            <a:ext cx="8352927" cy="493858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elena\Desktop\Новая папка\images (1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88640"/>
            <a:ext cx="9001000" cy="648072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79512" y="332656"/>
            <a:ext cx="2808312" cy="461665"/>
          </a:xfrm>
          <a:prstGeom prst="rect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Лист воїну ЗСУ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528" y="980728"/>
            <a:ext cx="8496944" cy="489364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i="1" dirty="0" smtClean="0"/>
              <a:t>Добрий день, захиснику України!</a:t>
            </a:r>
          </a:p>
          <a:p>
            <a:r>
              <a:rPr lang="ru-RU" sz="2400" i="1" dirty="0" smtClean="0"/>
              <a:t>	Пише тобі учень 5 класу Василь. Від щирого серця дякую тобі, воїне, за кожен день мого життя.</a:t>
            </a:r>
          </a:p>
          <a:p>
            <a:r>
              <a:rPr lang="ru-RU" sz="2400" i="1" dirty="0" smtClean="0"/>
              <a:t> 	Я продовжую навчатися, допомагаю мамі, слідкую за новинами, а під час тривоги йду до сховища.  Безумовно, ми впевнені в перемозі. За словами бабусі, ви дуже сильні, сміливі і любите нас. Хочу, щоб на нашій землі якнайшвидше запанував мир,  грати з друзями на вулиці, ходити до школи. </a:t>
            </a:r>
          </a:p>
          <a:p>
            <a:r>
              <a:rPr lang="ru-RU" sz="2400" i="1" dirty="0" smtClean="0"/>
              <a:t>	Коли виросту, обов'язково стану військовим і буду захищати мир. </a:t>
            </a:r>
          </a:p>
          <a:p>
            <a:r>
              <a:rPr lang="ru-RU" sz="2400" i="1" dirty="0" smtClean="0"/>
              <a:t>	Повертайтеся з перемогою! Слава Україні! </a:t>
            </a:r>
          </a:p>
          <a:p>
            <a:r>
              <a:rPr lang="ru-RU" sz="2400" i="1" dirty="0" smtClean="0"/>
              <a:t>19 квітня 2022 рік.			З повагою, вдячністю та 						захопленням  Василь.</a:t>
            </a:r>
            <a:endParaRPr lang="ru-RU" i="1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34882"/>
            <a:ext cx="8291264" cy="922114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uk-UA" dirty="0" smtClean="0"/>
              <a:t>Аналітик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1412776"/>
            <a:ext cx="8291264" cy="514955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Проаналізуйте лист до воїна ЗСУ за планом</a:t>
            </a:r>
          </a:p>
          <a:p>
            <a:pPr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1. Структура.</a:t>
            </a:r>
          </a:p>
          <a:p>
            <a:pPr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2. Мовні засоби. Укажіть звертання, формули етикету.</a:t>
            </a:r>
          </a:p>
          <a:p>
            <a:pPr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3. Стиль.</a:t>
            </a:r>
          </a:p>
          <a:p>
            <a:pPr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4. Знайдіть речення, ускладнені вставними словами, однорідними членами речення.</a:t>
            </a:r>
          </a:p>
          <a:p>
            <a:pPr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5. Якою є тема листа? </a:t>
            </a:r>
          </a:p>
          <a:p>
            <a:pPr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6. Визначте його настрій.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1" name="Picture 3" descr="C:\Users\elena\Desktop\Новая папка\images (10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4653136"/>
            <a:ext cx="2857500" cy="160020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angle"/>
          </a:sp3d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922114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uk-UA" dirty="0" smtClean="0"/>
              <a:t>Домашнє завдання. Лист герою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1340768"/>
            <a:ext cx="8219256" cy="532859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514350" indent="-514350">
              <a:buNone/>
            </a:pPr>
            <a:r>
              <a:rPr lang="uk-UA" dirty="0" smtClean="0"/>
              <a:t>1.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Обери адресата:</a:t>
            </a:r>
          </a:p>
          <a:p>
            <a:pPr marL="514350" indent="-514350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Воїн – захисник.</a:t>
            </a:r>
          </a:p>
          <a:p>
            <a:pPr marL="514350" indent="-514350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Волонтер.</a:t>
            </a:r>
          </a:p>
          <a:p>
            <a:pPr marL="514350" indent="-514350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Військовий лікар .</a:t>
            </a:r>
          </a:p>
          <a:p>
            <a:pPr marL="514350" indent="-514350"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2. Напиши лист, дотримуючись порад та вимог листування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3. Використовуй звертання та вставні слова.</a:t>
            </a:r>
            <a:endParaRPr lang="uk-UA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Оформи конверт.</a:t>
            </a:r>
          </a:p>
          <a:p>
            <a:pPr marL="514350" indent="-514350">
              <a:buNone/>
            </a:pPr>
            <a:endParaRPr lang="ru-RU" dirty="0"/>
          </a:p>
        </p:txBody>
      </p:sp>
      <p:pic>
        <p:nvPicPr>
          <p:cNvPr id="8195" name="Picture 3" descr="C:\Users\elena\Desktop\Новая папка\images (9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90661" y="1412776"/>
            <a:ext cx="2847975" cy="16002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Стрелка вниз 3"/>
          <p:cNvSpPr/>
          <p:nvPr/>
        </p:nvSpPr>
        <p:spPr>
          <a:xfrm>
            <a:off x="2771800" y="5229200"/>
            <a:ext cx="360040" cy="12961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Оформи конверт</a:t>
            </a:r>
            <a:endParaRPr lang="uk-UA" dirty="0"/>
          </a:p>
        </p:txBody>
      </p:sp>
      <p:pic>
        <p:nvPicPr>
          <p:cNvPr id="4" name="Picture 2" descr="C:\Users\elena\Desktop\Новая папка\G_Slava_Kizilo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484784"/>
            <a:ext cx="7067155" cy="4974790"/>
          </a:xfrm>
          <a:prstGeom prst="rect">
            <a:avLst/>
          </a:prstGeom>
          <a:noFill/>
        </p:spPr>
      </p:pic>
      <p:sp>
        <p:nvSpPr>
          <p:cNvPr id="5" name="Заголовок 3"/>
          <p:cNvSpPr txBox="1">
            <a:spLocks/>
          </p:cNvSpPr>
          <p:nvPr/>
        </p:nvSpPr>
        <p:spPr>
          <a:xfrm>
            <a:off x="323528" y="274638"/>
            <a:ext cx="8363272" cy="1143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bIns="91440" anchor="b" anchorCtr="0">
            <a:normAutofit fontScale="925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dirty="0" smtClean="0"/>
              <a:t>Оформи конверт за зразком </a:t>
            </a:r>
          </a:p>
          <a:p>
            <a:r>
              <a:rPr lang="uk-UA" dirty="0" smtClean="0"/>
              <a:t>слайду 10.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5165552"/>
      </p:ext>
    </p:extLst>
  </p:cSld>
  <p:clrMapOvr>
    <a:masterClrMapping/>
  </p:clrMapOvr>
  <p:transition spd="med"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elena\Desktop\Новая папка\Без названия (1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8784976" cy="648072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114300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uk-UA" dirty="0" smtClean="0"/>
              <a:t>Сьогодні на уроці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447800"/>
            <a:ext cx="8219256" cy="493352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1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Дізнаємося, що називають листом та листуванням.</a:t>
            </a:r>
          </a:p>
          <a:p>
            <a:pPr lvl="1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Пригадаємо лексичне значення слів “ адресант ” і “ адресат ”.</a:t>
            </a:r>
          </a:p>
          <a:p>
            <a:pPr lvl="1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Познайомимося з державним сервісом України, який забезпечує листування, перекази, відправлення тощо.</a:t>
            </a:r>
          </a:p>
          <a:p>
            <a:pPr lvl="1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З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'ясуємо, наскільки актуальним є листування для сьогодення.</a:t>
            </a:r>
          </a:p>
          <a:p>
            <a:pPr lvl="1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Напишемо лист герою.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 advTm="32787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922114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uk-UA" dirty="0" smtClean="0"/>
              <a:t>Ситуація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1340768"/>
            <a:ext cx="8291264" cy="504056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uk-UA" dirty="0" smtClean="0"/>
              <a:t>		Минулого місяця ми приїхали до бабусі. Спочатку обговорювали останні події, а потім вирішили навести лад в шафі </a:t>
            </a:r>
            <a:r>
              <a:rPr lang="uk-UA" dirty="0" smtClean="0"/>
              <a:t>та </a:t>
            </a:r>
            <a:r>
              <a:rPr lang="uk-UA" dirty="0" smtClean="0"/>
              <a:t>звільнити </a:t>
            </a:r>
            <a:r>
              <a:rPr lang="uk-UA" dirty="0" smtClean="0"/>
              <a:t>декілька поличок для моїх речей…  Увагу привернула старенька коробка для взуття. Думав, там якісь раритетні капці, проте виявилося, що це листи. Дідусь писав їх , коли служив у війську.  Бабуся зраділа, почала пригадувати молодість, читати, плакати.</a:t>
            </a:r>
          </a:p>
          <a:p>
            <a:pPr>
              <a:buNone/>
            </a:pPr>
            <a:r>
              <a:rPr lang="uk-UA" dirty="0" smtClean="0"/>
              <a:t>		Я здивувався. Значно легше зателефонувати, надіслати СМС…</a:t>
            </a:r>
          </a:p>
          <a:p>
            <a:pPr>
              <a:buNone/>
            </a:pPr>
            <a:r>
              <a:rPr lang="uk-UA" dirty="0" smtClean="0"/>
              <a:t>		Бабуся тільки посміхнулася: “ Хіба ви знаєте, що таке листи?”</a:t>
            </a:r>
            <a:endParaRPr lang="ru-RU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922114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uk-UA" dirty="0" smtClean="0"/>
              <a:t>Словникова робота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340768"/>
            <a:ext cx="8219256" cy="504056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uk-UA" b="1" i="1" dirty="0" smtClean="0"/>
              <a:t>Лист – письмовий спосіб спілкування, обміну інформацією.</a:t>
            </a:r>
          </a:p>
          <a:p>
            <a:pPr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11560" y="2420888"/>
          <a:ext cx="7992888" cy="3169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84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044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uk-UA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Діловий( службовий)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Особистий( приватний)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Між установами,</a:t>
                      </a:r>
                      <a:r>
                        <a:rPr lang="uk-UA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працівником і установою.</a:t>
                      </a:r>
                    </a:p>
                    <a:p>
                      <a:r>
                        <a:rPr lang="uk-UA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Офіційно – діловий стиль мовлення</a:t>
                      </a:r>
                      <a:endParaRPr lang="uk-UA" sz="2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Між  рідними, близькими людьми.</a:t>
                      </a:r>
                    </a:p>
                    <a:p>
                      <a:r>
                        <a:rPr lang="uk-UA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Поєднуються ознаки розмовного та</a:t>
                      </a:r>
                      <a:r>
                        <a:rPr lang="uk-UA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художнього стилів.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994122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uk-UA" dirty="0" smtClean="0"/>
              <a:t>Будьмо знайомі!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1412776"/>
            <a:ext cx="8424936" cy="525658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uk-UA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Укрпошта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– державне підприємство поштового зв’язку. Листи, відправлення, рахунки, платежі – основні види діяльності цього акціонерного товариства.</a:t>
            </a:r>
          </a:p>
          <a:p>
            <a:endParaRPr lang="uk-UA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uk-UA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Адресант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– відправник листа, телеграми…</a:t>
            </a:r>
          </a:p>
          <a:p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Адресат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– одержувач листа, телеграми…</a:t>
            </a:r>
          </a:p>
          <a:p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Адреса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– місцезнаходження житла людини або установи : країна, місто, селище, вулиця, номер будівлі, квартири, індекс.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elena\Desktop\Новая папка\ukrposht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2708920"/>
            <a:ext cx="2669480" cy="1526031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angle"/>
          </a:sp3d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114300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uk-UA" dirty="0" smtClean="0"/>
              <a:t>Структура листа.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1447800"/>
            <a:ext cx="8291264" cy="500553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Звертання до адресата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. Вітання та побажання.</a:t>
            </a:r>
          </a:p>
          <a:p>
            <a:endParaRPr lang="uk-UA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Не забувайте про вступний комплімент </a:t>
            </a:r>
          </a:p>
          <a:p>
            <a:pPr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11560" y="2132856"/>
          <a:ext cx="7992888" cy="295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964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964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0880">
                <a:tc>
                  <a:txBody>
                    <a:bodyPr/>
                    <a:lstStyle/>
                    <a:p>
                      <a:r>
                        <a:rPr lang="uk-UA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Неправильно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Правильно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0880">
                <a:tc>
                  <a:txBody>
                    <a:bodyPr/>
                    <a:lstStyle/>
                    <a:p>
                      <a:r>
                        <a:rPr lang="uk-UA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Добрий ранок!</a:t>
                      </a:r>
                    </a:p>
                    <a:p>
                      <a:r>
                        <a:rPr lang="uk-UA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Доброго дня!</a:t>
                      </a:r>
                    </a:p>
                    <a:p>
                      <a:r>
                        <a:rPr lang="uk-UA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Доброго вечора!</a:t>
                      </a:r>
                    </a:p>
                    <a:p>
                      <a:r>
                        <a:rPr lang="uk-UA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Доброї( спокійної) ночі!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Доброго ранку!</a:t>
                      </a:r>
                    </a:p>
                    <a:p>
                      <a:r>
                        <a:rPr lang="uk-UA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Добрий день!</a:t>
                      </a:r>
                    </a:p>
                    <a:p>
                      <a:r>
                        <a:rPr lang="uk-UA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Добрий</a:t>
                      </a:r>
                      <a:r>
                        <a:rPr lang="uk-UA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вечір!</a:t>
                      </a:r>
                    </a:p>
                    <a:p>
                      <a:r>
                        <a:rPr lang="uk-UA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На добраніч!</a:t>
                      </a:r>
                    </a:p>
                    <a:p>
                      <a:r>
                        <a:rPr lang="uk-UA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( Добраніч!)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>
            <a:off x="971600" y="2924944"/>
            <a:ext cx="2592288" cy="18002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363272" cy="72008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uk-UA" dirty="0" smtClean="0"/>
              <a:t>Структура листа. Основна частина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>
          <a:xfrm>
            <a:off x="395536" y="1052736"/>
            <a:ext cx="8291264" cy="54006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Основна частина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. Повідомлення. </a:t>
            </a:r>
          </a:p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Речення різні за метою висловлювання, емоційним забарвленням. Можуть бути ускладнені звертанням, вставними словами, однорідними членами речення.</a:t>
            </a:r>
          </a:p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Будьте ввічливі. Стежте за стилем листа. Пишіть про те, що може бути цікавим або корисним адресатові.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3074" name="Picture 2" descr="C:\Users\elena\Desktop\Новая папка\смайлики\ljudi-13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4509120"/>
            <a:ext cx="2540788" cy="1633363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angle"/>
          </a:sp3d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80920" cy="864096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uk-UA" dirty="0" smtClean="0"/>
              <a:t>Структура листа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447800"/>
            <a:ext cx="8219256" cy="500553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uk-UA" b="1" dirty="0" smtClean="0"/>
              <a:t>3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. Завершення.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Завершальні речення можуть містити повторну подяку, висловлення сподівання чи надії…</a:t>
            </a:r>
          </a:p>
          <a:p>
            <a:pPr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Формули побажання та прощання:</a:t>
            </a:r>
          </a:p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Завжди щиро ваш…</a:t>
            </a:r>
          </a:p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Найліпші побажання…</a:t>
            </a:r>
          </a:p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Бажаємо успіхів…</a:t>
            </a:r>
          </a:p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Із повагою…</a:t>
            </a:r>
          </a:p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Із вдячністю і повагою…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elena\Desktop\мова 5\images (5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2708920"/>
            <a:ext cx="2088232" cy="283339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922114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uk-UA" dirty="0" smtClean="0"/>
              <a:t>Структура листа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447800"/>
            <a:ext cx="8219256" cy="500553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uk-UA" dirty="0" smtClean="0"/>
              <a:t>4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Дата                                                  Підпис</a:t>
            </a:r>
          </a:p>
          <a:p>
            <a:pPr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.04.2023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р.                   Ваша онука Тетянка.</a:t>
            </a:r>
          </a:p>
          <a:p>
            <a:pPr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					Твоя краща подруга Оля.</a:t>
            </a:r>
          </a:p>
          <a:p>
            <a:pPr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					Ваш шанувальник Сергій.</a:t>
            </a:r>
          </a:p>
          <a:p>
            <a:pPr>
              <a:buNone/>
            </a:pPr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Запам’ятайте!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Лист може мати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постскриптум </a:t>
            </a:r>
          </a:p>
          <a:p>
            <a:pPr>
              <a:buNone/>
            </a:pPr>
            <a:r>
              <a:rPr lang="ru-RU" b="1" dirty="0" err="1"/>
              <a:t>Постскри́птум</a:t>
            </a:r>
            <a:r>
              <a:rPr lang="ru-RU" dirty="0"/>
              <a:t> (</a:t>
            </a:r>
            <a:r>
              <a:rPr lang="ru-RU" dirty="0" err="1"/>
              <a:t>від</a:t>
            </a:r>
            <a:r>
              <a:rPr lang="ru-RU" dirty="0"/>
              <a:t> </a:t>
            </a:r>
            <a:r>
              <a:rPr lang="ru-RU" dirty="0">
                <a:hlinkClick r:id="rId2" tooltip="Латинська мова"/>
              </a:rPr>
              <a:t>лат.</a:t>
            </a:r>
            <a:r>
              <a:rPr lang="ru-RU" dirty="0"/>
              <a:t> </a:t>
            </a:r>
            <a:r>
              <a:rPr lang="ru-RU" i="1" dirty="0" err="1"/>
              <a:t>post</a:t>
            </a:r>
            <a:r>
              <a:rPr lang="ru-RU" i="1" dirty="0"/>
              <a:t> </a:t>
            </a:r>
            <a:r>
              <a:rPr lang="ru-RU" i="1" dirty="0" err="1"/>
              <a:t>scriptum</a:t>
            </a:r>
            <a:r>
              <a:rPr lang="ru-RU" dirty="0"/>
              <a:t> — «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написаного</a:t>
            </a:r>
            <a:r>
              <a:rPr lang="ru-RU" dirty="0"/>
              <a:t>») — приписка до </a:t>
            </a:r>
            <a:r>
              <a:rPr lang="ru-RU" dirty="0" err="1"/>
              <a:t>закінченого</a:t>
            </a:r>
            <a:r>
              <a:rPr lang="ru-RU" dirty="0"/>
              <a:t> і </a:t>
            </a:r>
            <a:r>
              <a:rPr lang="ru-RU" dirty="0" err="1"/>
              <a:t>підписаного</a:t>
            </a:r>
            <a:r>
              <a:rPr lang="ru-RU" dirty="0"/>
              <a:t> листа, </a:t>
            </a:r>
            <a:r>
              <a:rPr lang="ru-RU" dirty="0" err="1" smtClean="0"/>
              <a:t>зазвичай</a:t>
            </a:r>
            <a:r>
              <a:rPr lang="ru-RU" dirty="0"/>
              <a:t> </a:t>
            </a:r>
            <a:r>
              <a:rPr lang="ru-RU" dirty="0" err="1" smtClean="0"/>
              <a:t>позначається</a:t>
            </a:r>
            <a:r>
              <a:rPr lang="ru-RU" dirty="0"/>
              <a:t> </a:t>
            </a:r>
            <a:r>
              <a:rPr lang="ru-RU" dirty="0" err="1">
                <a:hlinkClick r:id="rId3" tooltip="Список латинських скорочень"/>
              </a:rPr>
              <a:t>латинським</a:t>
            </a:r>
            <a:r>
              <a:rPr lang="ru-RU" dirty="0">
                <a:hlinkClick r:id="rId3" tooltip="Список латинських скорочень"/>
              </a:rPr>
              <a:t> </a:t>
            </a:r>
            <a:r>
              <a:rPr lang="ru-RU" dirty="0" err="1">
                <a:hlinkClick r:id="rId3" tooltip="Список латинських скорочень"/>
              </a:rPr>
              <a:t>скороченням</a:t>
            </a:r>
            <a:r>
              <a:rPr lang="ru-RU" dirty="0"/>
              <a:t> </a:t>
            </a:r>
            <a:r>
              <a:rPr lang="ru-RU" b="1" i="1" dirty="0"/>
              <a:t>P. S.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C:\Users\elena\Desktop\Новая папка\смайлики\i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52320" y="4993451"/>
            <a:ext cx="1514475" cy="142875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angle"/>
          </a:sp3d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254</TotalTime>
  <Words>728</Words>
  <Application>Microsoft Office PowerPoint</Application>
  <PresentationFormat>Экран (4:3)</PresentationFormat>
  <Paragraphs>94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2" baseType="lpstr">
      <vt:lpstr>Calibri</vt:lpstr>
      <vt:lpstr>Cambria</vt:lpstr>
      <vt:lpstr>Franklin Gothic Book</vt:lpstr>
      <vt:lpstr>Perpetua</vt:lpstr>
      <vt:lpstr>Times New Roman</vt:lpstr>
      <vt:lpstr>Wingdings 2</vt:lpstr>
      <vt:lpstr>Справедливость</vt:lpstr>
      <vt:lpstr>Лист до рідної людини з використанням звертань та вставних слів</vt:lpstr>
      <vt:lpstr>Сьогодні на уроці</vt:lpstr>
      <vt:lpstr>Ситуація</vt:lpstr>
      <vt:lpstr>Словникова робота</vt:lpstr>
      <vt:lpstr>Будьмо знайомі!</vt:lpstr>
      <vt:lpstr>Структура листа.</vt:lpstr>
      <vt:lpstr>Структура листа. Основна частина</vt:lpstr>
      <vt:lpstr>Структура листа</vt:lpstr>
      <vt:lpstr>Структура листа</vt:lpstr>
      <vt:lpstr>Оформлення конверта</vt:lpstr>
      <vt:lpstr>Презентация PowerPoint</vt:lpstr>
      <vt:lpstr>Аналітик</vt:lpstr>
      <vt:lpstr>Домашнє завдання. Лист герою</vt:lpstr>
      <vt:lpstr>Оформи конверт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Лист до рідної людини з використанням звертань та вставних слів.</dc:title>
  <dc:creator>Карпатська Джерельна</dc:creator>
  <cp:lastModifiedBy>Карпатська Джерельна</cp:lastModifiedBy>
  <cp:revision>25</cp:revision>
  <dcterms:created xsi:type="dcterms:W3CDTF">2022-04-15T05:56:24Z</dcterms:created>
  <dcterms:modified xsi:type="dcterms:W3CDTF">2023-04-20T06:53:52Z</dcterms:modified>
</cp:coreProperties>
</file>