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8" r:id="rId5"/>
    <p:sldId id="269" r:id="rId6"/>
    <p:sldId id="271" r:id="rId7"/>
    <p:sldId id="270" r:id="rId8"/>
    <p:sldId id="272" r:id="rId9"/>
    <p:sldId id="260" r:id="rId10"/>
    <p:sldId id="262" r:id="rId11"/>
    <p:sldId id="273" r:id="rId12"/>
    <p:sldId id="274" r:id="rId13"/>
    <p:sldId id="275" r:id="rId14"/>
    <p:sldId id="277" r:id="rId15"/>
    <p:sldId id="276" r:id="rId16"/>
    <p:sldId id="278" r:id="rId17"/>
    <p:sldId id="279" r:id="rId18"/>
    <p:sldId id="280" r:id="rId19"/>
    <p:sldId id="281" r:id="rId20"/>
    <p:sldId id="282" r:id="rId21"/>
    <p:sldId id="283" r:id="rId22"/>
    <p:sldId id="284" r:id="rId23"/>
    <p:sldId id="285" r:id="rId24"/>
    <p:sldId id="286" r:id="rId25"/>
    <p:sldId id="287" r:id="rId26"/>
    <p:sldId id="267" r:id="rId27"/>
    <p:sldId id="288" r:id="rId2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905C454D-A0B1-446D-98D3-50A7AE981A66}" type="slidenum">
              <a:rPr lang="uk-UA" smtClean="0"/>
              <a:t>‹#›</a:t>
            </a:fld>
            <a:endParaRPr lang="uk-U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8130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E2FD1B31-45FC-4358-B4F7-542171C3A184}"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5C454D-A0B1-446D-98D3-50A7AE981A66}" type="slidenum">
              <a:rPr lang="uk-UA" smtClean="0"/>
              <a:t>‹#›</a:t>
            </a:fld>
            <a:endParaRPr lang="uk-UA"/>
          </a:p>
        </p:txBody>
      </p:sp>
    </p:spTree>
    <p:extLst>
      <p:ext uri="{BB962C8B-B14F-4D97-AF65-F5344CB8AC3E}">
        <p14:creationId xmlns:p14="http://schemas.microsoft.com/office/powerpoint/2010/main" val="419709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38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Редагувати стиль зразка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5250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spTree>
    <p:extLst>
      <p:ext uri="{BB962C8B-B14F-4D97-AF65-F5344CB8AC3E}">
        <p14:creationId xmlns:p14="http://schemas.microsoft.com/office/powerpoint/2010/main" val="1164885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Зразок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892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Зразок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45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719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462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spTree>
    <p:extLst>
      <p:ext uri="{BB962C8B-B14F-4D97-AF65-F5344CB8AC3E}">
        <p14:creationId xmlns:p14="http://schemas.microsoft.com/office/powerpoint/2010/main" val="8489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Редагувати стиль зразка тексту</a:t>
            </a:r>
          </a:p>
        </p:txBody>
      </p:sp>
      <p:sp>
        <p:nvSpPr>
          <p:cNvPr id="4" name="Date Placeholder 3"/>
          <p:cNvSpPr>
            <a:spLocks noGrp="1"/>
          </p:cNvSpPr>
          <p:nvPr>
            <p:ph type="dt" sz="half" idx="10"/>
          </p:nvPr>
        </p:nvSpPr>
        <p:spPr/>
        <p:txBody>
          <a:bodyPr/>
          <a:lstStyle/>
          <a:p>
            <a:fld id="{E2FD1B31-45FC-4358-B4F7-542171C3A184}" type="datetimeFigureOut">
              <a:rPr lang="uk-UA" smtClean="0"/>
              <a:t>20.04.2023</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905C454D-A0B1-446D-98D3-50A7AE981A66}" type="slidenum">
              <a:rPr lang="uk-UA" smtClean="0"/>
              <a:t>‹#›</a:t>
            </a:fld>
            <a:endParaRPr lang="uk-U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248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E2FD1B31-45FC-4358-B4F7-542171C3A184}"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5C454D-A0B1-446D-98D3-50A7AE981A66}" type="slidenum">
              <a:rPr lang="uk-UA" smtClean="0"/>
              <a:t>‹#›</a:t>
            </a:fld>
            <a:endParaRPr lang="uk-UA"/>
          </a:p>
        </p:txBody>
      </p:sp>
    </p:spTree>
    <p:extLst>
      <p:ext uri="{BB962C8B-B14F-4D97-AF65-F5344CB8AC3E}">
        <p14:creationId xmlns:p14="http://schemas.microsoft.com/office/powerpoint/2010/main" val="371919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E2FD1B31-45FC-4358-B4F7-542171C3A184}" type="datetimeFigureOut">
              <a:rPr lang="uk-UA" smtClean="0"/>
              <a:t>20.04.2023</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905C454D-A0B1-446D-98D3-50A7AE981A66}" type="slidenum">
              <a:rPr lang="uk-UA" smtClean="0"/>
              <a:t>‹#›</a:t>
            </a:fld>
            <a:endParaRPr lang="uk-U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8471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E2FD1B31-45FC-4358-B4F7-542171C3A184}" type="datetimeFigureOut">
              <a:rPr lang="uk-UA" smtClean="0"/>
              <a:t>20.04.2023</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905C454D-A0B1-446D-98D3-50A7AE981A66}" type="slidenum">
              <a:rPr lang="uk-UA" smtClean="0"/>
              <a:t>‹#›</a:t>
            </a:fld>
            <a:endParaRPr lang="uk-U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8461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D1B31-45FC-4358-B4F7-542171C3A184}" type="datetimeFigureOut">
              <a:rPr lang="uk-UA" smtClean="0"/>
              <a:t>20.04.2023</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905C454D-A0B1-446D-98D3-50A7AE981A66}" type="slidenum">
              <a:rPr lang="uk-UA" smtClean="0"/>
              <a:t>‹#›</a:t>
            </a:fld>
            <a:endParaRPr lang="uk-UA"/>
          </a:p>
        </p:txBody>
      </p:sp>
    </p:spTree>
    <p:extLst>
      <p:ext uri="{BB962C8B-B14F-4D97-AF65-F5344CB8AC3E}">
        <p14:creationId xmlns:p14="http://schemas.microsoft.com/office/powerpoint/2010/main" val="302941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E2FD1B31-45FC-4358-B4F7-542171C3A184}"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5C454D-A0B1-446D-98D3-50A7AE981A66}" type="slidenum">
              <a:rPr lang="uk-UA" smtClean="0"/>
              <a:t>‹#›</a:t>
            </a:fld>
            <a:endParaRPr lang="uk-U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318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Редагувати стиль зразка тексту</a:t>
            </a:r>
          </a:p>
        </p:txBody>
      </p:sp>
      <p:sp>
        <p:nvSpPr>
          <p:cNvPr id="5" name="Date Placeholder 4"/>
          <p:cNvSpPr>
            <a:spLocks noGrp="1"/>
          </p:cNvSpPr>
          <p:nvPr>
            <p:ph type="dt" sz="half" idx="10"/>
          </p:nvPr>
        </p:nvSpPr>
        <p:spPr/>
        <p:txBody>
          <a:bodyPr/>
          <a:lstStyle/>
          <a:p>
            <a:fld id="{E2FD1B31-45FC-4358-B4F7-542171C3A184}" type="datetimeFigureOut">
              <a:rPr lang="uk-UA" smtClean="0"/>
              <a:t>20.04.2023</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905C454D-A0B1-446D-98D3-50A7AE981A66}" type="slidenum">
              <a:rPr lang="uk-UA" smtClean="0"/>
              <a:t>‹#›</a:t>
            </a:fld>
            <a:endParaRPr lang="uk-UA"/>
          </a:p>
        </p:txBody>
      </p:sp>
    </p:spTree>
    <p:extLst>
      <p:ext uri="{BB962C8B-B14F-4D97-AF65-F5344CB8AC3E}">
        <p14:creationId xmlns:p14="http://schemas.microsoft.com/office/powerpoint/2010/main" val="3616321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FD1B31-45FC-4358-B4F7-542171C3A184}" type="datetimeFigureOut">
              <a:rPr lang="uk-UA" smtClean="0"/>
              <a:t>20.04.2023</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5C454D-A0B1-446D-98D3-50A7AE981A66}" type="slidenum">
              <a:rPr lang="uk-UA" smtClean="0"/>
              <a:t>‹#›</a:t>
            </a:fld>
            <a:endParaRPr lang="uk-UA"/>
          </a:p>
        </p:txBody>
      </p:sp>
    </p:spTree>
    <p:extLst>
      <p:ext uri="{BB962C8B-B14F-4D97-AF65-F5344CB8AC3E}">
        <p14:creationId xmlns:p14="http://schemas.microsoft.com/office/powerpoint/2010/main" val="11140399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42392" y="779911"/>
            <a:ext cx="9954206" cy="2159232"/>
          </a:xfrm>
        </p:spPr>
        <p:txBody>
          <a:bodyPr>
            <a:normAutofit fontScale="90000"/>
          </a:bodyPr>
          <a:lstStyle/>
          <a:p>
            <a:pPr algn="ctr"/>
            <a:r>
              <a:rPr lang="ru-RU" b="1" dirty="0">
                <a:solidFill>
                  <a:srgbClr val="FF0000"/>
                </a:solidFill>
                <a:latin typeface="Bahnschrift SemiBold Condensed" panose="020B0502040204020203" pitchFamily="34" charset="0"/>
              </a:rPr>
              <a:t>РОЗДІЛ VI. ПРАВА ЛЮДИНИ І  ГРОМАДЯНИНА. ДЕМОКРАТІЯ </a:t>
            </a:r>
            <a:br>
              <a:rPr lang="uk-UA" b="1" dirty="0">
                <a:solidFill>
                  <a:srgbClr val="FF0000"/>
                </a:solidFill>
                <a:latin typeface="Bahnschrift SemiBold Condensed" panose="020B0502040204020203" pitchFamily="34" charset="0"/>
              </a:rPr>
            </a:br>
            <a:r>
              <a:rPr lang="uk-UA" b="1" dirty="0">
                <a:solidFill>
                  <a:srgbClr val="FF0000"/>
                </a:solidFill>
                <a:latin typeface="Bahnschrift SemiBold Condensed" panose="020B0502040204020203" pitchFamily="34" charset="0"/>
              </a:rPr>
              <a:t>Тема уроку: </a:t>
            </a:r>
            <a:br>
              <a:rPr lang="uk-UA" b="1" dirty="0">
                <a:solidFill>
                  <a:srgbClr val="FF0000"/>
                </a:solidFill>
                <a:latin typeface="Bahnschrift SemiBold Condensed" panose="020B0502040204020203" pitchFamily="34" charset="0"/>
              </a:rPr>
            </a:br>
            <a:r>
              <a:rPr lang="ru-RU" b="1" dirty="0">
                <a:solidFill>
                  <a:srgbClr val="FF0000"/>
                </a:solidFill>
                <a:latin typeface="Bahnschrift SemiBold Condensed" panose="020B0502040204020203" pitchFamily="34" charset="0"/>
              </a:rPr>
              <a:t>Права </a:t>
            </a:r>
            <a:r>
              <a:rPr lang="ru-RU" b="1" dirty="0" err="1">
                <a:solidFill>
                  <a:srgbClr val="FF0000"/>
                </a:solidFill>
                <a:latin typeface="Bahnschrift SemiBold Condensed" panose="020B0502040204020203" pitchFamily="34" charset="0"/>
              </a:rPr>
              <a:t>людини</a:t>
            </a:r>
            <a:r>
              <a:rPr lang="ru-RU" b="1" dirty="0">
                <a:solidFill>
                  <a:srgbClr val="FF0000"/>
                </a:solidFill>
                <a:latin typeface="Bahnschrift SemiBold Condensed" panose="020B0502040204020203" pitchFamily="34" charset="0"/>
              </a:rPr>
              <a:t> і  </a:t>
            </a:r>
            <a:r>
              <a:rPr lang="ru-RU" b="1" dirty="0" err="1">
                <a:solidFill>
                  <a:srgbClr val="FF0000"/>
                </a:solidFill>
                <a:latin typeface="Bahnschrift SemiBold Condensed" panose="020B0502040204020203" pitchFamily="34" charset="0"/>
              </a:rPr>
              <a:t>громадянина</a:t>
            </a:r>
            <a:r>
              <a:rPr lang="ru-RU" b="1" dirty="0">
                <a:solidFill>
                  <a:srgbClr val="FF0000"/>
                </a:solidFill>
                <a:latin typeface="Bahnschrift SemiBold Condensed" panose="020B0502040204020203" pitchFamily="34" charset="0"/>
              </a:rPr>
              <a:t>. Права </a:t>
            </a:r>
            <a:r>
              <a:rPr lang="ru-RU" b="1" dirty="0" err="1">
                <a:solidFill>
                  <a:srgbClr val="FF0000"/>
                </a:solidFill>
                <a:latin typeface="Bahnschrift SemiBold Condensed" panose="020B0502040204020203" pitchFamily="34" charset="0"/>
              </a:rPr>
              <a:t>дитини</a:t>
            </a:r>
            <a:endParaRPr lang="uk-UA" b="1" dirty="0">
              <a:solidFill>
                <a:srgbClr val="FF0000"/>
              </a:solidFill>
              <a:latin typeface="Bahnschrift SemiBold Condensed" panose="020B0502040204020203" pitchFamily="34" charset="0"/>
            </a:endParaRPr>
          </a:p>
        </p:txBody>
      </p:sp>
      <p:sp>
        <p:nvSpPr>
          <p:cNvPr id="6" name="TextBox 5"/>
          <p:cNvSpPr txBox="1"/>
          <p:nvPr/>
        </p:nvSpPr>
        <p:spPr>
          <a:xfrm>
            <a:off x="8528540" y="3683975"/>
            <a:ext cx="2945423" cy="1569660"/>
          </a:xfrm>
          <a:prstGeom prst="rect">
            <a:avLst/>
          </a:prstGeom>
          <a:noFill/>
        </p:spPr>
        <p:txBody>
          <a:bodyPr wrap="square" rtlCol="0">
            <a:spAutoFit/>
          </a:bodyPr>
          <a:lstStyle/>
          <a:p>
            <a:r>
              <a:rPr lang="uk-UA" sz="2400" dirty="0"/>
              <a:t>Автор презентації: вчитель історії та громадянської освіти Тесленко О.В.</a:t>
            </a:r>
          </a:p>
        </p:txBody>
      </p:sp>
      <p:pic>
        <p:nvPicPr>
          <p:cNvPr id="2" name="Рисунок 1">
            <a:extLst>
              <a:ext uri="{FF2B5EF4-FFF2-40B4-BE49-F238E27FC236}">
                <a16:creationId xmlns:a16="http://schemas.microsoft.com/office/drawing/2014/main" id="{75810965-A28C-41EF-B7AA-4AE1D8CAA74B}"/>
              </a:ext>
            </a:extLst>
          </p:cNvPr>
          <p:cNvPicPr>
            <a:picLocks noChangeAspect="1"/>
          </p:cNvPicPr>
          <p:nvPr/>
        </p:nvPicPr>
        <p:blipFill>
          <a:blip r:embed="rId2"/>
          <a:stretch>
            <a:fillRect/>
          </a:stretch>
        </p:blipFill>
        <p:spPr>
          <a:xfrm>
            <a:off x="942392" y="2856334"/>
            <a:ext cx="5323892" cy="3422502"/>
          </a:xfrm>
          <a:prstGeom prst="rect">
            <a:avLst/>
          </a:prstGeom>
        </p:spPr>
      </p:pic>
    </p:spTree>
    <p:extLst>
      <p:ext uri="{BB962C8B-B14F-4D97-AF65-F5344CB8AC3E}">
        <p14:creationId xmlns:p14="http://schemas.microsoft.com/office/powerpoint/2010/main" val="67648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996462" y="746450"/>
            <a:ext cx="6216101" cy="5355412"/>
          </a:xfrm>
        </p:spPr>
        <p:txBody>
          <a:bodyPr>
            <a:normAutofit/>
          </a:bodyPr>
          <a:lstStyle/>
          <a:p>
            <a:pPr marL="0" indent="0">
              <a:buNone/>
            </a:pPr>
            <a:r>
              <a:rPr lang="uk-UA" dirty="0"/>
              <a:t>Права людини є загальними (універсальними), тобто вони однаково застосовуються до людей у всьому світі. Кожен має право користуватися правами незалежно від раси, кольору шкіри, віросповідання, майнового стану, політичних або інших переконань.</a:t>
            </a:r>
          </a:p>
          <a:p>
            <a:pPr marL="0" indent="0">
              <a:buNone/>
            </a:pPr>
            <a:r>
              <a:rPr lang="uk-UA" dirty="0"/>
              <a:t>Усі люди рівні в реалізації своїх прав, усі рівною мірою заслуговують на повагу.</a:t>
            </a:r>
          </a:p>
          <a:p>
            <a:pPr marL="0" indent="0">
              <a:buNone/>
            </a:pPr>
            <a:r>
              <a:rPr lang="uk-UA" dirty="0"/>
              <a:t>Таким чином, в основі прав людини лежать дві основні цінності: перша — це людська гідність, а друга — рівність.</a:t>
            </a:r>
          </a:p>
        </p:txBody>
      </p:sp>
      <p:pic>
        <p:nvPicPr>
          <p:cNvPr id="2" name="Рисунок 1">
            <a:extLst>
              <a:ext uri="{FF2B5EF4-FFF2-40B4-BE49-F238E27FC236}">
                <a16:creationId xmlns:a16="http://schemas.microsoft.com/office/drawing/2014/main" id="{BE07A88E-B1D7-412F-8E87-018A1FEA04DE}"/>
              </a:ext>
            </a:extLst>
          </p:cNvPr>
          <p:cNvPicPr>
            <a:picLocks noChangeAspect="1"/>
          </p:cNvPicPr>
          <p:nvPr/>
        </p:nvPicPr>
        <p:blipFill>
          <a:blip r:embed="rId2"/>
          <a:stretch>
            <a:fillRect/>
          </a:stretch>
        </p:blipFill>
        <p:spPr>
          <a:xfrm>
            <a:off x="7482566" y="1471612"/>
            <a:ext cx="3918437" cy="3731033"/>
          </a:xfrm>
          <a:prstGeom prst="rect">
            <a:avLst/>
          </a:prstGeom>
        </p:spPr>
      </p:pic>
    </p:spTree>
    <p:extLst>
      <p:ext uri="{BB962C8B-B14F-4D97-AF65-F5344CB8AC3E}">
        <p14:creationId xmlns:p14="http://schemas.microsoft.com/office/powerpoint/2010/main" val="1220252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A111C-7764-4BE6-BA4B-0C661B586693}"/>
              </a:ext>
            </a:extLst>
          </p:cNvPr>
          <p:cNvSpPr>
            <a:spLocks noGrp="1"/>
          </p:cNvSpPr>
          <p:nvPr>
            <p:ph type="title"/>
          </p:nvPr>
        </p:nvSpPr>
        <p:spPr>
          <a:xfrm>
            <a:off x="830424" y="982132"/>
            <a:ext cx="10543592" cy="5157411"/>
          </a:xfrm>
        </p:spPr>
        <p:txBody>
          <a:bodyPr>
            <a:normAutofit fontScale="90000"/>
          </a:bodyPr>
          <a:lstStyle/>
          <a:p>
            <a:pPr algn="l"/>
            <a:br>
              <a:rPr lang="uk-UA" dirty="0"/>
            </a:br>
            <a:r>
              <a:rPr lang="uk-UA" b="1" dirty="0">
                <a:solidFill>
                  <a:srgbClr val="FF0000"/>
                </a:solidFill>
              </a:rPr>
              <a:t>3. Основні права людини.</a:t>
            </a:r>
            <a:br>
              <a:rPr lang="uk-UA" b="1" dirty="0">
                <a:solidFill>
                  <a:srgbClr val="FF0000"/>
                </a:solidFill>
              </a:rPr>
            </a:br>
            <a:r>
              <a:rPr lang="uk-UA" sz="2700" dirty="0"/>
              <a:t>Серед прав людини основними є:</a:t>
            </a:r>
            <a:br>
              <a:rPr lang="uk-UA" sz="2700" dirty="0"/>
            </a:br>
            <a:r>
              <a:rPr lang="uk-UA" sz="2700" b="1" dirty="0">
                <a:solidFill>
                  <a:srgbClr val="FF0000"/>
                </a:solidFill>
              </a:rPr>
              <a:t>Право на життя. </a:t>
            </a:r>
            <a:r>
              <a:rPr lang="uk-UA" sz="2700" dirty="0"/>
              <a:t>Це право становить основу всіх прав людини і є невід’ємним. Ніхто не може бути позбавлений життя. Складовою частиною цього права є право кожної людини захищати своє життя і здоров’я, життя і здоров’я інших</a:t>
            </a:r>
            <a:br>
              <a:rPr lang="uk-UA" sz="2700" dirty="0"/>
            </a:br>
            <a:r>
              <a:rPr lang="uk-UA" sz="2700" dirty="0"/>
              <a:t>людей від протиправних посягань.</a:t>
            </a:r>
            <a:br>
              <a:rPr lang="uk-UA" sz="2700" dirty="0"/>
            </a:br>
            <a:r>
              <a:rPr lang="uk-UA" sz="2700" b="1" dirty="0">
                <a:solidFill>
                  <a:srgbClr val="FF0000"/>
                </a:solidFill>
              </a:rPr>
              <a:t>Право на гідне ставлення</a:t>
            </a:r>
            <a:r>
              <a:rPr lang="uk-UA" sz="2700" dirty="0"/>
              <a:t>. Гідність — це уявлення про цінність будь-якої людини як моральної особистості, а також означає особливе моральне ставлення людини до самої себе та ставлення до неї з боку суспільства. Гідність є одним із ключових понять Конституції України (статті 3, 21, 28, 41, 68, 105).</a:t>
            </a:r>
            <a:br>
              <a:rPr lang="uk-UA" sz="2700" dirty="0"/>
            </a:br>
            <a:endParaRPr lang="uk-UA" sz="2700" dirty="0"/>
          </a:p>
        </p:txBody>
      </p:sp>
      <p:pic>
        <p:nvPicPr>
          <p:cNvPr id="3" name="Рисунок 2">
            <a:extLst>
              <a:ext uri="{FF2B5EF4-FFF2-40B4-BE49-F238E27FC236}">
                <a16:creationId xmlns:a16="http://schemas.microsoft.com/office/drawing/2014/main" id="{7FF56E5D-8944-4114-9B73-98F428A9FED8}"/>
              </a:ext>
            </a:extLst>
          </p:cNvPr>
          <p:cNvPicPr>
            <a:picLocks noChangeAspect="1"/>
          </p:cNvPicPr>
          <p:nvPr/>
        </p:nvPicPr>
        <p:blipFill>
          <a:blip r:embed="rId2"/>
          <a:stretch>
            <a:fillRect/>
          </a:stretch>
        </p:blipFill>
        <p:spPr>
          <a:xfrm rot="20625322">
            <a:off x="8867939" y="480525"/>
            <a:ext cx="3140752" cy="1758821"/>
          </a:xfrm>
          <a:prstGeom prst="rect">
            <a:avLst/>
          </a:prstGeom>
        </p:spPr>
      </p:pic>
    </p:spTree>
    <p:extLst>
      <p:ext uri="{BB962C8B-B14F-4D97-AF65-F5344CB8AC3E}">
        <p14:creationId xmlns:p14="http://schemas.microsoft.com/office/powerpoint/2010/main" val="231120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A111C-7764-4BE6-BA4B-0C661B586693}"/>
              </a:ext>
            </a:extLst>
          </p:cNvPr>
          <p:cNvSpPr>
            <a:spLocks noGrp="1"/>
          </p:cNvSpPr>
          <p:nvPr>
            <p:ph type="title"/>
          </p:nvPr>
        </p:nvSpPr>
        <p:spPr>
          <a:xfrm>
            <a:off x="830424" y="982132"/>
            <a:ext cx="10543592" cy="5157411"/>
          </a:xfrm>
        </p:spPr>
        <p:txBody>
          <a:bodyPr>
            <a:normAutofit fontScale="90000"/>
          </a:bodyPr>
          <a:lstStyle/>
          <a:p>
            <a:pPr algn="l"/>
            <a:br>
              <a:rPr lang="uk-UA" dirty="0"/>
            </a:br>
            <a:r>
              <a:rPr lang="ru-RU" sz="2700" b="1" dirty="0">
                <a:solidFill>
                  <a:srgbClr val="FF0000"/>
                </a:solidFill>
              </a:rPr>
              <a:t>Право на </a:t>
            </a:r>
            <a:r>
              <a:rPr lang="ru-RU" sz="2700" b="1" dirty="0" err="1">
                <a:solidFill>
                  <a:srgbClr val="FF0000"/>
                </a:solidFill>
              </a:rPr>
              <a:t>приватне</a:t>
            </a:r>
            <a:r>
              <a:rPr lang="ru-RU" sz="2700" b="1" dirty="0">
                <a:solidFill>
                  <a:srgbClr val="FF0000"/>
                </a:solidFill>
              </a:rPr>
              <a:t> </a:t>
            </a:r>
            <a:r>
              <a:rPr lang="ru-RU" sz="2700" b="1" dirty="0" err="1">
                <a:solidFill>
                  <a:srgbClr val="FF0000"/>
                </a:solidFill>
              </a:rPr>
              <a:t>життя</a:t>
            </a:r>
            <a:r>
              <a:rPr lang="ru-RU" sz="2700" b="1" dirty="0">
                <a:solidFill>
                  <a:srgbClr val="FF0000"/>
                </a:solidFill>
              </a:rPr>
              <a:t>. </a:t>
            </a:r>
            <a:r>
              <a:rPr lang="ru-RU" sz="2700" dirty="0" err="1">
                <a:solidFill>
                  <a:schemeClr val="tx1"/>
                </a:solidFill>
              </a:rPr>
              <a:t>Воно</a:t>
            </a:r>
            <a:r>
              <a:rPr lang="ru-RU" sz="2700" dirty="0">
                <a:solidFill>
                  <a:schemeClr val="tx1"/>
                </a:solidFill>
              </a:rPr>
              <a:t> </a:t>
            </a:r>
            <a:r>
              <a:rPr lang="ru-RU" sz="2700" dirty="0" err="1">
                <a:solidFill>
                  <a:schemeClr val="tx1"/>
                </a:solidFill>
              </a:rPr>
              <a:t>передбачає</a:t>
            </a:r>
            <a:r>
              <a:rPr lang="ru-RU" sz="2700" dirty="0">
                <a:solidFill>
                  <a:schemeClr val="tx1"/>
                </a:solidFill>
              </a:rPr>
              <a:t>, </a:t>
            </a:r>
            <a:r>
              <a:rPr lang="ru-RU" sz="2700" dirty="0" err="1">
                <a:solidFill>
                  <a:schemeClr val="tx1"/>
                </a:solidFill>
              </a:rPr>
              <a:t>що</a:t>
            </a:r>
            <a:r>
              <a:rPr lang="ru-RU" sz="2700" dirty="0">
                <a:solidFill>
                  <a:schemeClr val="tx1"/>
                </a:solidFill>
              </a:rPr>
              <a:t> </a:t>
            </a:r>
            <a:r>
              <a:rPr lang="ru-RU" sz="2700" dirty="0" err="1">
                <a:solidFill>
                  <a:schemeClr val="tx1"/>
                </a:solidFill>
              </a:rPr>
              <a:t>людина</a:t>
            </a:r>
            <a:r>
              <a:rPr lang="ru-RU" sz="2700" dirty="0">
                <a:solidFill>
                  <a:schemeClr val="tx1"/>
                </a:solidFill>
              </a:rPr>
              <a:t> сама </a:t>
            </a:r>
            <a:r>
              <a:rPr lang="ru-RU" sz="2700" dirty="0" err="1">
                <a:solidFill>
                  <a:schemeClr val="tx1"/>
                </a:solidFill>
              </a:rPr>
              <a:t>визначає</a:t>
            </a:r>
            <a:r>
              <a:rPr lang="ru-RU" sz="2700" dirty="0">
                <a:solidFill>
                  <a:schemeClr val="tx1"/>
                </a:solidFill>
              </a:rPr>
              <a:t> </a:t>
            </a:r>
            <a:r>
              <a:rPr lang="ru-RU" sz="2700" dirty="0" err="1">
                <a:solidFill>
                  <a:schemeClr val="tx1"/>
                </a:solidFill>
              </a:rPr>
              <a:t>своє</a:t>
            </a:r>
            <a:r>
              <a:rPr lang="ru-RU" sz="2700" dirty="0">
                <a:solidFill>
                  <a:schemeClr val="tx1"/>
                </a:solidFill>
              </a:rPr>
              <a:t> </a:t>
            </a:r>
            <a:r>
              <a:rPr lang="ru-RU" sz="2700" dirty="0" err="1">
                <a:solidFill>
                  <a:schemeClr val="tx1"/>
                </a:solidFill>
              </a:rPr>
              <a:t>приватне</a:t>
            </a:r>
            <a:r>
              <a:rPr lang="ru-RU" sz="2700" dirty="0">
                <a:solidFill>
                  <a:schemeClr val="tx1"/>
                </a:solidFill>
              </a:rPr>
              <a:t> </a:t>
            </a:r>
            <a:r>
              <a:rPr lang="ru-RU" sz="2700" dirty="0" err="1">
                <a:solidFill>
                  <a:schemeClr val="tx1"/>
                </a:solidFill>
              </a:rPr>
              <a:t>життя</a:t>
            </a:r>
            <a:r>
              <a:rPr lang="ru-RU" sz="2700" dirty="0">
                <a:solidFill>
                  <a:schemeClr val="tx1"/>
                </a:solidFill>
              </a:rPr>
              <a:t> й </a:t>
            </a:r>
            <a:r>
              <a:rPr lang="ru-RU" sz="2700" dirty="0" err="1">
                <a:solidFill>
                  <a:schemeClr val="tx1"/>
                </a:solidFill>
              </a:rPr>
              <a:t>можливість</a:t>
            </a:r>
            <a:r>
              <a:rPr lang="ru-RU" sz="2700" dirty="0">
                <a:solidFill>
                  <a:schemeClr val="tx1"/>
                </a:solidFill>
              </a:rPr>
              <a:t> </a:t>
            </a:r>
            <a:r>
              <a:rPr lang="ru-RU" sz="2700" dirty="0" err="1">
                <a:solidFill>
                  <a:schemeClr val="tx1"/>
                </a:solidFill>
              </a:rPr>
              <a:t>ознайомлення</a:t>
            </a:r>
            <a:r>
              <a:rPr lang="ru-RU" sz="2700" dirty="0">
                <a:solidFill>
                  <a:schemeClr val="tx1"/>
                </a:solidFill>
              </a:rPr>
              <a:t> з ним </a:t>
            </a:r>
            <a:r>
              <a:rPr lang="ru-RU" sz="2700" dirty="0" err="1">
                <a:solidFill>
                  <a:schemeClr val="tx1"/>
                </a:solidFill>
              </a:rPr>
              <a:t>інших</a:t>
            </a:r>
            <a:r>
              <a:rPr lang="ru-RU" sz="2700" dirty="0">
                <a:solidFill>
                  <a:schemeClr val="tx1"/>
                </a:solidFill>
              </a:rPr>
              <a:t> людей. </a:t>
            </a:r>
            <a:r>
              <a:rPr lang="ru-RU" sz="2700" dirty="0" err="1">
                <a:solidFill>
                  <a:schemeClr val="tx1"/>
                </a:solidFill>
              </a:rPr>
              <a:t>Обставини</a:t>
            </a:r>
            <a:r>
              <a:rPr lang="ru-RU" sz="2700" dirty="0">
                <a:solidFill>
                  <a:schemeClr val="tx1"/>
                </a:solidFill>
              </a:rPr>
              <a:t> приватного </a:t>
            </a:r>
            <a:r>
              <a:rPr lang="ru-RU" sz="2700" dirty="0" err="1">
                <a:solidFill>
                  <a:schemeClr val="tx1"/>
                </a:solidFill>
              </a:rPr>
              <a:t>життя</a:t>
            </a:r>
            <a:r>
              <a:rPr lang="ru-RU" sz="2700" dirty="0">
                <a:solidFill>
                  <a:schemeClr val="tx1"/>
                </a:solidFill>
              </a:rPr>
              <a:t> </a:t>
            </a:r>
            <a:r>
              <a:rPr lang="ru-RU" sz="2700" dirty="0" err="1">
                <a:solidFill>
                  <a:schemeClr val="tx1"/>
                </a:solidFill>
              </a:rPr>
              <a:t>людини</a:t>
            </a:r>
            <a:r>
              <a:rPr lang="ru-RU" sz="2700" dirty="0">
                <a:solidFill>
                  <a:schemeClr val="tx1"/>
                </a:solidFill>
              </a:rPr>
              <a:t> </a:t>
            </a:r>
            <a:r>
              <a:rPr lang="ru-RU" sz="2700" dirty="0" err="1">
                <a:solidFill>
                  <a:schemeClr val="tx1"/>
                </a:solidFill>
              </a:rPr>
              <a:t>можуть</a:t>
            </a:r>
            <a:r>
              <a:rPr lang="ru-RU" sz="2700" dirty="0">
                <a:solidFill>
                  <a:schemeClr val="tx1"/>
                </a:solidFill>
              </a:rPr>
              <a:t> бути </a:t>
            </a:r>
            <a:r>
              <a:rPr lang="ru-RU" sz="2700" dirty="0" err="1">
                <a:solidFill>
                  <a:schemeClr val="tx1"/>
                </a:solidFill>
              </a:rPr>
              <a:t>розголошені</a:t>
            </a:r>
            <a:r>
              <a:rPr lang="ru-RU" sz="2700" dirty="0">
                <a:solidFill>
                  <a:schemeClr val="tx1"/>
                </a:solidFill>
              </a:rPr>
              <a:t> </a:t>
            </a:r>
            <a:r>
              <a:rPr lang="ru-RU" sz="2700" dirty="0" err="1">
                <a:solidFill>
                  <a:schemeClr val="tx1"/>
                </a:solidFill>
              </a:rPr>
              <a:t>іншими</a:t>
            </a:r>
            <a:r>
              <a:rPr lang="ru-RU" sz="2700" dirty="0">
                <a:solidFill>
                  <a:schemeClr val="tx1"/>
                </a:solidFill>
              </a:rPr>
              <a:t> людьми </a:t>
            </a:r>
            <a:r>
              <a:rPr lang="ru-RU" sz="2700" dirty="0" err="1">
                <a:solidFill>
                  <a:schemeClr val="tx1"/>
                </a:solidFill>
              </a:rPr>
              <a:t>лише</a:t>
            </a:r>
            <a:br>
              <a:rPr lang="ru-RU" sz="2700" dirty="0">
                <a:solidFill>
                  <a:schemeClr val="tx1"/>
                </a:solidFill>
              </a:rPr>
            </a:br>
            <a:r>
              <a:rPr lang="ru-RU" sz="2700" dirty="0">
                <a:solidFill>
                  <a:schemeClr val="tx1"/>
                </a:solidFill>
              </a:rPr>
              <a:t>за </a:t>
            </a:r>
            <a:r>
              <a:rPr lang="ru-RU" sz="2700" dirty="0" err="1">
                <a:solidFill>
                  <a:schemeClr val="tx1"/>
                </a:solidFill>
              </a:rPr>
              <a:t>умови</a:t>
            </a:r>
            <a:r>
              <a:rPr lang="ru-RU" sz="2700" dirty="0">
                <a:solidFill>
                  <a:schemeClr val="tx1"/>
                </a:solidFill>
              </a:rPr>
              <a:t>, </a:t>
            </a:r>
            <a:r>
              <a:rPr lang="ru-RU" sz="2700" dirty="0" err="1">
                <a:solidFill>
                  <a:schemeClr val="tx1"/>
                </a:solidFill>
              </a:rPr>
              <a:t>що</a:t>
            </a:r>
            <a:r>
              <a:rPr lang="ru-RU" sz="2700" dirty="0">
                <a:solidFill>
                  <a:schemeClr val="tx1"/>
                </a:solidFill>
              </a:rPr>
              <a:t> </a:t>
            </a:r>
            <a:r>
              <a:rPr lang="ru-RU" sz="2700" dirty="0" err="1">
                <a:solidFill>
                  <a:schemeClr val="tx1"/>
                </a:solidFill>
              </a:rPr>
              <a:t>ці</a:t>
            </a:r>
            <a:r>
              <a:rPr lang="ru-RU" sz="2700" dirty="0">
                <a:solidFill>
                  <a:schemeClr val="tx1"/>
                </a:solidFill>
              </a:rPr>
              <a:t> </a:t>
            </a:r>
            <a:r>
              <a:rPr lang="ru-RU" sz="2700" dirty="0" err="1">
                <a:solidFill>
                  <a:schemeClr val="tx1"/>
                </a:solidFill>
              </a:rPr>
              <a:t>обставини</a:t>
            </a:r>
            <a:r>
              <a:rPr lang="ru-RU" sz="2700" dirty="0">
                <a:solidFill>
                  <a:schemeClr val="tx1"/>
                </a:solidFill>
              </a:rPr>
              <a:t> </a:t>
            </a:r>
            <a:r>
              <a:rPr lang="ru-RU" sz="2700" dirty="0" err="1">
                <a:solidFill>
                  <a:schemeClr val="tx1"/>
                </a:solidFill>
              </a:rPr>
              <a:t>містять</a:t>
            </a:r>
            <a:r>
              <a:rPr lang="ru-RU" sz="2700" dirty="0">
                <a:solidFill>
                  <a:schemeClr val="tx1"/>
                </a:solidFill>
              </a:rPr>
              <a:t> </a:t>
            </a:r>
            <a:r>
              <a:rPr lang="ru-RU" sz="2700" dirty="0" err="1">
                <a:solidFill>
                  <a:schemeClr val="tx1"/>
                </a:solidFill>
              </a:rPr>
              <a:t>ознаки</a:t>
            </a:r>
            <a:r>
              <a:rPr lang="ru-RU" sz="2700" dirty="0">
                <a:solidFill>
                  <a:schemeClr val="tx1"/>
                </a:solidFill>
              </a:rPr>
              <a:t> </a:t>
            </a:r>
            <a:r>
              <a:rPr lang="ru-RU" sz="2700" dirty="0" err="1">
                <a:solidFill>
                  <a:schemeClr val="tx1"/>
                </a:solidFill>
              </a:rPr>
              <a:t>правопорушення</a:t>
            </a:r>
            <a:r>
              <a:rPr lang="ru-RU" sz="2700" dirty="0">
                <a:solidFill>
                  <a:schemeClr val="tx1"/>
                </a:solidFill>
              </a:rPr>
              <a:t>, </a:t>
            </a:r>
            <a:r>
              <a:rPr lang="ru-RU" sz="2700" dirty="0" err="1">
                <a:solidFill>
                  <a:schemeClr val="tx1"/>
                </a:solidFill>
              </a:rPr>
              <a:t>що</a:t>
            </a:r>
            <a:r>
              <a:rPr lang="ru-RU" sz="2700" dirty="0">
                <a:solidFill>
                  <a:schemeClr val="tx1"/>
                </a:solidFill>
              </a:rPr>
              <a:t> </a:t>
            </a:r>
            <a:r>
              <a:rPr lang="ru-RU" sz="2700" dirty="0" err="1">
                <a:solidFill>
                  <a:schemeClr val="tx1"/>
                </a:solidFill>
              </a:rPr>
              <a:t>підтверджено</a:t>
            </a:r>
            <a:r>
              <a:rPr lang="ru-RU" sz="2700" dirty="0">
                <a:solidFill>
                  <a:schemeClr val="tx1"/>
                </a:solidFill>
              </a:rPr>
              <a:t> </a:t>
            </a:r>
            <a:r>
              <a:rPr lang="ru-RU" sz="2700" dirty="0" err="1">
                <a:solidFill>
                  <a:schemeClr val="tx1"/>
                </a:solidFill>
              </a:rPr>
              <a:t>рішенням</a:t>
            </a:r>
            <a:r>
              <a:rPr lang="ru-RU" sz="2700" dirty="0">
                <a:solidFill>
                  <a:schemeClr val="tx1"/>
                </a:solidFill>
              </a:rPr>
              <a:t> суду, а </a:t>
            </a:r>
            <a:r>
              <a:rPr lang="ru-RU" sz="2700" dirty="0" err="1">
                <a:solidFill>
                  <a:schemeClr val="tx1"/>
                </a:solidFill>
              </a:rPr>
              <a:t>також</a:t>
            </a:r>
            <a:r>
              <a:rPr lang="ru-RU" sz="2700" dirty="0">
                <a:solidFill>
                  <a:schemeClr val="tx1"/>
                </a:solidFill>
              </a:rPr>
              <a:t> за </a:t>
            </a:r>
            <a:r>
              <a:rPr lang="ru-RU" sz="2700" dirty="0" err="1">
                <a:solidFill>
                  <a:schemeClr val="tx1"/>
                </a:solidFill>
              </a:rPr>
              <a:t>згодою</a:t>
            </a:r>
            <a:r>
              <a:rPr lang="ru-RU" sz="2700" dirty="0">
                <a:solidFill>
                  <a:schemeClr val="tx1"/>
                </a:solidFill>
              </a:rPr>
              <a:t> </a:t>
            </a:r>
            <a:r>
              <a:rPr lang="ru-RU" sz="2700" dirty="0" err="1">
                <a:solidFill>
                  <a:schemeClr val="tx1"/>
                </a:solidFill>
              </a:rPr>
              <a:t>людини</a:t>
            </a:r>
            <a:r>
              <a:rPr lang="ru-RU" sz="2700" dirty="0">
                <a:solidFill>
                  <a:schemeClr val="tx1"/>
                </a:solidFill>
              </a:rPr>
              <a:t>.</a:t>
            </a:r>
            <a:br>
              <a:rPr lang="ru-RU" sz="2700" dirty="0">
                <a:solidFill>
                  <a:schemeClr val="tx1"/>
                </a:solidFill>
              </a:rPr>
            </a:br>
            <a:br>
              <a:rPr lang="ru-RU" sz="2700" b="1" dirty="0">
                <a:solidFill>
                  <a:schemeClr val="tx1"/>
                </a:solidFill>
              </a:rPr>
            </a:br>
            <a:r>
              <a:rPr lang="ru-RU" sz="2700" b="1" dirty="0">
                <a:solidFill>
                  <a:srgbClr val="FF0000"/>
                </a:solidFill>
              </a:rPr>
              <a:t>Право на свободу й особисту </a:t>
            </a:r>
            <a:r>
              <a:rPr lang="ru-RU" sz="2700" b="1" dirty="0" err="1">
                <a:solidFill>
                  <a:srgbClr val="FF0000"/>
                </a:solidFill>
              </a:rPr>
              <a:t>недоторканність</a:t>
            </a:r>
            <a:r>
              <a:rPr lang="ru-RU" sz="2700" b="1" dirty="0">
                <a:solidFill>
                  <a:srgbClr val="FF0000"/>
                </a:solidFill>
              </a:rPr>
              <a:t>.</a:t>
            </a:r>
            <a:br>
              <a:rPr lang="ru-RU" sz="2700" b="1" dirty="0">
                <a:solidFill>
                  <a:srgbClr val="FF0000"/>
                </a:solidFill>
              </a:rPr>
            </a:br>
            <a:r>
              <a:rPr lang="ru-RU" sz="2700" dirty="0" err="1">
                <a:solidFill>
                  <a:schemeClr val="tx1"/>
                </a:solidFill>
              </a:rPr>
              <a:t>Це</a:t>
            </a:r>
            <a:r>
              <a:rPr lang="ru-RU" sz="2700" dirty="0">
                <a:solidFill>
                  <a:schemeClr val="tx1"/>
                </a:solidFill>
              </a:rPr>
              <a:t> право </a:t>
            </a:r>
            <a:r>
              <a:rPr lang="ru-RU" sz="2700" dirty="0" err="1">
                <a:solidFill>
                  <a:schemeClr val="tx1"/>
                </a:solidFill>
              </a:rPr>
              <a:t>означає</a:t>
            </a:r>
            <a:r>
              <a:rPr lang="ru-RU" sz="2700" dirty="0">
                <a:solidFill>
                  <a:schemeClr val="tx1"/>
                </a:solidFill>
              </a:rPr>
              <a:t>, </a:t>
            </a:r>
            <a:r>
              <a:rPr lang="ru-RU" sz="2700" dirty="0" err="1">
                <a:solidFill>
                  <a:schemeClr val="tx1"/>
                </a:solidFill>
              </a:rPr>
              <a:t>що</a:t>
            </a:r>
            <a:r>
              <a:rPr lang="ru-RU" sz="2700" dirty="0">
                <a:solidFill>
                  <a:schemeClr val="tx1"/>
                </a:solidFill>
              </a:rPr>
              <a:t> </a:t>
            </a:r>
            <a:r>
              <a:rPr lang="ru-RU" sz="2700" dirty="0" err="1">
                <a:solidFill>
                  <a:schemeClr val="tx1"/>
                </a:solidFill>
              </a:rPr>
              <a:t>нікого</a:t>
            </a:r>
            <a:r>
              <a:rPr lang="ru-RU" sz="2700" dirty="0">
                <a:solidFill>
                  <a:schemeClr val="tx1"/>
                </a:solidFill>
              </a:rPr>
              <a:t> не </a:t>
            </a:r>
            <a:r>
              <a:rPr lang="ru-RU" sz="2700" dirty="0" err="1">
                <a:solidFill>
                  <a:schemeClr val="tx1"/>
                </a:solidFill>
              </a:rPr>
              <a:t>можна</a:t>
            </a:r>
            <a:r>
              <a:rPr lang="ru-RU" sz="2700" dirty="0">
                <a:solidFill>
                  <a:schemeClr val="tx1"/>
                </a:solidFill>
              </a:rPr>
              <a:t> </a:t>
            </a:r>
            <a:r>
              <a:rPr lang="ru-RU" sz="2700" dirty="0" err="1">
                <a:solidFill>
                  <a:schemeClr val="tx1"/>
                </a:solidFill>
              </a:rPr>
              <a:t>позбавити</a:t>
            </a:r>
            <a:r>
              <a:rPr lang="ru-RU" sz="2700" dirty="0">
                <a:solidFill>
                  <a:schemeClr val="tx1"/>
                </a:solidFill>
              </a:rPr>
              <a:t> </a:t>
            </a:r>
            <a:r>
              <a:rPr lang="ru-RU" sz="2700" dirty="0" err="1">
                <a:solidFill>
                  <a:schemeClr val="tx1"/>
                </a:solidFill>
              </a:rPr>
              <a:t>свободи</a:t>
            </a:r>
            <a:r>
              <a:rPr lang="ru-RU" sz="2700" dirty="0">
                <a:solidFill>
                  <a:schemeClr val="tx1"/>
                </a:solidFill>
              </a:rPr>
              <a:t> без законного </a:t>
            </a:r>
            <a:r>
              <a:rPr lang="ru-RU" sz="2700" dirty="0" err="1">
                <a:solidFill>
                  <a:schemeClr val="tx1"/>
                </a:solidFill>
              </a:rPr>
              <a:t>рішення</a:t>
            </a:r>
            <a:r>
              <a:rPr lang="ru-RU" sz="2700" dirty="0">
                <a:solidFill>
                  <a:schemeClr val="tx1"/>
                </a:solidFill>
              </a:rPr>
              <a:t>.</a:t>
            </a:r>
            <a:br>
              <a:rPr lang="uk-UA" sz="2700" dirty="0">
                <a:solidFill>
                  <a:schemeClr val="tx1"/>
                </a:solidFill>
              </a:rPr>
            </a:br>
            <a:endParaRPr lang="uk-UA" sz="2700" dirty="0">
              <a:solidFill>
                <a:schemeClr val="tx1"/>
              </a:solidFill>
            </a:endParaRPr>
          </a:p>
        </p:txBody>
      </p:sp>
      <p:pic>
        <p:nvPicPr>
          <p:cNvPr id="3" name="Рисунок 2">
            <a:extLst>
              <a:ext uri="{FF2B5EF4-FFF2-40B4-BE49-F238E27FC236}">
                <a16:creationId xmlns:a16="http://schemas.microsoft.com/office/drawing/2014/main" id="{7FF56E5D-8944-4114-9B73-98F428A9FED8}"/>
              </a:ext>
            </a:extLst>
          </p:cNvPr>
          <p:cNvPicPr>
            <a:picLocks noChangeAspect="1"/>
          </p:cNvPicPr>
          <p:nvPr/>
        </p:nvPicPr>
        <p:blipFill>
          <a:blip r:embed="rId2"/>
          <a:stretch>
            <a:fillRect/>
          </a:stretch>
        </p:blipFill>
        <p:spPr>
          <a:xfrm rot="471401">
            <a:off x="9138527" y="18748"/>
            <a:ext cx="3140752" cy="1758821"/>
          </a:xfrm>
          <a:prstGeom prst="rect">
            <a:avLst/>
          </a:prstGeom>
        </p:spPr>
      </p:pic>
    </p:spTree>
    <p:extLst>
      <p:ext uri="{BB962C8B-B14F-4D97-AF65-F5344CB8AC3E}">
        <p14:creationId xmlns:p14="http://schemas.microsoft.com/office/powerpoint/2010/main" val="42929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A111C-7764-4BE6-BA4B-0C661B586693}"/>
              </a:ext>
            </a:extLst>
          </p:cNvPr>
          <p:cNvSpPr>
            <a:spLocks noGrp="1"/>
          </p:cNvSpPr>
          <p:nvPr>
            <p:ph type="title"/>
          </p:nvPr>
        </p:nvSpPr>
        <p:spPr>
          <a:xfrm>
            <a:off x="830424" y="982132"/>
            <a:ext cx="10543592" cy="5157411"/>
          </a:xfrm>
        </p:spPr>
        <p:txBody>
          <a:bodyPr>
            <a:normAutofit/>
          </a:bodyPr>
          <a:lstStyle/>
          <a:p>
            <a:pPr algn="l"/>
            <a:br>
              <a:rPr lang="uk-UA" dirty="0"/>
            </a:br>
            <a:br>
              <a:rPr lang="ru-RU" sz="2700" b="1" dirty="0">
                <a:solidFill>
                  <a:schemeClr val="tx1"/>
                </a:solidFill>
              </a:rPr>
            </a:br>
            <a:r>
              <a:rPr lang="ru-RU" sz="2700" b="1" dirty="0">
                <a:solidFill>
                  <a:srgbClr val="FF0000"/>
                </a:solidFill>
              </a:rPr>
              <a:t>Право на свободу слова. </a:t>
            </a:r>
            <a:r>
              <a:rPr lang="ru-RU" sz="2700" dirty="0" err="1">
                <a:solidFill>
                  <a:schemeClr val="tx1"/>
                </a:solidFill>
              </a:rPr>
              <a:t>Це</a:t>
            </a:r>
            <a:r>
              <a:rPr lang="ru-RU" sz="2700" dirty="0">
                <a:solidFill>
                  <a:schemeClr val="tx1"/>
                </a:solidFill>
              </a:rPr>
              <a:t> право людей </a:t>
            </a:r>
            <a:r>
              <a:rPr lang="ru-RU" sz="2700" dirty="0" err="1">
                <a:solidFill>
                  <a:schemeClr val="tx1"/>
                </a:solidFill>
              </a:rPr>
              <a:t>вільно</a:t>
            </a:r>
            <a:r>
              <a:rPr lang="ru-RU" sz="2700" dirty="0">
                <a:solidFill>
                  <a:schemeClr val="tx1"/>
                </a:solidFill>
              </a:rPr>
              <a:t> </a:t>
            </a:r>
            <a:r>
              <a:rPr lang="ru-RU" sz="2700" dirty="0" err="1">
                <a:solidFill>
                  <a:schemeClr val="tx1"/>
                </a:solidFill>
              </a:rPr>
              <a:t>висловлювати</a:t>
            </a:r>
            <a:r>
              <a:rPr lang="ru-RU" sz="2700" dirty="0">
                <a:solidFill>
                  <a:schemeClr val="tx1"/>
                </a:solidFill>
              </a:rPr>
              <a:t> </a:t>
            </a:r>
            <a:r>
              <a:rPr lang="ru-RU" sz="2700" dirty="0" err="1">
                <a:solidFill>
                  <a:schemeClr val="tx1"/>
                </a:solidFill>
              </a:rPr>
              <a:t>свої</a:t>
            </a:r>
            <a:r>
              <a:rPr lang="ru-RU" sz="2700" dirty="0">
                <a:solidFill>
                  <a:schemeClr val="tx1"/>
                </a:solidFill>
              </a:rPr>
              <a:t> </a:t>
            </a:r>
            <a:r>
              <a:rPr lang="ru-RU" sz="2700" dirty="0" err="1">
                <a:solidFill>
                  <a:schemeClr val="tx1"/>
                </a:solidFill>
              </a:rPr>
              <a:t>ідеї</a:t>
            </a:r>
            <a:r>
              <a:rPr lang="ru-RU" sz="2700" dirty="0">
                <a:solidFill>
                  <a:schemeClr val="tx1"/>
                </a:solidFill>
              </a:rPr>
              <a:t> </a:t>
            </a:r>
            <a:r>
              <a:rPr lang="ru-RU" sz="2700" dirty="0" err="1">
                <a:solidFill>
                  <a:schemeClr val="tx1"/>
                </a:solidFill>
              </a:rPr>
              <a:t>або</a:t>
            </a:r>
            <a:r>
              <a:rPr lang="ru-RU" sz="2700" dirty="0">
                <a:solidFill>
                  <a:schemeClr val="tx1"/>
                </a:solidFill>
              </a:rPr>
              <a:t> думки без </a:t>
            </a:r>
            <a:r>
              <a:rPr lang="ru-RU" sz="2700" dirty="0" err="1">
                <a:solidFill>
                  <a:schemeClr val="tx1"/>
                </a:solidFill>
              </a:rPr>
              <a:t>небезпеки</a:t>
            </a:r>
            <a:r>
              <a:rPr lang="ru-RU" sz="2700" dirty="0">
                <a:solidFill>
                  <a:schemeClr val="tx1"/>
                </a:solidFill>
              </a:rPr>
              <a:t> </a:t>
            </a:r>
            <a:r>
              <a:rPr lang="ru-RU" sz="2700" dirty="0" err="1">
                <a:solidFill>
                  <a:schemeClr val="tx1"/>
                </a:solidFill>
              </a:rPr>
              <a:t>помсти</a:t>
            </a:r>
            <a:r>
              <a:rPr lang="ru-RU" sz="2700" dirty="0">
                <a:solidFill>
                  <a:schemeClr val="tx1"/>
                </a:solidFill>
              </a:rPr>
              <a:t>, </a:t>
            </a:r>
            <a:r>
              <a:rPr lang="ru-RU" sz="2700" dirty="0" err="1">
                <a:solidFill>
                  <a:schemeClr val="tx1"/>
                </a:solidFill>
              </a:rPr>
              <a:t>цензури</a:t>
            </a:r>
            <a:r>
              <a:rPr lang="ru-RU" sz="2700" dirty="0">
                <a:solidFill>
                  <a:schemeClr val="tx1"/>
                </a:solidFill>
              </a:rPr>
              <a:t>, </a:t>
            </a:r>
            <a:r>
              <a:rPr lang="ru-RU" sz="2700" dirty="0" err="1">
                <a:solidFill>
                  <a:schemeClr val="tx1"/>
                </a:solidFill>
              </a:rPr>
              <a:t>покарання</a:t>
            </a:r>
            <a:r>
              <a:rPr lang="ru-RU" sz="2700" dirty="0">
                <a:solidFill>
                  <a:schemeClr val="tx1"/>
                </a:solidFill>
              </a:rPr>
              <a:t> (</a:t>
            </a:r>
            <a:r>
              <a:rPr lang="ru-RU" sz="2700" dirty="0" err="1">
                <a:solidFill>
                  <a:schemeClr val="tx1"/>
                </a:solidFill>
              </a:rPr>
              <a:t>санкцій</a:t>
            </a:r>
            <a:r>
              <a:rPr lang="ru-RU" sz="2700" dirty="0">
                <a:solidFill>
                  <a:schemeClr val="tx1"/>
                </a:solidFill>
              </a:rPr>
              <a:t>)</a:t>
            </a:r>
            <a:br>
              <a:rPr lang="ru-RU" sz="2700" dirty="0">
                <a:solidFill>
                  <a:schemeClr val="tx1"/>
                </a:solidFill>
              </a:rPr>
            </a:br>
            <a:r>
              <a:rPr lang="ru-RU" sz="2700" dirty="0" err="1">
                <a:solidFill>
                  <a:schemeClr val="tx1"/>
                </a:solidFill>
              </a:rPr>
              <a:t>тощо</a:t>
            </a:r>
            <a:r>
              <a:rPr lang="ru-RU" sz="2700" dirty="0">
                <a:solidFill>
                  <a:schemeClr val="tx1"/>
                </a:solidFill>
              </a:rPr>
              <a:t>. </a:t>
            </a:r>
            <a:r>
              <a:rPr lang="ru-RU" sz="2700" dirty="0" err="1">
                <a:solidFill>
                  <a:schemeClr val="tx1"/>
                </a:solidFill>
              </a:rPr>
              <a:t>Проте</a:t>
            </a:r>
            <a:r>
              <a:rPr lang="ru-RU" sz="2700" dirty="0">
                <a:solidFill>
                  <a:schemeClr val="tx1"/>
                </a:solidFill>
              </a:rPr>
              <a:t> </a:t>
            </a:r>
            <a:r>
              <a:rPr lang="ru-RU" sz="2700" dirty="0" err="1">
                <a:solidFill>
                  <a:schemeClr val="tx1"/>
                </a:solidFill>
              </a:rPr>
              <a:t>це</a:t>
            </a:r>
            <a:r>
              <a:rPr lang="ru-RU" sz="2700" dirty="0">
                <a:solidFill>
                  <a:schemeClr val="tx1"/>
                </a:solidFill>
              </a:rPr>
              <a:t> право </a:t>
            </a:r>
            <a:r>
              <a:rPr lang="ru-RU" sz="2700" dirty="0" err="1">
                <a:solidFill>
                  <a:schemeClr val="tx1"/>
                </a:solidFill>
              </a:rPr>
              <a:t>має</a:t>
            </a:r>
            <a:r>
              <a:rPr lang="ru-RU" sz="2700" dirty="0">
                <a:solidFill>
                  <a:schemeClr val="tx1"/>
                </a:solidFill>
              </a:rPr>
              <a:t> </a:t>
            </a:r>
            <a:r>
              <a:rPr lang="ru-RU" sz="2700" dirty="0" err="1">
                <a:solidFill>
                  <a:schemeClr val="tx1"/>
                </a:solidFill>
              </a:rPr>
              <a:t>деякі</a:t>
            </a:r>
            <a:r>
              <a:rPr lang="ru-RU" sz="2700" dirty="0">
                <a:solidFill>
                  <a:schemeClr val="tx1"/>
                </a:solidFill>
              </a:rPr>
              <a:t> </a:t>
            </a:r>
            <a:r>
              <a:rPr lang="ru-RU" sz="2700" dirty="0" err="1">
                <a:solidFill>
                  <a:schemeClr val="tx1"/>
                </a:solidFill>
              </a:rPr>
              <a:t>обмеження</a:t>
            </a:r>
            <a:r>
              <a:rPr lang="ru-RU" sz="2700" dirty="0">
                <a:solidFill>
                  <a:schemeClr val="tx1"/>
                </a:solidFill>
              </a:rPr>
              <a:t>, </a:t>
            </a:r>
            <a:r>
              <a:rPr lang="ru-RU" sz="2700" dirty="0" err="1">
                <a:solidFill>
                  <a:schemeClr val="tx1"/>
                </a:solidFill>
              </a:rPr>
              <a:t>пов’язані</a:t>
            </a:r>
            <a:r>
              <a:rPr lang="ru-RU" sz="2700" dirty="0">
                <a:solidFill>
                  <a:schemeClr val="tx1"/>
                </a:solidFill>
              </a:rPr>
              <a:t> з </a:t>
            </a:r>
            <a:r>
              <a:rPr lang="ru-RU" sz="2700" dirty="0" err="1">
                <a:solidFill>
                  <a:schemeClr val="tx1"/>
                </a:solidFill>
              </a:rPr>
              <a:t>обра`зами</a:t>
            </a:r>
            <a:r>
              <a:rPr lang="ru-RU" sz="2700" dirty="0">
                <a:solidFill>
                  <a:schemeClr val="tx1"/>
                </a:solidFill>
              </a:rPr>
              <a:t> й </a:t>
            </a:r>
            <a:r>
              <a:rPr lang="ru-RU" sz="2700" dirty="0" err="1">
                <a:solidFill>
                  <a:schemeClr val="tx1"/>
                </a:solidFill>
              </a:rPr>
              <a:t>приниженням</a:t>
            </a:r>
            <a:r>
              <a:rPr lang="ru-RU" sz="2700" dirty="0">
                <a:solidFill>
                  <a:schemeClr val="tx1"/>
                </a:solidFill>
              </a:rPr>
              <a:t> </a:t>
            </a:r>
            <a:r>
              <a:rPr lang="ru-RU" sz="2700" dirty="0" err="1">
                <a:solidFill>
                  <a:schemeClr val="tx1"/>
                </a:solidFill>
              </a:rPr>
              <a:t>гідності</a:t>
            </a:r>
            <a:r>
              <a:rPr lang="ru-RU" sz="2700" dirty="0">
                <a:solidFill>
                  <a:schemeClr val="tx1"/>
                </a:solidFill>
              </a:rPr>
              <a:t>, а </a:t>
            </a:r>
            <a:r>
              <a:rPr lang="ru-RU" sz="2700" dirty="0" err="1">
                <a:solidFill>
                  <a:schemeClr val="tx1"/>
                </a:solidFill>
              </a:rPr>
              <a:t>також</a:t>
            </a:r>
            <a:r>
              <a:rPr lang="ru-RU" sz="2700" dirty="0">
                <a:solidFill>
                  <a:schemeClr val="tx1"/>
                </a:solidFill>
              </a:rPr>
              <a:t> державною </a:t>
            </a:r>
            <a:r>
              <a:rPr lang="ru-RU" sz="2700" dirty="0" err="1">
                <a:solidFill>
                  <a:schemeClr val="tx1"/>
                </a:solidFill>
              </a:rPr>
              <a:t>безпекою</a:t>
            </a:r>
            <a:r>
              <a:rPr lang="ru-RU" sz="2700" dirty="0">
                <a:solidFill>
                  <a:schemeClr val="tx1"/>
                </a:solidFill>
              </a:rPr>
              <a:t>. </a:t>
            </a:r>
            <a:r>
              <a:rPr lang="ru-RU" sz="2700" dirty="0" err="1">
                <a:solidFill>
                  <a:schemeClr val="tx1"/>
                </a:solidFill>
              </a:rPr>
              <a:t>Відповідно</a:t>
            </a:r>
            <a:r>
              <a:rPr lang="ru-RU" sz="2700" dirty="0">
                <a:solidFill>
                  <a:schemeClr val="tx1"/>
                </a:solidFill>
              </a:rPr>
              <a:t> до</a:t>
            </a:r>
            <a:br>
              <a:rPr lang="ru-RU" sz="2700" dirty="0">
                <a:solidFill>
                  <a:schemeClr val="tx1"/>
                </a:solidFill>
              </a:rPr>
            </a:br>
            <a:r>
              <a:rPr lang="ru-RU" sz="2700" dirty="0">
                <a:solidFill>
                  <a:schemeClr val="tx1"/>
                </a:solidFill>
              </a:rPr>
              <a:t>норм </a:t>
            </a:r>
            <a:r>
              <a:rPr lang="ru-RU" sz="2700" dirty="0" err="1">
                <a:solidFill>
                  <a:schemeClr val="tx1"/>
                </a:solidFill>
              </a:rPr>
              <a:t>міжнародного</a:t>
            </a:r>
            <a:r>
              <a:rPr lang="ru-RU" sz="2700" dirty="0">
                <a:solidFill>
                  <a:schemeClr val="tx1"/>
                </a:solidFill>
              </a:rPr>
              <a:t> права, </a:t>
            </a:r>
            <a:r>
              <a:rPr lang="ru-RU" sz="2700" dirty="0" err="1">
                <a:solidFill>
                  <a:schemeClr val="tx1"/>
                </a:solidFill>
              </a:rPr>
              <a:t>обмеження</a:t>
            </a:r>
            <a:r>
              <a:rPr lang="ru-RU" sz="2700" dirty="0">
                <a:solidFill>
                  <a:schemeClr val="tx1"/>
                </a:solidFill>
              </a:rPr>
              <a:t> </a:t>
            </a:r>
            <a:r>
              <a:rPr lang="ru-RU" sz="2700" dirty="0" err="1">
                <a:solidFill>
                  <a:schemeClr val="tx1"/>
                </a:solidFill>
              </a:rPr>
              <a:t>свободи</a:t>
            </a:r>
            <a:r>
              <a:rPr lang="ru-RU" sz="2700" dirty="0">
                <a:solidFill>
                  <a:schemeClr val="tx1"/>
                </a:solidFill>
              </a:rPr>
              <a:t> слова </a:t>
            </a:r>
            <a:r>
              <a:rPr lang="ru-RU" sz="2700" dirty="0" err="1">
                <a:solidFill>
                  <a:schemeClr val="tx1"/>
                </a:solidFill>
              </a:rPr>
              <a:t>мають</a:t>
            </a:r>
            <a:r>
              <a:rPr lang="ru-RU" sz="2700" dirty="0">
                <a:solidFill>
                  <a:schemeClr val="tx1"/>
                </a:solidFill>
              </a:rPr>
              <a:t> </a:t>
            </a:r>
            <a:r>
              <a:rPr lang="ru-RU" sz="2700" dirty="0" err="1">
                <a:solidFill>
                  <a:schemeClr val="tx1"/>
                </a:solidFill>
              </a:rPr>
              <a:t>відповідати</a:t>
            </a:r>
            <a:r>
              <a:rPr lang="ru-RU" sz="2700" dirty="0">
                <a:solidFill>
                  <a:schemeClr val="tx1"/>
                </a:solidFill>
              </a:rPr>
              <a:t> </a:t>
            </a:r>
            <a:r>
              <a:rPr lang="ru-RU" sz="2700" dirty="0" err="1">
                <a:solidFill>
                  <a:schemeClr val="tx1"/>
                </a:solidFill>
              </a:rPr>
              <a:t>трьом</a:t>
            </a:r>
            <a:r>
              <a:rPr lang="ru-RU" sz="2700" dirty="0">
                <a:solidFill>
                  <a:schemeClr val="tx1"/>
                </a:solidFill>
              </a:rPr>
              <a:t> </a:t>
            </a:r>
            <a:r>
              <a:rPr lang="ru-RU" sz="2700" dirty="0" err="1">
                <a:solidFill>
                  <a:schemeClr val="tx1"/>
                </a:solidFill>
              </a:rPr>
              <a:t>умовам</a:t>
            </a:r>
            <a:r>
              <a:rPr lang="ru-RU" sz="2700" dirty="0">
                <a:solidFill>
                  <a:schemeClr val="tx1"/>
                </a:solidFill>
              </a:rPr>
              <a:t>: </a:t>
            </a:r>
            <a:r>
              <a:rPr lang="ru-RU" sz="2700" dirty="0" err="1">
                <a:solidFill>
                  <a:schemeClr val="tx1"/>
                </a:solidFill>
              </a:rPr>
              <a:t>узгоджуватися</a:t>
            </a:r>
            <a:r>
              <a:rPr lang="ru-RU" sz="2700" dirty="0">
                <a:solidFill>
                  <a:schemeClr val="tx1"/>
                </a:solidFill>
              </a:rPr>
              <a:t> </a:t>
            </a:r>
            <a:r>
              <a:rPr lang="ru-RU" sz="2700" dirty="0" err="1">
                <a:solidFill>
                  <a:schemeClr val="tx1"/>
                </a:solidFill>
              </a:rPr>
              <a:t>із</a:t>
            </a:r>
            <a:r>
              <a:rPr lang="ru-RU" sz="2700" dirty="0">
                <a:solidFill>
                  <a:schemeClr val="tx1"/>
                </a:solidFill>
              </a:rPr>
              <a:t> законом, </a:t>
            </a:r>
            <a:r>
              <a:rPr lang="ru-RU" sz="2700" dirty="0" err="1">
                <a:solidFill>
                  <a:schemeClr val="tx1"/>
                </a:solidFill>
              </a:rPr>
              <a:t>мати</a:t>
            </a:r>
            <a:r>
              <a:rPr lang="ru-RU" sz="2700" dirty="0">
                <a:solidFill>
                  <a:schemeClr val="tx1"/>
                </a:solidFill>
              </a:rPr>
              <a:t> </a:t>
            </a:r>
            <a:r>
              <a:rPr lang="ru-RU" sz="2700" dirty="0" err="1">
                <a:solidFill>
                  <a:schemeClr val="tx1"/>
                </a:solidFill>
              </a:rPr>
              <a:t>благородну</a:t>
            </a:r>
            <a:r>
              <a:rPr lang="ru-RU" sz="2700" dirty="0">
                <a:solidFill>
                  <a:schemeClr val="tx1"/>
                </a:solidFill>
              </a:rPr>
              <a:t> мету й бути </a:t>
            </a:r>
            <a:r>
              <a:rPr lang="ru-RU" sz="2700" dirty="0" err="1">
                <a:solidFill>
                  <a:schemeClr val="tx1"/>
                </a:solidFill>
              </a:rPr>
              <a:t>необхідними</a:t>
            </a:r>
            <a:r>
              <a:rPr lang="ru-RU" sz="2700" dirty="0">
                <a:solidFill>
                  <a:schemeClr val="tx1"/>
                </a:solidFill>
              </a:rPr>
              <a:t> для </a:t>
            </a:r>
            <a:r>
              <a:rPr lang="ru-RU" sz="2700" dirty="0" err="1">
                <a:solidFill>
                  <a:schemeClr val="tx1"/>
                </a:solidFill>
              </a:rPr>
              <a:t>досягнення</a:t>
            </a:r>
            <a:r>
              <a:rPr lang="ru-RU" sz="2700" dirty="0">
                <a:solidFill>
                  <a:schemeClr val="tx1"/>
                </a:solidFill>
              </a:rPr>
              <a:t> </a:t>
            </a:r>
            <a:r>
              <a:rPr lang="ru-RU" sz="2700" dirty="0" err="1">
                <a:solidFill>
                  <a:schemeClr val="tx1"/>
                </a:solidFill>
              </a:rPr>
              <a:t>цієї</a:t>
            </a:r>
            <a:r>
              <a:rPr lang="ru-RU" sz="2700" dirty="0">
                <a:solidFill>
                  <a:schemeClr val="tx1"/>
                </a:solidFill>
              </a:rPr>
              <a:t> мети.</a:t>
            </a:r>
            <a:endParaRPr lang="uk-UA" sz="2700" dirty="0">
              <a:solidFill>
                <a:schemeClr val="tx1"/>
              </a:solidFill>
            </a:endParaRPr>
          </a:p>
        </p:txBody>
      </p:sp>
      <p:pic>
        <p:nvPicPr>
          <p:cNvPr id="3" name="Рисунок 2">
            <a:extLst>
              <a:ext uri="{FF2B5EF4-FFF2-40B4-BE49-F238E27FC236}">
                <a16:creationId xmlns:a16="http://schemas.microsoft.com/office/drawing/2014/main" id="{7FF56E5D-8944-4114-9B73-98F428A9FED8}"/>
              </a:ext>
            </a:extLst>
          </p:cNvPr>
          <p:cNvPicPr>
            <a:picLocks noChangeAspect="1"/>
          </p:cNvPicPr>
          <p:nvPr/>
        </p:nvPicPr>
        <p:blipFill>
          <a:blip r:embed="rId2"/>
          <a:stretch>
            <a:fillRect/>
          </a:stretch>
        </p:blipFill>
        <p:spPr>
          <a:xfrm rot="471401">
            <a:off x="9138527" y="18748"/>
            <a:ext cx="3140752" cy="1758821"/>
          </a:xfrm>
          <a:prstGeom prst="rect">
            <a:avLst/>
          </a:prstGeom>
        </p:spPr>
      </p:pic>
      <p:pic>
        <p:nvPicPr>
          <p:cNvPr id="4" name="Рисунок 3">
            <a:extLst>
              <a:ext uri="{FF2B5EF4-FFF2-40B4-BE49-F238E27FC236}">
                <a16:creationId xmlns:a16="http://schemas.microsoft.com/office/drawing/2014/main" id="{E91CEDA6-F327-4578-AEFA-096B239A8AB1}"/>
              </a:ext>
            </a:extLst>
          </p:cNvPr>
          <p:cNvPicPr>
            <a:picLocks noChangeAspect="1"/>
          </p:cNvPicPr>
          <p:nvPr/>
        </p:nvPicPr>
        <p:blipFill>
          <a:blip r:embed="rId3"/>
          <a:stretch>
            <a:fillRect/>
          </a:stretch>
        </p:blipFill>
        <p:spPr>
          <a:xfrm rot="20199287">
            <a:off x="396453" y="258049"/>
            <a:ext cx="2143125" cy="2143125"/>
          </a:xfrm>
          <a:prstGeom prst="rect">
            <a:avLst/>
          </a:prstGeom>
        </p:spPr>
      </p:pic>
    </p:spTree>
    <p:extLst>
      <p:ext uri="{BB962C8B-B14F-4D97-AF65-F5344CB8AC3E}">
        <p14:creationId xmlns:p14="http://schemas.microsoft.com/office/powerpoint/2010/main" val="2522898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FB3D4A-2936-4ACC-B5BD-B42A8D74E3F2}"/>
              </a:ext>
            </a:extLst>
          </p:cNvPr>
          <p:cNvSpPr>
            <a:spLocks noGrp="1"/>
          </p:cNvSpPr>
          <p:nvPr>
            <p:ph type="title"/>
          </p:nvPr>
        </p:nvSpPr>
        <p:spPr/>
        <p:txBody>
          <a:bodyPr/>
          <a:lstStyle/>
          <a:p>
            <a:r>
              <a:rPr lang="uk-UA" dirty="0">
                <a:solidFill>
                  <a:srgbClr val="FF0000"/>
                </a:solidFill>
              </a:rPr>
              <a:t>словник</a:t>
            </a:r>
          </a:p>
        </p:txBody>
      </p:sp>
      <p:sp>
        <p:nvSpPr>
          <p:cNvPr id="3" name="Текст 2">
            <a:extLst>
              <a:ext uri="{FF2B5EF4-FFF2-40B4-BE49-F238E27FC236}">
                <a16:creationId xmlns:a16="http://schemas.microsoft.com/office/drawing/2014/main" id="{8083F453-7708-42C3-8ABF-4A8DB279FFFD}"/>
              </a:ext>
            </a:extLst>
          </p:cNvPr>
          <p:cNvSpPr>
            <a:spLocks noGrp="1"/>
          </p:cNvSpPr>
          <p:nvPr>
            <p:ph type="body" idx="1"/>
          </p:nvPr>
        </p:nvSpPr>
        <p:spPr>
          <a:xfrm>
            <a:off x="668695" y="2453951"/>
            <a:ext cx="4239207" cy="485193"/>
          </a:xfrm>
        </p:spPr>
        <p:txBody>
          <a:bodyPr/>
          <a:lstStyle/>
          <a:p>
            <a:r>
              <a:rPr lang="uk-UA" b="1" dirty="0"/>
              <a:t>Недискримінація</a:t>
            </a:r>
          </a:p>
        </p:txBody>
      </p:sp>
      <p:sp>
        <p:nvSpPr>
          <p:cNvPr id="4" name="Объект 3">
            <a:extLst>
              <a:ext uri="{FF2B5EF4-FFF2-40B4-BE49-F238E27FC236}">
                <a16:creationId xmlns:a16="http://schemas.microsoft.com/office/drawing/2014/main" id="{B0E20BE5-41E6-4986-9895-CD65A90EFB5A}"/>
              </a:ext>
            </a:extLst>
          </p:cNvPr>
          <p:cNvSpPr>
            <a:spLocks noGrp="1"/>
          </p:cNvSpPr>
          <p:nvPr>
            <p:ph sz="half" idx="2"/>
          </p:nvPr>
        </p:nvSpPr>
        <p:spPr>
          <a:xfrm>
            <a:off x="780662" y="2939144"/>
            <a:ext cx="4239207" cy="2936724"/>
          </a:xfrm>
        </p:spPr>
        <p:txBody>
          <a:bodyPr>
            <a:normAutofit/>
          </a:bodyPr>
          <a:lstStyle/>
          <a:p>
            <a:pPr marL="0" indent="0">
              <a:buNone/>
            </a:pPr>
            <a:r>
              <a:rPr lang="ru-RU" dirty="0" err="1"/>
              <a:t>рівноправне</a:t>
            </a:r>
            <a:r>
              <a:rPr lang="ru-RU" dirty="0"/>
              <a:t> </a:t>
            </a:r>
            <a:r>
              <a:rPr lang="ru-RU" dirty="0" err="1"/>
              <a:t>ставлення</a:t>
            </a:r>
            <a:r>
              <a:rPr lang="ru-RU" dirty="0"/>
              <a:t> та </a:t>
            </a:r>
            <a:r>
              <a:rPr lang="ru-RU" dirty="0" err="1"/>
              <a:t>відсутність</a:t>
            </a:r>
            <a:r>
              <a:rPr lang="ru-RU" dirty="0"/>
              <a:t> </a:t>
            </a:r>
            <a:r>
              <a:rPr lang="ru-RU" dirty="0" err="1"/>
              <a:t>дискримінації</a:t>
            </a:r>
            <a:r>
              <a:rPr lang="ru-RU" dirty="0"/>
              <a:t>, а </a:t>
            </a:r>
            <a:r>
              <a:rPr lang="ru-RU" dirty="0" err="1"/>
              <a:t>також</a:t>
            </a:r>
            <a:r>
              <a:rPr lang="ru-RU" dirty="0"/>
              <a:t> </a:t>
            </a:r>
            <a:r>
              <a:rPr lang="ru-RU" dirty="0" err="1"/>
              <a:t>створення</a:t>
            </a:r>
            <a:r>
              <a:rPr lang="ru-RU" dirty="0"/>
              <a:t> </a:t>
            </a:r>
            <a:r>
              <a:rPr lang="ru-RU" dirty="0" err="1"/>
              <a:t>додаткових</a:t>
            </a:r>
            <a:r>
              <a:rPr lang="ru-RU" dirty="0"/>
              <a:t> умов і </a:t>
            </a:r>
            <a:r>
              <a:rPr lang="ru-RU" dirty="0" err="1"/>
              <a:t>середовища</a:t>
            </a:r>
            <a:r>
              <a:rPr lang="ru-RU" dirty="0"/>
              <a:t>, де </a:t>
            </a:r>
            <a:r>
              <a:rPr lang="ru-RU" dirty="0" err="1"/>
              <a:t>людина</a:t>
            </a:r>
            <a:r>
              <a:rPr lang="ru-RU" dirty="0"/>
              <a:t> могла б </a:t>
            </a:r>
            <a:r>
              <a:rPr lang="ru-RU" dirty="0" err="1"/>
              <a:t>реалізувати</a:t>
            </a:r>
            <a:r>
              <a:rPr lang="ru-RU" dirty="0"/>
              <a:t> </a:t>
            </a:r>
            <a:r>
              <a:rPr lang="ru-RU" dirty="0" err="1"/>
              <a:t>свої</a:t>
            </a:r>
            <a:r>
              <a:rPr lang="ru-RU" dirty="0"/>
              <a:t> права.</a:t>
            </a:r>
            <a:endParaRPr lang="uk-UA" dirty="0"/>
          </a:p>
        </p:txBody>
      </p:sp>
      <p:sp>
        <p:nvSpPr>
          <p:cNvPr id="5" name="Текст 4">
            <a:extLst>
              <a:ext uri="{FF2B5EF4-FFF2-40B4-BE49-F238E27FC236}">
                <a16:creationId xmlns:a16="http://schemas.microsoft.com/office/drawing/2014/main" id="{4323F94F-6274-43CA-BA40-6EE045413ED7}"/>
              </a:ext>
            </a:extLst>
          </p:cNvPr>
          <p:cNvSpPr>
            <a:spLocks noGrp="1"/>
          </p:cNvSpPr>
          <p:nvPr>
            <p:ph type="body" sz="quarter" idx="3"/>
          </p:nvPr>
        </p:nvSpPr>
        <p:spPr>
          <a:xfrm>
            <a:off x="6180670" y="2379307"/>
            <a:ext cx="4718304" cy="662474"/>
          </a:xfrm>
        </p:spPr>
        <p:txBody>
          <a:bodyPr/>
          <a:lstStyle/>
          <a:p>
            <a:r>
              <a:rPr lang="uk-UA" b="1" dirty="0"/>
              <a:t>Дискримінація</a:t>
            </a:r>
          </a:p>
        </p:txBody>
      </p:sp>
      <p:sp>
        <p:nvSpPr>
          <p:cNvPr id="6" name="Объект 5">
            <a:extLst>
              <a:ext uri="{FF2B5EF4-FFF2-40B4-BE49-F238E27FC236}">
                <a16:creationId xmlns:a16="http://schemas.microsoft.com/office/drawing/2014/main" id="{145F78EC-57FF-4C00-A7D6-3CD29C4ED072}"/>
              </a:ext>
            </a:extLst>
          </p:cNvPr>
          <p:cNvSpPr>
            <a:spLocks noGrp="1"/>
          </p:cNvSpPr>
          <p:nvPr>
            <p:ph sz="quarter" idx="4"/>
          </p:nvPr>
        </p:nvSpPr>
        <p:spPr>
          <a:xfrm>
            <a:off x="5019869" y="2939143"/>
            <a:ext cx="6522098" cy="3321697"/>
          </a:xfrm>
        </p:spPr>
        <p:txBody>
          <a:bodyPr>
            <a:noAutofit/>
          </a:bodyPr>
          <a:lstStyle/>
          <a:p>
            <a:pPr marL="0" indent="0">
              <a:buNone/>
            </a:pPr>
            <a:r>
              <a:rPr lang="uk-UA" dirty="0"/>
              <a:t>ситуація, за якої особа та/або група осіб за їхніми ознаками раси, кольору шкіри, політичних, релігійних та інших переконань, статі, віку, інвалідності, етнічного та соціального походження, громадянства, сімейного та майнового стану, місця проживання, </a:t>
            </a:r>
            <a:r>
              <a:rPr lang="uk-UA" dirty="0" err="1"/>
              <a:t>мовними</a:t>
            </a:r>
            <a:r>
              <a:rPr lang="uk-UA" dirty="0"/>
              <a:t> або іншими ознаками зазнає обмеження у визнанні, реалізації або користуванні правами і свободами в будь-якій формі.</a:t>
            </a:r>
          </a:p>
        </p:txBody>
      </p:sp>
    </p:spTree>
    <p:extLst>
      <p:ext uri="{BB962C8B-B14F-4D97-AF65-F5344CB8AC3E}">
        <p14:creationId xmlns:p14="http://schemas.microsoft.com/office/powerpoint/2010/main" val="144047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A111C-7764-4BE6-BA4B-0C661B586693}"/>
              </a:ext>
            </a:extLst>
          </p:cNvPr>
          <p:cNvSpPr>
            <a:spLocks noGrp="1"/>
          </p:cNvSpPr>
          <p:nvPr>
            <p:ph type="title"/>
          </p:nvPr>
        </p:nvSpPr>
        <p:spPr>
          <a:xfrm>
            <a:off x="830424" y="982132"/>
            <a:ext cx="10543592" cy="5157411"/>
          </a:xfrm>
        </p:spPr>
        <p:txBody>
          <a:bodyPr>
            <a:noAutofit/>
          </a:bodyPr>
          <a:lstStyle/>
          <a:p>
            <a:pPr algn="l"/>
            <a:r>
              <a:rPr lang="uk-UA" sz="2400" b="1" dirty="0">
                <a:solidFill>
                  <a:srgbClr val="FF0000"/>
                </a:solidFill>
              </a:rPr>
              <a:t>Право на рівне ставлення. </a:t>
            </a:r>
            <a:r>
              <a:rPr lang="uk-UA" sz="2400" dirty="0"/>
              <a:t>Це право тісно пов’язане</a:t>
            </a:r>
            <a:br>
              <a:rPr lang="uk-UA" sz="2400" dirty="0"/>
            </a:br>
            <a:r>
              <a:rPr lang="uk-UA" sz="2400" dirty="0"/>
              <a:t>з принципом недискримінації, що означає заборону необґрунтованого відмінного ставлення (а саме встановлення розрізнень, винятків, обмежень або переваг) до осіб, які перебувають в однаковій ситуації, або однакового підходу до осіб, які перебувають у різних ситуаціях.</a:t>
            </a:r>
            <a:br>
              <a:rPr lang="uk-UA" sz="2400" dirty="0"/>
            </a:br>
            <a:r>
              <a:rPr lang="uk-UA" sz="2400" dirty="0"/>
              <a:t>Оскільки </a:t>
            </a:r>
            <a:r>
              <a:rPr lang="uk-UA" sz="2400" b="1" dirty="0"/>
              <a:t>дискримінація </a:t>
            </a:r>
            <a:r>
              <a:rPr lang="uk-UA" sz="2400" dirty="0"/>
              <a:t>призводить до обмеження або унеможливлення в користуванні або здійсненні прав і свобод усіма людьми на рівних підставах, то її заборона розглядається як один зі шляхів забезпечення рівності всіх людей.</a:t>
            </a:r>
            <a:br>
              <a:rPr lang="uk-UA" sz="2400" dirty="0"/>
            </a:br>
            <a:r>
              <a:rPr lang="uk-UA" sz="2400" dirty="0"/>
              <a:t>Право на захист від дискримінації є одним із головних прав людини, яке визнане міжнародним правом і має бути забезпечене сучасними державами.</a:t>
            </a:r>
            <a:br>
              <a:rPr lang="uk-UA" sz="2400" dirty="0"/>
            </a:br>
            <a:endParaRPr lang="uk-UA" sz="2400" dirty="0">
              <a:solidFill>
                <a:schemeClr val="tx1"/>
              </a:solidFill>
            </a:endParaRPr>
          </a:p>
        </p:txBody>
      </p:sp>
      <p:pic>
        <p:nvPicPr>
          <p:cNvPr id="3" name="Рисунок 2">
            <a:extLst>
              <a:ext uri="{FF2B5EF4-FFF2-40B4-BE49-F238E27FC236}">
                <a16:creationId xmlns:a16="http://schemas.microsoft.com/office/drawing/2014/main" id="{7FF56E5D-8944-4114-9B73-98F428A9FED8}"/>
              </a:ext>
            </a:extLst>
          </p:cNvPr>
          <p:cNvPicPr>
            <a:picLocks noChangeAspect="1"/>
          </p:cNvPicPr>
          <p:nvPr/>
        </p:nvPicPr>
        <p:blipFill>
          <a:blip r:embed="rId2"/>
          <a:stretch>
            <a:fillRect/>
          </a:stretch>
        </p:blipFill>
        <p:spPr>
          <a:xfrm rot="471401">
            <a:off x="9138527" y="18748"/>
            <a:ext cx="3140752" cy="1758821"/>
          </a:xfrm>
          <a:prstGeom prst="rect">
            <a:avLst/>
          </a:prstGeom>
        </p:spPr>
      </p:pic>
    </p:spTree>
    <p:extLst>
      <p:ext uri="{BB962C8B-B14F-4D97-AF65-F5344CB8AC3E}">
        <p14:creationId xmlns:p14="http://schemas.microsoft.com/office/powerpoint/2010/main" val="97789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A111C-7764-4BE6-BA4B-0C661B586693}"/>
              </a:ext>
            </a:extLst>
          </p:cNvPr>
          <p:cNvSpPr>
            <a:spLocks noGrp="1"/>
          </p:cNvSpPr>
          <p:nvPr>
            <p:ph type="title"/>
          </p:nvPr>
        </p:nvSpPr>
        <p:spPr>
          <a:xfrm>
            <a:off x="830424" y="982132"/>
            <a:ext cx="10543592" cy="5157411"/>
          </a:xfrm>
        </p:spPr>
        <p:txBody>
          <a:bodyPr>
            <a:noAutofit/>
          </a:bodyPr>
          <a:lstStyle/>
          <a:p>
            <a:pPr algn="l"/>
            <a:r>
              <a:rPr lang="uk-UA" sz="2400" b="1" dirty="0">
                <a:solidFill>
                  <a:srgbClr val="FF0000"/>
                </a:solidFill>
              </a:rPr>
              <a:t>Право на власність. </a:t>
            </a:r>
            <a:r>
              <a:rPr lang="uk-UA" sz="2400" dirty="0">
                <a:solidFill>
                  <a:schemeClr val="tx1"/>
                </a:solidFill>
              </a:rPr>
              <a:t>Це право закріплює, охороняє стан належності матеріальних благ конкретній особі. Воно є сукупністю правових норм, які</a:t>
            </a:r>
            <a:br>
              <a:rPr lang="uk-UA" sz="2400" dirty="0">
                <a:solidFill>
                  <a:schemeClr val="tx1"/>
                </a:solidFill>
              </a:rPr>
            </a:br>
            <a:r>
              <a:rPr lang="uk-UA" sz="2400" dirty="0">
                <a:solidFill>
                  <a:schemeClr val="tx1"/>
                </a:solidFill>
              </a:rPr>
              <a:t>регулюють відносини, пов’язані з володінням, користуванням і розпорядженням власником належним йому майном на свій розсуд і у своїх інтересах; невтручання інших осіб, а також обов’язки власника не порушувати прав та законних</a:t>
            </a:r>
            <a:br>
              <a:rPr lang="uk-UA" sz="2400" dirty="0">
                <a:solidFill>
                  <a:schemeClr val="tx1"/>
                </a:solidFill>
              </a:rPr>
            </a:br>
            <a:r>
              <a:rPr lang="uk-UA" sz="2400" dirty="0">
                <a:solidFill>
                  <a:schemeClr val="tx1"/>
                </a:solidFill>
              </a:rPr>
              <a:t>інтересів інших осіб.</a:t>
            </a:r>
          </a:p>
        </p:txBody>
      </p:sp>
      <p:pic>
        <p:nvPicPr>
          <p:cNvPr id="3" name="Рисунок 2">
            <a:extLst>
              <a:ext uri="{FF2B5EF4-FFF2-40B4-BE49-F238E27FC236}">
                <a16:creationId xmlns:a16="http://schemas.microsoft.com/office/drawing/2014/main" id="{7FF56E5D-8944-4114-9B73-98F428A9FED8}"/>
              </a:ext>
            </a:extLst>
          </p:cNvPr>
          <p:cNvPicPr>
            <a:picLocks noChangeAspect="1"/>
          </p:cNvPicPr>
          <p:nvPr/>
        </p:nvPicPr>
        <p:blipFill>
          <a:blip r:embed="rId2"/>
          <a:stretch>
            <a:fillRect/>
          </a:stretch>
        </p:blipFill>
        <p:spPr>
          <a:xfrm rot="471401">
            <a:off x="9138527" y="18748"/>
            <a:ext cx="3140752" cy="1758821"/>
          </a:xfrm>
          <a:prstGeom prst="rect">
            <a:avLst/>
          </a:prstGeom>
        </p:spPr>
      </p:pic>
      <p:pic>
        <p:nvPicPr>
          <p:cNvPr id="4" name="Рисунок 3">
            <a:extLst>
              <a:ext uri="{FF2B5EF4-FFF2-40B4-BE49-F238E27FC236}">
                <a16:creationId xmlns:a16="http://schemas.microsoft.com/office/drawing/2014/main" id="{D0072F6B-7D13-44F2-B682-556785222203}"/>
              </a:ext>
            </a:extLst>
          </p:cNvPr>
          <p:cNvPicPr>
            <a:picLocks noChangeAspect="1"/>
          </p:cNvPicPr>
          <p:nvPr/>
        </p:nvPicPr>
        <p:blipFill>
          <a:blip r:embed="rId3"/>
          <a:stretch>
            <a:fillRect/>
          </a:stretch>
        </p:blipFill>
        <p:spPr>
          <a:xfrm>
            <a:off x="637592" y="645464"/>
            <a:ext cx="2743200" cy="1666875"/>
          </a:xfrm>
          <a:prstGeom prst="rect">
            <a:avLst/>
          </a:prstGeom>
        </p:spPr>
      </p:pic>
    </p:spTree>
    <p:extLst>
      <p:ext uri="{BB962C8B-B14F-4D97-AF65-F5344CB8AC3E}">
        <p14:creationId xmlns:p14="http://schemas.microsoft.com/office/powerpoint/2010/main" val="4213897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5A111C-7764-4BE6-BA4B-0C661B586693}"/>
              </a:ext>
            </a:extLst>
          </p:cNvPr>
          <p:cNvSpPr>
            <a:spLocks noGrp="1"/>
          </p:cNvSpPr>
          <p:nvPr>
            <p:ph type="title"/>
          </p:nvPr>
        </p:nvSpPr>
        <p:spPr>
          <a:xfrm>
            <a:off x="830424" y="982132"/>
            <a:ext cx="10543592" cy="5157411"/>
          </a:xfrm>
        </p:spPr>
        <p:txBody>
          <a:bodyPr>
            <a:noAutofit/>
          </a:bodyPr>
          <a:lstStyle/>
          <a:p>
            <a:pPr algn="l"/>
            <a:r>
              <a:rPr lang="ru-RU" sz="2400" b="1" dirty="0">
                <a:solidFill>
                  <a:srgbClr val="FF0000"/>
                </a:solidFill>
              </a:rPr>
              <a:t>Право на </a:t>
            </a:r>
            <a:r>
              <a:rPr lang="ru-RU" sz="2400" b="1" dirty="0" err="1">
                <a:solidFill>
                  <a:srgbClr val="FF0000"/>
                </a:solidFill>
              </a:rPr>
              <a:t>освіту</a:t>
            </a:r>
            <a:r>
              <a:rPr lang="ru-RU" sz="2400" b="1" dirty="0">
                <a:solidFill>
                  <a:srgbClr val="FF0000"/>
                </a:solidFill>
              </a:rPr>
              <a:t>. </a:t>
            </a:r>
            <a:r>
              <a:rPr lang="ru-RU" sz="2400" dirty="0" err="1">
                <a:solidFill>
                  <a:schemeClr val="tx1"/>
                </a:solidFill>
              </a:rPr>
              <a:t>Це</a:t>
            </a:r>
            <a:r>
              <a:rPr lang="ru-RU" sz="2400" dirty="0">
                <a:solidFill>
                  <a:schemeClr val="tx1"/>
                </a:solidFill>
              </a:rPr>
              <a:t> право </a:t>
            </a:r>
            <a:r>
              <a:rPr lang="ru-RU" sz="2400" dirty="0" err="1">
                <a:solidFill>
                  <a:schemeClr val="tx1"/>
                </a:solidFill>
              </a:rPr>
              <a:t>людини</a:t>
            </a:r>
            <a:r>
              <a:rPr lang="ru-RU" sz="2400" dirty="0">
                <a:solidFill>
                  <a:schemeClr val="tx1"/>
                </a:solidFill>
              </a:rPr>
              <a:t> на </a:t>
            </a:r>
            <a:r>
              <a:rPr lang="ru-RU" sz="2400" dirty="0" err="1">
                <a:solidFill>
                  <a:schemeClr val="tx1"/>
                </a:solidFill>
              </a:rPr>
              <a:t>здобуття</a:t>
            </a:r>
            <a:r>
              <a:rPr lang="ru-RU" sz="2400" dirty="0">
                <a:solidFill>
                  <a:schemeClr val="tx1"/>
                </a:solidFill>
              </a:rPr>
              <a:t> </a:t>
            </a:r>
            <a:r>
              <a:rPr lang="ru-RU" sz="2400" dirty="0" err="1">
                <a:solidFill>
                  <a:schemeClr val="tx1"/>
                </a:solidFill>
              </a:rPr>
              <a:t>певного</a:t>
            </a:r>
            <a:r>
              <a:rPr lang="ru-RU" sz="2400" dirty="0">
                <a:solidFill>
                  <a:schemeClr val="tx1"/>
                </a:solidFill>
              </a:rPr>
              <a:t> </a:t>
            </a:r>
            <a:r>
              <a:rPr lang="ru-RU" sz="2400" dirty="0" err="1">
                <a:solidFill>
                  <a:schemeClr val="tx1"/>
                </a:solidFill>
              </a:rPr>
              <a:t>обсягу</a:t>
            </a:r>
            <a:r>
              <a:rPr lang="ru-RU" sz="2400" dirty="0">
                <a:solidFill>
                  <a:schemeClr val="tx1"/>
                </a:solidFill>
              </a:rPr>
              <a:t> </a:t>
            </a:r>
            <a:r>
              <a:rPr lang="ru-RU" sz="2400" dirty="0" err="1">
                <a:solidFill>
                  <a:schemeClr val="tx1"/>
                </a:solidFill>
              </a:rPr>
              <a:t>знань</a:t>
            </a:r>
            <a:r>
              <a:rPr lang="ru-RU" sz="2400" dirty="0">
                <a:solidFill>
                  <a:schemeClr val="tx1"/>
                </a:solidFill>
              </a:rPr>
              <a:t>, </a:t>
            </a:r>
            <a:r>
              <a:rPr lang="ru-RU" sz="2400" dirty="0" err="1">
                <a:solidFill>
                  <a:schemeClr val="tx1"/>
                </a:solidFill>
              </a:rPr>
              <a:t>культурних</a:t>
            </a:r>
            <a:r>
              <a:rPr lang="ru-RU" sz="2400" dirty="0">
                <a:solidFill>
                  <a:schemeClr val="tx1"/>
                </a:solidFill>
              </a:rPr>
              <a:t> </a:t>
            </a:r>
            <a:r>
              <a:rPr lang="ru-RU" sz="2400" dirty="0" err="1">
                <a:solidFill>
                  <a:schemeClr val="tx1"/>
                </a:solidFill>
              </a:rPr>
              <a:t>навичок</a:t>
            </a:r>
            <a:r>
              <a:rPr lang="ru-RU" sz="2400" dirty="0">
                <a:solidFill>
                  <a:schemeClr val="tx1"/>
                </a:solidFill>
              </a:rPr>
              <a:t>, </a:t>
            </a:r>
            <a:r>
              <a:rPr lang="ru-RU" sz="2400" dirty="0" err="1">
                <a:solidFill>
                  <a:schemeClr val="tx1"/>
                </a:solidFill>
              </a:rPr>
              <a:t>професійної</a:t>
            </a:r>
            <a:r>
              <a:rPr lang="ru-RU" sz="2400" dirty="0">
                <a:solidFill>
                  <a:schemeClr val="tx1"/>
                </a:solidFill>
              </a:rPr>
              <a:t> </a:t>
            </a:r>
            <a:r>
              <a:rPr lang="ru-RU" sz="2400" dirty="0" err="1">
                <a:solidFill>
                  <a:schemeClr val="tx1"/>
                </a:solidFill>
              </a:rPr>
              <a:t>орієнтації</a:t>
            </a:r>
            <a:r>
              <a:rPr lang="ru-RU" sz="2400" dirty="0">
                <a:solidFill>
                  <a:schemeClr val="tx1"/>
                </a:solidFill>
              </a:rPr>
              <a:t>, </a:t>
            </a:r>
            <a:r>
              <a:rPr lang="ru-RU" sz="2400" dirty="0" err="1">
                <a:solidFill>
                  <a:schemeClr val="tx1"/>
                </a:solidFill>
              </a:rPr>
              <a:t>які</a:t>
            </a:r>
            <a:r>
              <a:rPr lang="ru-RU" sz="2400" dirty="0">
                <a:solidFill>
                  <a:schemeClr val="tx1"/>
                </a:solidFill>
              </a:rPr>
              <a:t> </a:t>
            </a:r>
            <a:r>
              <a:rPr lang="ru-RU" sz="2400" dirty="0" err="1">
                <a:solidFill>
                  <a:schemeClr val="tx1"/>
                </a:solidFill>
              </a:rPr>
              <a:t>необхідні</a:t>
            </a:r>
            <a:r>
              <a:rPr lang="ru-RU" sz="2400" dirty="0">
                <a:solidFill>
                  <a:schemeClr val="tx1"/>
                </a:solidFill>
              </a:rPr>
              <a:t> для </a:t>
            </a:r>
            <a:r>
              <a:rPr lang="ru-RU" sz="2400" dirty="0" err="1">
                <a:solidFill>
                  <a:schemeClr val="tx1"/>
                </a:solidFill>
              </a:rPr>
              <a:t>нормальної</a:t>
            </a:r>
            <a:br>
              <a:rPr lang="ru-RU" sz="2400" dirty="0">
                <a:solidFill>
                  <a:schemeClr val="tx1"/>
                </a:solidFill>
              </a:rPr>
            </a:br>
            <a:r>
              <a:rPr lang="ru-RU" sz="2400" dirty="0" err="1">
                <a:solidFill>
                  <a:schemeClr val="tx1"/>
                </a:solidFill>
              </a:rPr>
              <a:t>життєдіяльності</a:t>
            </a:r>
            <a:r>
              <a:rPr lang="ru-RU" sz="2400" dirty="0">
                <a:solidFill>
                  <a:schemeClr val="tx1"/>
                </a:solidFill>
              </a:rPr>
              <a:t> в </a:t>
            </a:r>
            <a:r>
              <a:rPr lang="ru-RU" sz="2400" dirty="0" err="1">
                <a:solidFill>
                  <a:schemeClr val="tx1"/>
                </a:solidFill>
              </a:rPr>
              <a:t>умовах</a:t>
            </a:r>
            <a:r>
              <a:rPr lang="ru-RU" sz="2400" dirty="0">
                <a:solidFill>
                  <a:schemeClr val="tx1"/>
                </a:solidFill>
              </a:rPr>
              <a:t> </a:t>
            </a:r>
            <a:r>
              <a:rPr lang="ru-RU" sz="2400" dirty="0" err="1">
                <a:solidFill>
                  <a:schemeClr val="tx1"/>
                </a:solidFill>
              </a:rPr>
              <a:t>сучасного</a:t>
            </a:r>
            <a:r>
              <a:rPr lang="ru-RU" sz="2400" dirty="0">
                <a:solidFill>
                  <a:schemeClr val="tx1"/>
                </a:solidFill>
              </a:rPr>
              <a:t> </a:t>
            </a:r>
            <a:r>
              <a:rPr lang="ru-RU" sz="2400" dirty="0" err="1">
                <a:solidFill>
                  <a:schemeClr val="tx1"/>
                </a:solidFill>
              </a:rPr>
              <a:t>суспільства</a:t>
            </a:r>
            <a:r>
              <a:rPr lang="ru-RU" sz="2400" dirty="0">
                <a:solidFill>
                  <a:schemeClr val="tx1"/>
                </a:solidFill>
              </a:rPr>
              <a:t>.</a:t>
            </a:r>
            <a:br>
              <a:rPr lang="ru-RU" sz="2400" dirty="0">
                <a:solidFill>
                  <a:schemeClr val="tx1"/>
                </a:solidFill>
              </a:rPr>
            </a:br>
            <a:br>
              <a:rPr lang="ru-RU" sz="2400" dirty="0">
                <a:solidFill>
                  <a:schemeClr val="tx1"/>
                </a:solidFill>
              </a:rPr>
            </a:br>
            <a:r>
              <a:rPr lang="ru-RU" sz="2400" b="1" dirty="0">
                <a:solidFill>
                  <a:srgbClr val="FF0000"/>
                </a:solidFill>
              </a:rPr>
              <a:t>Право знати </a:t>
            </a:r>
            <a:r>
              <a:rPr lang="ru-RU" sz="2400" b="1" dirty="0" err="1">
                <a:solidFill>
                  <a:srgbClr val="FF0000"/>
                </a:solidFill>
              </a:rPr>
              <a:t>свої</a:t>
            </a:r>
            <a:r>
              <a:rPr lang="ru-RU" sz="2400" b="1" dirty="0">
                <a:solidFill>
                  <a:srgbClr val="FF0000"/>
                </a:solidFill>
              </a:rPr>
              <a:t> права. </a:t>
            </a:r>
            <a:r>
              <a:rPr lang="ru-RU" sz="2400" dirty="0">
                <a:solidFill>
                  <a:schemeClr val="tx1"/>
                </a:solidFill>
              </a:rPr>
              <a:t>Лише </a:t>
            </a:r>
            <a:r>
              <a:rPr lang="ru-RU" sz="2400" dirty="0" err="1">
                <a:solidFill>
                  <a:schemeClr val="tx1"/>
                </a:solidFill>
              </a:rPr>
              <a:t>мати</a:t>
            </a:r>
            <a:r>
              <a:rPr lang="ru-RU" sz="2400" dirty="0">
                <a:solidFill>
                  <a:schemeClr val="tx1"/>
                </a:solidFill>
              </a:rPr>
              <a:t> прав  </a:t>
            </a:r>
            <a:r>
              <a:rPr lang="ru-RU" sz="2400" dirty="0" err="1">
                <a:solidFill>
                  <a:schemeClr val="tx1"/>
                </a:solidFill>
              </a:rPr>
              <a:t>недостатньо</a:t>
            </a:r>
            <a:r>
              <a:rPr lang="ru-RU" sz="2400" dirty="0">
                <a:solidFill>
                  <a:schemeClr val="tx1"/>
                </a:solidFill>
              </a:rPr>
              <a:t>, </a:t>
            </a:r>
            <a:r>
              <a:rPr lang="ru-RU" sz="2400" dirty="0" err="1">
                <a:solidFill>
                  <a:schemeClr val="tx1"/>
                </a:solidFill>
              </a:rPr>
              <a:t>їх</a:t>
            </a:r>
            <a:r>
              <a:rPr lang="ru-RU" sz="2400" dirty="0">
                <a:solidFill>
                  <a:schemeClr val="tx1"/>
                </a:solidFill>
              </a:rPr>
              <a:t> </a:t>
            </a:r>
            <a:r>
              <a:rPr lang="ru-RU" sz="2400" dirty="0" err="1">
                <a:solidFill>
                  <a:schemeClr val="tx1"/>
                </a:solidFill>
              </a:rPr>
              <a:t>ще</a:t>
            </a:r>
            <a:r>
              <a:rPr lang="ru-RU" sz="2400" dirty="0">
                <a:solidFill>
                  <a:schemeClr val="tx1"/>
                </a:solidFill>
              </a:rPr>
              <a:t> треба знати. </a:t>
            </a:r>
            <a:r>
              <a:rPr lang="ru-RU" sz="2400" dirty="0" err="1">
                <a:solidFill>
                  <a:schemeClr val="tx1"/>
                </a:solidFill>
              </a:rPr>
              <a:t>Це</a:t>
            </a:r>
            <a:r>
              <a:rPr lang="ru-RU" sz="2400" dirty="0">
                <a:solidFill>
                  <a:schemeClr val="tx1"/>
                </a:solidFill>
              </a:rPr>
              <a:t> </a:t>
            </a:r>
            <a:r>
              <a:rPr lang="ru-RU" sz="2400" dirty="0" err="1">
                <a:solidFill>
                  <a:schemeClr val="tx1"/>
                </a:solidFill>
              </a:rPr>
              <a:t>необхідно</a:t>
            </a:r>
            <a:r>
              <a:rPr lang="ru-RU" sz="2400" dirty="0">
                <a:solidFill>
                  <a:schemeClr val="tx1"/>
                </a:solidFill>
              </a:rPr>
              <a:t> для </a:t>
            </a:r>
            <a:r>
              <a:rPr lang="ru-RU" sz="2400" dirty="0" err="1">
                <a:solidFill>
                  <a:schemeClr val="tx1"/>
                </a:solidFill>
              </a:rPr>
              <a:t>уникнення</a:t>
            </a:r>
            <a:r>
              <a:rPr lang="ru-RU" sz="2400" dirty="0">
                <a:solidFill>
                  <a:schemeClr val="tx1"/>
                </a:solidFill>
              </a:rPr>
              <a:t> </a:t>
            </a:r>
            <a:r>
              <a:rPr lang="ru-RU" sz="2400" dirty="0" err="1">
                <a:solidFill>
                  <a:schemeClr val="tx1"/>
                </a:solidFill>
              </a:rPr>
              <a:t>ситуацій</a:t>
            </a:r>
            <a:r>
              <a:rPr lang="ru-RU" sz="2400" dirty="0">
                <a:solidFill>
                  <a:schemeClr val="tx1"/>
                </a:solidFill>
              </a:rPr>
              <a:t> </a:t>
            </a:r>
            <a:r>
              <a:rPr lang="ru-RU" sz="2400" dirty="0" err="1">
                <a:solidFill>
                  <a:schemeClr val="tx1"/>
                </a:solidFill>
              </a:rPr>
              <a:t>їх</a:t>
            </a:r>
            <a:r>
              <a:rPr lang="ru-RU" sz="2400" dirty="0">
                <a:solidFill>
                  <a:schemeClr val="tx1"/>
                </a:solidFill>
              </a:rPr>
              <a:t> </a:t>
            </a:r>
            <a:r>
              <a:rPr lang="ru-RU" sz="2400" dirty="0" err="1">
                <a:solidFill>
                  <a:schemeClr val="tx1"/>
                </a:solidFill>
              </a:rPr>
              <a:t>порушення</a:t>
            </a:r>
            <a:r>
              <a:rPr lang="ru-RU" sz="2400" dirty="0">
                <a:solidFill>
                  <a:schemeClr val="tx1"/>
                </a:solidFill>
              </a:rPr>
              <a:t>, </a:t>
            </a:r>
            <a:r>
              <a:rPr lang="ru-RU" sz="2400" dirty="0" err="1">
                <a:solidFill>
                  <a:schemeClr val="tx1"/>
                </a:solidFill>
              </a:rPr>
              <a:t>можливості</a:t>
            </a:r>
            <a:r>
              <a:rPr lang="ru-RU" sz="2400" dirty="0">
                <a:solidFill>
                  <a:schemeClr val="tx1"/>
                </a:solidFill>
              </a:rPr>
              <a:t> </a:t>
            </a:r>
            <a:r>
              <a:rPr lang="ru-RU" sz="2400" dirty="0" err="1">
                <a:solidFill>
                  <a:schemeClr val="tx1"/>
                </a:solidFill>
              </a:rPr>
              <a:t>їх</a:t>
            </a:r>
            <a:r>
              <a:rPr lang="ru-RU" sz="2400" dirty="0">
                <a:solidFill>
                  <a:schemeClr val="tx1"/>
                </a:solidFill>
              </a:rPr>
              <a:t> </a:t>
            </a:r>
            <a:r>
              <a:rPr lang="ru-RU" sz="2400" dirty="0" err="1">
                <a:solidFill>
                  <a:schemeClr val="tx1"/>
                </a:solidFill>
              </a:rPr>
              <a:t>захисту</a:t>
            </a:r>
            <a:r>
              <a:rPr lang="ru-RU" sz="2400" dirty="0">
                <a:solidFill>
                  <a:schemeClr val="tx1"/>
                </a:solidFill>
              </a:rPr>
              <a:t>, </a:t>
            </a:r>
            <a:r>
              <a:rPr lang="ru-RU" sz="2400" dirty="0" err="1">
                <a:solidFill>
                  <a:schemeClr val="tx1"/>
                </a:solidFill>
              </a:rPr>
              <a:t>відновлення</a:t>
            </a:r>
            <a:r>
              <a:rPr lang="ru-RU" sz="2400" dirty="0">
                <a:solidFill>
                  <a:schemeClr val="tx1"/>
                </a:solidFill>
              </a:rPr>
              <a:t> </a:t>
            </a:r>
            <a:r>
              <a:rPr lang="ru-RU" sz="2400" dirty="0" err="1">
                <a:solidFill>
                  <a:schemeClr val="tx1"/>
                </a:solidFill>
              </a:rPr>
              <a:t>порушених</a:t>
            </a:r>
            <a:r>
              <a:rPr lang="ru-RU" sz="2400" dirty="0">
                <a:solidFill>
                  <a:schemeClr val="tx1"/>
                </a:solidFill>
              </a:rPr>
              <a:t> прав, </a:t>
            </a:r>
            <a:r>
              <a:rPr lang="ru-RU" sz="2400" dirty="0" err="1">
                <a:solidFill>
                  <a:schemeClr val="tx1"/>
                </a:solidFill>
              </a:rPr>
              <a:t>поваги</a:t>
            </a:r>
            <a:r>
              <a:rPr lang="ru-RU" sz="2400" dirty="0">
                <a:solidFill>
                  <a:schemeClr val="tx1"/>
                </a:solidFill>
              </a:rPr>
              <a:t> до прав </a:t>
            </a:r>
            <a:r>
              <a:rPr lang="ru-RU" sz="2400" dirty="0" err="1">
                <a:solidFill>
                  <a:schemeClr val="tx1"/>
                </a:solidFill>
              </a:rPr>
              <a:t>інших</a:t>
            </a:r>
            <a:r>
              <a:rPr lang="ru-RU" sz="2400" dirty="0">
                <a:solidFill>
                  <a:schemeClr val="tx1"/>
                </a:solidFill>
              </a:rPr>
              <a:t> людей </a:t>
            </a:r>
            <a:r>
              <a:rPr lang="ru-RU" sz="2400" dirty="0" err="1">
                <a:solidFill>
                  <a:schemeClr val="tx1"/>
                </a:solidFill>
              </a:rPr>
              <a:t>тощо</a:t>
            </a:r>
            <a:r>
              <a:rPr lang="ru-RU" sz="2400" dirty="0">
                <a:solidFill>
                  <a:schemeClr val="tx1"/>
                </a:solidFill>
              </a:rPr>
              <a:t>.</a:t>
            </a:r>
            <a:br>
              <a:rPr lang="ru-RU" sz="2400" dirty="0">
                <a:solidFill>
                  <a:schemeClr val="tx1"/>
                </a:solidFill>
              </a:rPr>
            </a:br>
            <a:br>
              <a:rPr lang="ru-RU" sz="2400" dirty="0">
                <a:solidFill>
                  <a:schemeClr val="tx1"/>
                </a:solidFill>
              </a:rPr>
            </a:br>
            <a:r>
              <a:rPr lang="ru-RU" sz="2400" b="1" dirty="0">
                <a:solidFill>
                  <a:srgbClr val="FF0000"/>
                </a:solidFill>
              </a:rPr>
              <a:t>Право на свободу </a:t>
            </a:r>
            <a:r>
              <a:rPr lang="ru-RU" sz="2400" b="1" dirty="0" err="1">
                <a:solidFill>
                  <a:srgbClr val="FF0000"/>
                </a:solidFill>
              </a:rPr>
              <a:t>світогляду</a:t>
            </a:r>
            <a:r>
              <a:rPr lang="ru-RU" sz="2400" b="1" dirty="0">
                <a:solidFill>
                  <a:srgbClr val="FF0000"/>
                </a:solidFill>
              </a:rPr>
              <a:t>. </a:t>
            </a:r>
            <a:r>
              <a:rPr lang="ru-RU" sz="2400" dirty="0" err="1">
                <a:solidFill>
                  <a:schemeClr val="tx1"/>
                </a:solidFill>
              </a:rPr>
              <a:t>Це</a:t>
            </a:r>
            <a:r>
              <a:rPr lang="ru-RU" sz="2400" dirty="0">
                <a:solidFill>
                  <a:schemeClr val="tx1"/>
                </a:solidFill>
              </a:rPr>
              <a:t> право </a:t>
            </a:r>
            <a:r>
              <a:rPr lang="ru-RU" sz="2400" dirty="0" err="1">
                <a:solidFill>
                  <a:schemeClr val="tx1"/>
                </a:solidFill>
              </a:rPr>
              <a:t>включає</a:t>
            </a:r>
            <a:r>
              <a:rPr lang="ru-RU" sz="2400" dirty="0">
                <a:solidFill>
                  <a:schemeClr val="tx1"/>
                </a:solidFill>
              </a:rPr>
              <a:t> свободу </a:t>
            </a:r>
            <a:r>
              <a:rPr lang="ru-RU" sz="2400" dirty="0" err="1">
                <a:solidFill>
                  <a:schemeClr val="tx1"/>
                </a:solidFill>
              </a:rPr>
              <a:t>сповідувати</a:t>
            </a:r>
            <a:r>
              <a:rPr lang="ru-RU" sz="2400" dirty="0">
                <a:solidFill>
                  <a:schemeClr val="tx1"/>
                </a:solidFill>
              </a:rPr>
              <a:t> будь-яку </a:t>
            </a:r>
            <a:r>
              <a:rPr lang="ru-RU" sz="2400" dirty="0" err="1">
                <a:solidFill>
                  <a:schemeClr val="tx1"/>
                </a:solidFill>
              </a:rPr>
              <a:t>релігію</a:t>
            </a:r>
            <a:r>
              <a:rPr lang="ru-RU" sz="2400" dirty="0">
                <a:solidFill>
                  <a:schemeClr val="tx1"/>
                </a:solidFill>
              </a:rPr>
              <a:t> </a:t>
            </a:r>
            <a:r>
              <a:rPr lang="ru-RU" sz="2400" dirty="0" err="1">
                <a:solidFill>
                  <a:schemeClr val="tx1"/>
                </a:solidFill>
              </a:rPr>
              <a:t>або</a:t>
            </a:r>
            <a:r>
              <a:rPr lang="ru-RU" sz="2400" dirty="0">
                <a:solidFill>
                  <a:schemeClr val="tx1"/>
                </a:solidFill>
              </a:rPr>
              <a:t> не </a:t>
            </a:r>
            <a:r>
              <a:rPr lang="ru-RU" sz="2400" dirty="0" err="1">
                <a:solidFill>
                  <a:schemeClr val="tx1"/>
                </a:solidFill>
              </a:rPr>
              <a:t>сповідувати</a:t>
            </a:r>
            <a:r>
              <a:rPr lang="ru-RU" sz="2400" dirty="0">
                <a:solidFill>
                  <a:schemeClr val="tx1"/>
                </a:solidFill>
              </a:rPr>
              <a:t> </a:t>
            </a:r>
            <a:r>
              <a:rPr lang="ru-RU" sz="2400" dirty="0" err="1">
                <a:solidFill>
                  <a:schemeClr val="tx1"/>
                </a:solidFill>
              </a:rPr>
              <a:t>жодної</a:t>
            </a:r>
            <a:r>
              <a:rPr lang="ru-RU" sz="2400" dirty="0">
                <a:solidFill>
                  <a:schemeClr val="tx1"/>
                </a:solidFill>
              </a:rPr>
              <a:t>, </a:t>
            </a:r>
            <a:r>
              <a:rPr lang="ru-RU" sz="2400" dirty="0" err="1">
                <a:solidFill>
                  <a:schemeClr val="tx1"/>
                </a:solidFill>
              </a:rPr>
              <a:t>безперешкодно</a:t>
            </a:r>
            <a:r>
              <a:rPr lang="ru-RU" sz="2400" dirty="0">
                <a:solidFill>
                  <a:schemeClr val="tx1"/>
                </a:solidFill>
              </a:rPr>
              <a:t> </a:t>
            </a:r>
            <a:r>
              <a:rPr lang="ru-RU" sz="2400" dirty="0" err="1">
                <a:solidFill>
                  <a:schemeClr val="tx1"/>
                </a:solidFill>
              </a:rPr>
              <a:t>відправляти</a:t>
            </a:r>
            <a:r>
              <a:rPr lang="ru-RU" sz="2400" dirty="0">
                <a:solidFill>
                  <a:schemeClr val="tx1"/>
                </a:solidFill>
              </a:rPr>
              <a:t> </a:t>
            </a:r>
            <a:r>
              <a:rPr lang="ru-RU" sz="2400" dirty="0" err="1">
                <a:solidFill>
                  <a:schemeClr val="tx1"/>
                </a:solidFill>
              </a:rPr>
              <a:t>одноособово</a:t>
            </a:r>
            <a:r>
              <a:rPr lang="ru-RU" sz="2400" dirty="0">
                <a:solidFill>
                  <a:schemeClr val="tx1"/>
                </a:solidFill>
              </a:rPr>
              <a:t> </a:t>
            </a:r>
            <a:r>
              <a:rPr lang="ru-RU" sz="2400" dirty="0" err="1">
                <a:solidFill>
                  <a:schemeClr val="tx1"/>
                </a:solidFill>
              </a:rPr>
              <a:t>або</a:t>
            </a:r>
            <a:r>
              <a:rPr lang="ru-RU" sz="2400" dirty="0">
                <a:solidFill>
                  <a:schemeClr val="tx1"/>
                </a:solidFill>
              </a:rPr>
              <a:t> </a:t>
            </a:r>
            <a:r>
              <a:rPr lang="ru-RU" sz="2400" dirty="0" err="1">
                <a:solidFill>
                  <a:schemeClr val="tx1"/>
                </a:solidFill>
              </a:rPr>
              <a:t>колективно</a:t>
            </a:r>
            <a:r>
              <a:rPr lang="ru-RU" sz="2400" dirty="0">
                <a:solidFill>
                  <a:schemeClr val="tx1"/>
                </a:solidFill>
              </a:rPr>
              <a:t> </a:t>
            </a:r>
            <a:r>
              <a:rPr lang="ru-RU" sz="2400" dirty="0" err="1">
                <a:solidFill>
                  <a:schemeClr val="tx1"/>
                </a:solidFill>
              </a:rPr>
              <a:t>релігійні</a:t>
            </a:r>
            <a:r>
              <a:rPr lang="ru-RU" sz="2400" dirty="0">
                <a:solidFill>
                  <a:schemeClr val="tx1"/>
                </a:solidFill>
              </a:rPr>
              <a:t> культи й </a:t>
            </a:r>
            <a:r>
              <a:rPr lang="ru-RU" sz="2400" dirty="0" err="1">
                <a:solidFill>
                  <a:schemeClr val="tx1"/>
                </a:solidFill>
              </a:rPr>
              <a:t>ритуальні</a:t>
            </a:r>
            <a:r>
              <a:rPr lang="ru-RU" sz="2400" dirty="0">
                <a:solidFill>
                  <a:schemeClr val="tx1"/>
                </a:solidFill>
              </a:rPr>
              <a:t> обряди, вести </a:t>
            </a:r>
            <a:r>
              <a:rPr lang="ru-RU" sz="2400" dirty="0" err="1">
                <a:solidFill>
                  <a:schemeClr val="tx1"/>
                </a:solidFill>
              </a:rPr>
              <a:t>релігійну</a:t>
            </a:r>
            <a:r>
              <a:rPr lang="ru-RU" sz="2400" dirty="0">
                <a:solidFill>
                  <a:schemeClr val="tx1"/>
                </a:solidFill>
              </a:rPr>
              <a:t> </a:t>
            </a:r>
            <a:r>
              <a:rPr lang="ru-RU" sz="2400" dirty="0" err="1">
                <a:solidFill>
                  <a:schemeClr val="tx1"/>
                </a:solidFill>
              </a:rPr>
              <a:t>діяльність</a:t>
            </a:r>
            <a:endParaRPr lang="uk-UA" sz="2400" dirty="0">
              <a:solidFill>
                <a:schemeClr val="tx1"/>
              </a:solidFill>
            </a:endParaRPr>
          </a:p>
        </p:txBody>
      </p:sp>
      <p:pic>
        <p:nvPicPr>
          <p:cNvPr id="3" name="Рисунок 2">
            <a:extLst>
              <a:ext uri="{FF2B5EF4-FFF2-40B4-BE49-F238E27FC236}">
                <a16:creationId xmlns:a16="http://schemas.microsoft.com/office/drawing/2014/main" id="{7FF56E5D-8944-4114-9B73-98F428A9FED8}"/>
              </a:ext>
            </a:extLst>
          </p:cNvPr>
          <p:cNvPicPr>
            <a:picLocks noChangeAspect="1"/>
          </p:cNvPicPr>
          <p:nvPr/>
        </p:nvPicPr>
        <p:blipFill>
          <a:blip r:embed="rId2"/>
          <a:stretch>
            <a:fillRect/>
          </a:stretch>
        </p:blipFill>
        <p:spPr>
          <a:xfrm rot="471401">
            <a:off x="9138527" y="18748"/>
            <a:ext cx="3140752" cy="1758821"/>
          </a:xfrm>
          <a:prstGeom prst="rect">
            <a:avLst/>
          </a:prstGeom>
        </p:spPr>
      </p:pic>
      <p:pic>
        <p:nvPicPr>
          <p:cNvPr id="4" name="Рисунок 3">
            <a:extLst>
              <a:ext uri="{FF2B5EF4-FFF2-40B4-BE49-F238E27FC236}">
                <a16:creationId xmlns:a16="http://schemas.microsoft.com/office/drawing/2014/main" id="{7321CE7D-1151-4638-9419-59A433DCFE00}"/>
              </a:ext>
            </a:extLst>
          </p:cNvPr>
          <p:cNvPicPr>
            <a:picLocks noChangeAspect="1"/>
          </p:cNvPicPr>
          <p:nvPr/>
        </p:nvPicPr>
        <p:blipFill>
          <a:blip r:embed="rId3"/>
          <a:stretch>
            <a:fillRect/>
          </a:stretch>
        </p:blipFill>
        <p:spPr>
          <a:xfrm>
            <a:off x="0" y="0"/>
            <a:ext cx="2146041" cy="1607459"/>
          </a:xfrm>
          <a:prstGeom prst="rect">
            <a:avLst/>
          </a:prstGeom>
        </p:spPr>
      </p:pic>
    </p:spTree>
    <p:extLst>
      <p:ext uri="{BB962C8B-B14F-4D97-AF65-F5344CB8AC3E}">
        <p14:creationId xmlns:p14="http://schemas.microsoft.com/office/powerpoint/2010/main" val="2388734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DD8ACC-2C3F-44CE-A1C8-BF7991F68020}"/>
              </a:ext>
            </a:extLst>
          </p:cNvPr>
          <p:cNvSpPr>
            <a:spLocks noGrp="1"/>
          </p:cNvSpPr>
          <p:nvPr>
            <p:ph type="title"/>
          </p:nvPr>
        </p:nvSpPr>
        <p:spPr>
          <a:xfrm>
            <a:off x="727788" y="982132"/>
            <a:ext cx="10168810" cy="5026782"/>
          </a:xfrm>
        </p:spPr>
        <p:txBody>
          <a:bodyPr>
            <a:normAutofit fontScale="90000"/>
          </a:bodyPr>
          <a:lstStyle/>
          <a:p>
            <a:pPr algn="l"/>
            <a:r>
              <a:rPr lang="ru-RU" sz="3600" b="1" dirty="0">
                <a:solidFill>
                  <a:srgbClr val="FF0000"/>
                </a:solidFill>
              </a:rPr>
              <a:t>4. </a:t>
            </a:r>
            <a:r>
              <a:rPr lang="ru-RU" sz="3600" b="1" dirty="0" err="1">
                <a:solidFill>
                  <a:srgbClr val="FF0000"/>
                </a:solidFill>
              </a:rPr>
              <a:t>Основні</a:t>
            </a:r>
            <a:r>
              <a:rPr lang="ru-RU" sz="3600" b="1" dirty="0">
                <a:solidFill>
                  <a:srgbClr val="FF0000"/>
                </a:solidFill>
              </a:rPr>
              <a:t> права </a:t>
            </a:r>
            <a:r>
              <a:rPr lang="ru-RU" sz="3600" b="1" dirty="0" err="1">
                <a:solidFill>
                  <a:srgbClr val="FF0000"/>
                </a:solidFill>
              </a:rPr>
              <a:t>громадянина</a:t>
            </a:r>
            <a:r>
              <a:rPr lang="ru-RU" sz="3600" b="1" dirty="0">
                <a:solidFill>
                  <a:srgbClr val="FF0000"/>
                </a:solidFill>
              </a:rPr>
              <a:t> і </a:t>
            </a:r>
            <a:r>
              <a:rPr lang="ru-RU" sz="3600" b="1" dirty="0" err="1">
                <a:solidFill>
                  <a:srgbClr val="FF0000"/>
                </a:solidFill>
              </a:rPr>
              <a:t>свободи</a:t>
            </a:r>
            <a:r>
              <a:rPr lang="ru-RU" sz="3600" b="1" dirty="0">
                <a:solidFill>
                  <a:srgbClr val="FF0000"/>
                </a:solidFill>
              </a:rPr>
              <a:t> </a:t>
            </a:r>
            <a:r>
              <a:rPr lang="ru-RU" sz="3600" b="1" dirty="0" err="1">
                <a:solidFill>
                  <a:srgbClr val="FF0000"/>
                </a:solidFill>
              </a:rPr>
              <a:t>людини</a:t>
            </a:r>
            <a:r>
              <a:rPr lang="ru-RU" sz="3600" b="1" dirty="0">
                <a:solidFill>
                  <a:srgbClr val="FF0000"/>
                </a:solidFill>
              </a:rPr>
              <a:t>.</a:t>
            </a:r>
            <a:br>
              <a:rPr lang="ru-RU" sz="3600" b="1" dirty="0">
                <a:solidFill>
                  <a:srgbClr val="FF0000"/>
                </a:solidFill>
              </a:rPr>
            </a:br>
            <a:r>
              <a:rPr lang="ru-RU" sz="2800" dirty="0" err="1"/>
              <a:t>Більшість</a:t>
            </a:r>
            <a:r>
              <a:rPr lang="ru-RU" sz="2800" dirty="0"/>
              <a:t> людей на </a:t>
            </a:r>
            <a:r>
              <a:rPr lang="ru-RU" sz="2800" dirty="0" err="1"/>
              <a:t>Землі</a:t>
            </a:r>
            <a:r>
              <a:rPr lang="ru-RU" sz="2800" dirty="0"/>
              <a:t> є </a:t>
            </a:r>
            <a:r>
              <a:rPr lang="ru-RU" sz="2800" dirty="0" err="1"/>
              <a:t>громадянами</a:t>
            </a:r>
            <a:r>
              <a:rPr lang="ru-RU" sz="2800" dirty="0"/>
              <a:t>/</a:t>
            </a:r>
            <a:r>
              <a:rPr lang="ru-RU" sz="2800" dirty="0" err="1"/>
              <a:t>громадянками</a:t>
            </a:r>
            <a:br>
              <a:rPr lang="ru-RU" sz="2800" dirty="0"/>
            </a:br>
            <a:r>
              <a:rPr lang="ru-RU" sz="2800" dirty="0" err="1"/>
              <a:t>тієї</a:t>
            </a:r>
            <a:r>
              <a:rPr lang="ru-RU" sz="2800" dirty="0"/>
              <a:t> </a:t>
            </a:r>
            <a:r>
              <a:rPr lang="ru-RU" sz="2800" dirty="0" err="1"/>
              <a:t>чи</a:t>
            </a:r>
            <a:r>
              <a:rPr lang="ru-RU" sz="2800" dirty="0"/>
              <a:t> </a:t>
            </a:r>
            <a:r>
              <a:rPr lang="ru-RU" sz="2800" dirty="0" err="1"/>
              <a:t>іншої</a:t>
            </a:r>
            <a:r>
              <a:rPr lang="ru-RU" sz="2800" dirty="0"/>
              <a:t> </a:t>
            </a:r>
            <a:r>
              <a:rPr lang="ru-RU" sz="2800" dirty="0" err="1"/>
              <a:t>держави</a:t>
            </a:r>
            <a:r>
              <a:rPr lang="ru-RU" sz="2800" dirty="0"/>
              <a:t>, </a:t>
            </a:r>
            <a:r>
              <a:rPr lang="ru-RU" sz="2800" dirty="0" err="1"/>
              <a:t>яких</a:t>
            </a:r>
            <a:r>
              <a:rPr lang="ru-RU" sz="2800" dirty="0"/>
              <a:t> </a:t>
            </a:r>
            <a:r>
              <a:rPr lang="ru-RU" sz="2800" dirty="0" err="1"/>
              <a:t>налічується</a:t>
            </a:r>
            <a:r>
              <a:rPr lang="ru-RU" sz="2800" dirty="0"/>
              <a:t> </a:t>
            </a:r>
            <a:r>
              <a:rPr lang="ru-RU" sz="2800" dirty="0" err="1"/>
              <a:t>близько</a:t>
            </a:r>
            <a:r>
              <a:rPr lang="ru-RU" sz="2800" dirty="0"/>
              <a:t> 200. </a:t>
            </a:r>
            <a:br>
              <a:rPr lang="ru-RU" sz="2800" dirty="0"/>
            </a:br>
            <a:r>
              <a:rPr lang="ru-RU" sz="2800" dirty="0" err="1"/>
              <a:t>Кожна</a:t>
            </a:r>
            <a:r>
              <a:rPr lang="ru-RU" sz="2800" dirty="0"/>
              <a:t> держава у </a:t>
            </a:r>
            <a:r>
              <a:rPr lang="ru-RU" sz="2800" dirty="0" err="1"/>
              <a:t>своїй</a:t>
            </a:r>
            <a:r>
              <a:rPr lang="ru-RU" sz="2800" dirty="0"/>
              <a:t> </a:t>
            </a:r>
            <a:r>
              <a:rPr lang="ru-RU" sz="2800" dirty="0" err="1"/>
              <a:t>Конституції</a:t>
            </a:r>
            <a:r>
              <a:rPr lang="ru-RU" sz="2800" dirty="0"/>
              <a:t> </a:t>
            </a:r>
            <a:r>
              <a:rPr lang="ru-RU" sz="2800" dirty="0" err="1"/>
              <a:t>гарантує</a:t>
            </a:r>
            <a:r>
              <a:rPr lang="ru-RU" sz="2800" dirty="0"/>
              <a:t> </a:t>
            </a:r>
            <a:r>
              <a:rPr lang="ru-RU" sz="2800" dirty="0" err="1"/>
              <a:t>своїм</a:t>
            </a:r>
            <a:r>
              <a:rPr lang="ru-RU" sz="2800" dirty="0"/>
              <a:t> </a:t>
            </a:r>
            <a:r>
              <a:rPr lang="ru-RU" sz="2800" dirty="0" err="1"/>
              <a:t>громадянам</a:t>
            </a:r>
            <a:r>
              <a:rPr lang="ru-RU" sz="2800" dirty="0"/>
              <a:t> права.</a:t>
            </a:r>
            <a:br>
              <a:rPr lang="ru-RU" sz="2800" dirty="0"/>
            </a:br>
            <a:br>
              <a:rPr lang="ru-RU" sz="2800" dirty="0"/>
            </a:br>
            <a:r>
              <a:rPr lang="ru-RU" sz="2800" b="1" dirty="0" err="1">
                <a:solidFill>
                  <a:srgbClr val="FF0000"/>
                </a:solidFill>
              </a:rPr>
              <a:t>Конституція</a:t>
            </a:r>
            <a:r>
              <a:rPr lang="ru-RU" sz="2800" b="1" dirty="0">
                <a:solidFill>
                  <a:srgbClr val="FF0000"/>
                </a:solidFill>
              </a:rPr>
              <a:t> </a:t>
            </a:r>
            <a:r>
              <a:rPr lang="ru-RU" sz="2800" b="1" dirty="0" err="1">
                <a:solidFill>
                  <a:srgbClr val="FF0000"/>
                </a:solidFill>
              </a:rPr>
              <a:t>України</a:t>
            </a:r>
            <a:r>
              <a:rPr lang="ru-RU" sz="2800" b="1" dirty="0">
                <a:solidFill>
                  <a:srgbClr val="FF0000"/>
                </a:solidFill>
              </a:rPr>
              <a:t> </a:t>
            </a:r>
            <a:r>
              <a:rPr lang="ru-RU" sz="2800" dirty="0" err="1"/>
              <a:t>розрізняє</a:t>
            </a:r>
            <a:r>
              <a:rPr lang="ru-RU" sz="2800" dirty="0"/>
              <a:t> </a:t>
            </a:r>
            <a:r>
              <a:rPr lang="ru-RU" sz="2800" dirty="0" err="1"/>
              <a:t>також</a:t>
            </a:r>
            <a:r>
              <a:rPr lang="ru-RU" sz="2800" dirty="0"/>
              <a:t> </a:t>
            </a:r>
            <a:r>
              <a:rPr lang="ru-RU" sz="2800" dirty="0" err="1"/>
              <a:t>поняття</a:t>
            </a:r>
            <a:r>
              <a:rPr lang="ru-RU" sz="2800" dirty="0"/>
              <a:t> «права </a:t>
            </a:r>
            <a:r>
              <a:rPr lang="ru-RU" sz="2800" dirty="0" err="1"/>
              <a:t>людини</a:t>
            </a:r>
            <a:r>
              <a:rPr lang="ru-RU" sz="2800" dirty="0"/>
              <a:t>» і «права </a:t>
            </a:r>
            <a:r>
              <a:rPr lang="ru-RU" sz="2800" dirty="0" err="1"/>
              <a:t>громадянина</a:t>
            </a:r>
            <a:r>
              <a:rPr lang="ru-RU" sz="2800" dirty="0"/>
              <a:t>». </a:t>
            </a:r>
            <a:r>
              <a:rPr lang="ru-RU" sz="2800" dirty="0" err="1"/>
              <a:t>Згідно</a:t>
            </a:r>
            <a:r>
              <a:rPr lang="ru-RU" sz="2800" dirty="0"/>
              <a:t> з </a:t>
            </a:r>
            <a:r>
              <a:rPr lang="ru-RU" sz="2800" dirty="0" err="1"/>
              <a:t>Конституцією</a:t>
            </a:r>
            <a:r>
              <a:rPr lang="ru-RU" sz="2800" dirty="0"/>
              <a:t> </a:t>
            </a:r>
            <a:r>
              <a:rPr lang="ru-RU" sz="2800" dirty="0" err="1"/>
              <a:t>України</a:t>
            </a:r>
            <a:r>
              <a:rPr lang="ru-RU" sz="2800" dirty="0"/>
              <a:t>, до прав </a:t>
            </a:r>
            <a:r>
              <a:rPr lang="ru-RU" sz="2800" dirty="0" err="1"/>
              <a:t>людини</a:t>
            </a:r>
            <a:r>
              <a:rPr lang="ru-RU" sz="2800" dirty="0"/>
              <a:t> належать:</a:t>
            </a:r>
            <a:br>
              <a:rPr lang="ru-RU" sz="2800" dirty="0"/>
            </a:br>
            <a:r>
              <a:rPr lang="ru-RU" sz="2800" dirty="0"/>
              <a:t>право на </a:t>
            </a:r>
            <a:r>
              <a:rPr lang="ru-RU" sz="2800" dirty="0" err="1"/>
              <a:t>життя</a:t>
            </a:r>
            <a:r>
              <a:rPr lang="ru-RU" sz="2800" dirty="0"/>
              <a:t> (</a:t>
            </a:r>
            <a:r>
              <a:rPr lang="ru-RU" sz="2800" dirty="0" err="1"/>
              <a:t>стаття</a:t>
            </a:r>
            <a:r>
              <a:rPr lang="ru-RU" sz="2800" dirty="0"/>
              <a:t> 27); право на </a:t>
            </a:r>
            <a:r>
              <a:rPr lang="ru-RU" sz="2800" dirty="0" err="1"/>
              <a:t>повагу</a:t>
            </a:r>
            <a:r>
              <a:rPr lang="ru-RU" sz="2800" dirty="0"/>
              <a:t> до </a:t>
            </a:r>
            <a:r>
              <a:rPr lang="ru-RU" sz="2800" dirty="0" err="1"/>
              <a:t>гідності</a:t>
            </a:r>
            <a:r>
              <a:rPr lang="ru-RU" sz="2800" dirty="0"/>
              <a:t> </a:t>
            </a:r>
            <a:r>
              <a:rPr lang="ru-RU" sz="2800" dirty="0" err="1"/>
              <a:t>людини</a:t>
            </a:r>
            <a:r>
              <a:rPr lang="ru-RU" sz="2800" dirty="0"/>
              <a:t> (</a:t>
            </a:r>
            <a:r>
              <a:rPr lang="ru-RU" sz="2800" dirty="0" err="1"/>
              <a:t>стаття</a:t>
            </a:r>
            <a:r>
              <a:rPr lang="ru-RU" sz="2800" dirty="0"/>
              <a:t> 28); право на свободу та особисту </a:t>
            </a:r>
            <a:r>
              <a:rPr lang="ru-RU" sz="2800" dirty="0" err="1"/>
              <a:t>недоторканність</a:t>
            </a:r>
            <a:r>
              <a:rPr lang="ru-RU" sz="2800" dirty="0"/>
              <a:t> (</a:t>
            </a:r>
            <a:r>
              <a:rPr lang="ru-RU" sz="2800" dirty="0" err="1"/>
              <a:t>стаття</a:t>
            </a:r>
            <a:r>
              <a:rPr lang="ru-RU" sz="2800" dirty="0"/>
              <a:t> 29); право на </a:t>
            </a:r>
            <a:r>
              <a:rPr lang="ru-RU" sz="2800" dirty="0" err="1"/>
              <a:t>недоторканність</a:t>
            </a:r>
            <a:r>
              <a:rPr lang="ru-RU" sz="2800" dirty="0"/>
              <a:t> </a:t>
            </a:r>
            <a:r>
              <a:rPr lang="ru-RU" sz="2800" dirty="0" err="1"/>
              <a:t>житла</a:t>
            </a:r>
            <a:r>
              <a:rPr lang="ru-RU" sz="2800" dirty="0"/>
              <a:t> (</a:t>
            </a:r>
            <a:r>
              <a:rPr lang="ru-RU" sz="2800" dirty="0" err="1"/>
              <a:t>стаття</a:t>
            </a:r>
            <a:r>
              <a:rPr lang="ru-RU" sz="2800" dirty="0"/>
              <a:t> 30); право на </a:t>
            </a:r>
            <a:r>
              <a:rPr lang="ru-RU" sz="2800" dirty="0" err="1"/>
              <a:t>невтручання</a:t>
            </a:r>
            <a:r>
              <a:rPr lang="ru-RU" sz="2800" dirty="0"/>
              <a:t> в особисте та </a:t>
            </a:r>
            <a:r>
              <a:rPr lang="ru-RU" sz="2800" dirty="0" err="1"/>
              <a:t>сімейне</a:t>
            </a:r>
            <a:r>
              <a:rPr lang="ru-RU" sz="2800" dirty="0"/>
              <a:t> </a:t>
            </a:r>
            <a:r>
              <a:rPr lang="ru-RU" sz="2800" dirty="0" err="1"/>
              <a:t>життя</a:t>
            </a:r>
            <a:r>
              <a:rPr lang="ru-RU" sz="2800" dirty="0"/>
              <a:t> (</a:t>
            </a:r>
            <a:r>
              <a:rPr lang="ru-RU" sz="2800" dirty="0" err="1"/>
              <a:t>стаття</a:t>
            </a:r>
            <a:r>
              <a:rPr lang="ru-RU" sz="2800" dirty="0"/>
              <a:t> 32) </a:t>
            </a:r>
            <a:r>
              <a:rPr lang="ru-RU" sz="2800" dirty="0" err="1"/>
              <a:t>тощо</a:t>
            </a:r>
            <a:r>
              <a:rPr lang="ru-RU" sz="2800" dirty="0"/>
              <a:t>.</a:t>
            </a:r>
            <a:br>
              <a:rPr lang="ru-RU" sz="2800" dirty="0"/>
            </a:br>
            <a:r>
              <a:rPr lang="ru-RU" sz="2800" b="1" i="1" dirty="0" err="1"/>
              <a:t>Примірник</a:t>
            </a:r>
            <a:r>
              <a:rPr lang="ru-RU" sz="2800" b="1" i="1" dirty="0"/>
              <a:t> </a:t>
            </a:r>
            <a:r>
              <a:rPr lang="ru-RU" sz="2800" b="1" i="1" dirty="0" err="1"/>
              <a:t>Конституції</a:t>
            </a:r>
            <a:r>
              <a:rPr lang="ru-RU" sz="2800" b="1" i="1" dirty="0"/>
              <a:t> </a:t>
            </a:r>
            <a:r>
              <a:rPr lang="ru-RU" sz="2800" b="1" i="1" dirty="0" err="1"/>
              <a:t>України</a:t>
            </a:r>
            <a:r>
              <a:rPr lang="ru-RU" sz="2800" b="1" i="1" dirty="0"/>
              <a:t>, </a:t>
            </a:r>
            <a:r>
              <a:rPr lang="ru-RU" sz="2800" b="1" i="1" dirty="0" err="1"/>
              <a:t>розміщений</a:t>
            </a:r>
            <a:r>
              <a:rPr lang="ru-RU" sz="2800" b="1" i="1" dirty="0"/>
              <a:t> </a:t>
            </a:r>
            <a:br>
              <a:rPr lang="ru-RU" sz="2800" b="1" i="1" dirty="0"/>
            </a:br>
            <a:r>
              <a:rPr lang="ru-RU" sz="2800" b="1" i="1" dirty="0"/>
              <a:t>в </a:t>
            </a:r>
            <a:r>
              <a:rPr lang="ru-RU" sz="2800" b="1" i="1" dirty="0" err="1"/>
              <a:t>сесійній</a:t>
            </a:r>
            <a:r>
              <a:rPr lang="ru-RU" sz="2800" b="1" i="1" dirty="0"/>
              <a:t> </a:t>
            </a:r>
            <a:r>
              <a:rPr lang="ru-RU" sz="2800" b="1" i="1" dirty="0" err="1"/>
              <a:t>залі</a:t>
            </a:r>
            <a:r>
              <a:rPr lang="ru-RU" sz="2800" b="1" i="1" dirty="0"/>
              <a:t>  </a:t>
            </a:r>
            <a:r>
              <a:rPr lang="ru-RU" sz="2800" b="1" i="1" dirty="0" err="1"/>
              <a:t>Верховної</a:t>
            </a:r>
            <a:r>
              <a:rPr lang="ru-RU" sz="2800" b="1" i="1" dirty="0"/>
              <a:t> Ради </a:t>
            </a:r>
            <a:r>
              <a:rPr lang="ru-RU" sz="2800" b="1" i="1" dirty="0" err="1"/>
              <a:t>України</a:t>
            </a:r>
            <a:r>
              <a:rPr lang="ru-RU" sz="2800" b="1" i="1" dirty="0"/>
              <a:t>. </a:t>
            </a:r>
            <a:br>
              <a:rPr lang="ru-RU" sz="2800" b="1" i="1" dirty="0"/>
            </a:br>
            <a:r>
              <a:rPr lang="ru-RU" sz="2800" b="1" i="1" dirty="0"/>
              <a:t>На </a:t>
            </a:r>
            <a:r>
              <a:rPr lang="ru-RU" sz="2800" b="1" i="1" dirty="0" err="1"/>
              <a:t>ньому</a:t>
            </a:r>
            <a:r>
              <a:rPr lang="ru-RU" sz="2800" b="1" i="1" dirty="0"/>
              <a:t> </a:t>
            </a:r>
            <a:r>
              <a:rPr lang="ru-RU" sz="2800" b="1" i="1" dirty="0" err="1"/>
              <a:t>президенти</a:t>
            </a:r>
            <a:r>
              <a:rPr lang="ru-RU" sz="2800" b="1" i="1" dirty="0"/>
              <a:t> </a:t>
            </a:r>
            <a:r>
              <a:rPr lang="ru-RU" sz="2800" b="1" i="1" dirty="0" err="1"/>
              <a:t>України</a:t>
            </a:r>
            <a:r>
              <a:rPr lang="ru-RU" sz="2800" b="1" i="1" dirty="0"/>
              <a:t> </a:t>
            </a:r>
            <a:r>
              <a:rPr lang="ru-RU" sz="2800" b="1" i="1" dirty="0" err="1"/>
              <a:t>складають</a:t>
            </a:r>
            <a:r>
              <a:rPr lang="ru-RU" sz="2800" b="1" i="1" dirty="0"/>
              <a:t> присягу</a:t>
            </a:r>
            <a:endParaRPr lang="uk-UA" sz="2800" b="1" i="1" dirty="0"/>
          </a:p>
        </p:txBody>
      </p:sp>
      <p:pic>
        <p:nvPicPr>
          <p:cNvPr id="4" name="Рисунок 3">
            <a:extLst>
              <a:ext uri="{FF2B5EF4-FFF2-40B4-BE49-F238E27FC236}">
                <a16:creationId xmlns:a16="http://schemas.microsoft.com/office/drawing/2014/main" id="{00EDAE09-EDA5-4BB2-9BD1-E52A287D7D58}"/>
              </a:ext>
            </a:extLst>
          </p:cNvPr>
          <p:cNvPicPr>
            <a:picLocks noChangeAspect="1"/>
          </p:cNvPicPr>
          <p:nvPr/>
        </p:nvPicPr>
        <p:blipFill>
          <a:blip r:embed="rId2"/>
          <a:stretch>
            <a:fillRect/>
          </a:stretch>
        </p:blipFill>
        <p:spPr>
          <a:xfrm>
            <a:off x="8500188" y="4766629"/>
            <a:ext cx="3691812" cy="2091372"/>
          </a:xfrm>
          <a:prstGeom prst="rect">
            <a:avLst/>
          </a:prstGeom>
        </p:spPr>
      </p:pic>
    </p:spTree>
    <p:extLst>
      <p:ext uri="{BB962C8B-B14F-4D97-AF65-F5344CB8AC3E}">
        <p14:creationId xmlns:p14="http://schemas.microsoft.com/office/powerpoint/2010/main" val="405783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BC3829-70E0-4BEE-ACEC-3068531B331B}"/>
              </a:ext>
            </a:extLst>
          </p:cNvPr>
          <p:cNvSpPr>
            <a:spLocks noGrp="1"/>
          </p:cNvSpPr>
          <p:nvPr>
            <p:ph type="title"/>
          </p:nvPr>
        </p:nvSpPr>
        <p:spPr>
          <a:xfrm>
            <a:off x="849086" y="982132"/>
            <a:ext cx="7567126" cy="4410962"/>
          </a:xfrm>
        </p:spPr>
        <p:txBody>
          <a:bodyPr>
            <a:normAutofit/>
          </a:bodyPr>
          <a:lstStyle/>
          <a:p>
            <a:r>
              <a:rPr lang="ru-RU" sz="2800" b="1" dirty="0"/>
              <a:t>Права </a:t>
            </a:r>
            <a:r>
              <a:rPr lang="ru-RU" sz="2800" b="1" dirty="0" err="1"/>
              <a:t>людини</a:t>
            </a:r>
            <a:r>
              <a:rPr lang="ru-RU" sz="2800" b="1" dirty="0"/>
              <a:t> </a:t>
            </a:r>
            <a:r>
              <a:rPr lang="ru-RU" sz="2800" b="1" dirty="0" err="1"/>
              <a:t>переважають</a:t>
            </a:r>
            <a:r>
              <a:rPr lang="ru-RU" sz="2800" b="1" dirty="0"/>
              <a:t> над правами </a:t>
            </a:r>
            <a:r>
              <a:rPr lang="ru-RU" sz="2800" b="1" dirty="0" err="1"/>
              <a:t>громадянина</a:t>
            </a:r>
            <a:r>
              <a:rPr lang="ru-RU" sz="2800" b="1" dirty="0"/>
              <a:t>.</a:t>
            </a:r>
            <a:br>
              <a:rPr lang="ru-RU" sz="2800" b="1" dirty="0"/>
            </a:br>
            <a:r>
              <a:rPr lang="ru-RU" sz="2800" dirty="0" err="1"/>
              <a:t>Це</a:t>
            </a:r>
            <a:r>
              <a:rPr lang="ru-RU" sz="2800" dirty="0"/>
              <a:t> </a:t>
            </a:r>
            <a:r>
              <a:rPr lang="ru-RU" sz="2800" dirty="0" err="1"/>
              <a:t>пов’язано</a:t>
            </a:r>
            <a:r>
              <a:rPr lang="ru-RU" sz="2800" dirty="0"/>
              <a:t> з </a:t>
            </a:r>
            <a:r>
              <a:rPr lang="ru-RU" sz="2800" dirty="0" err="1"/>
              <a:t>тим</a:t>
            </a:r>
            <a:r>
              <a:rPr lang="ru-RU" sz="2800" dirty="0"/>
              <a:t>, </a:t>
            </a:r>
            <a:r>
              <a:rPr lang="ru-RU" sz="2800" dirty="0" err="1"/>
              <a:t>що</a:t>
            </a:r>
            <a:r>
              <a:rPr lang="ru-RU" sz="2800" dirty="0"/>
              <a:t> права </a:t>
            </a:r>
            <a:r>
              <a:rPr lang="ru-RU" sz="2800" dirty="0" err="1"/>
              <a:t>людини</a:t>
            </a:r>
            <a:br>
              <a:rPr lang="ru-RU" sz="2800" dirty="0"/>
            </a:br>
            <a:r>
              <a:rPr lang="ru-RU" sz="2800" dirty="0" err="1"/>
              <a:t>поширюються</a:t>
            </a:r>
            <a:r>
              <a:rPr lang="ru-RU" sz="2800" dirty="0"/>
              <a:t> на </a:t>
            </a:r>
            <a:r>
              <a:rPr lang="ru-RU" sz="2800" dirty="0" err="1"/>
              <a:t>всіх</a:t>
            </a:r>
            <a:r>
              <a:rPr lang="ru-RU" sz="2800" dirty="0"/>
              <a:t> людей, </a:t>
            </a:r>
            <a:r>
              <a:rPr lang="ru-RU" sz="2800" dirty="0" err="1"/>
              <a:t>які</a:t>
            </a:r>
            <a:r>
              <a:rPr lang="ru-RU" sz="2800" dirty="0"/>
              <a:t> </a:t>
            </a:r>
            <a:r>
              <a:rPr lang="ru-RU" sz="2800" dirty="0" err="1"/>
              <a:t>живуть</a:t>
            </a:r>
            <a:r>
              <a:rPr lang="ru-RU" sz="2800" dirty="0"/>
              <a:t> у </a:t>
            </a:r>
            <a:r>
              <a:rPr lang="ru-RU" sz="2800" dirty="0" err="1"/>
              <a:t>тій</a:t>
            </a:r>
            <a:r>
              <a:rPr lang="ru-RU" sz="2800" dirty="0"/>
              <a:t> </a:t>
            </a:r>
            <a:r>
              <a:rPr lang="ru-RU" sz="2800" dirty="0" err="1"/>
              <a:t>або</a:t>
            </a:r>
            <a:br>
              <a:rPr lang="ru-RU" sz="2800" dirty="0"/>
            </a:br>
            <a:r>
              <a:rPr lang="ru-RU" sz="2800" dirty="0" err="1"/>
              <a:t>інший</a:t>
            </a:r>
            <a:r>
              <a:rPr lang="ru-RU" sz="2800" dirty="0"/>
              <a:t> </a:t>
            </a:r>
            <a:r>
              <a:rPr lang="ru-RU" sz="2800" dirty="0" err="1"/>
              <a:t>державі</a:t>
            </a:r>
            <a:r>
              <a:rPr lang="ru-RU" sz="2800" dirty="0"/>
              <a:t>, а права </a:t>
            </a:r>
            <a:r>
              <a:rPr lang="ru-RU" sz="2800" dirty="0" err="1"/>
              <a:t>громадянина</a:t>
            </a:r>
            <a:r>
              <a:rPr lang="ru-RU" sz="2800" dirty="0"/>
              <a:t> — </a:t>
            </a:r>
            <a:r>
              <a:rPr lang="ru-RU" sz="2800" dirty="0" err="1"/>
              <a:t>лише</a:t>
            </a:r>
            <a:r>
              <a:rPr lang="ru-RU" sz="2800" dirty="0"/>
              <a:t> на</a:t>
            </a:r>
            <a:br>
              <a:rPr lang="ru-RU" sz="2800" dirty="0"/>
            </a:br>
            <a:r>
              <a:rPr lang="ru-RU" sz="2800" dirty="0"/>
              <a:t>тих </a:t>
            </a:r>
            <a:r>
              <a:rPr lang="ru-RU" sz="2800" dirty="0" err="1"/>
              <a:t>осіб</a:t>
            </a:r>
            <a:r>
              <a:rPr lang="ru-RU" sz="2800" dirty="0"/>
              <a:t>, </a:t>
            </a:r>
            <a:r>
              <a:rPr lang="ru-RU" sz="2800" dirty="0" err="1"/>
              <a:t>які</a:t>
            </a:r>
            <a:r>
              <a:rPr lang="ru-RU" sz="2800" dirty="0"/>
              <a:t> є </a:t>
            </a:r>
            <a:r>
              <a:rPr lang="ru-RU" sz="2800" dirty="0" err="1"/>
              <a:t>громадянами</a:t>
            </a:r>
            <a:r>
              <a:rPr lang="ru-RU" sz="2800" dirty="0"/>
              <a:t> </a:t>
            </a:r>
            <a:r>
              <a:rPr lang="ru-RU" sz="2800" dirty="0" err="1"/>
              <a:t>певної</a:t>
            </a:r>
            <a:r>
              <a:rPr lang="ru-RU" sz="2800" dirty="0"/>
              <a:t> </a:t>
            </a:r>
            <a:r>
              <a:rPr lang="ru-RU" sz="2800" dirty="0" err="1"/>
              <a:t>країни</a:t>
            </a:r>
            <a:r>
              <a:rPr lang="ru-RU" sz="2800" dirty="0"/>
              <a:t>. </a:t>
            </a:r>
            <a:r>
              <a:rPr lang="ru-RU" sz="2800" dirty="0" err="1"/>
              <a:t>Отже</a:t>
            </a:r>
            <a:r>
              <a:rPr lang="ru-RU" sz="2800" dirty="0"/>
              <a:t>,</a:t>
            </a:r>
            <a:br>
              <a:rPr lang="ru-RU" sz="2800" dirty="0"/>
            </a:br>
            <a:r>
              <a:rPr lang="ru-RU" sz="2800" dirty="0" err="1"/>
              <a:t>поняття</a:t>
            </a:r>
            <a:r>
              <a:rPr lang="ru-RU" sz="2800" dirty="0"/>
              <a:t> «права </a:t>
            </a:r>
            <a:r>
              <a:rPr lang="ru-RU" sz="2800" dirty="0" err="1"/>
              <a:t>людини</a:t>
            </a:r>
            <a:r>
              <a:rPr lang="ru-RU" sz="2800" dirty="0"/>
              <a:t>» є </a:t>
            </a:r>
            <a:r>
              <a:rPr lang="ru-RU" sz="2800" dirty="0" err="1"/>
              <a:t>ширшим</a:t>
            </a:r>
            <a:r>
              <a:rPr lang="ru-RU" sz="2800" dirty="0"/>
              <a:t>, </a:t>
            </a:r>
            <a:r>
              <a:rPr lang="ru-RU" sz="2800" dirty="0" err="1"/>
              <a:t>ніж</a:t>
            </a:r>
            <a:r>
              <a:rPr lang="ru-RU" sz="2800" dirty="0"/>
              <a:t> «права</a:t>
            </a:r>
            <a:br>
              <a:rPr lang="ru-RU" sz="2800" dirty="0"/>
            </a:br>
            <a:r>
              <a:rPr lang="ru-RU" sz="2800" dirty="0" err="1"/>
              <a:t>громадянина</a:t>
            </a:r>
            <a:r>
              <a:rPr lang="ru-RU" sz="2800" dirty="0"/>
              <a:t>».</a:t>
            </a:r>
            <a:endParaRPr lang="uk-UA" sz="2800" dirty="0"/>
          </a:p>
        </p:txBody>
      </p:sp>
      <p:pic>
        <p:nvPicPr>
          <p:cNvPr id="3" name="Рисунок 2">
            <a:extLst>
              <a:ext uri="{FF2B5EF4-FFF2-40B4-BE49-F238E27FC236}">
                <a16:creationId xmlns:a16="http://schemas.microsoft.com/office/drawing/2014/main" id="{283D7DC4-FF63-45C1-B6F1-866B16492F12}"/>
              </a:ext>
            </a:extLst>
          </p:cNvPr>
          <p:cNvPicPr>
            <a:picLocks noChangeAspect="1"/>
          </p:cNvPicPr>
          <p:nvPr/>
        </p:nvPicPr>
        <p:blipFill>
          <a:blip r:embed="rId2"/>
          <a:stretch>
            <a:fillRect/>
          </a:stretch>
        </p:blipFill>
        <p:spPr>
          <a:xfrm>
            <a:off x="8169977" y="665681"/>
            <a:ext cx="3387152" cy="1704295"/>
          </a:xfrm>
          <a:prstGeom prst="rect">
            <a:avLst/>
          </a:prstGeom>
        </p:spPr>
      </p:pic>
    </p:spTree>
    <p:extLst>
      <p:ext uri="{BB962C8B-B14F-4D97-AF65-F5344CB8AC3E}">
        <p14:creationId xmlns:p14="http://schemas.microsoft.com/office/powerpoint/2010/main" val="121871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3868" y="982132"/>
            <a:ext cx="9592732" cy="582899"/>
          </a:xfrm>
        </p:spPr>
        <p:txBody>
          <a:bodyPr/>
          <a:lstStyle/>
          <a:p>
            <a:r>
              <a:rPr lang="uk-UA" b="1" dirty="0">
                <a:solidFill>
                  <a:schemeClr val="tx1"/>
                </a:solidFill>
              </a:rPr>
              <a:t>План уроку</a:t>
            </a:r>
          </a:p>
        </p:txBody>
      </p:sp>
      <p:sp>
        <p:nvSpPr>
          <p:cNvPr id="3" name="Місце для тексту 2"/>
          <p:cNvSpPr>
            <a:spLocks noGrp="1"/>
          </p:cNvSpPr>
          <p:nvPr>
            <p:ph type="body" idx="1"/>
          </p:nvPr>
        </p:nvSpPr>
        <p:spPr>
          <a:xfrm>
            <a:off x="1233530" y="1688122"/>
            <a:ext cx="9592732" cy="4292800"/>
          </a:xfrm>
        </p:spPr>
        <p:txBody>
          <a:bodyPr>
            <a:normAutofit/>
          </a:bodyPr>
          <a:lstStyle/>
          <a:p>
            <a:pPr marL="457200" indent="-457200" algn="just">
              <a:buAutoNum type="arabicPeriod"/>
            </a:pPr>
            <a:r>
              <a:rPr lang="uk-UA" sz="2800" b="1" i="1" dirty="0">
                <a:solidFill>
                  <a:srgbClr val="0070C0"/>
                </a:solidFill>
              </a:rPr>
              <a:t>Виникнення прав людини</a:t>
            </a:r>
          </a:p>
          <a:p>
            <a:pPr marL="457200" indent="-457200" algn="just">
              <a:buAutoNum type="arabicPeriod"/>
            </a:pPr>
            <a:r>
              <a:rPr lang="uk-UA" sz="2800" b="1" i="1" dirty="0">
                <a:solidFill>
                  <a:srgbClr val="0070C0"/>
                </a:solidFill>
              </a:rPr>
              <a:t>Принципи прав людини.</a:t>
            </a:r>
          </a:p>
          <a:p>
            <a:pPr marL="457200" indent="-457200" algn="just">
              <a:buAutoNum type="arabicPeriod"/>
            </a:pPr>
            <a:r>
              <a:rPr lang="uk-UA" sz="2800" b="1" i="1" dirty="0">
                <a:solidFill>
                  <a:srgbClr val="0070C0"/>
                </a:solidFill>
              </a:rPr>
              <a:t>Основні права людини.</a:t>
            </a:r>
          </a:p>
          <a:p>
            <a:pPr marL="457200" indent="-457200" algn="just">
              <a:buAutoNum type="arabicPeriod"/>
            </a:pPr>
            <a:r>
              <a:rPr lang="ru-RU" sz="2800" b="1" i="1" dirty="0" err="1">
                <a:solidFill>
                  <a:srgbClr val="0070C0"/>
                </a:solidFill>
              </a:rPr>
              <a:t>Основні</a:t>
            </a:r>
            <a:r>
              <a:rPr lang="ru-RU" sz="2800" b="1" i="1" dirty="0">
                <a:solidFill>
                  <a:srgbClr val="0070C0"/>
                </a:solidFill>
              </a:rPr>
              <a:t> права </a:t>
            </a:r>
            <a:r>
              <a:rPr lang="ru-RU" sz="2800" b="1" i="1" dirty="0" err="1">
                <a:solidFill>
                  <a:srgbClr val="0070C0"/>
                </a:solidFill>
              </a:rPr>
              <a:t>громадянина</a:t>
            </a:r>
            <a:r>
              <a:rPr lang="ru-RU" sz="2800" b="1" i="1" dirty="0">
                <a:solidFill>
                  <a:srgbClr val="0070C0"/>
                </a:solidFill>
              </a:rPr>
              <a:t> і </a:t>
            </a:r>
            <a:r>
              <a:rPr lang="ru-RU" sz="2800" b="1" i="1" dirty="0" err="1">
                <a:solidFill>
                  <a:srgbClr val="0070C0"/>
                </a:solidFill>
              </a:rPr>
              <a:t>свободи</a:t>
            </a:r>
            <a:r>
              <a:rPr lang="ru-RU" sz="2800" b="1" i="1" dirty="0">
                <a:solidFill>
                  <a:srgbClr val="0070C0"/>
                </a:solidFill>
              </a:rPr>
              <a:t> </a:t>
            </a:r>
            <a:r>
              <a:rPr lang="ru-RU" sz="2800" b="1" i="1" dirty="0" err="1">
                <a:solidFill>
                  <a:srgbClr val="0070C0"/>
                </a:solidFill>
              </a:rPr>
              <a:t>людини</a:t>
            </a:r>
            <a:r>
              <a:rPr lang="ru-RU" sz="2800" b="1" i="1" dirty="0">
                <a:solidFill>
                  <a:srgbClr val="0070C0"/>
                </a:solidFill>
              </a:rPr>
              <a:t>.</a:t>
            </a:r>
            <a:endParaRPr lang="uk-UA" sz="2800" b="1" i="1" dirty="0">
              <a:solidFill>
                <a:srgbClr val="0070C0"/>
              </a:solidFill>
            </a:endParaRPr>
          </a:p>
          <a:p>
            <a:pPr marL="457200" indent="-457200" algn="just">
              <a:buAutoNum type="arabicPeriod"/>
            </a:pPr>
            <a:r>
              <a:rPr lang="ru-RU" sz="2800" b="1" i="1" dirty="0" err="1">
                <a:solidFill>
                  <a:srgbClr val="0070C0"/>
                </a:solidFill>
              </a:rPr>
              <a:t>Чому</a:t>
            </a:r>
            <a:r>
              <a:rPr lang="ru-RU" sz="2800" b="1" i="1" dirty="0">
                <a:solidFill>
                  <a:srgbClr val="0070C0"/>
                </a:solidFill>
              </a:rPr>
              <a:t> </a:t>
            </a:r>
            <a:r>
              <a:rPr lang="ru-RU" sz="2800" b="1" i="1" dirty="0" err="1">
                <a:solidFill>
                  <a:srgbClr val="0070C0"/>
                </a:solidFill>
              </a:rPr>
              <a:t>необхідні</a:t>
            </a:r>
            <a:r>
              <a:rPr lang="ru-RU" sz="2800" b="1" i="1" dirty="0">
                <a:solidFill>
                  <a:srgbClr val="0070C0"/>
                </a:solidFill>
              </a:rPr>
              <a:t> </a:t>
            </a:r>
            <a:r>
              <a:rPr lang="ru-RU" sz="2800" b="1" i="1" dirty="0" err="1">
                <a:solidFill>
                  <a:srgbClr val="0070C0"/>
                </a:solidFill>
              </a:rPr>
              <a:t>окремі</a:t>
            </a:r>
            <a:r>
              <a:rPr lang="ru-RU" sz="2800" b="1" i="1" dirty="0">
                <a:solidFill>
                  <a:srgbClr val="0070C0"/>
                </a:solidFill>
              </a:rPr>
              <a:t> права </a:t>
            </a:r>
            <a:r>
              <a:rPr lang="ru-RU" sz="2800" b="1" i="1" dirty="0" err="1">
                <a:solidFill>
                  <a:srgbClr val="0070C0"/>
                </a:solidFill>
              </a:rPr>
              <a:t>дитини</a:t>
            </a:r>
            <a:r>
              <a:rPr lang="ru-RU" sz="2800" b="1" i="1" dirty="0">
                <a:solidFill>
                  <a:srgbClr val="0070C0"/>
                </a:solidFill>
              </a:rPr>
              <a:t>.</a:t>
            </a:r>
            <a:endParaRPr lang="uk-UA" sz="2800" b="1" i="1" dirty="0">
              <a:solidFill>
                <a:srgbClr val="0070C0"/>
              </a:solidFill>
            </a:endParaRPr>
          </a:p>
          <a:p>
            <a:pPr marL="457200" indent="-457200" algn="just">
              <a:buAutoNum type="arabicPeriod"/>
            </a:pPr>
            <a:endParaRPr lang="uk-UA" dirty="0"/>
          </a:p>
        </p:txBody>
      </p:sp>
      <p:pic>
        <p:nvPicPr>
          <p:cNvPr id="4" name="Рисунок 3"/>
          <p:cNvPicPr>
            <a:picLocks noChangeAspect="1"/>
          </p:cNvPicPr>
          <p:nvPr/>
        </p:nvPicPr>
        <p:blipFill>
          <a:blip r:embed="rId2"/>
          <a:stretch>
            <a:fillRect/>
          </a:stretch>
        </p:blipFill>
        <p:spPr>
          <a:xfrm>
            <a:off x="7389845" y="392722"/>
            <a:ext cx="4876800" cy="2590800"/>
          </a:xfrm>
          <a:prstGeom prst="rect">
            <a:avLst/>
          </a:prstGeom>
        </p:spPr>
      </p:pic>
    </p:spTree>
    <p:extLst>
      <p:ext uri="{BB962C8B-B14F-4D97-AF65-F5344CB8AC3E}">
        <p14:creationId xmlns:p14="http://schemas.microsoft.com/office/powerpoint/2010/main" val="4071734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C2C8F1-E8B5-48A2-8804-1A089DA4F6CA}"/>
              </a:ext>
            </a:extLst>
          </p:cNvPr>
          <p:cNvSpPr>
            <a:spLocks noGrp="1"/>
          </p:cNvSpPr>
          <p:nvPr>
            <p:ph type="title"/>
          </p:nvPr>
        </p:nvSpPr>
        <p:spPr>
          <a:xfrm>
            <a:off x="774441" y="727788"/>
            <a:ext cx="8089641" cy="5486400"/>
          </a:xfrm>
        </p:spPr>
        <p:txBody>
          <a:bodyPr>
            <a:normAutofit/>
          </a:bodyPr>
          <a:lstStyle/>
          <a:p>
            <a:pPr algn="l"/>
            <a:r>
              <a:rPr lang="ru-RU" sz="3200" b="1" dirty="0" err="1">
                <a:solidFill>
                  <a:srgbClr val="FF0000"/>
                </a:solidFill>
              </a:rPr>
              <a:t>Цікаво</a:t>
            </a:r>
            <a:r>
              <a:rPr lang="ru-RU" sz="3200" b="1" dirty="0">
                <a:solidFill>
                  <a:srgbClr val="FF0000"/>
                </a:solidFill>
              </a:rPr>
              <a:t> знати</a:t>
            </a:r>
            <a:br>
              <a:rPr lang="ru-RU" sz="3200" dirty="0"/>
            </a:br>
            <a:r>
              <a:rPr lang="ru-RU" sz="3200" dirty="0"/>
              <a:t>Держава не </a:t>
            </a:r>
            <a:r>
              <a:rPr lang="ru-RU" sz="3200" dirty="0" err="1"/>
              <a:t>має</a:t>
            </a:r>
            <a:r>
              <a:rPr lang="ru-RU" sz="3200" dirty="0"/>
              <a:t> права </a:t>
            </a:r>
            <a:r>
              <a:rPr lang="ru-RU" sz="3200" dirty="0" err="1"/>
              <a:t>впливати</a:t>
            </a:r>
            <a:r>
              <a:rPr lang="ru-RU" sz="3200" dirty="0"/>
              <a:t> на </a:t>
            </a:r>
            <a:r>
              <a:rPr lang="ru-RU" sz="3200" dirty="0" err="1"/>
              <a:t>прихильність</a:t>
            </a:r>
            <a:r>
              <a:rPr lang="ru-RU" sz="3200" dirty="0"/>
              <a:t> </a:t>
            </a:r>
            <a:r>
              <a:rPr lang="ru-RU" sz="3200" dirty="0" err="1"/>
              <a:t>людини</a:t>
            </a:r>
            <a:r>
              <a:rPr lang="ru-RU" sz="3200" dirty="0"/>
              <a:t> до того </a:t>
            </a:r>
            <a:r>
              <a:rPr lang="ru-RU" sz="3200" dirty="0" err="1"/>
              <a:t>або</a:t>
            </a:r>
            <a:r>
              <a:rPr lang="ru-RU" sz="3200" dirty="0"/>
              <a:t> </a:t>
            </a:r>
            <a:r>
              <a:rPr lang="ru-RU" sz="3200" dirty="0" err="1"/>
              <a:t>іншого</a:t>
            </a:r>
            <a:r>
              <a:rPr lang="ru-RU" sz="3200" dirty="0"/>
              <a:t> </a:t>
            </a:r>
            <a:r>
              <a:rPr lang="ru-RU" sz="3200" dirty="0" err="1"/>
              <a:t>віросповідання</a:t>
            </a:r>
            <a:r>
              <a:rPr lang="ru-RU" sz="3200" dirty="0"/>
              <a:t>, </a:t>
            </a:r>
            <a:r>
              <a:rPr lang="ru-RU" sz="3200" dirty="0" err="1"/>
              <a:t>встановлювати</a:t>
            </a:r>
            <a:r>
              <a:rPr lang="ru-RU" sz="3200" dirty="0"/>
              <a:t> будь-яку </a:t>
            </a:r>
            <a:r>
              <a:rPr lang="ru-RU" sz="3200" dirty="0" err="1"/>
              <a:t>релігію</a:t>
            </a:r>
            <a:r>
              <a:rPr lang="ru-RU" sz="3200" dirty="0"/>
              <a:t> як </a:t>
            </a:r>
            <a:r>
              <a:rPr lang="ru-RU" sz="3200" dirty="0" err="1"/>
              <a:t>обов’язкову</a:t>
            </a:r>
            <a:r>
              <a:rPr lang="ru-RU" sz="3200" dirty="0"/>
              <a:t> — </a:t>
            </a:r>
            <a:r>
              <a:rPr lang="ru-RU" sz="3200" dirty="0" err="1"/>
              <a:t>це</a:t>
            </a:r>
            <a:r>
              <a:rPr lang="ru-RU" sz="3200" dirty="0"/>
              <a:t> </a:t>
            </a:r>
            <a:r>
              <a:rPr lang="ru-RU" sz="3200" dirty="0" err="1"/>
              <a:t>особисті</a:t>
            </a:r>
            <a:r>
              <a:rPr lang="ru-RU" sz="3200" dirty="0"/>
              <a:t> </a:t>
            </a:r>
            <a:r>
              <a:rPr lang="ru-RU" sz="3200" dirty="0" err="1"/>
              <a:t>свободи</a:t>
            </a:r>
            <a:r>
              <a:rPr lang="ru-RU" sz="3200" dirty="0"/>
              <a:t> </a:t>
            </a:r>
            <a:r>
              <a:rPr lang="ru-RU" sz="3200" dirty="0" err="1"/>
              <a:t>людини</a:t>
            </a:r>
            <a:r>
              <a:rPr lang="ru-RU" sz="3200" dirty="0"/>
              <a:t>. </a:t>
            </a:r>
            <a:r>
              <a:rPr lang="ru-RU" sz="3200" dirty="0" err="1"/>
              <a:t>Проте</a:t>
            </a:r>
            <a:r>
              <a:rPr lang="ru-RU" sz="3200" dirty="0"/>
              <a:t> держава </a:t>
            </a:r>
            <a:r>
              <a:rPr lang="ru-RU" sz="3200" dirty="0" err="1"/>
              <a:t>може</a:t>
            </a:r>
            <a:r>
              <a:rPr lang="ru-RU" sz="3200" dirty="0"/>
              <a:t> </a:t>
            </a:r>
            <a:r>
              <a:rPr lang="ru-RU" sz="3200" dirty="0" err="1"/>
              <a:t>запровадити</a:t>
            </a:r>
            <a:r>
              <a:rPr lang="ru-RU" sz="3200" dirty="0"/>
              <a:t> </a:t>
            </a:r>
            <a:r>
              <a:rPr lang="ru-RU" sz="3200" dirty="0" err="1"/>
              <a:t>закони</a:t>
            </a:r>
            <a:r>
              <a:rPr lang="ru-RU" sz="3200" dirty="0"/>
              <a:t>, </a:t>
            </a:r>
            <a:r>
              <a:rPr lang="ru-RU" sz="3200" dirty="0" err="1"/>
              <a:t>що</a:t>
            </a:r>
            <a:r>
              <a:rPr lang="ru-RU" sz="3200" dirty="0"/>
              <a:t> </a:t>
            </a:r>
            <a:r>
              <a:rPr lang="ru-RU" sz="3200" dirty="0" err="1"/>
              <a:t>обмежують</a:t>
            </a:r>
            <a:r>
              <a:rPr lang="ru-RU" sz="3200" dirty="0"/>
              <a:t> свободу </a:t>
            </a:r>
            <a:r>
              <a:rPr lang="ru-RU" sz="3200" dirty="0" err="1"/>
              <a:t>совісті</a:t>
            </a:r>
            <a:r>
              <a:rPr lang="ru-RU" sz="3200" dirty="0"/>
              <a:t> з метою </a:t>
            </a:r>
            <a:r>
              <a:rPr lang="ru-RU" sz="3200" dirty="0" err="1"/>
              <a:t>забезпечення</a:t>
            </a:r>
            <a:r>
              <a:rPr lang="ru-RU" sz="3200" dirty="0"/>
              <a:t> </a:t>
            </a:r>
            <a:r>
              <a:rPr lang="ru-RU" sz="3200" dirty="0" err="1"/>
              <a:t>належного</a:t>
            </a:r>
            <a:r>
              <a:rPr lang="ru-RU" sz="3200" dirty="0"/>
              <a:t> </a:t>
            </a:r>
            <a:r>
              <a:rPr lang="ru-RU" sz="3200" dirty="0" err="1"/>
              <a:t>визнання</a:t>
            </a:r>
            <a:r>
              <a:rPr lang="ru-RU" sz="3200" dirty="0"/>
              <a:t> та </a:t>
            </a:r>
            <a:r>
              <a:rPr lang="ru-RU" sz="3200" dirty="0" err="1"/>
              <a:t>поваги</a:t>
            </a:r>
            <a:r>
              <a:rPr lang="ru-RU" sz="3200" dirty="0"/>
              <a:t> до прав і свобод </a:t>
            </a:r>
            <a:r>
              <a:rPr lang="ru-RU" sz="3200" dirty="0" err="1"/>
              <a:t>інших</a:t>
            </a:r>
            <a:r>
              <a:rPr lang="ru-RU" sz="3200" dirty="0"/>
              <a:t> </a:t>
            </a:r>
            <a:r>
              <a:rPr lang="ru-RU" sz="3200" dirty="0" err="1"/>
              <a:t>осіб</a:t>
            </a:r>
            <a:r>
              <a:rPr lang="ru-RU" sz="3200" dirty="0"/>
              <a:t>, </a:t>
            </a:r>
            <a:r>
              <a:rPr lang="ru-RU" sz="3200" dirty="0" err="1"/>
              <a:t>задоволення</a:t>
            </a:r>
            <a:r>
              <a:rPr lang="ru-RU" sz="3200" dirty="0"/>
              <a:t> </a:t>
            </a:r>
            <a:r>
              <a:rPr lang="ru-RU" sz="3200" dirty="0" err="1"/>
              <a:t>справедливих</a:t>
            </a:r>
            <a:r>
              <a:rPr lang="ru-RU" sz="3200" dirty="0"/>
              <a:t> </a:t>
            </a:r>
            <a:r>
              <a:rPr lang="ru-RU" sz="3200" dirty="0" err="1"/>
              <a:t>вимог</a:t>
            </a:r>
            <a:r>
              <a:rPr lang="ru-RU" sz="3200" dirty="0"/>
              <a:t> </a:t>
            </a:r>
            <a:r>
              <a:rPr lang="ru-RU" sz="3200" dirty="0" err="1"/>
              <a:t>моралі</a:t>
            </a:r>
            <a:r>
              <a:rPr lang="ru-RU" sz="3200" dirty="0"/>
              <a:t>, </a:t>
            </a:r>
            <a:r>
              <a:rPr lang="ru-RU" sz="3200" dirty="0" err="1"/>
              <a:t>дотримання</a:t>
            </a:r>
            <a:r>
              <a:rPr lang="ru-RU" sz="3200" dirty="0"/>
              <a:t> </a:t>
            </a:r>
            <a:r>
              <a:rPr lang="ru-RU" sz="3200" dirty="0" err="1"/>
              <a:t>суспільного</a:t>
            </a:r>
            <a:r>
              <a:rPr lang="ru-RU" sz="3200" dirty="0"/>
              <a:t> порядку та </a:t>
            </a:r>
            <a:r>
              <a:rPr lang="ru-RU" sz="3200" dirty="0" err="1"/>
              <a:t>безпеки</a:t>
            </a:r>
            <a:r>
              <a:rPr lang="ru-RU" sz="3200" dirty="0"/>
              <a:t>.</a:t>
            </a:r>
            <a:endParaRPr lang="uk-UA" sz="3200" dirty="0"/>
          </a:p>
        </p:txBody>
      </p:sp>
      <p:pic>
        <p:nvPicPr>
          <p:cNvPr id="3" name="Рисунок 2">
            <a:extLst>
              <a:ext uri="{FF2B5EF4-FFF2-40B4-BE49-F238E27FC236}">
                <a16:creationId xmlns:a16="http://schemas.microsoft.com/office/drawing/2014/main" id="{B1EF85B7-F389-4375-9E86-30AE86613509}"/>
              </a:ext>
            </a:extLst>
          </p:cNvPr>
          <p:cNvPicPr>
            <a:picLocks noChangeAspect="1"/>
          </p:cNvPicPr>
          <p:nvPr/>
        </p:nvPicPr>
        <p:blipFill>
          <a:blip r:embed="rId2"/>
          <a:stretch>
            <a:fillRect/>
          </a:stretch>
        </p:blipFill>
        <p:spPr>
          <a:xfrm>
            <a:off x="8851933" y="427167"/>
            <a:ext cx="3340068" cy="3001833"/>
          </a:xfrm>
          <a:prstGeom prst="rect">
            <a:avLst/>
          </a:prstGeom>
        </p:spPr>
      </p:pic>
    </p:spTree>
    <p:extLst>
      <p:ext uri="{BB962C8B-B14F-4D97-AF65-F5344CB8AC3E}">
        <p14:creationId xmlns:p14="http://schemas.microsoft.com/office/powerpoint/2010/main" val="1801988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7F711E-5833-4375-B243-34137D18C478}"/>
              </a:ext>
            </a:extLst>
          </p:cNvPr>
          <p:cNvSpPr>
            <a:spLocks noGrp="1"/>
          </p:cNvSpPr>
          <p:nvPr>
            <p:ph type="title"/>
          </p:nvPr>
        </p:nvSpPr>
        <p:spPr>
          <a:xfrm>
            <a:off x="6288832" y="982132"/>
            <a:ext cx="4607765" cy="1303867"/>
          </a:xfrm>
        </p:spPr>
        <p:txBody>
          <a:bodyPr/>
          <a:lstStyle/>
          <a:p>
            <a:r>
              <a:rPr lang="uk-UA" dirty="0">
                <a:solidFill>
                  <a:srgbClr val="FF0000"/>
                </a:solidFill>
              </a:rPr>
              <a:t>Права дитини</a:t>
            </a:r>
          </a:p>
        </p:txBody>
      </p:sp>
      <p:pic>
        <p:nvPicPr>
          <p:cNvPr id="4" name="Рисунок 3">
            <a:extLst>
              <a:ext uri="{FF2B5EF4-FFF2-40B4-BE49-F238E27FC236}">
                <a16:creationId xmlns:a16="http://schemas.microsoft.com/office/drawing/2014/main" id="{2DACBE64-E962-4DCD-83D0-D852E6B9990A}"/>
              </a:ext>
            </a:extLst>
          </p:cNvPr>
          <p:cNvPicPr>
            <a:picLocks noChangeAspect="1"/>
          </p:cNvPicPr>
          <p:nvPr/>
        </p:nvPicPr>
        <p:blipFill>
          <a:blip r:embed="rId2"/>
          <a:stretch>
            <a:fillRect/>
          </a:stretch>
        </p:blipFill>
        <p:spPr>
          <a:xfrm>
            <a:off x="122088" y="256592"/>
            <a:ext cx="6288042" cy="6344816"/>
          </a:xfrm>
          <a:prstGeom prst="rect">
            <a:avLst/>
          </a:prstGeom>
        </p:spPr>
      </p:pic>
    </p:spTree>
    <p:extLst>
      <p:ext uri="{BB962C8B-B14F-4D97-AF65-F5344CB8AC3E}">
        <p14:creationId xmlns:p14="http://schemas.microsoft.com/office/powerpoint/2010/main" val="1277705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C0B58B-BEF6-4AB1-81A2-3D32E76FAFEB}"/>
              </a:ext>
            </a:extLst>
          </p:cNvPr>
          <p:cNvSpPr>
            <a:spLocks noGrp="1"/>
          </p:cNvSpPr>
          <p:nvPr>
            <p:ph type="title"/>
          </p:nvPr>
        </p:nvSpPr>
        <p:spPr>
          <a:xfrm>
            <a:off x="727788" y="982132"/>
            <a:ext cx="10168810" cy="5073435"/>
          </a:xfrm>
        </p:spPr>
        <p:txBody>
          <a:bodyPr>
            <a:normAutofit fontScale="90000"/>
          </a:bodyPr>
          <a:lstStyle/>
          <a:p>
            <a:pPr algn="l"/>
            <a:r>
              <a:rPr lang="ru-RU" sz="4000" b="1" dirty="0">
                <a:solidFill>
                  <a:srgbClr val="FF0000"/>
                </a:solidFill>
              </a:rPr>
              <a:t>5. </a:t>
            </a:r>
            <a:r>
              <a:rPr lang="ru-RU" sz="4000" b="1" dirty="0" err="1">
                <a:solidFill>
                  <a:srgbClr val="FF0000"/>
                </a:solidFill>
              </a:rPr>
              <a:t>Чому</a:t>
            </a:r>
            <a:r>
              <a:rPr lang="ru-RU" sz="4000" b="1" dirty="0">
                <a:solidFill>
                  <a:srgbClr val="FF0000"/>
                </a:solidFill>
              </a:rPr>
              <a:t> </a:t>
            </a:r>
            <a:r>
              <a:rPr lang="ru-RU" sz="4000" b="1" dirty="0" err="1">
                <a:solidFill>
                  <a:srgbClr val="FF0000"/>
                </a:solidFill>
              </a:rPr>
              <a:t>необхідні</a:t>
            </a:r>
            <a:r>
              <a:rPr lang="ru-RU" sz="4000" b="1" dirty="0">
                <a:solidFill>
                  <a:srgbClr val="FF0000"/>
                </a:solidFill>
              </a:rPr>
              <a:t> </a:t>
            </a:r>
            <a:r>
              <a:rPr lang="ru-RU" sz="4000" b="1" dirty="0" err="1">
                <a:solidFill>
                  <a:srgbClr val="FF0000"/>
                </a:solidFill>
              </a:rPr>
              <a:t>окремі</a:t>
            </a:r>
            <a:r>
              <a:rPr lang="ru-RU" sz="4000" b="1" dirty="0">
                <a:solidFill>
                  <a:srgbClr val="FF0000"/>
                </a:solidFill>
              </a:rPr>
              <a:t> права </a:t>
            </a:r>
            <a:r>
              <a:rPr lang="ru-RU" sz="4000" b="1" dirty="0" err="1">
                <a:solidFill>
                  <a:srgbClr val="FF0000"/>
                </a:solidFill>
              </a:rPr>
              <a:t>дитини</a:t>
            </a:r>
            <a:r>
              <a:rPr lang="ru-RU" sz="4000" b="1" dirty="0">
                <a:solidFill>
                  <a:srgbClr val="FF0000"/>
                </a:solidFill>
              </a:rPr>
              <a:t>.</a:t>
            </a:r>
            <a:br>
              <a:rPr lang="ru-RU" sz="4000" b="1" dirty="0">
                <a:solidFill>
                  <a:srgbClr val="FF0000"/>
                </a:solidFill>
              </a:rPr>
            </a:br>
            <a:r>
              <a:rPr lang="ru-RU" sz="2800" dirty="0"/>
              <a:t>Права </a:t>
            </a:r>
            <a:r>
              <a:rPr lang="ru-RU" sz="2800" dirty="0" err="1"/>
              <a:t>людини</a:t>
            </a:r>
            <a:r>
              <a:rPr lang="ru-RU" sz="2800" dirty="0"/>
              <a:t> </a:t>
            </a:r>
            <a:r>
              <a:rPr lang="ru-RU" sz="2800" dirty="0" err="1"/>
              <a:t>починаються</a:t>
            </a:r>
            <a:r>
              <a:rPr lang="ru-RU" sz="2800" dirty="0"/>
              <a:t> з прав </a:t>
            </a:r>
            <a:r>
              <a:rPr lang="ru-RU" sz="2800" dirty="0" err="1"/>
              <a:t>дитини</a:t>
            </a:r>
            <a:r>
              <a:rPr lang="ru-RU" sz="2800" dirty="0"/>
              <a:t> — </a:t>
            </a:r>
            <a:r>
              <a:rPr lang="ru-RU" sz="2800" dirty="0" err="1"/>
              <a:t>це</a:t>
            </a:r>
            <a:r>
              <a:rPr lang="ru-RU" sz="2800" dirty="0"/>
              <a:t> </a:t>
            </a:r>
            <a:r>
              <a:rPr lang="ru-RU" sz="2800" dirty="0" err="1"/>
              <a:t>загальноприйнята</a:t>
            </a:r>
            <a:r>
              <a:rPr lang="ru-RU" sz="2800" dirty="0"/>
              <a:t> норма в </a:t>
            </a:r>
            <a:r>
              <a:rPr lang="ru-RU" sz="2800" dirty="0" err="1"/>
              <a:t>Європейському</a:t>
            </a:r>
            <a:r>
              <a:rPr lang="ru-RU" sz="2800" dirty="0"/>
              <a:t> </a:t>
            </a:r>
            <a:r>
              <a:rPr lang="ru-RU" sz="2800" dirty="0" err="1"/>
              <a:t>Союзі</a:t>
            </a:r>
            <a:r>
              <a:rPr lang="ru-RU" sz="2800" dirty="0"/>
              <a:t>, вона </a:t>
            </a:r>
            <a:r>
              <a:rPr lang="ru-RU" sz="2800" dirty="0" err="1"/>
              <a:t>визнана</a:t>
            </a:r>
            <a:r>
              <a:rPr lang="ru-RU" sz="2800" dirty="0"/>
              <a:t> і в </a:t>
            </a:r>
            <a:r>
              <a:rPr lang="ru-RU" sz="2800" dirty="0" err="1"/>
              <a:t>Україні</a:t>
            </a:r>
            <a:r>
              <a:rPr lang="ru-RU" sz="2800" dirty="0"/>
              <a:t>.</a:t>
            </a:r>
            <a:br>
              <a:rPr lang="ru-RU" sz="2800" dirty="0"/>
            </a:br>
            <a:br>
              <a:rPr lang="ru-RU" sz="2800" dirty="0"/>
            </a:br>
            <a:r>
              <a:rPr lang="ru-RU" sz="2800" dirty="0" err="1"/>
              <a:t>Необхідність</a:t>
            </a:r>
            <a:r>
              <a:rPr lang="ru-RU" sz="2800" dirty="0"/>
              <a:t> </a:t>
            </a:r>
            <a:r>
              <a:rPr lang="ru-RU" sz="2800" dirty="0" err="1"/>
              <a:t>захисту</a:t>
            </a:r>
            <a:r>
              <a:rPr lang="ru-RU" sz="2800" dirty="0"/>
              <a:t> прав </a:t>
            </a:r>
            <a:r>
              <a:rPr lang="ru-RU" sz="2800" dirty="0" err="1"/>
              <a:t>дитини</a:t>
            </a:r>
            <a:r>
              <a:rPr lang="ru-RU" sz="2800" dirty="0"/>
              <a:t> </a:t>
            </a:r>
            <a:r>
              <a:rPr lang="ru-RU" sz="2800" dirty="0" err="1"/>
              <a:t>виникає</a:t>
            </a:r>
            <a:r>
              <a:rPr lang="ru-RU" sz="2800" dirty="0"/>
              <a:t> </a:t>
            </a:r>
            <a:r>
              <a:rPr lang="ru-RU" sz="2800" dirty="0" err="1"/>
              <a:t>тоді</a:t>
            </a:r>
            <a:r>
              <a:rPr lang="ru-RU" sz="2800" dirty="0"/>
              <a:t>, коли </a:t>
            </a:r>
            <a:r>
              <a:rPr lang="ru-RU" sz="2800" dirty="0" err="1"/>
              <a:t>відбувається</a:t>
            </a:r>
            <a:r>
              <a:rPr lang="ru-RU" sz="2800" dirty="0"/>
              <a:t> </a:t>
            </a:r>
            <a:r>
              <a:rPr lang="ru-RU" sz="2800" dirty="0" err="1"/>
              <a:t>порушення</a:t>
            </a:r>
            <a:r>
              <a:rPr lang="ru-RU" sz="2800" dirty="0"/>
              <a:t> </a:t>
            </a:r>
            <a:r>
              <a:rPr lang="ru-RU" sz="2800" dirty="0" err="1"/>
              <a:t>її</a:t>
            </a:r>
            <a:r>
              <a:rPr lang="ru-RU" sz="2800" dirty="0"/>
              <a:t> прав, </a:t>
            </a:r>
            <a:r>
              <a:rPr lang="ru-RU" sz="2800" dirty="0" err="1"/>
              <a:t>незалежно</a:t>
            </a:r>
            <a:r>
              <a:rPr lang="ru-RU" sz="2800" dirty="0"/>
              <a:t> </a:t>
            </a:r>
            <a:r>
              <a:rPr lang="ru-RU" sz="2800" dirty="0" err="1"/>
              <a:t>від</a:t>
            </a:r>
            <a:r>
              <a:rPr lang="ru-RU" sz="2800" dirty="0"/>
              <a:t> того, </a:t>
            </a:r>
            <a:r>
              <a:rPr lang="ru-RU" sz="2800" dirty="0" err="1"/>
              <a:t>чи</a:t>
            </a:r>
            <a:r>
              <a:rPr lang="ru-RU" sz="2800" dirty="0"/>
              <a:t> </a:t>
            </a:r>
            <a:r>
              <a:rPr lang="ru-RU" sz="2800" dirty="0" err="1"/>
              <a:t>усвідомлює</a:t>
            </a:r>
            <a:r>
              <a:rPr lang="ru-RU" sz="2800" dirty="0"/>
              <a:t> </a:t>
            </a:r>
            <a:r>
              <a:rPr lang="ru-RU" sz="2800" dirty="0" err="1"/>
              <a:t>це</a:t>
            </a:r>
            <a:r>
              <a:rPr lang="ru-RU" sz="2800" dirty="0"/>
              <a:t> сама </a:t>
            </a:r>
            <a:r>
              <a:rPr lang="ru-RU" sz="2800" dirty="0" err="1"/>
              <a:t>дитина</a:t>
            </a:r>
            <a:r>
              <a:rPr lang="ru-RU" sz="2800" dirty="0"/>
              <a:t>.</a:t>
            </a:r>
            <a:br>
              <a:rPr lang="ru-RU" sz="2800" dirty="0"/>
            </a:br>
            <a:r>
              <a:rPr lang="ru-RU" sz="2800" dirty="0" err="1"/>
              <a:t>Захист</a:t>
            </a:r>
            <a:r>
              <a:rPr lang="ru-RU" sz="2800" dirty="0"/>
              <a:t> прав </a:t>
            </a:r>
            <a:r>
              <a:rPr lang="ru-RU" sz="2800" dirty="0" err="1"/>
              <a:t>дитини</a:t>
            </a:r>
            <a:r>
              <a:rPr lang="ru-RU" sz="2800" dirty="0"/>
              <a:t> — </a:t>
            </a:r>
            <a:r>
              <a:rPr lang="ru-RU" sz="2800" dirty="0" err="1"/>
              <a:t>це</a:t>
            </a:r>
            <a:r>
              <a:rPr lang="ru-RU" sz="2800" dirty="0"/>
              <a:t> </a:t>
            </a:r>
            <a:r>
              <a:rPr lang="ru-RU" sz="2800" dirty="0" err="1"/>
              <a:t>відновлення</a:t>
            </a:r>
            <a:r>
              <a:rPr lang="ru-RU" sz="2800" dirty="0"/>
              <a:t> </a:t>
            </a:r>
            <a:r>
              <a:rPr lang="ru-RU" sz="2800" dirty="0" err="1"/>
              <a:t>порушеного</a:t>
            </a:r>
            <a:r>
              <a:rPr lang="ru-RU" sz="2800" dirty="0"/>
              <a:t> права, </a:t>
            </a:r>
            <a:r>
              <a:rPr lang="ru-RU" sz="2800" dirty="0" err="1"/>
              <a:t>створення</a:t>
            </a:r>
            <a:r>
              <a:rPr lang="ru-RU" sz="2800" dirty="0"/>
              <a:t> умов, </a:t>
            </a:r>
            <a:r>
              <a:rPr lang="ru-RU" sz="2800" dirty="0" err="1"/>
              <a:t>які</a:t>
            </a:r>
            <a:r>
              <a:rPr lang="ru-RU" sz="2800" dirty="0"/>
              <a:t> </a:t>
            </a:r>
            <a:r>
              <a:rPr lang="ru-RU" sz="2800" dirty="0" err="1"/>
              <a:t>компенсують</a:t>
            </a:r>
            <a:r>
              <a:rPr lang="ru-RU" sz="2800" dirty="0"/>
              <a:t> </a:t>
            </a:r>
            <a:r>
              <a:rPr lang="ru-RU" sz="2800" dirty="0" err="1"/>
              <a:t>втрату</a:t>
            </a:r>
            <a:r>
              <a:rPr lang="ru-RU" sz="2800" dirty="0"/>
              <a:t> прав, </a:t>
            </a:r>
            <a:r>
              <a:rPr lang="ru-RU" sz="2800" dirty="0" err="1"/>
              <a:t>усунення</a:t>
            </a:r>
            <a:r>
              <a:rPr lang="ru-RU" sz="2800" dirty="0"/>
              <a:t> </a:t>
            </a:r>
            <a:r>
              <a:rPr lang="ru-RU" sz="2800" dirty="0" err="1"/>
              <a:t>перешкод</a:t>
            </a:r>
            <a:r>
              <a:rPr lang="ru-RU" sz="2800" dirty="0"/>
              <a:t> на шляху </a:t>
            </a:r>
            <a:r>
              <a:rPr lang="ru-RU" sz="2800" dirty="0" err="1"/>
              <a:t>здійснення</a:t>
            </a:r>
            <a:br>
              <a:rPr lang="ru-RU" sz="2800" dirty="0"/>
            </a:br>
            <a:r>
              <a:rPr lang="ru-RU" sz="2800" dirty="0"/>
              <a:t>прав та </a:t>
            </a:r>
            <a:r>
              <a:rPr lang="ru-RU" sz="2800" dirty="0" err="1"/>
              <a:t>інтересів</a:t>
            </a:r>
            <a:r>
              <a:rPr lang="ru-RU" sz="2800" dirty="0"/>
              <a:t>.</a:t>
            </a:r>
            <a:br>
              <a:rPr lang="ru-RU" sz="2800" dirty="0"/>
            </a:br>
            <a:r>
              <a:rPr lang="ru-RU" sz="2800" dirty="0" err="1"/>
              <a:t>Зокрема</a:t>
            </a:r>
            <a:r>
              <a:rPr lang="ru-RU" sz="2800" dirty="0"/>
              <a:t>, </a:t>
            </a:r>
            <a:r>
              <a:rPr lang="ru-RU" sz="2800" dirty="0" err="1"/>
              <a:t>виділяють</a:t>
            </a:r>
            <a:r>
              <a:rPr lang="ru-RU" sz="2800" dirty="0"/>
              <a:t> </a:t>
            </a:r>
            <a:r>
              <a:rPr lang="ru-RU" sz="2800" dirty="0" err="1"/>
              <a:t>такі</a:t>
            </a:r>
            <a:r>
              <a:rPr lang="ru-RU" sz="2800" dirty="0"/>
              <a:t> шляхи </a:t>
            </a:r>
            <a:r>
              <a:rPr lang="ru-RU" sz="2800" dirty="0" err="1"/>
              <a:t>захисту</a:t>
            </a:r>
            <a:r>
              <a:rPr lang="ru-RU" sz="2800" dirty="0"/>
              <a:t> прав </a:t>
            </a:r>
            <a:r>
              <a:rPr lang="ru-RU" sz="2800" dirty="0" err="1"/>
              <a:t>дитини</a:t>
            </a:r>
            <a:r>
              <a:rPr lang="ru-RU" sz="2800" dirty="0"/>
              <a:t>, як </a:t>
            </a:r>
            <a:r>
              <a:rPr lang="ru-RU" sz="2800" dirty="0" err="1"/>
              <a:t>самозахист</a:t>
            </a:r>
            <a:r>
              <a:rPr lang="ru-RU" sz="2800" dirty="0"/>
              <a:t>, </a:t>
            </a:r>
            <a:r>
              <a:rPr lang="ru-RU" sz="2800" dirty="0" err="1"/>
              <a:t>захист</a:t>
            </a:r>
            <a:r>
              <a:rPr lang="ru-RU" sz="2800" dirty="0"/>
              <a:t> </a:t>
            </a:r>
            <a:r>
              <a:rPr lang="ru-RU" sz="2800" dirty="0" err="1"/>
              <a:t>із</a:t>
            </a:r>
            <a:r>
              <a:rPr lang="ru-RU" sz="2800" dirty="0"/>
              <a:t> боку </a:t>
            </a:r>
            <a:r>
              <a:rPr lang="ru-RU" sz="2800" dirty="0" err="1"/>
              <a:t>батьків</a:t>
            </a:r>
            <a:r>
              <a:rPr lang="ru-RU" sz="2800" dirty="0"/>
              <a:t> </a:t>
            </a:r>
            <a:r>
              <a:rPr lang="ru-RU" sz="2800" dirty="0" err="1"/>
              <a:t>або</a:t>
            </a:r>
            <a:r>
              <a:rPr lang="ru-RU" sz="2800" dirty="0"/>
              <a:t> </a:t>
            </a:r>
            <a:r>
              <a:rPr lang="ru-RU" sz="2800" dirty="0" err="1"/>
              <a:t>осіб</a:t>
            </a:r>
            <a:r>
              <a:rPr lang="ru-RU" sz="2800" dirty="0"/>
              <a:t>, </a:t>
            </a:r>
            <a:r>
              <a:rPr lang="ru-RU" sz="2800" dirty="0" err="1"/>
              <a:t>які</a:t>
            </a:r>
            <a:r>
              <a:rPr lang="ru-RU" sz="2800" dirty="0"/>
              <a:t> </a:t>
            </a:r>
            <a:r>
              <a:rPr lang="ru-RU" sz="2800" dirty="0" err="1"/>
              <a:t>їх</a:t>
            </a:r>
            <a:r>
              <a:rPr lang="ru-RU" sz="2800" dirty="0"/>
              <a:t> </a:t>
            </a:r>
            <a:r>
              <a:rPr lang="ru-RU" sz="2800" dirty="0" err="1"/>
              <a:t>замінюють</a:t>
            </a:r>
            <a:r>
              <a:rPr lang="ru-RU" sz="2800" dirty="0"/>
              <a:t>. Права </a:t>
            </a:r>
            <a:r>
              <a:rPr lang="ru-RU" sz="2800" dirty="0" err="1"/>
              <a:t>дитини</a:t>
            </a:r>
            <a:r>
              <a:rPr lang="ru-RU" sz="2800" dirty="0"/>
              <a:t> </a:t>
            </a:r>
            <a:r>
              <a:rPr lang="ru-RU" sz="2800" dirty="0" err="1"/>
              <a:t>захищають</a:t>
            </a:r>
            <a:r>
              <a:rPr lang="ru-RU" sz="2800" dirty="0"/>
              <a:t> </a:t>
            </a:r>
            <a:r>
              <a:rPr lang="ru-RU" sz="2800" dirty="0" err="1"/>
              <a:t>органи</a:t>
            </a:r>
            <a:br>
              <a:rPr lang="ru-RU" sz="2800" dirty="0"/>
            </a:br>
            <a:r>
              <a:rPr lang="ru-RU" sz="2800" dirty="0" err="1"/>
              <a:t>опіки</a:t>
            </a:r>
            <a:r>
              <a:rPr lang="ru-RU" sz="2800" dirty="0"/>
              <a:t> та </a:t>
            </a:r>
            <a:r>
              <a:rPr lang="ru-RU" sz="2800" dirty="0" err="1"/>
              <a:t>піклування</a:t>
            </a:r>
            <a:r>
              <a:rPr lang="ru-RU" sz="2800" dirty="0"/>
              <a:t>, </a:t>
            </a:r>
            <a:r>
              <a:rPr lang="ru-RU" sz="2800" dirty="0" err="1"/>
              <a:t>органи</a:t>
            </a:r>
            <a:r>
              <a:rPr lang="ru-RU" sz="2800" dirty="0"/>
              <a:t> </a:t>
            </a:r>
            <a:r>
              <a:rPr lang="ru-RU" sz="2800" dirty="0" err="1"/>
              <a:t>державної</a:t>
            </a:r>
            <a:r>
              <a:rPr lang="ru-RU" sz="2800" dirty="0"/>
              <a:t> </a:t>
            </a:r>
            <a:r>
              <a:rPr lang="ru-RU" sz="2800" dirty="0" err="1"/>
              <a:t>влади</a:t>
            </a:r>
            <a:r>
              <a:rPr lang="ru-RU" sz="2800" dirty="0"/>
              <a:t> </a:t>
            </a:r>
            <a:r>
              <a:rPr lang="ru-RU" sz="2800" dirty="0" err="1"/>
              <a:t>або</a:t>
            </a:r>
            <a:r>
              <a:rPr lang="ru-RU" sz="2800" dirty="0"/>
              <a:t> </a:t>
            </a:r>
            <a:r>
              <a:rPr lang="ru-RU" sz="2800" dirty="0" err="1"/>
              <a:t>місцевого</a:t>
            </a:r>
            <a:r>
              <a:rPr lang="ru-RU" sz="2800" dirty="0"/>
              <a:t> </a:t>
            </a:r>
            <a:r>
              <a:rPr lang="ru-RU" sz="2800" dirty="0" err="1"/>
              <a:t>самоврядування</a:t>
            </a:r>
            <a:r>
              <a:rPr lang="ru-RU" sz="2800" dirty="0"/>
              <a:t>, </a:t>
            </a:r>
            <a:r>
              <a:rPr lang="ru-RU" sz="2800" dirty="0" err="1"/>
              <a:t>громадські</a:t>
            </a:r>
            <a:r>
              <a:rPr lang="ru-RU" sz="2800" dirty="0"/>
              <a:t> </a:t>
            </a:r>
            <a:r>
              <a:rPr lang="ru-RU" sz="2800" dirty="0" err="1"/>
              <a:t>організації</a:t>
            </a:r>
            <a:r>
              <a:rPr lang="ru-RU" sz="2800" dirty="0"/>
              <a:t> та </a:t>
            </a:r>
            <a:r>
              <a:rPr lang="ru-RU" sz="2800" dirty="0" err="1"/>
              <a:t>судові</a:t>
            </a:r>
            <a:r>
              <a:rPr lang="ru-RU" sz="2800" dirty="0"/>
              <a:t> установи.</a:t>
            </a:r>
            <a:br>
              <a:rPr lang="ru-RU" sz="2800" dirty="0"/>
            </a:br>
            <a:endParaRPr lang="uk-UA" sz="2800" dirty="0"/>
          </a:p>
        </p:txBody>
      </p:sp>
    </p:spTree>
    <p:extLst>
      <p:ext uri="{BB962C8B-B14F-4D97-AF65-F5344CB8AC3E}">
        <p14:creationId xmlns:p14="http://schemas.microsoft.com/office/powerpoint/2010/main" val="8794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30AC53-7F28-413F-BC98-67093E1B3794}"/>
              </a:ext>
            </a:extLst>
          </p:cNvPr>
          <p:cNvSpPr>
            <a:spLocks noGrp="1"/>
          </p:cNvSpPr>
          <p:nvPr>
            <p:ph type="title"/>
          </p:nvPr>
        </p:nvSpPr>
        <p:spPr>
          <a:xfrm>
            <a:off x="1295402" y="982132"/>
            <a:ext cx="9601196" cy="5232056"/>
          </a:xfrm>
        </p:spPr>
        <p:txBody>
          <a:bodyPr>
            <a:normAutofit fontScale="90000"/>
          </a:bodyPr>
          <a:lstStyle/>
          <a:p>
            <a:r>
              <a:rPr lang="ru-RU" b="1" dirty="0" err="1">
                <a:solidFill>
                  <a:srgbClr val="FF0000"/>
                </a:solidFill>
                <a:highlight>
                  <a:srgbClr val="FFFF00"/>
                </a:highlight>
              </a:rPr>
              <a:t>Цікаво</a:t>
            </a:r>
            <a:r>
              <a:rPr lang="ru-RU" b="1" dirty="0">
                <a:solidFill>
                  <a:srgbClr val="FF0000"/>
                </a:solidFill>
                <a:highlight>
                  <a:srgbClr val="FFFF00"/>
                </a:highlight>
              </a:rPr>
              <a:t> знати</a:t>
            </a:r>
            <a:br>
              <a:rPr lang="ru-RU" b="1" dirty="0">
                <a:solidFill>
                  <a:srgbClr val="FF0000"/>
                </a:solidFill>
                <a:highlight>
                  <a:srgbClr val="FFFF00"/>
                </a:highlight>
              </a:rPr>
            </a:br>
            <a:br>
              <a:rPr lang="ru-RU" sz="2400" dirty="0"/>
            </a:br>
            <a:r>
              <a:rPr lang="ru-RU" sz="2400" dirty="0"/>
              <a:t>Шлях до </a:t>
            </a:r>
            <a:r>
              <a:rPr lang="ru-RU" sz="2400" dirty="0" err="1"/>
              <a:t>усвідомлення</a:t>
            </a:r>
            <a:r>
              <a:rPr lang="ru-RU" sz="2400" dirty="0"/>
              <a:t> того, </a:t>
            </a:r>
            <a:r>
              <a:rPr lang="ru-RU" sz="2400" dirty="0" err="1"/>
              <a:t>що</a:t>
            </a:r>
            <a:r>
              <a:rPr lang="ru-RU" sz="2400" dirty="0"/>
              <a:t> </a:t>
            </a:r>
            <a:r>
              <a:rPr lang="ru-RU" sz="2400" dirty="0" err="1"/>
              <a:t>дітям</a:t>
            </a:r>
            <a:r>
              <a:rPr lang="ru-RU" sz="2400" dirty="0"/>
              <a:t> </a:t>
            </a:r>
            <a:r>
              <a:rPr lang="ru-RU" sz="2400" dirty="0" err="1"/>
              <a:t>необхідний</a:t>
            </a:r>
            <a:r>
              <a:rPr lang="ru-RU" sz="2400" dirty="0"/>
              <a:t> </a:t>
            </a:r>
            <a:r>
              <a:rPr lang="ru-RU" sz="2400" dirty="0" err="1"/>
              <a:t>особливий</a:t>
            </a:r>
            <a:r>
              <a:rPr lang="ru-RU" sz="2400" dirty="0"/>
              <a:t> </a:t>
            </a:r>
            <a:r>
              <a:rPr lang="ru-RU" sz="2400" dirty="0" err="1"/>
              <a:t>захист</a:t>
            </a:r>
            <a:r>
              <a:rPr lang="ru-RU" sz="2400" dirty="0"/>
              <a:t>, </a:t>
            </a:r>
            <a:r>
              <a:rPr lang="ru-RU" sz="2400" dirty="0" err="1"/>
              <a:t>був</a:t>
            </a:r>
            <a:r>
              <a:rPr lang="ru-RU" sz="2400" dirty="0"/>
              <a:t> </a:t>
            </a:r>
            <a:r>
              <a:rPr lang="ru-RU" sz="2400" dirty="0" err="1"/>
              <a:t>довгим</a:t>
            </a:r>
            <a:r>
              <a:rPr lang="ru-RU" sz="2400" dirty="0"/>
              <a:t>. </a:t>
            </a:r>
            <a:r>
              <a:rPr lang="ru-RU" sz="2400" dirty="0" err="1"/>
              <a:t>Тривалий</a:t>
            </a:r>
            <a:r>
              <a:rPr lang="ru-RU" sz="2400" dirty="0"/>
              <a:t> час </a:t>
            </a:r>
            <a:r>
              <a:rPr lang="ru-RU" sz="2400" dirty="0" err="1"/>
              <a:t>дітей</a:t>
            </a:r>
            <a:r>
              <a:rPr lang="ru-RU" sz="2400" dirty="0"/>
              <a:t> </a:t>
            </a:r>
            <a:r>
              <a:rPr lang="ru-RU" sz="2400" dirty="0" err="1"/>
              <a:t>сприймали</a:t>
            </a:r>
            <a:r>
              <a:rPr lang="ru-RU" sz="2400" dirty="0"/>
              <a:t> як «маленьких </a:t>
            </a:r>
            <a:r>
              <a:rPr lang="ru-RU" sz="2400" dirty="0" err="1"/>
              <a:t>дорослих</a:t>
            </a:r>
            <a:r>
              <a:rPr lang="ru-RU" sz="2400" dirty="0"/>
              <a:t>», </a:t>
            </a:r>
            <a:r>
              <a:rPr lang="ru-RU" sz="2400" dirty="0" err="1"/>
              <a:t>які</a:t>
            </a:r>
            <a:r>
              <a:rPr lang="ru-RU" sz="2400" dirty="0"/>
              <a:t> </a:t>
            </a:r>
            <a:r>
              <a:rPr lang="ru-RU" sz="2400" dirty="0" err="1"/>
              <a:t>від</a:t>
            </a:r>
            <a:r>
              <a:rPr lang="ru-RU" sz="2400" dirty="0"/>
              <a:t> </a:t>
            </a:r>
            <a:r>
              <a:rPr lang="ru-RU" sz="2400" dirty="0" err="1"/>
              <a:t>власне</a:t>
            </a:r>
            <a:br>
              <a:rPr lang="ru-RU" sz="2400" dirty="0"/>
            </a:br>
            <a:r>
              <a:rPr lang="ru-RU" sz="2400" dirty="0" err="1"/>
              <a:t>дорослих</a:t>
            </a:r>
            <a:r>
              <a:rPr lang="ru-RU" sz="2400" dirty="0"/>
              <a:t>, </a:t>
            </a:r>
            <a:r>
              <a:rPr lang="ru-RU" sz="2400" dirty="0" err="1"/>
              <a:t>крім</a:t>
            </a:r>
            <a:r>
              <a:rPr lang="ru-RU" sz="2400" dirty="0"/>
              <a:t> </a:t>
            </a:r>
            <a:r>
              <a:rPr lang="ru-RU" sz="2400" dirty="0" err="1"/>
              <a:t>розмірів</a:t>
            </a:r>
            <a:r>
              <a:rPr lang="ru-RU" sz="2400" dirty="0"/>
              <a:t>, </a:t>
            </a:r>
            <a:r>
              <a:rPr lang="ru-RU" sz="2400" dirty="0" err="1"/>
              <a:t>нічим</a:t>
            </a:r>
            <a:r>
              <a:rPr lang="ru-RU" sz="2400" dirty="0"/>
              <a:t> не </a:t>
            </a:r>
            <a:r>
              <a:rPr lang="ru-RU" sz="2400" dirty="0" err="1"/>
              <a:t>відрізняються</a:t>
            </a:r>
            <a:r>
              <a:rPr lang="ru-RU" sz="2400" dirty="0"/>
              <a:t>. Разом </a:t>
            </a:r>
            <a:r>
              <a:rPr lang="ru-RU" sz="2400" dirty="0" err="1"/>
              <a:t>із</a:t>
            </a:r>
            <a:r>
              <a:rPr lang="ru-RU" sz="2400" dirty="0"/>
              <a:t> </a:t>
            </a:r>
            <a:r>
              <a:rPr lang="ru-RU" sz="2400" dirty="0" err="1"/>
              <a:t>тим</a:t>
            </a:r>
            <a:r>
              <a:rPr lang="ru-RU" sz="2400" dirty="0"/>
              <a:t> </a:t>
            </a:r>
            <a:r>
              <a:rPr lang="ru-RU" sz="2400" dirty="0" err="1"/>
              <a:t>батько</a:t>
            </a:r>
            <a:r>
              <a:rPr lang="ru-RU" sz="2400" dirty="0"/>
              <a:t> мав</a:t>
            </a:r>
            <a:br>
              <a:rPr lang="ru-RU" sz="2400" dirty="0"/>
            </a:br>
            <a:r>
              <a:rPr lang="ru-RU" sz="2400" dirty="0" err="1"/>
              <a:t>майже</a:t>
            </a:r>
            <a:r>
              <a:rPr lang="ru-RU" sz="2400" dirty="0"/>
              <a:t> </a:t>
            </a:r>
            <a:r>
              <a:rPr lang="ru-RU" sz="2400" dirty="0" err="1"/>
              <a:t>необмежену</a:t>
            </a:r>
            <a:r>
              <a:rPr lang="ru-RU" sz="2400" dirty="0"/>
              <a:t> </a:t>
            </a:r>
            <a:r>
              <a:rPr lang="ru-RU" sz="2400" dirty="0" err="1"/>
              <a:t>владу</a:t>
            </a:r>
            <a:r>
              <a:rPr lang="ru-RU" sz="2400" dirty="0"/>
              <a:t> над </a:t>
            </a:r>
            <a:r>
              <a:rPr lang="ru-RU" sz="2400" dirty="0" err="1"/>
              <a:t>життям</a:t>
            </a:r>
            <a:r>
              <a:rPr lang="ru-RU" sz="2400" dirty="0"/>
              <a:t> </a:t>
            </a:r>
            <a:r>
              <a:rPr lang="ru-RU" sz="2400" dirty="0" err="1"/>
              <a:t>власних</a:t>
            </a:r>
            <a:r>
              <a:rPr lang="ru-RU" sz="2400" dirty="0"/>
              <a:t> </a:t>
            </a:r>
            <a:r>
              <a:rPr lang="ru-RU" sz="2400" dirty="0" err="1"/>
              <a:t>дітей</a:t>
            </a:r>
            <a:r>
              <a:rPr lang="ru-RU" sz="2400" dirty="0"/>
              <a:t>. </a:t>
            </a:r>
            <a:r>
              <a:rPr lang="ru-RU" sz="2400" dirty="0" err="1"/>
              <a:t>Уперше</a:t>
            </a:r>
            <a:r>
              <a:rPr lang="ru-RU" sz="2400" dirty="0"/>
              <a:t> про </a:t>
            </a:r>
            <a:r>
              <a:rPr lang="ru-RU" sz="2400" dirty="0" err="1"/>
              <a:t>фізичні</a:t>
            </a:r>
            <a:r>
              <a:rPr lang="ru-RU" sz="2400" dirty="0"/>
              <a:t> та</a:t>
            </a:r>
            <a:br>
              <a:rPr lang="ru-RU" sz="2400" dirty="0"/>
            </a:br>
            <a:r>
              <a:rPr lang="ru-RU" sz="2400" dirty="0" err="1"/>
              <a:t>психологічні</a:t>
            </a:r>
            <a:r>
              <a:rPr lang="ru-RU" sz="2400" dirty="0"/>
              <a:t> </a:t>
            </a:r>
            <a:r>
              <a:rPr lang="ru-RU" sz="2400" dirty="0" err="1"/>
              <a:t>відмінності</a:t>
            </a:r>
            <a:r>
              <a:rPr lang="ru-RU" sz="2400" dirty="0"/>
              <a:t> </a:t>
            </a:r>
            <a:r>
              <a:rPr lang="ru-RU" sz="2400" dirty="0" err="1"/>
              <a:t>дитини</a:t>
            </a:r>
            <a:r>
              <a:rPr lang="ru-RU" sz="2400" dirty="0"/>
              <a:t> </a:t>
            </a:r>
            <a:r>
              <a:rPr lang="ru-RU" sz="2400" dirty="0" err="1"/>
              <a:t>від</a:t>
            </a:r>
            <a:r>
              <a:rPr lang="ru-RU" sz="2400" dirty="0"/>
              <a:t> </a:t>
            </a:r>
            <a:r>
              <a:rPr lang="ru-RU" sz="2400" dirty="0" err="1"/>
              <a:t>дорослого</a:t>
            </a:r>
            <a:r>
              <a:rPr lang="ru-RU" sz="2400" dirty="0"/>
              <a:t> заговорили у </a:t>
            </a:r>
            <a:r>
              <a:rPr lang="ru-RU" sz="2400" dirty="0" err="1"/>
              <a:t>Франції</a:t>
            </a:r>
            <a:r>
              <a:rPr lang="ru-RU" sz="2400" dirty="0"/>
              <a:t> та </a:t>
            </a:r>
            <a:r>
              <a:rPr lang="ru-RU" sz="2400" dirty="0" err="1"/>
              <a:t>Великій</a:t>
            </a:r>
            <a:r>
              <a:rPr lang="ru-RU" sz="2400" dirty="0"/>
              <a:t> </a:t>
            </a:r>
            <a:r>
              <a:rPr lang="ru-RU" sz="2400" dirty="0" err="1"/>
              <a:t>Британії</a:t>
            </a:r>
            <a:r>
              <a:rPr lang="ru-RU" sz="2400" dirty="0"/>
              <a:t> в </a:t>
            </a:r>
            <a:r>
              <a:rPr lang="ru-RU" sz="2400" dirty="0" err="1"/>
              <a:t>середині</a:t>
            </a:r>
            <a:r>
              <a:rPr lang="ru-RU" sz="2400" dirty="0"/>
              <a:t> XVIII ст. </a:t>
            </a:r>
            <a:r>
              <a:rPr lang="ru-RU" sz="2400" dirty="0" err="1"/>
              <a:t>Проте</a:t>
            </a:r>
            <a:r>
              <a:rPr lang="ru-RU" sz="2400" dirty="0"/>
              <a:t> </a:t>
            </a:r>
            <a:r>
              <a:rPr lang="ru-RU" sz="2400" dirty="0" err="1"/>
              <a:t>ці</a:t>
            </a:r>
            <a:r>
              <a:rPr lang="ru-RU" sz="2400" dirty="0"/>
              <a:t> </a:t>
            </a:r>
            <a:r>
              <a:rPr lang="ru-RU" sz="2400" dirty="0" err="1"/>
              <a:t>ідеї</a:t>
            </a:r>
            <a:r>
              <a:rPr lang="ru-RU" sz="2400" dirty="0"/>
              <a:t> </a:t>
            </a:r>
            <a:r>
              <a:rPr lang="ru-RU" sz="2400" dirty="0" err="1"/>
              <a:t>ще</a:t>
            </a:r>
            <a:r>
              <a:rPr lang="ru-RU" sz="2400" dirty="0"/>
              <a:t> </a:t>
            </a:r>
            <a:r>
              <a:rPr lang="ru-RU" sz="2400" dirty="0" err="1"/>
              <a:t>довго</a:t>
            </a:r>
            <a:r>
              <a:rPr lang="ru-RU" sz="2400" dirty="0"/>
              <a:t> не </a:t>
            </a:r>
            <a:r>
              <a:rPr lang="ru-RU" sz="2400" dirty="0" err="1"/>
              <a:t>втілювалися</a:t>
            </a:r>
            <a:r>
              <a:rPr lang="ru-RU" sz="2400" dirty="0"/>
              <a:t> в </a:t>
            </a:r>
            <a:r>
              <a:rPr lang="ru-RU" sz="2400" dirty="0" err="1"/>
              <a:t>життя</a:t>
            </a:r>
            <a:r>
              <a:rPr lang="ru-RU" sz="2400" dirty="0"/>
              <a:t>.</a:t>
            </a:r>
            <a:br>
              <a:rPr lang="ru-RU" sz="2400" dirty="0"/>
            </a:br>
            <a:r>
              <a:rPr lang="ru-RU" sz="2400" dirty="0"/>
              <a:t>У ХІХ ст. </a:t>
            </a:r>
            <a:r>
              <a:rPr lang="ru-RU" sz="2400" dirty="0" err="1"/>
              <a:t>діти</a:t>
            </a:r>
            <a:r>
              <a:rPr lang="ru-RU" sz="2400" dirty="0"/>
              <a:t> (</a:t>
            </a:r>
            <a:r>
              <a:rPr lang="ru-RU" sz="2400" dirty="0" err="1"/>
              <a:t>іноді</a:t>
            </a:r>
            <a:r>
              <a:rPr lang="ru-RU" sz="2400" dirty="0"/>
              <a:t> з </a:t>
            </a:r>
            <a:r>
              <a:rPr lang="ru-RU" sz="2400" dirty="0" err="1"/>
              <a:t>п’яти</a:t>
            </a:r>
            <a:r>
              <a:rPr lang="ru-RU" sz="2400" dirty="0"/>
              <a:t>-шести </a:t>
            </a:r>
            <a:r>
              <a:rPr lang="ru-RU" sz="2400" dirty="0" err="1"/>
              <a:t>років</a:t>
            </a:r>
            <a:r>
              <a:rPr lang="ru-RU" sz="2400" dirty="0"/>
              <a:t>) </a:t>
            </a:r>
            <a:r>
              <a:rPr lang="ru-RU" sz="2400" dirty="0" err="1"/>
              <a:t>нарівні</a:t>
            </a:r>
            <a:r>
              <a:rPr lang="ru-RU" sz="2400" dirty="0"/>
              <a:t> з </a:t>
            </a:r>
            <a:r>
              <a:rPr lang="ru-RU" sz="2400" dirty="0" err="1"/>
              <a:t>дорослими</a:t>
            </a:r>
            <a:r>
              <a:rPr lang="ru-RU" sz="2400" dirty="0"/>
              <a:t> </a:t>
            </a:r>
            <a:r>
              <a:rPr lang="ru-RU" sz="2400" dirty="0" err="1"/>
              <a:t>працювали</a:t>
            </a:r>
            <a:r>
              <a:rPr lang="ru-RU" sz="2400" dirty="0"/>
              <a:t> на фа-</a:t>
            </a:r>
            <a:br>
              <a:rPr lang="ru-RU" sz="2400" dirty="0"/>
            </a:br>
            <a:r>
              <a:rPr lang="ru-RU" sz="2400" dirty="0" err="1"/>
              <a:t>бриках</a:t>
            </a:r>
            <a:r>
              <a:rPr lang="ru-RU" sz="2400" dirty="0"/>
              <a:t>, заводах та в шахтах до 14—18 годин на добу. </a:t>
            </a:r>
            <a:r>
              <a:rPr lang="ru-RU" sz="2400" dirty="0" err="1"/>
              <a:t>Їм</a:t>
            </a:r>
            <a:r>
              <a:rPr lang="ru-RU" sz="2400" dirty="0"/>
              <a:t> </a:t>
            </a:r>
            <a:r>
              <a:rPr lang="ru-RU" sz="2400" dirty="0" err="1"/>
              <a:t>заборонялося</a:t>
            </a:r>
            <a:r>
              <a:rPr lang="ru-RU" sz="2400" dirty="0"/>
              <a:t> </a:t>
            </a:r>
            <a:r>
              <a:rPr lang="ru-RU" sz="2400" dirty="0" err="1"/>
              <a:t>відволікатися</a:t>
            </a:r>
            <a:r>
              <a:rPr lang="ru-RU" sz="2400" dirty="0"/>
              <a:t>, </a:t>
            </a:r>
            <a:r>
              <a:rPr lang="ru-RU" sz="2400" dirty="0" err="1"/>
              <a:t>гратися</a:t>
            </a:r>
            <a:r>
              <a:rPr lang="ru-RU" sz="2400" dirty="0"/>
              <a:t> </a:t>
            </a:r>
            <a:r>
              <a:rPr lang="ru-RU" sz="2400" dirty="0" err="1"/>
              <a:t>навіть</a:t>
            </a:r>
            <a:r>
              <a:rPr lang="ru-RU" sz="2400" dirty="0"/>
              <a:t> в </a:t>
            </a:r>
            <a:r>
              <a:rPr lang="ru-RU" sz="2400" dirty="0" err="1"/>
              <a:t>обідню</a:t>
            </a:r>
            <a:r>
              <a:rPr lang="ru-RU" sz="2400" dirty="0"/>
              <a:t> перерву. Лише в </a:t>
            </a:r>
            <a:r>
              <a:rPr lang="ru-RU" sz="2400" dirty="0" err="1"/>
              <a:t>середині</a:t>
            </a:r>
            <a:r>
              <a:rPr lang="ru-RU" sz="2400" dirty="0"/>
              <a:t> ХХ ст. </a:t>
            </a:r>
            <a:r>
              <a:rPr lang="ru-RU" sz="2400" dirty="0" err="1"/>
              <a:t>розпочалася</a:t>
            </a:r>
            <a:r>
              <a:rPr lang="ru-RU" sz="2400" dirty="0"/>
              <a:t> </a:t>
            </a:r>
            <a:r>
              <a:rPr lang="ru-RU" sz="2400" dirty="0" err="1"/>
              <a:t>боротьба</a:t>
            </a:r>
            <a:r>
              <a:rPr lang="ru-RU" sz="2400" dirty="0"/>
              <a:t> за </a:t>
            </a:r>
            <a:r>
              <a:rPr lang="ru-RU" sz="2400" dirty="0" err="1"/>
              <a:t>захист</a:t>
            </a:r>
            <a:r>
              <a:rPr lang="ru-RU" sz="2400" dirty="0"/>
              <a:t> прав </a:t>
            </a:r>
            <a:r>
              <a:rPr lang="ru-RU" sz="2400" dirty="0" err="1"/>
              <a:t>дітей</a:t>
            </a:r>
            <a:r>
              <a:rPr lang="ru-RU" sz="2400" dirty="0"/>
              <a:t>.</a:t>
            </a:r>
            <a:endParaRPr lang="uk-UA" sz="2400" dirty="0"/>
          </a:p>
        </p:txBody>
      </p:sp>
    </p:spTree>
    <p:extLst>
      <p:ext uri="{BB962C8B-B14F-4D97-AF65-F5344CB8AC3E}">
        <p14:creationId xmlns:p14="http://schemas.microsoft.com/office/powerpoint/2010/main" val="1227114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165D53-BF19-434C-8DAD-BE6538D4F090}"/>
              </a:ext>
            </a:extLst>
          </p:cNvPr>
          <p:cNvSpPr>
            <a:spLocks noGrp="1"/>
          </p:cNvSpPr>
          <p:nvPr>
            <p:ph type="title"/>
          </p:nvPr>
        </p:nvSpPr>
        <p:spPr>
          <a:xfrm>
            <a:off x="737119" y="447869"/>
            <a:ext cx="8518848" cy="5738327"/>
          </a:xfrm>
        </p:spPr>
        <p:txBody>
          <a:bodyPr>
            <a:normAutofit fontScale="90000"/>
          </a:bodyPr>
          <a:lstStyle/>
          <a:p>
            <a:br>
              <a:rPr lang="uk-UA" b="1" dirty="0">
                <a:solidFill>
                  <a:srgbClr val="FF0000"/>
                </a:solidFill>
              </a:rPr>
            </a:br>
            <a:r>
              <a:rPr lang="uk-UA" b="1" dirty="0">
                <a:solidFill>
                  <a:srgbClr val="FF0000"/>
                </a:solidFill>
              </a:rPr>
              <a:t>6. Права дитини.</a:t>
            </a:r>
            <a:br>
              <a:rPr lang="uk-UA" sz="2800" dirty="0"/>
            </a:br>
            <a:r>
              <a:rPr lang="ru-RU" sz="2800" dirty="0"/>
              <a:t>в </a:t>
            </a:r>
            <a:r>
              <a:rPr lang="ru-RU" sz="2800" b="1" dirty="0"/>
              <a:t>1924 р.</a:t>
            </a:r>
            <a:r>
              <a:rPr lang="ru-RU" sz="2800" dirty="0"/>
              <a:t> </a:t>
            </a:r>
            <a:r>
              <a:rPr lang="ru-RU" sz="2800" dirty="0" err="1"/>
              <a:t>Ліга</a:t>
            </a:r>
            <a:r>
              <a:rPr lang="ru-RU" sz="2800" dirty="0"/>
              <a:t> </a:t>
            </a:r>
            <a:r>
              <a:rPr lang="ru-RU" sz="2800" dirty="0" err="1"/>
              <a:t>Націй</a:t>
            </a:r>
            <a:r>
              <a:rPr lang="ru-RU" sz="2800" dirty="0"/>
              <a:t> </a:t>
            </a:r>
            <a:r>
              <a:rPr lang="ru-RU" sz="2800" dirty="0" err="1"/>
              <a:t>розробила</a:t>
            </a:r>
            <a:r>
              <a:rPr lang="ru-RU" sz="2800" dirty="0"/>
              <a:t> та </a:t>
            </a:r>
            <a:r>
              <a:rPr lang="ru-RU" sz="2800" dirty="0" err="1"/>
              <a:t>прийняла</a:t>
            </a:r>
            <a:r>
              <a:rPr lang="ru-RU" sz="2800" dirty="0"/>
              <a:t> </a:t>
            </a:r>
            <a:r>
              <a:rPr lang="ru-RU" sz="2800" b="1" dirty="0" err="1"/>
              <a:t>Женевську</a:t>
            </a:r>
            <a:r>
              <a:rPr lang="ru-RU" sz="2800" b="1" dirty="0"/>
              <a:t> </a:t>
            </a:r>
            <a:r>
              <a:rPr lang="ru-RU" sz="2800" b="1" dirty="0" err="1"/>
              <a:t>декларацію</a:t>
            </a:r>
            <a:r>
              <a:rPr lang="ru-RU" sz="2800" b="1" dirty="0"/>
              <a:t> прав </a:t>
            </a:r>
            <a:r>
              <a:rPr lang="ru-RU" sz="2800" b="1" dirty="0" err="1"/>
              <a:t>дитини</a:t>
            </a:r>
            <a:r>
              <a:rPr lang="ru-RU" sz="2800" dirty="0"/>
              <a:t>. </a:t>
            </a:r>
            <a:r>
              <a:rPr lang="ru-RU" sz="2800" dirty="0" err="1"/>
              <a:t>Питання</a:t>
            </a:r>
            <a:r>
              <a:rPr lang="ru-RU" sz="2800" dirty="0"/>
              <a:t> </a:t>
            </a:r>
            <a:r>
              <a:rPr lang="ru-RU" sz="2800" dirty="0" err="1"/>
              <a:t>захисту</a:t>
            </a:r>
            <a:r>
              <a:rPr lang="ru-RU" sz="2800" dirty="0"/>
              <a:t> прав </a:t>
            </a:r>
            <a:r>
              <a:rPr lang="ru-RU" sz="2800" dirty="0" err="1"/>
              <a:t>дитини</a:t>
            </a:r>
            <a:r>
              <a:rPr lang="ru-RU" sz="2800" dirty="0"/>
              <a:t> </a:t>
            </a:r>
            <a:r>
              <a:rPr lang="ru-RU" sz="2800" dirty="0" err="1"/>
              <a:t>знайшли</a:t>
            </a:r>
            <a:r>
              <a:rPr lang="ru-RU" sz="2800" dirty="0"/>
              <a:t> </a:t>
            </a:r>
            <a:r>
              <a:rPr lang="ru-RU" sz="2800" dirty="0" err="1"/>
              <a:t>відображення</a:t>
            </a:r>
            <a:r>
              <a:rPr lang="ru-RU" sz="2800" dirty="0"/>
              <a:t> в </a:t>
            </a:r>
            <a:r>
              <a:rPr lang="ru-RU" sz="2800" dirty="0" err="1"/>
              <a:t>Загальній</a:t>
            </a:r>
            <a:r>
              <a:rPr lang="ru-RU" sz="2800" dirty="0"/>
              <a:t> </a:t>
            </a:r>
            <a:r>
              <a:rPr lang="ru-RU" sz="2800" dirty="0" err="1"/>
              <a:t>декларації</a:t>
            </a:r>
            <a:r>
              <a:rPr lang="ru-RU" sz="2800" dirty="0"/>
              <a:t> прав </a:t>
            </a:r>
            <a:r>
              <a:rPr lang="ru-RU" sz="2800" dirty="0" err="1"/>
              <a:t>людини</a:t>
            </a:r>
            <a:r>
              <a:rPr lang="ru-RU" sz="2800" dirty="0"/>
              <a:t>,</a:t>
            </a:r>
            <a:br>
              <a:rPr lang="ru-RU" sz="2800" dirty="0"/>
            </a:br>
            <a:r>
              <a:rPr lang="ru-RU" sz="2800" dirty="0"/>
              <a:t>яку ООН </a:t>
            </a:r>
            <a:r>
              <a:rPr lang="ru-RU" sz="2800" dirty="0" err="1"/>
              <a:t>ухвалила</a:t>
            </a:r>
            <a:r>
              <a:rPr lang="ru-RU" sz="2800" dirty="0"/>
              <a:t> в 1948 р. У 1959 р. ООН затвердила </a:t>
            </a:r>
            <a:r>
              <a:rPr lang="ru-RU" sz="2800" dirty="0" err="1"/>
              <a:t>Декларацію</a:t>
            </a:r>
            <a:r>
              <a:rPr lang="ru-RU" sz="2800" dirty="0"/>
              <a:t> прав </a:t>
            </a:r>
            <a:r>
              <a:rPr lang="ru-RU" sz="2800" dirty="0" err="1"/>
              <a:t>дитини</a:t>
            </a:r>
            <a:r>
              <a:rPr lang="ru-RU" sz="2800" dirty="0"/>
              <a:t>, яка справила </a:t>
            </a:r>
            <a:r>
              <a:rPr lang="ru-RU" sz="2800" dirty="0" err="1"/>
              <a:t>значний</a:t>
            </a:r>
            <a:r>
              <a:rPr lang="ru-RU" sz="2800" dirty="0"/>
              <a:t> </a:t>
            </a:r>
            <a:r>
              <a:rPr lang="ru-RU" sz="2800" dirty="0" err="1"/>
              <a:t>вплив</a:t>
            </a:r>
            <a:r>
              <a:rPr lang="ru-RU" sz="2800" dirty="0"/>
              <a:t> на </a:t>
            </a:r>
            <a:r>
              <a:rPr lang="ru-RU" sz="2800" dirty="0" err="1"/>
              <a:t>політику</a:t>
            </a:r>
            <a:r>
              <a:rPr lang="ru-RU" sz="2800" dirty="0"/>
              <a:t> держав. 20 листопада </a:t>
            </a:r>
            <a:r>
              <a:rPr lang="ru-RU" sz="2800" b="1" dirty="0">
                <a:solidFill>
                  <a:srgbClr val="FF0000"/>
                </a:solidFill>
              </a:rPr>
              <a:t>1989 р.</a:t>
            </a:r>
            <a:r>
              <a:rPr lang="ru-RU" sz="2800" dirty="0"/>
              <a:t> на </a:t>
            </a:r>
            <a:r>
              <a:rPr lang="ru-RU" sz="2800" dirty="0" err="1"/>
              <a:t>Генеральній</a:t>
            </a:r>
            <a:r>
              <a:rPr lang="ru-RU" sz="2800" dirty="0"/>
              <a:t> </a:t>
            </a:r>
            <a:r>
              <a:rPr lang="ru-RU" sz="2800" dirty="0" err="1"/>
              <a:t>Асамблеї</a:t>
            </a:r>
            <a:r>
              <a:rPr lang="ru-RU" sz="2800" dirty="0"/>
              <a:t> ООН </a:t>
            </a:r>
            <a:r>
              <a:rPr lang="ru-RU" sz="2800" dirty="0" err="1"/>
              <a:t>було</a:t>
            </a:r>
            <a:r>
              <a:rPr lang="ru-RU" sz="2800" dirty="0"/>
              <a:t> </a:t>
            </a:r>
            <a:r>
              <a:rPr lang="ru-RU" sz="2800" dirty="0" err="1"/>
              <a:t>прийнято</a:t>
            </a:r>
            <a:r>
              <a:rPr lang="ru-RU" sz="2800" dirty="0"/>
              <a:t> </a:t>
            </a:r>
            <a:r>
              <a:rPr lang="ru-RU" sz="2800" b="1" dirty="0" err="1"/>
              <a:t>Конвенцію</a:t>
            </a:r>
            <a:r>
              <a:rPr lang="ru-RU" sz="2800" b="1" dirty="0"/>
              <a:t> про права </a:t>
            </a:r>
            <a:r>
              <a:rPr lang="ru-RU" sz="2800" b="1" dirty="0" err="1"/>
              <a:t>дитини</a:t>
            </a:r>
            <a:r>
              <a:rPr lang="ru-RU" sz="2800" dirty="0"/>
              <a:t>, яка </a:t>
            </a:r>
            <a:r>
              <a:rPr lang="ru-RU" sz="2800" dirty="0" err="1"/>
              <a:t>правомірно</a:t>
            </a:r>
            <a:r>
              <a:rPr lang="ru-RU" sz="2800" dirty="0"/>
              <a:t> </a:t>
            </a:r>
            <a:r>
              <a:rPr lang="ru-RU" sz="2800" dirty="0" err="1"/>
              <a:t>вважається</a:t>
            </a:r>
            <a:r>
              <a:rPr lang="ru-RU" sz="2800" dirty="0"/>
              <a:t> </a:t>
            </a:r>
            <a:r>
              <a:rPr lang="ru-RU" sz="2800" dirty="0" err="1"/>
              <a:t>міжнародною</a:t>
            </a:r>
            <a:r>
              <a:rPr lang="ru-RU" sz="2800" dirty="0"/>
              <a:t> </a:t>
            </a:r>
            <a:r>
              <a:rPr lang="ru-RU" sz="2800" dirty="0" err="1"/>
              <a:t>дитячою</a:t>
            </a:r>
            <a:r>
              <a:rPr lang="ru-RU" sz="2800" dirty="0"/>
              <a:t> </a:t>
            </a:r>
            <a:r>
              <a:rPr lang="ru-RU" sz="2800" dirty="0" err="1"/>
              <a:t>Конституцією</a:t>
            </a:r>
            <a:r>
              <a:rPr lang="ru-RU" sz="2800" dirty="0"/>
              <a:t>. </a:t>
            </a:r>
            <a:br>
              <a:rPr lang="ru-RU" sz="2800" dirty="0"/>
            </a:br>
            <a:r>
              <a:rPr lang="ru-RU" sz="2800" dirty="0" err="1"/>
              <a:t>Цю</a:t>
            </a:r>
            <a:r>
              <a:rPr lang="ru-RU" sz="2800" dirty="0"/>
              <a:t> </a:t>
            </a:r>
            <a:r>
              <a:rPr lang="ru-RU" sz="2800" dirty="0" err="1"/>
              <a:t>Конвенцію</a:t>
            </a:r>
            <a:r>
              <a:rPr lang="ru-RU" sz="2800" dirty="0"/>
              <a:t> </a:t>
            </a:r>
            <a:r>
              <a:rPr lang="ru-RU" sz="2800" dirty="0" err="1"/>
              <a:t>ухвалили</a:t>
            </a:r>
            <a:r>
              <a:rPr lang="ru-RU" sz="2800" dirty="0"/>
              <a:t> </a:t>
            </a:r>
            <a:r>
              <a:rPr lang="ru-RU" sz="2800" dirty="0" err="1"/>
              <a:t>багато</a:t>
            </a:r>
            <a:r>
              <a:rPr lang="ru-RU" sz="2800" dirty="0"/>
              <a:t> </a:t>
            </a:r>
            <a:r>
              <a:rPr lang="ru-RU" sz="2800" dirty="0" err="1"/>
              <a:t>країн</a:t>
            </a:r>
            <a:r>
              <a:rPr lang="ru-RU" sz="2800" dirty="0"/>
              <a:t>. Вона </a:t>
            </a:r>
            <a:r>
              <a:rPr lang="ru-RU" sz="2800" dirty="0" err="1"/>
              <a:t>допомогла</a:t>
            </a:r>
            <a:r>
              <a:rPr lang="ru-RU" sz="2800" dirty="0"/>
              <a:t> </a:t>
            </a:r>
            <a:r>
              <a:rPr lang="ru-RU" sz="2800" dirty="0" err="1"/>
              <a:t>змінити</a:t>
            </a:r>
            <a:r>
              <a:rPr lang="ru-RU" sz="2800" dirty="0"/>
              <a:t> на </a:t>
            </a:r>
            <a:r>
              <a:rPr lang="ru-RU" sz="2800" dirty="0" err="1"/>
              <a:t>краще</a:t>
            </a:r>
            <a:r>
              <a:rPr lang="ru-RU" sz="2800" dirty="0"/>
              <a:t> </a:t>
            </a:r>
            <a:r>
              <a:rPr lang="ru-RU" sz="2800" dirty="0" err="1"/>
              <a:t>життя</a:t>
            </a:r>
            <a:r>
              <a:rPr lang="ru-RU" sz="2800" dirty="0"/>
              <a:t> </a:t>
            </a:r>
            <a:r>
              <a:rPr lang="ru-RU" sz="2800" dirty="0" err="1"/>
              <a:t>дітей</a:t>
            </a:r>
            <a:r>
              <a:rPr lang="ru-RU" sz="2800" dirty="0"/>
              <a:t> в </a:t>
            </a:r>
            <a:r>
              <a:rPr lang="ru-RU" sz="2800" dirty="0" err="1"/>
              <a:t>усьому</a:t>
            </a:r>
            <a:r>
              <a:rPr lang="ru-RU" sz="2800" dirty="0"/>
              <a:t> </a:t>
            </a:r>
            <a:r>
              <a:rPr lang="ru-RU" sz="2800" dirty="0" err="1"/>
              <a:t>світі</a:t>
            </a:r>
            <a:r>
              <a:rPr lang="ru-RU" sz="2800" dirty="0"/>
              <a:t>. </a:t>
            </a:r>
            <a:r>
              <a:rPr lang="ru-RU" sz="2800" dirty="0" err="1"/>
              <a:t>Однак</a:t>
            </a:r>
            <a:r>
              <a:rPr lang="ru-RU" sz="2800" dirty="0"/>
              <a:t> права </a:t>
            </a:r>
            <a:br>
              <a:rPr lang="ru-RU" sz="2800" dirty="0"/>
            </a:br>
            <a:r>
              <a:rPr lang="ru-RU" sz="2800" dirty="0" err="1"/>
              <a:t>дітей</a:t>
            </a:r>
            <a:r>
              <a:rPr lang="ru-RU" sz="2800" dirty="0"/>
              <a:t> у </a:t>
            </a:r>
            <a:r>
              <a:rPr lang="ru-RU" sz="2800" dirty="0" err="1"/>
              <a:t>деяких</a:t>
            </a:r>
            <a:r>
              <a:rPr lang="ru-RU" sz="2800" dirty="0"/>
              <a:t> </a:t>
            </a:r>
            <a:r>
              <a:rPr lang="ru-RU" sz="2800" dirty="0" err="1"/>
              <a:t>країнах</a:t>
            </a:r>
            <a:r>
              <a:rPr lang="ru-RU" sz="2800" dirty="0"/>
              <a:t> </a:t>
            </a:r>
            <a:r>
              <a:rPr lang="ru-RU" sz="2800" dirty="0" err="1"/>
              <a:t>досі</a:t>
            </a:r>
            <a:r>
              <a:rPr lang="ru-RU" sz="2800" dirty="0"/>
              <a:t> </a:t>
            </a:r>
            <a:r>
              <a:rPr lang="ru-RU" sz="2800" dirty="0" err="1"/>
              <a:t>захищені</a:t>
            </a:r>
            <a:r>
              <a:rPr lang="ru-RU" sz="2800" dirty="0"/>
              <a:t> </a:t>
            </a:r>
            <a:r>
              <a:rPr lang="ru-RU" sz="2800" dirty="0" err="1"/>
              <a:t>недостатньо</a:t>
            </a:r>
            <a:r>
              <a:rPr lang="ru-RU" sz="2800" dirty="0"/>
              <a:t>.</a:t>
            </a:r>
            <a:br>
              <a:rPr lang="ru-RU" sz="2800" dirty="0"/>
            </a:br>
            <a:r>
              <a:rPr lang="ru-RU" sz="2800" b="1" dirty="0" err="1">
                <a:solidFill>
                  <a:srgbClr val="FF0000"/>
                </a:solidFill>
                <a:highlight>
                  <a:srgbClr val="00FF00"/>
                </a:highlight>
              </a:rPr>
              <a:t>Конвенція</a:t>
            </a:r>
            <a:r>
              <a:rPr lang="ru-RU" sz="2800" b="1" dirty="0">
                <a:solidFill>
                  <a:srgbClr val="FF0000"/>
                </a:solidFill>
                <a:highlight>
                  <a:srgbClr val="00FF00"/>
                </a:highlight>
              </a:rPr>
              <a:t> </a:t>
            </a:r>
            <a:r>
              <a:rPr lang="ru-RU" sz="2800" dirty="0">
                <a:highlight>
                  <a:srgbClr val="00FF00"/>
                </a:highlight>
              </a:rPr>
              <a:t>— </a:t>
            </a:r>
            <a:r>
              <a:rPr lang="ru-RU" sz="2800" dirty="0" err="1">
                <a:highlight>
                  <a:srgbClr val="00FF00"/>
                </a:highlight>
              </a:rPr>
              <a:t>міжнародна</a:t>
            </a:r>
            <a:r>
              <a:rPr lang="ru-RU" sz="2800" dirty="0">
                <a:highlight>
                  <a:srgbClr val="00FF00"/>
                </a:highlight>
              </a:rPr>
              <a:t> угода з </a:t>
            </a:r>
            <a:r>
              <a:rPr lang="ru-RU" sz="2800" dirty="0" err="1">
                <a:highlight>
                  <a:srgbClr val="00FF00"/>
                </a:highlight>
              </a:rPr>
              <a:t>певних</a:t>
            </a:r>
            <a:r>
              <a:rPr lang="ru-RU" sz="2800" dirty="0">
                <a:highlight>
                  <a:srgbClr val="00FF00"/>
                </a:highlight>
              </a:rPr>
              <a:t> </a:t>
            </a:r>
            <a:r>
              <a:rPr lang="ru-RU" sz="2800" dirty="0" err="1">
                <a:highlight>
                  <a:srgbClr val="00FF00"/>
                </a:highlight>
              </a:rPr>
              <a:t>питань</a:t>
            </a:r>
            <a:r>
              <a:rPr lang="ru-RU" sz="2800" dirty="0">
                <a:highlight>
                  <a:srgbClr val="00FF00"/>
                </a:highlight>
              </a:rPr>
              <a:t>.</a:t>
            </a:r>
            <a:br>
              <a:rPr lang="ru-RU" sz="2800" dirty="0">
                <a:highlight>
                  <a:srgbClr val="00FF00"/>
                </a:highlight>
              </a:rPr>
            </a:br>
            <a:r>
              <a:rPr lang="ru-RU" sz="2800" b="1" dirty="0" err="1">
                <a:highlight>
                  <a:srgbClr val="FFFF00"/>
                </a:highlight>
              </a:rPr>
              <a:t>Емблема</a:t>
            </a:r>
            <a:r>
              <a:rPr lang="ru-RU" sz="2800" b="1" dirty="0">
                <a:highlight>
                  <a:srgbClr val="FFFF00"/>
                </a:highlight>
              </a:rPr>
              <a:t> </a:t>
            </a:r>
            <a:r>
              <a:rPr lang="ru-RU" sz="2800" b="1" dirty="0" err="1">
                <a:highlight>
                  <a:srgbClr val="FFFF00"/>
                </a:highlight>
              </a:rPr>
              <a:t>дитячого</a:t>
            </a:r>
            <a:r>
              <a:rPr lang="ru-RU" sz="2800" b="1" dirty="0">
                <a:highlight>
                  <a:srgbClr val="FFFF00"/>
                </a:highlight>
              </a:rPr>
              <a:t> фонду ООН —ЮНІСЕФ</a:t>
            </a:r>
            <a:br>
              <a:rPr lang="uk-UA" sz="2800" b="1" dirty="0">
                <a:highlight>
                  <a:srgbClr val="FFFF00"/>
                </a:highlight>
              </a:rPr>
            </a:br>
            <a:br>
              <a:rPr lang="uk-UA" sz="2800" dirty="0"/>
            </a:br>
            <a:endParaRPr lang="uk-UA" sz="2800" dirty="0"/>
          </a:p>
        </p:txBody>
      </p:sp>
      <p:pic>
        <p:nvPicPr>
          <p:cNvPr id="4" name="Рисунок 3">
            <a:extLst>
              <a:ext uri="{FF2B5EF4-FFF2-40B4-BE49-F238E27FC236}">
                <a16:creationId xmlns:a16="http://schemas.microsoft.com/office/drawing/2014/main" id="{44ACCB30-0184-40F1-A674-39559D79D595}"/>
              </a:ext>
            </a:extLst>
          </p:cNvPr>
          <p:cNvPicPr>
            <a:picLocks noChangeAspect="1"/>
          </p:cNvPicPr>
          <p:nvPr/>
        </p:nvPicPr>
        <p:blipFill>
          <a:blip r:embed="rId2"/>
          <a:stretch>
            <a:fillRect/>
          </a:stretch>
        </p:blipFill>
        <p:spPr>
          <a:xfrm>
            <a:off x="9094604" y="4068147"/>
            <a:ext cx="3097395" cy="2789852"/>
          </a:xfrm>
          <a:prstGeom prst="rect">
            <a:avLst/>
          </a:prstGeom>
        </p:spPr>
      </p:pic>
    </p:spTree>
    <p:extLst>
      <p:ext uri="{BB962C8B-B14F-4D97-AF65-F5344CB8AC3E}">
        <p14:creationId xmlns:p14="http://schemas.microsoft.com/office/powerpoint/2010/main" val="2202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64BA4B-541F-47A9-A733-864C98437B95}"/>
              </a:ext>
            </a:extLst>
          </p:cNvPr>
          <p:cNvSpPr>
            <a:spLocks noGrp="1"/>
          </p:cNvSpPr>
          <p:nvPr>
            <p:ph type="title"/>
          </p:nvPr>
        </p:nvSpPr>
        <p:spPr>
          <a:xfrm>
            <a:off x="783771" y="982132"/>
            <a:ext cx="10112827" cy="5204064"/>
          </a:xfrm>
        </p:spPr>
        <p:txBody>
          <a:bodyPr>
            <a:normAutofit fontScale="90000"/>
          </a:bodyPr>
          <a:lstStyle/>
          <a:p>
            <a:r>
              <a:rPr lang="ru-RU" sz="3200" b="1" dirty="0" err="1">
                <a:solidFill>
                  <a:srgbClr val="FF0000"/>
                </a:solidFill>
              </a:rPr>
              <a:t>Пам’ятайте</a:t>
            </a:r>
            <a:r>
              <a:rPr lang="ru-RU" sz="3200" dirty="0"/>
              <a:t>, </a:t>
            </a:r>
            <a:r>
              <a:rPr lang="ru-RU" sz="3200" dirty="0" err="1"/>
              <a:t>що</a:t>
            </a:r>
            <a:r>
              <a:rPr lang="ru-RU" sz="3200" dirty="0"/>
              <a:t> </a:t>
            </a:r>
            <a:r>
              <a:rPr lang="ru-RU" sz="3200" dirty="0" err="1"/>
              <a:t>ви</a:t>
            </a:r>
            <a:r>
              <a:rPr lang="ru-RU" sz="3200" dirty="0"/>
              <a:t> — </a:t>
            </a:r>
            <a:r>
              <a:rPr lang="ru-RU" sz="3200" dirty="0" err="1"/>
              <a:t>людина</a:t>
            </a:r>
            <a:r>
              <a:rPr lang="ru-RU" sz="3200" dirty="0"/>
              <a:t>, </a:t>
            </a:r>
            <a:r>
              <a:rPr lang="ru-RU" sz="3200" dirty="0" err="1"/>
              <a:t>ніхто</a:t>
            </a:r>
            <a:r>
              <a:rPr lang="ru-RU" sz="3200" dirty="0"/>
              <a:t> не </a:t>
            </a:r>
            <a:r>
              <a:rPr lang="ru-RU" sz="3200" dirty="0" err="1"/>
              <a:t>може</a:t>
            </a:r>
            <a:r>
              <a:rPr lang="ru-RU" sz="3200" dirty="0"/>
              <a:t> вас</a:t>
            </a:r>
            <a:br>
              <a:rPr lang="ru-RU" sz="3200" dirty="0"/>
            </a:br>
            <a:r>
              <a:rPr lang="ru-RU" sz="3200" dirty="0" err="1"/>
              <a:t>ображати</a:t>
            </a:r>
            <a:r>
              <a:rPr lang="ru-RU" sz="3200" dirty="0"/>
              <a:t>, </a:t>
            </a:r>
            <a:r>
              <a:rPr lang="ru-RU" sz="3200" dirty="0" err="1"/>
              <a:t>бити</a:t>
            </a:r>
            <a:r>
              <a:rPr lang="ru-RU" sz="3200" dirty="0"/>
              <a:t>, несправедливо </a:t>
            </a:r>
            <a:r>
              <a:rPr lang="ru-RU" sz="3200" dirty="0" err="1"/>
              <a:t>поводитися</a:t>
            </a:r>
            <a:r>
              <a:rPr lang="ru-RU" sz="3200" dirty="0"/>
              <a:t> з вами,</a:t>
            </a:r>
            <a:br>
              <a:rPr lang="ru-RU" sz="3200" dirty="0"/>
            </a:br>
            <a:r>
              <a:rPr lang="ru-RU" sz="3200" dirty="0" err="1"/>
              <a:t>примушувати</a:t>
            </a:r>
            <a:r>
              <a:rPr lang="ru-RU" sz="3200" dirty="0"/>
              <a:t> </a:t>
            </a:r>
            <a:r>
              <a:rPr lang="ru-RU" sz="3200" dirty="0" err="1"/>
              <a:t>працювати</a:t>
            </a:r>
            <a:r>
              <a:rPr lang="ru-RU" sz="3200" dirty="0"/>
              <a:t> на </a:t>
            </a:r>
            <a:r>
              <a:rPr lang="ru-RU" sz="3200" dirty="0" err="1"/>
              <a:t>дорослих</a:t>
            </a:r>
            <a:r>
              <a:rPr lang="ru-RU" sz="3200" dirty="0"/>
              <a:t>.</a:t>
            </a:r>
            <a:br>
              <a:rPr lang="ru-RU" sz="3200" dirty="0"/>
            </a:br>
            <a:br>
              <a:rPr lang="ru-RU" sz="3200" dirty="0"/>
            </a:br>
            <a:r>
              <a:rPr lang="ru-RU" sz="3200" dirty="0" err="1"/>
              <a:t>Якщо</a:t>
            </a:r>
            <a:r>
              <a:rPr lang="ru-RU" sz="3200" dirty="0"/>
              <a:t> </a:t>
            </a:r>
            <a:r>
              <a:rPr lang="ru-RU" sz="3200" dirty="0" err="1"/>
              <a:t>ваші</a:t>
            </a:r>
            <a:r>
              <a:rPr lang="ru-RU" sz="3200" dirty="0"/>
              <a:t> права </a:t>
            </a:r>
            <a:r>
              <a:rPr lang="ru-RU" sz="3200" dirty="0" err="1"/>
              <a:t>порушуються</a:t>
            </a:r>
            <a:r>
              <a:rPr lang="ru-RU" sz="3200" dirty="0"/>
              <a:t>, то </a:t>
            </a:r>
            <a:r>
              <a:rPr lang="ru-RU" sz="3200" dirty="0" err="1"/>
              <a:t>ви</a:t>
            </a:r>
            <a:r>
              <a:rPr lang="ru-RU" sz="3200" dirty="0"/>
              <a:t> можете</a:t>
            </a:r>
            <a:br>
              <a:rPr lang="ru-RU" sz="3200" dirty="0"/>
            </a:br>
            <a:r>
              <a:rPr lang="ru-RU" sz="3200" dirty="0" err="1"/>
              <a:t>звернутися</a:t>
            </a:r>
            <a:r>
              <a:rPr lang="ru-RU" sz="3200" dirty="0"/>
              <a:t> по </a:t>
            </a:r>
            <a:r>
              <a:rPr lang="ru-RU" sz="3200" dirty="0" err="1"/>
              <a:t>допомогу</a:t>
            </a:r>
            <a:r>
              <a:rPr lang="ru-RU" sz="3200" dirty="0"/>
              <a:t> та </a:t>
            </a:r>
            <a:r>
              <a:rPr lang="ru-RU" sz="3200" dirty="0" err="1"/>
              <a:t>захист</a:t>
            </a:r>
            <a:r>
              <a:rPr lang="ru-RU" sz="3200" dirty="0"/>
              <a:t> до </a:t>
            </a:r>
            <a:r>
              <a:rPr lang="ru-RU" sz="3200" dirty="0" err="1"/>
              <a:t>служби</a:t>
            </a:r>
            <a:r>
              <a:rPr lang="ru-RU" sz="3200" dirty="0"/>
              <a:t> у справах</a:t>
            </a:r>
            <a:br>
              <a:rPr lang="ru-RU" sz="3200" dirty="0"/>
            </a:br>
            <a:r>
              <a:rPr lang="ru-RU" sz="3200" dirty="0" err="1"/>
              <a:t>дітей</a:t>
            </a:r>
            <a:r>
              <a:rPr lang="ru-RU" sz="3200" dirty="0"/>
              <a:t>, центру </a:t>
            </a:r>
            <a:r>
              <a:rPr lang="ru-RU" sz="3200" dirty="0" err="1"/>
              <a:t>соціальних</a:t>
            </a:r>
            <a:r>
              <a:rPr lang="ru-RU" sz="3200" dirty="0"/>
              <a:t> служб для </a:t>
            </a:r>
            <a:r>
              <a:rPr lang="ru-RU" sz="3200" dirty="0" err="1"/>
              <a:t>сім’ї</a:t>
            </a:r>
            <a:r>
              <a:rPr lang="ru-RU" sz="3200" dirty="0"/>
              <a:t>, </a:t>
            </a:r>
            <a:r>
              <a:rPr lang="ru-RU" sz="3200" dirty="0" err="1"/>
              <a:t>дітей</a:t>
            </a:r>
            <a:br>
              <a:rPr lang="ru-RU" sz="3200" dirty="0"/>
            </a:br>
            <a:r>
              <a:rPr lang="ru-RU" sz="3200" dirty="0"/>
              <a:t>і </a:t>
            </a:r>
            <a:r>
              <a:rPr lang="ru-RU" sz="3200" dirty="0" err="1"/>
              <a:t>молоді</a:t>
            </a:r>
            <a:r>
              <a:rPr lang="ru-RU" sz="3200" dirty="0"/>
              <a:t>, </a:t>
            </a:r>
            <a:r>
              <a:rPr lang="ru-RU" sz="3200" dirty="0" err="1"/>
              <a:t>поліції</a:t>
            </a:r>
            <a:r>
              <a:rPr lang="ru-RU" sz="3200" dirty="0"/>
              <a:t> за </a:t>
            </a:r>
            <a:r>
              <a:rPr lang="ru-RU" sz="3200" dirty="0" err="1"/>
              <a:t>місцем</a:t>
            </a:r>
            <a:r>
              <a:rPr lang="ru-RU" sz="3200" dirty="0"/>
              <a:t> </a:t>
            </a:r>
            <a:r>
              <a:rPr lang="ru-RU" sz="3200" dirty="0" err="1"/>
              <a:t>свого</a:t>
            </a:r>
            <a:r>
              <a:rPr lang="ru-RU" sz="3200" dirty="0"/>
              <a:t> </a:t>
            </a:r>
            <a:r>
              <a:rPr lang="ru-RU" sz="3200" dirty="0" err="1"/>
              <a:t>проживання</a:t>
            </a:r>
            <a:r>
              <a:rPr lang="ru-RU" sz="3200" dirty="0"/>
              <a:t>, а </a:t>
            </a:r>
            <a:r>
              <a:rPr lang="ru-RU" sz="3200" dirty="0" err="1"/>
              <a:t>також</a:t>
            </a:r>
            <a:br>
              <a:rPr lang="ru-RU" sz="3200" dirty="0"/>
            </a:br>
            <a:r>
              <a:rPr lang="ru-RU" sz="3200" dirty="0"/>
              <a:t>до </a:t>
            </a:r>
            <a:r>
              <a:rPr lang="ru-RU" sz="3200" dirty="0" err="1"/>
              <a:t>Уповноваженого</a:t>
            </a:r>
            <a:r>
              <a:rPr lang="ru-RU" sz="3200" dirty="0"/>
              <a:t> </a:t>
            </a:r>
            <a:r>
              <a:rPr lang="ru-RU" sz="3200" dirty="0" err="1"/>
              <a:t>Верховної</a:t>
            </a:r>
            <a:r>
              <a:rPr lang="ru-RU" sz="3200" dirty="0"/>
              <a:t> Ради </a:t>
            </a:r>
            <a:r>
              <a:rPr lang="ru-RU" sz="3200" dirty="0" err="1"/>
              <a:t>України</a:t>
            </a:r>
            <a:r>
              <a:rPr lang="ru-RU" sz="3200" dirty="0"/>
              <a:t> з прав</a:t>
            </a:r>
            <a:br>
              <a:rPr lang="ru-RU" sz="3200" dirty="0"/>
            </a:br>
            <a:r>
              <a:rPr lang="ru-RU" sz="3200" dirty="0" err="1"/>
              <a:t>людини</a:t>
            </a:r>
            <a:r>
              <a:rPr lang="ru-RU" sz="3200" dirty="0"/>
              <a:t> </a:t>
            </a:r>
            <a:r>
              <a:rPr lang="ru-RU" sz="3200" dirty="0" err="1"/>
              <a:t>або</a:t>
            </a:r>
            <a:r>
              <a:rPr lang="ru-RU" sz="3200" dirty="0"/>
              <a:t> </a:t>
            </a:r>
            <a:r>
              <a:rPr lang="ru-RU" sz="3200" dirty="0" err="1"/>
              <a:t>Уповноваженого</a:t>
            </a:r>
            <a:r>
              <a:rPr lang="ru-RU" sz="3200" dirty="0"/>
              <a:t> Президента </a:t>
            </a:r>
            <a:r>
              <a:rPr lang="ru-RU" sz="3200" dirty="0" err="1"/>
              <a:t>України</a:t>
            </a:r>
            <a:br>
              <a:rPr lang="ru-RU" sz="3200" dirty="0"/>
            </a:br>
            <a:r>
              <a:rPr lang="ru-RU" sz="3200" dirty="0"/>
              <a:t>з прав </a:t>
            </a:r>
            <a:r>
              <a:rPr lang="ru-RU" sz="3200" dirty="0" err="1"/>
              <a:t>дитини</a:t>
            </a:r>
            <a:r>
              <a:rPr lang="ru-RU" sz="3200" dirty="0"/>
              <a:t>.</a:t>
            </a:r>
            <a:endParaRPr lang="uk-UA" sz="3200" dirty="0"/>
          </a:p>
        </p:txBody>
      </p:sp>
    </p:spTree>
    <p:extLst>
      <p:ext uri="{BB962C8B-B14F-4D97-AF65-F5344CB8AC3E}">
        <p14:creationId xmlns:p14="http://schemas.microsoft.com/office/powerpoint/2010/main" val="110503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p:txBody>
          <a:bodyPr>
            <a:noAutofit/>
          </a:bodyPr>
          <a:lstStyle/>
          <a:p>
            <a:pPr marL="0" indent="0">
              <a:buNone/>
            </a:pPr>
            <a:r>
              <a:rPr lang="ru-RU" sz="3200" dirty="0"/>
              <a:t>1924 р. — </a:t>
            </a:r>
            <a:r>
              <a:rPr lang="ru-RU" sz="3200" dirty="0" err="1"/>
              <a:t>Женевська</a:t>
            </a:r>
            <a:r>
              <a:rPr lang="ru-RU" sz="3200" dirty="0"/>
              <a:t> </a:t>
            </a:r>
            <a:r>
              <a:rPr lang="ru-RU" sz="3200" dirty="0" err="1"/>
              <a:t>декларація</a:t>
            </a:r>
            <a:r>
              <a:rPr lang="ru-RU" sz="3200" dirty="0"/>
              <a:t> прав </a:t>
            </a:r>
            <a:r>
              <a:rPr lang="ru-RU" sz="3200" dirty="0" err="1"/>
              <a:t>дитини</a:t>
            </a:r>
            <a:r>
              <a:rPr lang="ru-RU" sz="3200" dirty="0"/>
              <a:t>.</a:t>
            </a:r>
          </a:p>
          <a:p>
            <a:pPr marL="0" indent="0">
              <a:buNone/>
            </a:pPr>
            <a:r>
              <a:rPr lang="ru-RU" sz="3200" dirty="0"/>
              <a:t>1948 р. — </a:t>
            </a:r>
            <a:r>
              <a:rPr lang="ru-RU" sz="3200" dirty="0" err="1"/>
              <a:t>Загальна</a:t>
            </a:r>
            <a:r>
              <a:rPr lang="ru-RU" sz="3200" dirty="0"/>
              <a:t> </a:t>
            </a:r>
            <a:r>
              <a:rPr lang="ru-RU" sz="3200" dirty="0" err="1"/>
              <a:t>декларація</a:t>
            </a:r>
            <a:r>
              <a:rPr lang="ru-RU" sz="3200" dirty="0"/>
              <a:t> прав </a:t>
            </a:r>
            <a:r>
              <a:rPr lang="ru-RU" sz="3200" dirty="0" err="1"/>
              <a:t>людини</a:t>
            </a:r>
            <a:r>
              <a:rPr lang="ru-RU" sz="3200" dirty="0"/>
              <a:t>.</a:t>
            </a:r>
          </a:p>
          <a:p>
            <a:pPr marL="0" indent="0">
              <a:buNone/>
            </a:pPr>
            <a:r>
              <a:rPr lang="ru-RU" sz="3200" dirty="0"/>
              <a:t>1959 р. — </a:t>
            </a:r>
            <a:r>
              <a:rPr lang="ru-RU" sz="3200" dirty="0" err="1"/>
              <a:t>Декларація</a:t>
            </a:r>
            <a:r>
              <a:rPr lang="ru-RU" sz="3200" dirty="0"/>
              <a:t> прав </a:t>
            </a:r>
            <a:r>
              <a:rPr lang="ru-RU" sz="3200" dirty="0" err="1"/>
              <a:t>дитини</a:t>
            </a:r>
            <a:r>
              <a:rPr lang="ru-RU" sz="3200" dirty="0"/>
              <a:t>.</a:t>
            </a:r>
          </a:p>
          <a:p>
            <a:pPr marL="0" indent="0">
              <a:buNone/>
            </a:pPr>
            <a:r>
              <a:rPr lang="ru-RU" sz="3200" dirty="0"/>
              <a:t>1989 р. — </a:t>
            </a:r>
            <a:r>
              <a:rPr lang="ru-RU" sz="3200" dirty="0" err="1"/>
              <a:t>Конвенція</a:t>
            </a:r>
            <a:r>
              <a:rPr lang="ru-RU" sz="3200" dirty="0"/>
              <a:t> ООН про права </a:t>
            </a:r>
            <a:r>
              <a:rPr lang="ru-RU" sz="3200" dirty="0" err="1"/>
              <a:t>дитини</a:t>
            </a:r>
            <a:r>
              <a:rPr lang="ru-RU" sz="3200" dirty="0"/>
              <a:t>.</a:t>
            </a:r>
          </a:p>
        </p:txBody>
      </p:sp>
      <p:sp>
        <p:nvSpPr>
          <p:cNvPr id="4" name="Прямокутник 3"/>
          <p:cNvSpPr/>
          <p:nvPr/>
        </p:nvSpPr>
        <p:spPr>
          <a:xfrm>
            <a:off x="3383691" y="887996"/>
            <a:ext cx="4986586" cy="769441"/>
          </a:xfrm>
          <a:prstGeom prst="rect">
            <a:avLst/>
          </a:prstGeom>
        </p:spPr>
        <p:txBody>
          <a:bodyPr wrap="square">
            <a:spAutoFit/>
          </a:bodyPr>
          <a:lstStyle/>
          <a:p>
            <a:pPr algn="ctr"/>
            <a:r>
              <a:rPr lang="uk-UA" sz="4400" b="1" dirty="0">
                <a:solidFill>
                  <a:srgbClr val="FF0000"/>
                </a:solidFill>
              </a:rPr>
              <a:t>Важливі дати</a:t>
            </a:r>
          </a:p>
        </p:txBody>
      </p:sp>
      <p:pic>
        <p:nvPicPr>
          <p:cNvPr id="5" name="Рисунок 4">
            <a:extLst>
              <a:ext uri="{FF2B5EF4-FFF2-40B4-BE49-F238E27FC236}">
                <a16:creationId xmlns:a16="http://schemas.microsoft.com/office/drawing/2014/main" id="{B1F13EB2-BB07-4A96-AEDD-8D2CF857E015}"/>
              </a:ext>
            </a:extLst>
          </p:cNvPr>
          <p:cNvPicPr>
            <a:picLocks noChangeAspect="1"/>
          </p:cNvPicPr>
          <p:nvPr/>
        </p:nvPicPr>
        <p:blipFill>
          <a:blip r:embed="rId2"/>
          <a:stretch>
            <a:fillRect/>
          </a:stretch>
        </p:blipFill>
        <p:spPr>
          <a:xfrm>
            <a:off x="8761445" y="-2750"/>
            <a:ext cx="3489649" cy="2392782"/>
          </a:xfrm>
          <a:prstGeom prst="rect">
            <a:avLst/>
          </a:prstGeom>
        </p:spPr>
      </p:pic>
      <p:pic>
        <p:nvPicPr>
          <p:cNvPr id="7" name="Рисунок 6">
            <a:extLst>
              <a:ext uri="{FF2B5EF4-FFF2-40B4-BE49-F238E27FC236}">
                <a16:creationId xmlns:a16="http://schemas.microsoft.com/office/drawing/2014/main" id="{E50D03A4-C7F5-43FD-8CE1-3D49232EF2F0}"/>
              </a:ext>
            </a:extLst>
          </p:cNvPr>
          <p:cNvPicPr>
            <a:picLocks noChangeAspect="1"/>
          </p:cNvPicPr>
          <p:nvPr/>
        </p:nvPicPr>
        <p:blipFill>
          <a:blip r:embed="rId3"/>
          <a:stretch>
            <a:fillRect/>
          </a:stretch>
        </p:blipFill>
        <p:spPr>
          <a:xfrm>
            <a:off x="0" y="-2972"/>
            <a:ext cx="2421228" cy="2393004"/>
          </a:xfrm>
          <a:prstGeom prst="rect">
            <a:avLst/>
          </a:prstGeom>
        </p:spPr>
      </p:pic>
    </p:spTree>
    <p:extLst>
      <p:ext uri="{BB962C8B-B14F-4D97-AF65-F5344CB8AC3E}">
        <p14:creationId xmlns:p14="http://schemas.microsoft.com/office/powerpoint/2010/main" val="1000469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267B48-16AC-4AEB-B7DA-AA54C55DAF86}"/>
              </a:ext>
            </a:extLst>
          </p:cNvPr>
          <p:cNvSpPr>
            <a:spLocks noGrp="1"/>
          </p:cNvSpPr>
          <p:nvPr>
            <p:ph type="title"/>
          </p:nvPr>
        </p:nvSpPr>
        <p:spPr>
          <a:xfrm>
            <a:off x="1295402" y="982132"/>
            <a:ext cx="9601196" cy="4998790"/>
          </a:xfrm>
        </p:spPr>
        <p:txBody>
          <a:bodyPr>
            <a:normAutofit/>
          </a:bodyPr>
          <a:lstStyle/>
          <a:p>
            <a:pPr algn="l"/>
            <a:r>
              <a:rPr lang="uk-UA" sz="4000" b="1" dirty="0">
                <a:solidFill>
                  <a:srgbClr val="FF0000"/>
                </a:solidFill>
              </a:rPr>
              <a:t>Запитання і завдання</a:t>
            </a:r>
            <a:br>
              <a:rPr lang="uk-UA" sz="4000" b="1" dirty="0">
                <a:solidFill>
                  <a:srgbClr val="FF0000"/>
                </a:solidFill>
              </a:rPr>
            </a:br>
            <a:br>
              <a:rPr lang="uk-UA" sz="3200" dirty="0"/>
            </a:br>
            <a:r>
              <a:rPr lang="uk-UA" sz="3200" dirty="0"/>
              <a:t>1. Що таке права людини?</a:t>
            </a:r>
            <a:br>
              <a:rPr lang="uk-UA" sz="3200" dirty="0"/>
            </a:br>
            <a:r>
              <a:rPr lang="uk-UA" sz="3200" dirty="0"/>
              <a:t>На яких принципах вони сформульовані?</a:t>
            </a:r>
            <a:br>
              <a:rPr lang="uk-UA" sz="3200" dirty="0"/>
            </a:br>
            <a:r>
              <a:rPr lang="uk-UA" sz="3200" dirty="0"/>
              <a:t>2. Хто має стежити за дотриманням прав людини?</a:t>
            </a:r>
            <a:br>
              <a:rPr lang="uk-UA" sz="3200" dirty="0"/>
            </a:br>
            <a:r>
              <a:rPr lang="uk-UA" sz="3200" dirty="0"/>
              <a:t>3. Щорічно 1 червня у світі відзначають Міжнародний</a:t>
            </a:r>
            <a:br>
              <a:rPr lang="uk-UA" sz="3200" dirty="0"/>
            </a:br>
            <a:r>
              <a:rPr lang="uk-UA" sz="3200" dirty="0"/>
              <a:t>день захисту дітей. Підготуйте малюнок, присвячений</a:t>
            </a:r>
            <a:br>
              <a:rPr lang="uk-UA" sz="3200" dirty="0"/>
            </a:br>
            <a:r>
              <a:rPr lang="uk-UA" sz="3200" dirty="0"/>
              <a:t>цьому дню.</a:t>
            </a:r>
          </a:p>
        </p:txBody>
      </p:sp>
    </p:spTree>
    <p:extLst>
      <p:ext uri="{BB962C8B-B14F-4D97-AF65-F5344CB8AC3E}">
        <p14:creationId xmlns:p14="http://schemas.microsoft.com/office/powerpoint/2010/main" val="271806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br>
              <a:rPr lang="ru-RU" b="1" i="1" dirty="0">
                <a:solidFill>
                  <a:srgbClr val="FF0000"/>
                </a:solidFill>
              </a:rPr>
            </a:br>
            <a:r>
              <a:rPr lang="ru-RU" b="1" i="1" dirty="0">
                <a:solidFill>
                  <a:srgbClr val="FF0000"/>
                </a:solidFill>
              </a:rPr>
              <a:t>1. </a:t>
            </a:r>
            <a:r>
              <a:rPr lang="ru-RU" b="1" i="1" dirty="0" err="1">
                <a:solidFill>
                  <a:srgbClr val="FF0000"/>
                </a:solidFill>
              </a:rPr>
              <a:t>Виникнення</a:t>
            </a:r>
            <a:r>
              <a:rPr lang="ru-RU" b="1" i="1" dirty="0">
                <a:solidFill>
                  <a:srgbClr val="FF0000"/>
                </a:solidFill>
              </a:rPr>
              <a:t> прав </a:t>
            </a:r>
            <a:r>
              <a:rPr lang="ru-RU" b="1" i="1" dirty="0" err="1">
                <a:solidFill>
                  <a:srgbClr val="FF0000"/>
                </a:solidFill>
              </a:rPr>
              <a:t>людини</a:t>
            </a:r>
            <a:r>
              <a:rPr lang="ru-RU" b="1" i="1" dirty="0">
                <a:solidFill>
                  <a:srgbClr val="FF0000"/>
                </a:solidFill>
              </a:rPr>
              <a:t>.</a:t>
            </a:r>
            <a:br>
              <a:rPr lang="ru-RU" b="1" i="1" dirty="0">
                <a:solidFill>
                  <a:srgbClr val="FF0000"/>
                </a:solidFill>
              </a:rPr>
            </a:br>
            <a:r>
              <a:rPr lang="ru-RU" b="1" i="1" dirty="0">
                <a:solidFill>
                  <a:srgbClr val="0070C0"/>
                </a:solidFill>
              </a:rPr>
              <a:t>? Як і коли </a:t>
            </a:r>
            <a:r>
              <a:rPr lang="ru-RU" b="1" i="1" dirty="0" err="1">
                <a:solidFill>
                  <a:srgbClr val="0070C0"/>
                </a:solidFill>
              </a:rPr>
              <a:t>були</a:t>
            </a:r>
            <a:r>
              <a:rPr lang="ru-RU" b="1" i="1" dirty="0">
                <a:solidFill>
                  <a:srgbClr val="0070C0"/>
                </a:solidFill>
              </a:rPr>
              <a:t> </a:t>
            </a:r>
            <a:r>
              <a:rPr lang="ru-RU" b="1" i="1" dirty="0" err="1">
                <a:solidFill>
                  <a:srgbClr val="0070C0"/>
                </a:solidFill>
              </a:rPr>
              <a:t>сформульовані</a:t>
            </a:r>
            <a:r>
              <a:rPr lang="ru-RU" b="1" i="1" dirty="0">
                <a:solidFill>
                  <a:srgbClr val="0070C0"/>
                </a:solidFill>
              </a:rPr>
              <a:t> </a:t>
            </a:r>
            <a:r>
              <a:rPr lang="ru-RU" b="1" i="1" dirty="0" err="1">
                <a:solidFill>
                  <a:srgbClr val="0070C0"/>
                </a:solidFill>
              </a:rPr>
              <a:t>основні</a:t>
            </a:r>
            <a:r>
              <a:rPr lang="ru-RU" b="1" i="1" dirty="0">
                <a:solidFill>
                  <a:srgbClr val="0070C0"/>
                </a:solidFill>
              </a:rPr>
              <a:t> права </a:t>
            </a:r>
            <a:r>
              <a:rPr lang="ru-RU" b="1" i="1" dirty="0" err="1">
                <a:solidFill>
                  <a:srgbClr val="0070C0"/>
                </a:solidFill>
              </a:rPr>
              <a:t>людини</a:t>
            </a:r>
            <a:r>
              <a:rPr lang="ru-RU" b="1" i="1" dirty="0">
                <a:solidFill>
                  <a:srgbClr val="0070C0"/>
                </a:solidFill>
              </a:rPr>
              <a:t>?</a:t>
            </a:r>
            <a:br>
              <a:rPr lang="uk-UA" b="1" i="1" dirty="0">
                <a:solidFill>
                  <a:srgbClr val="0070C0"/>
                </a:solidFill>
              </a:rPr>
            </a:br>
            <a:endParaRPr lang="uk-UA" dirty="0"/>
          </a:p>
        </p:txBody>
      </p:sp>
      <p:sp>
        <p:nvSpPr>
          <p:cNvPr id="5" name="Місце для вмісту 4"/>
          <p:cNvSpPr>
            <a:spLocks noGrp="1"/>
          </p:cNvSpPr>
          <p:nvPr>
            <p:ph idx="1"/>
          </p:nvPr>
        </p:nvSpPr>
        <p:spPr>
          <a:xfrm>
            <a:off x="6876661" y="2556932"/>
            <a:ext cx="4497355" cy="3318936"/>
          </a:xfrm>
        </p:spPr>
        <p:txBody>
          <a:bodyPr>
            <a:noAutofit/>
          </a:bodyPr>
          <a:lstStyle/>
          <a:p>
            <a:pPr marL="0" indent="0" algn="just">
              <a:buNone/>
            </a:pPr>
            <a:r>
              <a:rPr lang="ru-RU" sz="2800" b="1" dirty="0" err="1">
                <a:latin typeface="Bahnschrift SemiBold Condensed" panose="020B0502040204020203" pitchFamily="34" charset="0"/>
              </a:rPr>
              <a:t>Ухвалення</a:t>
            </a:r>
            <a:r>
              <a:rPr lang="ru-RU" sz="2800" b="1" dirty="0">
                <a:latin typeface="Bahnschrift SemiBold Condensed" panose="020B0502040204020203" pitchFamily="34" charset="0"/>
              </a:rPr>
              <a:t> ООН </a:t>
            </a:r>
            <a:r>
              <a:rPr lang="ru-RU" sz="2800" b="1" dirty="0" err="1">
                <a:latin typeface="Bahnschrift SemiBold Condensed" panose="020B0502040204020203" pitchFamily="34" charset="0"/>
              </a:rPr>
              <a:t>Загальної</a:t>
            </a:r>
            <a:r>
              <a:rPr lang="ru-RU" sz="2800" b="1" dirty="0">
                <a:latin typeface="Bahnschrift SemiBold Condensed" panose="020B0502040204020203" pitchFamily="34" charset="0"/>
              </a:rPr>
              <a:t> </a:t>
            </a:r>
            <a:r>
              <a:rPr lang="ru-RU" sz="2800" b="1" dirty="0" err="1">
                <a:latin typeface="Bahnschrift SemiBold Condensed" panose="020B0502040204020203" pitchFamily="34" charset="0"/>
              </a:rPr>
              <a:t>декларації</a:t>
            </a:r>
            <a:endParaRPr lang="ru-RU" sz="2800" b="1" dirty="0">
              <a:latin typeface="Bahnschrift SemiBold Condensed" panose="020B0502040204020203" pitchFamily="34" charset="0"/>
            </a:endParaRPr>
          </a:p>
          <a:p>
            <a:pPr marL="0" indent="0" algn="just">
              <a:buNone/>
            </a:pPr>
            <a:r>
              <a:rPr lang="ru-RU" sz="2800" b="1" dirty="0">
                <a:latin typeface="Bahnschrift SemiBold Condensed" panose="020B0502040204020203" pitchFamily="34" charset="0"/>
              </a:rPr>
              <a:t>прав </a:t>
            </a:r>
            <a:r>
              <a:rPr lang="ru-RU" sz="2800" b="1" dirty="0" err="1">
                <a:latin typeface="Bahnschrift SemiBold Condensed" panose="020B0502040204020203" pitchFamily="34" charset="0"/>
              </a:rPr>
              <a:t>людини</a:t>
            </a:r>
            <a:r>
              <a:rPr lang="ru-RU" sz="2800" b="1" dirty="0">
                <a:latin typeface="Bahnschrift SemiBold Condensed" panose="020B0502040204020203" pitchFamily="34" charset="0"/>
              </a:rPr>
              <a:t>. </a:t>
            </a:r>
            <a:r>
              <a:rPr lang="ru-RU" sz="2800" b="1" dirty="0" err="1">
                <a:latin typeface="Bahnschrift SemiBold Condensed" panose="020B0502040204020203" pitchFamily="34" charset="0"/>
              </a:rPr>
              <a:t>Представник</a:t>
            </a:r>
            <a:r>
              <a:rPr lang="ru-RU" sz="2800" b="1" dirty="0">
                <a:latin typeface="Bahnschrift SemiBold Condensed" panose="020B0502040204020203" pitchFamily="34" charset="0"/>
              </a:rPr>
              <a:t> </a:t>
            </a:r>
            <a:r>
              <a:rPr lang="ru-RU" sz="2800" b="1" dirty="0" err="1">
                <a:latin typeface="Bahnschrift SemiBold Condensed" panose="020B0502040204020203" pitchFamily="34" charset="0"/>
              </a:rPr>
              <a:t>України</a:t>
            </a:r>
            <a:endParaRPr lang="ru-RU" sz="2800" b="1" dirty="0">
              <a:latin typeface="Bahnschrift SemiBold Condensed" panose="020B0502040204020203" pitchFamily="34" charset="0"/>
            </a:endParaRPr>
          </a:p>
          <a:p>
            <a:pPr marL="0" indent="0" algn="just">
              <a:buNone/>
            </a:pPr>
            <a:r>
              <a:rPr lang="ru-RU" sz="2800" b="1" dirty="0">
                <a:latin typeface="Bahnschrift SemiBold Condensed" panose="020B0502040204020203" pitchFamily="34" charset="0"/>
              </a:rPr>
              <a:t>в </a:t>
            </a:r>
            <a:r>
              <a:rPr lang="ru-RU" sz="2800" b="1" dirty="0" err="1">
                <a:latin typeface="Bahnschrift SemiBold Condensed" panose="020B0502040204020203" pitchFamily="34" charset="0"/>
              </a:rPr>
              <a:t>організації</a:t>
            </a:r>
            <a:r>
              <a:rPr lang="ru-RU" sz="2800" b="1" dirty="0">
                <a:latin typeface="Bahnschrift SemiBold Condensed" panose="020B0502040204020203" pitchFamily="34" charset="0"/>
              </a:rPr>
              <a:t> </a:t>
            </a:r>
            <a:r>
              <a:rPr lang="ru-RU" sz="2800" b="1" dirty="0">
                <a:solidFill>
                  <a:srgbClr val="FF0000"/>
                </a:solidFill>
                <a:latin typeface="Bahnschrift SemiBold Condensed" panose="020B0502040204020203" pitchFamily="34" charset="0"/>
              </a:rPr>
              <a:t>Д. </a:t>
            </a:r>
            <a:r>
              <a:rPr lang="ru-RU" sz="2800" b="1" dirty="0" err="1">
                <a:solidFill>
                  <a:srgbClr val="FF0000"/>
                </a:solidFill>
                <a:latin typeface="Bahnschrift SemiBold Condensed" panose="020B0502040204020203" pitchFamily="34" charset="0"/>
              </a:rPr>
              <a:t>Мануїльський</a:t>
            </a:r>
            <a:r>
              <a:rPr lang="ru-RU" sz="2800" b="1" dirty="0">
                <a:solidFill>
                  <a:srgbClr val="FF0000"/>
                </a:solidFill>
                <a:latin typeface="Bahnschrift SemiBold Condensed" panose="020B0502040204020203" pitchFamily="34" charset="0"/>
              </a:rPr>
              <a:t> </a:t>
            </a:r>
            <a:r>
              <a:rPr lang="ru-RU" sz="2800" b="1" dirty="0" err="1">
                <a:latin typeface="Bahnschrift SemiBold Condensed" panose="020B0502040204020203" pitchFamily="34" charset="0"/>
              </a:rPr>
              <a:t>очолював</a:t>
            </a:r>
            <a:r>
              <a:rPr lang="ru-RU" sz="2800" b="1" dirty="0">
                <a:latin typeface="Bahnschrift SemiBold Condensed" panose="020B0502040204020203" pitchFamily="34" charset="0"/>
              </a:rPr>
              <a:t> </a:t>
            </a:r>
            <a:r>
              <a:rPr lang="ru-RU" sz="2800" b="1" dirty="0" err="1">
                <a:latin typeface="Bahnschrift SemiBold Condensed" panose="020B0502040204020203" pitchFamily="34" charset="0"/>
              </a:rPr>
              <a:t>комісію</a:t>
            </a:r>
            <a:r>
              <a:rPr lang="ru-RU" sz="2800" b="1" dirty="0">
                <a:latin typeface="Bahnschrift SemiBold Condensed" panose="020B0502040204020203" pitchFamily="34" charset="0"/>
              </a:rPr>
              <a:t>, яка </a:t>
            </a:r>
            <a:r>
              <a:rPr lang="ru-RU" sz="2800" b="1" dirty="0" err="1">
                <a:latin typeface="Bahnschrift SemiBold Condensed" panose="020B0502040204020203" pitchFamily="34" charset="0"/>
              </a:rPr>
              <a:t>розробляла</a:t>
            </a:r>
            <a:r>
              <a:rPr lang="ru-RU" sz="2800" b="1" dirty="0">
                <a:latin typeface="Bahnschrift SemiBold Condensed" panose="020B0502040204020203" pitchFamily="34" charset="0"/>
              </a:rPr>
              <a:t> </a:t>
            </a:r>
            <a:r>
              <a:rPr lang="ru-RU" sz="2800" b="1" dirty="0" err="1">
                <a:latin typeface="Bahnschrift SemiBold Condensed" panose="020B0502040204020203" pitchFamily="34" charset="0"/>
              </a:rPr>
              <a:t>вступ</a:t>
            </a:r>
            <a:r>
              <a:rPr lang="ru-RU" sz="2800" b="1" dirty="0">
                <a:latin typeface="Bahnschrift SemiBold Condensed" panose="020B0502040204020203" pitchFamily="34" charset="0"/>
              </a:rPr>
              <a:t> (</a:t>
            </a:r>
            <a:r>
              <a:rPr lang="ru-RU" sz="2800" b="1" dirty="0" err="1">
                <a:latin typeface="Bahnschrift SemiBold Condensed" panose="020B0502040204020203" pitchFamily="34" charset="0"/>
              </a:rPr>
              <a:t>загальні</a:t>
            </a:r>
            <a:r>
              <a:rPr lang="ru-RU" sz="2800" b="1" dirty="0">
                <a:latin typeface="Bahnschrift SemiBold Condensed" panose="020B0502040204020203" pitchFamily="34" charset="0"/>
              </a:rPr>
              <a:t> </a:t>
            </a:r>
            <a:r>
              <a:rPr lang="ru-RU" sz="2800" b="1" dirty="0" err="1">
                <a:latin typeface="Bahnschrift SemiBold Condensed" panose="020B0502040204020203" pitchFamily="34" charset="0"/>
              </a:rPr>
              <a:t>принципи</a:t>
            </a:r>
            <a:r>
              <a:rPr lang="ru-RU" sz="2800" b="1" dirty="0">
                <a:latin typeface="Bahnschrift SemiBold Condensed" panose="020B0502040204020203" pitchFamily="34" charset="0"/>
              </a:rPr>
              <a:t>) до </a:t>
            </a:r>
            <a:r>
              <a:rPr lang="ru-RU" sz="2800" b="1" dirty="0" err="1">
                <a:latin typeface="Bahnschrift SemiBold Condensed" panose="020B0502040204020203" pitchFamily="34" charset="0"/>
              </a:rPr>
              <a:t>цього</a:t>
            </a:r>
            <a:r>
              <a:rPr lang="ru-RU" sz="2800" b="1" dirty="0">
                <a:latin typeface="Bahnschrift SemiBold Condensed" panose="020B0502040204020203" pitchFamily="34" charset="0"/>
              </a:rPr>
              <a:t> документа</a:t>
            </a:r>
            <a:endParaRPr lang="uk-UA" sz="2800" b="1" dirty="0">
              <a:latin typeface="Bahnschrift SemiBold Condensed" panose="020B0502040204020203" pitchFamily="34" charset="0"/>
            </a:endParaRPr>
          </a:p>
        </p:txBody>
      </p:sp>
      <p:pic>
        <p:nvPicPr>
          <p:cNvPr id="3" name="Рисунок 2">
            <a:extLst>
              <a:ext uri="{FF2B5EF4-FFF2-40B4-BE49-F238E27FC236}">
                <a16:creationId xmlns:a16="http://schemas.microsoft.com/office/drawing/2014/main" id="{946130DA-6A10-4A01-ACFB-12B0FC47121C}"/>
              </a:ext>
            </a:extLst>
          </p:cNvPr>
          <p:cNvPicPr>
            <a:picLocks noChangeAspect="1"/>
          </p:cNvPicPr>
          <p:nvPr/>
        </p:nvPicPr>
        <p:blipFill>
          <a:blip r:embed="rId2"/>
          <a:stretch>
            <a:fillRect/>
          </a:stretch>
        </p:blipFill>
        <p:spPr>
          <a:xfrm>
            <a:off x="292810" y="2556932"/>
            <a:ext cx="5480702" cy="3097419"/>
          </a:xfrm>
          <a:prstGeom prst="rect">
            <a:avLst/>
          </a:prstGeom>
        </p:spPr>
      </p:pic>
      <p:pic>
        <p:nvPicPr>
          <p:cNvPr id="6" name="Рисунок 5">
            <a:extLst>
              <a:ext uri="{FF2B5EF4-FFF2-40B4-BE49-F238E27FC236}">
                <a16:creationId xmlns:a16="http://schemas.microsoft.com/office/drawing/2014/main" id="{E224F125-8BC1-4571-B025-59B644C03E31}"/>
              </a:ext>
            </a:extLst>
          </p:cNvPr>
          <p:cNvPicPr>
            <a:picLocks noChangeAspect="1"/>
          </p:cNvPicPr>
          <p:nvPr/>
        </p:nvPicPr>
        <p:blipFill>
          <a:blip r:embed="rId3"/>
          <a:stretch>
            <a:fillRect/>
          </a:stretch>
        </p:blipFill>
        <p:spPr>
          <a:xfrm>
            <a:off x="5114536" y="3779936"/>
            <a:ext cx="1762125" cy="2590800"/>
          </a:xfrm>
          <a:prstGeom prst="rect">
            <a:avLst/>
          </a:prstGeom>
        </p:spPr>
      </p:pic>
    </p:spTree>
    <p:extLst>
      <p:ext uri="{BB962C8B-B14F-4D97-AF65-F5344CB8AC3E}">
        <p14:creationId xmlns:p14="http://schemas.microsoft.com/office/powerpoint/2010/main" val="308264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4D8E172-C6E8-44AF-B03D-0C7128033219}"/>
              </a:ext>
            </a:extLst>
          </p:cNvPr>
          <p:cNvSpPr>
            <a:spLocks noGrp="1"/>
          </p:cNvSpPr>
          <p:nvPr>
            <p:ph type="title"/>
          </p:nvPr>
        </p:nvSpPr>
        <p:spPr>
          <a:xfrm>
            <a:off x="4226766" y="982132"/>
            <a:ext cx="7119257" cy="5054774"/>
          </a:xfrm>
        </p:spPr>
        <p:txBody>
          <a:bodyPr>
            <a:normAutofit/>
          </a:bodyPr>
          <a:lstStyle/>
          <a:p>
            <a:r>
              <a:rPr lang="uk-UA" sz="2800" dirty="0"/>
              <a:t>Права людини є загальнолюдською цінністю,</a:t>
            </a:r>
            <a:br>
              <a:rPr lang="uk-UA" sz="2800" dirty="0"/>
            </a:br>
            <a:r>
              <a:rPr lang="uk-UA" sz="2800" dirty="0"/>
              <a:t>а рівність прав і свобод усіх людей — це найвища суспільна цінність. </a:t>
            </a:r>
            <a:br>
              <a:rPr lang="uk-UA" sz="2800" dirty="0"/>
            </a:br>
            <a:br>
              <a:rPr lang="uk-UA" sz="2800" dirty="0"/>
            </a:br>
            <a:r>
              <a:rPr lang="uk-UA" sz="2800" dirty="0"/>
              <a:t>Саме такі принципи закріплено</a:t>
            </a:r>
            <a:br>
              <a:rPr lang="uk-UA" sz="2800" dirty="0"/>
            </a:br>
            <a:r>
              <a:rPr lang="uk-UA" sz="2800" dirty="0"/>
              <a:t>в </a:t>
            </a:r>
            <a:r>
              <a:rPr lang="uk-UA" sz="2800" b="1" dirty="0">
                <a:solidFill>
                  <a:srgbClr val="FF0000"/>
                </a:solidFill>
              </a:rPr>
              <a:t>Загальній декларації прав людини</a:t>
            </a:r>
            <a:r>
              <a:rPr lang="uk-UA" sz="2800" dirty="0"/>
              <a:t>, прийнятій Генеральною</a:t>
            </a:r>
            <a:br>
              <a:rPr lang="uk-UA" sz="2800" dirty="0"/>
            </a:br>
            <a:r>
              <a:rPr lang="uk-UA" sz="2800" dirty="0"/>
              <a:t>Асамблеєю ООН </a:t>
            </a:r>
            <a:r>
              <a:rPr lang="uk-UA" sz="2800" b="1" dirty="0">
                <a:solidFill>
                  <a:srgbClr val="FF0000"/>
                </a:solidFill>
              </a:rPr>
              <a:t>10 грудня 1948 р. </a:t>
            </a:r>
            <a:r>
              <a:rPr lang="uk-UA" sz="2800" dirty="0"/>
              <a:t>Однак</a:t>
            </a:r>
            <a:br>
              <a:rPr lang="uk-UA" sz="2800" dirty="0"/>
            </a:br>
            <a:r>
              <a:rPr lang="uk-UA" sz="2800" dirty="0"/>
              <a:t>для того, щоб зрозуміти це, людству знадобилося не одне тисячоліття, століття.</a:t>
            </a:r>
          </a:p>
        </p:txBody>
      </p:sp>
      <p:pic>
        <p:nvPicPr>
          <p:cNvPr id="3" name="Рисунок 2">
            <a:extLst>
              <a:ext uri="{FF2B5EF4-FFF2-40B4-BE49-F238E27FC236}">
                <a16:creationId xmlns:a16="http://schemas.microsoft.com/office/drawing/2014/main" id="{45A5D03F-094E-4F3D-B84F-993AD3EEF67E}"/>
              </a:ext>
            </a:extLst>
          </p:cNvPr>
          <p:cNvPicPr>
            <a:picLocks noChangeAspect="1"/>
          </p:cNvPicPr>
          <p:nvPr/>
        </p:nvPicPr>
        <p:blipFill>
          <a:blip r:embed="rId2"/>
          <a:stretch>
            <a:fillRect/>
          </a:stretch>
        </p:blipFill>
        <p:spPr>
          <a:xfrm>
            <a:off x="92168" y="1120834"/>
            <a:ext cx="4059731" cy="4150961"/>
          </a:xfrm>
          <a:prstGeom prst="rect">
            <a:avLst/>
          </a:prstGeom>
        </p:spPr>
      </p:pic>
    </p:spTree>
    <p:extLst>
      <p:ext uri="{BB962C8B-B14F-4D97-AF65-F5344CB8AC3E}">
        <p14:creationId xmlns:p14="http://schemas.microsoft.com/office/powerpoint/2010/main" val="3978865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97ED5A-4754-4FD6-889E-693653BCF8CF}"/>
              </a:ext>
            </a:extLst>
          </p:cNvPr>
          <p:cNvSpPr>
            <a:spLocks noGrp="1"/>
          </p:cNvSpPr>
          <p:nvPr>
            <p:ph type="title"/>
          </p:nvPr>
        </p:nvSpPr>
        <p:spPr/>
        <p:txBody>
          <a:bodyPr/>
          <a:lstStyle/>
          <a:p>
            <a:r>
              <a:rPr lang="uk-UA" dirty="0"/>
              <a:t>ПРАВА ЛЮДИНИ</a:t>
            </a:r>
          </a:p>
        </p:txBody>
      </p:sp>
      <p:sp>
        <p:nvSpPr>
          <p:cNvPr id="3" name="Текст 2">
            <a:extLst>
              <a:ext uri="{FF2B5EF4-FFF2-40B4-BE49-F238E27FC236}">
                <a16:creationId xmlns:a16="http://schemas.microsoft.com/office/drawing/2014/main" id="{E4CB1DC6-8488-44BC-AC75-8B498529D4B7}"/>
              </a:ext>
            </a:extLst>
          </p:cNvPr>
          <p:cNvSpPr>
            <a:spLocks noGrp="1"/>
          </p:cNvSpPr>
          <p:nvPr>
            <p:ph type="body" idx="1"/>
          </p:nvPr>
        </p:nvSpPr>
        <p:spPr>
          <a:xfrm>
            <a:off x="1293027" y="2425959"/>
            <a:ext cx="4718304" cy="503853"/>
          </a:xfrm>
        </p:spPr>
        <p:txBody>
          <a:bodyPr/>
          <a:lstStyle/>
          <a:p>
            <a:r>
              <a:rPr lang="uk-UA" b="1" dirty="0"/>
              <a:t>права людини </a:t>
            </a:r>
          </a:p>
        </p:txBody>
      </p:sp>
      <p:sp>
        <p:nvSpPr>
          <p:cNvPr id="4" name="Объект 3">
            <a:extLst>
              <a:ext uri="{FF2B5EF4-FFF2-40B4-BE49-F238E27FC236}">
                <a16:creationId xmlns:a16="http://schemas.microsoft.com/office/drawing/2014/main" id="{F7C3865B-F73F-4E3A-A541-80A798F93C72}"/>
              </a:ext>
            </a:extLst>
          </p:cNvPr>
          <p:cNvSpPr>
            <a:spLocks noGrp="1"/>
          </p:cNvSpPr>
          <p:nvPr>
            <p:ph sz="half" idx="2"/>
          </p:nvPr>
        </p:nvSpPr>
        <p:spPr>
          <a:xfrm>
            <a:off x="905069" y="2836506"/>
            <a:ext cx="5108635" cy="3039362"/>
          </a:xfrm>
        </p:spPr>
        <p:txBody>
          <a:bodyPr>
            <a:noAutofit/>
          </a:bodyPr>
          <a:lstStyle/>
          <a:p>
            <a:pPr marL="0" indent="0">
              <a:buNone/>
            </a:pPr>
            <a:r>
              <a:rPr lang="ru-RU" sz="2000" dirty="0"/>
              <a:t>— ровесники </a:t>
            </a:r>
            <a:r>
              <a:rPr lang="ru-RU" sz="2000" dirty="0" err="1"/>
              <a:t>людства</a:t>
            </a:r>
            <a:r>
              <a:rPr lang="ru-RU" sz="2000" dirty="0"/>
              <a:t>. Вони </a:t>
            </a:r>
            <a:r>
              <a:rPr lang="ru-RU" sz="2000" dirty="0" err="1"/>
              <a:t>зародилися</a:t>
            </a:r>
            <a:r>
              <a:rPr lang="ru-RU" sz="2000" dirty="0"/>
              <a:t> </a:t>
            </a:r>
            <a:r>
              <a:rPr lang="ru-RU" sz="2000" dirty="0" err="1"/>
              <a:t>вже</a:t>
            </a:r>
            <a:r>
              <a:rPr lang="ru-RU" sz="2000" dirty="0"/>
              <a:t> </a:t>
            </a:r>
            <a:r>
              <a:rPr lang="ru-RU" sz="2000" dirty="0" err="1"/>
              <a:t>тоді</a:t>
            </a:r>
            <a:r>
              <a:rPr lang="ru-RU" sz="2000" dirty="0"/>
              <a:t>, коли почали </a:t>
            </a:r>
            <a:r>
              <a:rPr lang="ru-RU" sz="2000" dirty="0" err="1"/>
              <a:t>виникати</a:t>
            </a:r>
            <a:r>
              <a:rPr lang="ru-RU" sz="2000" dirty="0"/>
              <a:t> </a:t>
            </a:r>
            <a:r>
              <a:rPr lang="ru-RU" sz="2000" dirty="0" err="1"/>
              <a:t>перші</a:t>
            </a:r>
            <a:r>
              <a:rPr lang="ru-RU" sz="2000" dirty="0"/>
              <a:t> </a:t>
            </a:r>
            <a:r>
              <a:rPr lang="ru-RU" sz="2000" dirty="0" err="1"/>
              <a:t>людські</a:t>
            </a:r>
            <a:r>
              <a:rPr lang="ru-RU" sz="2000" dirty="0"/>
              <a:t> </a:t>
            </a:r>
            <a:r>
              <a:rPr lang="ru-RU" sz="2000" dirty="0" err="1"/>
              <a:t>спільноти</a:t>
            </a:r>
            <a:r>
              <a:rPr lang="ru-RU" sz="2000" dirty="0"/>
              <a:t>. У </a:t>
            </a:r>
            <a:r>
              <a:rPr lang="ru-RU" sz="2000" dirty="0" err="1"/>
              <a:t>цих</a:t>
            </a:r>
            <a:r>
              <a:rPr lang="ru-RU" sz="2000" dirty="0"/>
              <a:t> </a:t>
            </a:r>
            <a:r>
              <a:rPr lang="ru-RU" sz="2000" dirty="0" err="1"/>
              <a:t>спільнотах</a:t>
            </a:r>
            <a:r>
              <a:rPr lang="ru-RU" sz="2000" dirty="0"/>
              <a:t> </a:t>
            </a:r>
            <a:r>
              <a:rPr lang="ru-RU" sz="2000" dirty="0" err="1"/>
              <a:t>були</a:t>
            </a:r>
            <a:r>
              <a:rPr lang="ru-RU" sz="2000" dirty="0"/>
              <a:t> </a:t>
            </a:r>
            <a:r>
              <a:rPr lang="ru-RU" sz="2000" b="1" dirty="0" err="1"/>
              <a:t>сильні</a:t>
            </a:r>
            <a:r>
              <a:rPr lang="ru-RU" sz="2000" dirty="0"/>
              <a:t> та </a:t>
            </a:r>
            <a:r>
              <a:rPr lang="ru-RU" sz="2000" b="1" dirty="0" err="1"/>
              <a:t>слабкі</a:t>
            </a:r>
            <a:r>
              <a:rPr lang="ru-RU" sz="2000" b="1" dirty="0"/>
              <a:t>.</a:t>
            </a:r>
            <a:r>
              <a:rPr lang="ru-RU" sz="2000" dirty="0"/>
              <a:t> Сила давала </a:t>
            </a:r>
            <a:r>
              <a:rPr lang="ru-RU" sz="2000" dirty="0" err="1"/>
              <a:t>перевагу</a:t>
            </a:r>
            <a:r>
              <a:rPr lang="ru-RU" sz="2000" dirty="0"/>
              <a:t> і </a:t>
            </a:r>
            <a:r>
              <a:rPr lang="ru-RU" sz="2000" dirty="0" err="1"/>
              <a:t>владу</a:t>
            </a:r>
            <a:r>
              <a:rPr lang="ru-RU" sz="2000" dirty="0"/>
              <a:t>. І </a:t>
            </a:r>
            <a:r>
              <a:rPr lang="ru-RU" sz="2000" dirty="0" err="1"/>
              <a:t>цю</a:t>
            </a:r>
            <a:r>
              <a:rPr lang="ru-RU" sz="2000" dirty="0"/>
              <a:t> </a:t>
            </a:r>
            <a:r>
              <a:rPr lang="ru-RU" sz="2000" dirty="0" err="1"/>
              <a:t>владу</a:t>
            </a:r>
            <a:r>
              <a:rPr lang="ru-RU" sz="2000" dirty="0"/>
              <a:t> могла </a:t>
            </a:r>
            <a:r>
              <a:rPr lang="ru-RU" sz="2000" dirty="0" err="1"/>
              <a:t>обмежити</a:t>
            </a:r>
            <a:r>
              <a:rPr lang="ru-RU" sz="2000" dirty="0"/>
              <a:t> </a:t>
            </a:r>
            <a:r>
              <a:rPr lang="ru-RU" sz="2000" dirty="0" err="1"/>
              <a:t>лише</a:t>
            </a:r>
            <a:r>
              <a:rPr lang="ru-RU" sz="2000" dirty="0"/>
              <a:t> </a:t>
            </a:r>
            <a:r>
              <a:rPr lang="ru-RU" sz="2000" dirty="0" err="1"/>
              <a:t>інша</a:t>
            </a:r>
            <a:r>
              <a:rPr lang="ru-RU" sz="2000" dirty="0"/>
              <a:t> </a:t>
            </a:r>
            <a:r>
              <a:rPr lang="ru-RU" sz="2000" dirty="0" err="1"/>
              <a:t>більша</a:t>
            </a:r>
            <a:r>
              <a:rPr lang="ru-RU" sz="2000" dirty="0"/>
              <a:t> сила. У </a:t>
            </a:r>
            <a:r>
              <a:rPr lang="ru-RU" sz="2000" dirty="0" err="1"/>
              <a:t>слабких</a:t>
            </a:r>
            <a:r>
              <a:rPr lang="ru-RU" sz="2000" dirty="0"/>
              <a:t>, </a:t>
            </a:r>
            <a:r>
              <a:rPr lang="ru-RU" sz="2000" dirty="0" err="1"/>
              <a:t>які</a:t>
            </a:r>
            <a:r>
              <a:rPr lang="ru-RU" sz="2000" dirty="0"/>
              <a:t> </a:t>
            </a:r>
            <a:r>
              <a:rPr lang="ru-RU" sz="2000" dirty="0" err="1"/>
              <a:t>мали</a:t>
            </a:r>
            <a:r>
              <a:rPr lang="ru-RU" sz="2000" dirty="0"/>
              <a:t> </a:t>
            </a:r>
            <a:r>
              <a:rPr lang="ru-RU" sz="2000" dirty="0" err="1"/>
              <a:t>обов’язки</a:t>
            </a:r>
            <a:r>
              <a:rPr lang="ru-RU" sz="2000" dirty="0"/>
              <a:t> й заборони, не </a:t>
            </a:r>
            <a:r>
              <a:rPr lang="ru-RU" sz="2000" dirty="0" err="1"/>
              <a:t>було</a:t>
            </a:r>
            <a:r>
              <a:rPr lang="ru-RU" sz="2000" dirty="0"/>
              <a:t> </a:t>
            </a:r>
            <a:r>
              <a:rPr lang="ru-RU" sz="2000" dirty="0" err="1"/>
              <a:t>нічого</a:t>
            </a:r>
            <a:r>
              <a:rPr lang="ru-RU" sz="2000" dirty="0"/>
              <a:t>, </a:t>
            </a:r>
            <a:r>
              <a:rPr lang="ru-RU" sz="2000" dirty="0" err="1"/>
              <a:t>крім</a:t>
            </a:r>
            <a:r>
              <a:rPr lang="ru-RU" sz="2000" dirty="0"/>
              <a:t> </a:t>
            </a:r>
            <a:r>
              <a:rPr lang="ru-RU" sz="2000" dirty="0" err="1"/>
              <a:t>уявлення</a:t>
            </a:r>
            <a:r>
              <a:rPr lang="ru-RU" sz="2000" dirty="0"/>
              <a:t> про </a:t>
            </a:r>
            <a:r>
              <a:rPr lang="ru-RU" sz="2000" dirty="0" err="1"/>
              <a:t>справедливість</a:t>
            </a:r>
            <a:r>
              <a:rPr lang="ru-RU" sz="2000" dirty="0"/>
              <a:t> і щирого </a:t>
            </a:r>
            <a:r>
              <a:rPr lang="ru-RU" sz="2000" dirty="0" err="1"/>
              <a:t>прагнення</a:t>
            </a:r>
            <a:r>
              <a:rPr lang="ru-RU" sz="2000" dirty="0"/>
              <a:t> не </a:t>
            </a:r>
            <a:r>
              <a:rPr lang="ru-RU" sz="2000" dirty="0" err="1"/>
              <a:t>страждати</a:t>
            </a:r>
            <a:r>
              <a:rPr lang="ru-RU" sz="2000" dirty="0"/>
              <a:t> </a:t>
            </a:r>
            <a:r>
              <a:rPr lang="ru-RU" sz="2000" dirty="0" err="1"/>
              <a:t>від</a:t>
            </a:r>
            <a:r>
              <a:rPr lang="ru-RU" sz="2000" dirty="0"/>
              <a:t> </a:t>
            </a:r>
            <a:r>
              <a:rPr lang="ru-RU" sz="2000" dirty="0" err="1"/>
              <a:t>сваволі</a:t>
            </a:r>
            <a:r>
              <a:rPr lang="ru-RU" sz="2000" dirty="0"/>
              <a:t> тих, </a:t>
            </a:r>
            <a:r>
              <a:rPr lang="ru-RU" sz="2000" dirty="0" err="1"/>
              <a:t>хто</a:t>
            </a:r>
            <a:r>
              <a:rPr lang="ru-RU" sz="2000" dirty="0"/>
              <a:t> взяв </a:t>
            </a:r>
            <a:r>
              <a:rPr lang="ru-RU" sz="2000" dirty="0" err="1"/>
              <a:t>владу</a:t>
            </a:r>
            <a:r>
              <a:rPr lang="ru-RU" sz="2000" dirty="0"/>
              <a:t>. </a:t>
            </a:r>
            <a:endParaRPr lang="uk-UA" sz="2000" dirty="0"/>
          </a:p>
        </p:txBody>
      </p:sp>
      <p:sp>
        <p:nvSpPr>
          <p:cNvPr id="5" name="Текст 4">
            <a:extLst>
              <a:ext uri="{FF2B5EF4-FFF2-40B4-BE49-F238E27FC236}">
                <a16:creationId xmlns:a16="http://schemas.microsoft.com/office/drawing/2014/main" id="{40C2FE3C-B8E4-430B-AF8B-2D018B6FBD3E}"/>
              </a:ext>
            </a:extLst>
          </p:cNvPr>
          <p:cNvSpPr>
            <a:spLocks noGrp="1"/>
          </p:cNvSpPr>
          <p:nvPr>
            <p:ph type="body" sz="quarter" idx="3"/>
          </p:nvPr>
        </p:nvSpPr>
        <p:spPr/>
        <p:txBody>
          <a:bodyPr/>
          <a:lstStyle/>
          <a:p>
            <a:r>
              <a:rPr lang="uk-UA" b="1" dirty="0">
                <a:highlight>
                  <a:srgbClr val="FFFF00"/>
                </a:highlight>
              </a:rPr>
              <a:t>Права людини</a:t>
            </a:r>
          </a:p>
        </p:txBody>
      </p:sp>
      <p:sp>
        <p:nvSpPr>
          <p:cNvPr id="6" name="Объект 5">
            <a:extLst>
              <a:ext uri="{FF2B5EF4-FFF2-40B4-BE49-F238E27FC236}">
                <a16:creationId xmlns:a16="http://schemas.microsoft.com/office/drawing/2014/main" id="{277DB615-4BFA-40C2-9A3B-347CB03FD75E}"/>
              </a:ext>
            </a:extLst>
          </p:cNvPr>
          <p:cNvSpPr>
            <a:spLocks noGrp="1"/>
          </p:cNvSpPr>
          <p:nvPr>
            <p:ph sz="quarter" idx="4"/>
          </p:nvPr>
        </p:nvSpPr>
        <p:spPr/>
        <p:txBody>
          <a:bodyPr>
            <a:normAutofit lnSpcReduction="10000"/>
          </a:bodyPr>
          <a:lstStyle/>
          <a:p>
            <a:pPr marL="0" indent="0">
              <a:buNone/>
            </a:pPr>
            <a:r>
              <a:rPr lang="ru-RU" dirty="0" err="1"/>
              <a:t>визнані</a:t>
            </a:r>
            <a:r>
              <a:rPr lang="ru-RU" dirty="0"/>
              <a:t> </a:t>
            </a:r>
            <a:r>
              <a:rPr lang="ru-RU" dirty="0" err="1"/>
              <a:t>світовим</a:t>
            </a:r>
            <a:r>
              <a:rPr lang="ru-RU" dirty="0"/>
              <a:t> </a:t>
            </a:r>
            <a:r>
              <a:rPr lang="ru-RU" dirty="0" err="1"/>
              <a:t>співтовариством</a:t>
            </a:r>
            <a:r>
              <a:rPr lang="ru-RU" dirty="0"/>
              <a:t> блага й </a:t>
            </a:r>
            <a:r>
              <a:rPr lang="ru-RU" dirty="0" err="1"/>
              <a:t>умови</a:t>
            </a:r>
            <a:r>
              <a:rPr lang="ru-RU" dirty="0"/>
              <a:t> </a:t>
            </a:r>
            <a:r>
              <a:rPr lang="ru-RU" dirty="0" err="1"/>
              <a:t>життя</a:t>
            </a:r>
            <a:r>
              <a:rPr lang="ru-RU" dirty="0"/>
              <a:t>,</a:t>
            </a:r>
          </a:p>
          <a:p>
            <a:pPr marL="0" indent="0">
              <a:buNone/>
            </a:pPr>
            <a:r>
              <a:rPr lang="ru-RU" dirty="0" err="1"/>
              <a:t>яких</a:t>
            </a:r>
            <a:r>
              <a:rPr lang="ru-RU" dirty="0"/>
              <a:t> </a:t>
            </a:r>
            <a:r>
              <a:rPr lang="ru-RU" dirty="0" err="1"/>
              <a:t>може</a:t>
            </a:r>
            <a:r>
              <a:rPr lang="ru-RU" dirty="0"/>
              <a:t> </a:t>
            </a:r>
            <a:r>
              <a:rPr lang="ru-RU" dirty="0" err="1"/>
              <a:t>домагатися</a:t>
            </a:r>
            <a:r>
              <a:rPr lang="ru-RU" dirty="0"/>
              <a:t> особа </a:t>
            </a:r>
            <a:r>
              <a:rPr lang="ru-RU" dirty="0" err="1"/>
              <a:t>від</a:t>
            </a:r>
            <a:r>
              <a:rPr lang="ru-RU" dirty="0"/>
              <a:t> </a:t>
            </a:r>
            <a:r>
              <a:rPr lang="ru-RU" dirty="0" err="1"/>
              <a:t>держави</a:t>
            </a:r>
            <a:r>
              <a:rPr lang="ru-RU" dirty="0"/>
              <a:t> й </a:t>
            </a:r>
            <a:r>
              <a:rPr lang="ru-RU" dirty="0" err="1"/>
              <a:t>суспільства</a:t>
            </a:r>
            <a:r>
              <a:rPr lang="ru-RU" dirty="0"/>
              <a:t>, у </a:t>
            </a:r>
            <a:r>
              <a:rPr lang="ru-RU" dirty="0" err="1"/>
              <a:t>яких</a:t>
            </a:r>
            <a:r>
              <a:rPr lang="ru-RU" dirty="0"/>
              <a:t> вона </a:t>
            </a:r>
            <a:r>
              <a:rPr lang="ru-RU" dirty="0" err="1"/>
              <a:t>живе</a:t>
            </a:r>
            <a:r>
              <a:rPr lang="ru-RU" dirty="0"/>
              <a:t> та </a:t>
            </a:r>
            <a:r>
              <a:rPr lang="ru-RU" dirty="0" err="1"/>
              <a:t>забезпечення</a:t>
            </a:r>
            <a:r>
              <a:rPr lang="ru-RU" dirty="0"/>
              <a:t> </a:t>
            </a:r>
            <a:r>
              <a:rPr lang="ru-RU" dirty="0" err="1"/>
              <a:t>яких</a:t>
            </a:r>
            <a:r>
              <a:rPr lang="ru-RU" dirty="0"/>
              <a:t> </a:t>
            </a:r>
            <a:r>
              <a:rPr lang="ru-RU" dirty="0" err="1"/>
              <a:t>можливе</a:t>
            </a:r>
            <a:r>
              <a:rPr lang="ru-RU" dirty="0"/>
              <a:t> в </a:t>
            </a:r>
            <a:r>
              <a:rPr lang="ru-RU" dirty="0" err="1"/>
              <a:t>умовах</a:t>
            </a:r>
            <a:r>
              <a:rPr lang="ru-RU" dirty="0"/>
              <a:t> </a:t>
            </a:r>
            <a:r>
              <a:rPr lang="ru-RU" dirty="0" err="1"/>
              <a:t>досягнутого</a:t>
            </a:r>
            <a:r>
              <a:rPr lang="ru-RU" dirty="0"/>
              <a:t> </a:t>
            </a:r>
            <a:r>
              <a:rPr lang="ru-RU" dirty="0" err="1"/>
              <a:t>людством</a:t>
            </a:r>
            <a:r>
              <a:rPr lang="ru-RU" dirty="0"/>
              <a:t> </a:t>
            </a:r>
            <a:r>
              <a:rPr lang="ru-RU" dirty="0" err="1"/>
              <a:t>прогресу</a:t>
            </a:r>
            <a:endParaRPr lang="uk-UA" dirty="0"/>
          </a:p>
        </p:txBody>
      </p:sp>
    </p:spTree>
    <p:extLst>
      <p:ext uri="{BB962C8B-B14F-4D97-AF65-F5344CB8AC3E}">
        <p14:creationId xmlns:p14="http://schemas.microsoft.com/office/powerpoint/2010/main" val="1990404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887A00-6CE9-4E9A-93C4-D248173FA408}"/>
              </a:ext>
            </a:extLst>
          </p:cNvPr>
          <p:cNvSpPr>
            <a:spLocks noGrp="1"/>
          </p:cNvSpPr>
          <p:nvPr>
            <p:ph type="title"/>
          </p:nvPr>
        </p:nvSpPr>
        <p:spPr>
          <a:xfrm>
            <a:off x="4842587" y="615821"/>
            <a:ext cx="6606073" cy="5654350"/>
          </a:xfrm>
        </p:spPr>
        <p:txBody>
          <a:bodyPr>
            <a:normAutofit/>
          </a:bodyPr>
          <a:lstStyle/>
          <a:p>
            <a:r>
              <a:rPr lang="ru-RU" sz="2800" dirty="0" err="1">
                <a:solidFill>
                  <a:srgbClr val="FF0000"/>
                </a:solidFill>
              </a:rPr>
              <a:t>Декларація</a:t>
            </a:r>
            <a:r>
              <a:rPr lang="ru-RU" sz="2800" dirty="0"/>
              <a:t> — документ, у </a:t>
            </a:r>
            <a:r>
              <a:rPr lang="ru-RU" sz="2800" dirty="0" err="1"/>
              <a:t>якому</a:t>
            </a:r>
            <a:r>
              <a:rPr lang="ru-RU" sz="2800" dirty="0"/>
              <a:t> </a:t>
            </a:r>
            <a:r>
              <a:rPr lang="ru-RU" sz="2800" dirty="0" err="1"/>
              <a:t>викладено</a:t>
            </a:r>
            <a:r>
              <a:rPr lang="ru-RU" sz="2800" dirty="0"/>
              <a:t> </a:t>
            </a:r>
            <a:r>
              <a:rPr lang="ru-RU" sz="2800" dirty="0" err="1"/>
              <a:t>основні</a:t>
            </a:r>
            <a:r>
              <a:rPr lang="ru-RU" sz="2800" dirty="0"/>
              <a:t> </a:t>
            </a:r>
            <a:r>
              <a:rPr lang="ru-RU" sz="2800" dirty="0" err="1"/>
              <a:t>наміри</a:t>
            </a:r>
            <a:r>
              <a:rPr lang="ru-RU" sz="2800" dirty="0"/>
              <a:t>, </a:t>
            </a:r>
            <a:r>
              <a:rPr lang="ru-RU" sz="2800" dirty="0" err="1"/>
              <a:t>проголошені</a:t>
            </a:r>
            <a:br>
              <a:rPr lang="ru-RU" sz="2800" dirty="0"/>
            </a:br>
            <a:r>
              <a:rPr lang="ru-RU" sz="2800" dirty="0" err="1"/>
              <a:t>принципи</a:t>
            </a:r>
            <a:r>
              <a:rPr lang="ru-RU" sz="2800" dirty="0"/>
              <a:t>.</a:t>
            </a:r>
            <a:endParaRPr lang="uk-UA" sz="2800" dirty="0"/>
          </a:p>
        </p:txBody>
      </p:sp>
      <p:sp>
        <p:nvSpPr>
          <p:cNvPr id="3" name="Текст 2">
            <a:extLst>
              <a:ext uri="{FF2B5EF4-FFF2-40B4-BE49-F238E27FC236}">
                <a16:creationId xmlns:a16="http://schemas.microsoft.com/office/drawing/2014/main" id="{7E28F03C-9800-46CD-B9C0-B10562E11B06}"/>
              </a:ext>
            </a:extLst>
          </p:cNvPr>
          <p:cNvSpPr>
            <a:spLocks noGrp="1"/>
          </p:cNvSpPr>
          <p:nvPr>
            <p:ph type="body" idx="1"/>
          </p:nvPr>
        </p:nvSpPr>
        <p:spPr>
          <a:xfrm>
            <a:off x="401216" y="5374433"/>
            <a:ext cx="4133462" cy="501432"/>
          </a:xfrm>
        </p:spPr>
        <p:txBody>
          <a:bodyPr>
            <a:noAutofit/>
          </a:bodyPr>
          <a:lstStyle/>
          <a:p>
            <a:r>
              <a:rPr lang="ru-RU" sz="2400" b="1" dirty="0" err="1"/>
              <a:t>Декларація</a:t>
            </a:r>
            <a:r>
              <a:rPr lang="ru-RU" sz="2400" b="1" dirty="0"/>
              <a:t> прав </a:t>
            </a:r>
            <a:r>
              <a:rPr lang="ru-RU" sz="2400" b="1" dirty="0" err="1"/>
              <a:t>людини</a:t>
            </a:r>
            <a:r>
              <a:rPr lang="ru-RU" sz="2400" b="1" dirty="0"/>
              <a:t> і </a:t>
            </a:r>
            <a:r>
              <a:rPr lang="ru-RU" sz="2400" b="1" dirty="0" err="1"/>
              <a:t>громадянина</a:t>
            </a:r>
            <a:r>
              <a:rPr lang="ru-RU" sz="2400" b="1" dirty="0"/>
              <a:t>. 1789 р.</a:t>
            </a:r>
            <a:endParaRPr lang="uk-UA" sz="2400" b="1" dirty="0"/>
          </a:p>
        </p:txBody>
      </p:sp>
      <p:pic>
        <p:nvPicPr>
          <p:cNvPr id="4" name="Рисунок 3">
            <a:extLst>
              <a:ext uri="{FF2B5EF4-FFF2-40B4-BE49-F238E27FC236}">
                <a16:creationId xmlns:a16="http://schemas.microsoft.com/office/drawing/2014/main" id="{9DF8C458-E5CD-4D9A-9774-F0BF87625708}"/>
              </a:ext>
            </a:extLst>
          </p:cNvPr>
          <p:cNvPicPr>
            <a:picLocks noChangeAspect="1"/>
          </p:cNvPicPr>
          <p:nvPr/>
        </p:nvPicPr>
        <p:blipFill>
          <a:blip r:embed="rId2"/>
          <a:stretch>
            <a:fillRect/>
          </a:stretch>
        </p:blipFill>
        <p:spPr>
          <a:xfrm>
            <a:off x="480772" y="0"/>
            <a:ext cx="4053906" cy="5337110"/>
          </a:xfrm>
          <a:prstGeom prst="rect">
            <a:avLst/>
          </a:prstGeom>
        </p:spPr>
      </p:pic>
    </p:spTree>
    <p:extLst>
      <p:ext uri="{BB962C8B-B14F-4D97-AF65-F5344CB8AC3E}">
        <p14:creationId xmlns:p14="http://schemas.microsoft.com/office/powerpoint/2010/main" val="248563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E33346-6114-4D93-90FE-A79C1C3B791E}"/>
              </a:ext>
            </a:extLst>
          </p:cNvPr>
          <p:cNvSpPr>
            <a:spLocks noGrp="1"/>
          </p:cNvSpPr>
          <p:nvPr>
            <p:ph type="title"/>
          </p:nvPr>
        </p:nvSpPr>
        <p:spPr>
          <a:xfrm>
            <a:off x="4086808" y="982132"/>
            <a:ext cx="7380514" cy="4961468"/>
          </a:xfrm>
        </p:spPr>
        <p:txBody>
          <a:bodyPr>
            <a:normAutofit/>
          </a:bodyPr>
          <a:lstStyle/>
          <a:p>
            <a:br>
              <a:rPr lang="ru-RU" sz="2800" dirty="0"/>
            </a:br>
            <a:r>
              <a:rPr lang="ru-RU" sz="2800" dirty="0" err="1"/>
              <a:t>Уперше</a:t>
            </a:r>
            <a:r>
              <a:rPr lang="ru-RU" sz="2800" dirty="0"/>
              <a:t> права </a:t>
            </a:r>
            <a:r>
              <a:rPr lang="ru-RU" sz="2800" dirty="0" err="1"/>
              <a:t>людини</a:t>
            </a:r>
            <a:r>
              <a:rPr lang="ru-RU" sz="2800" dirty="0"/>
              <a:t> </a:t>
            </a:r>
            <a:r>
              <a:rPr lang="ru-RU" sz="2800" dirty="0" err="1"/>
              <a:t>були</a:t>
            </a:r>
            <a:r>
              <a:rPr lang="ru-RU" sz="2800" dirty="0"/>
              <a:t> </a:t>
            </a:r>
            <a:r>
              <a:rPr lang="ru-RU" sz="2800" dirty="0" err="1"/>
              <a:t>записані</a:t>
            </a:r>
            <a:r>
              <a:rPr lang="ru-RU" sz="2800" dirty="0"/>
              <a:t> в законах, </a:t>
            </a:r>
            <a:r>
              <a:rPr lang="ru-RU" sz="2800" dirty="0" err="1"/>
              <a:t>що</a:t>
            </a:r>
            <a:r>
              <a:rPr lang="ru-RU" sz="2800" dirty="0"/>
              <a:t> </a:t>
            </a:r>
            <a:r>
              <a:rPr lang="ru-RU" sz="2800" dirty="0" err="1"/>
              <a:t>виникли</a:t>
            </a:r>
            <a:r>
              <a:rPr lang="ru-RU" sz="2800" dirty="0"/>
              <a:t> </a:t>
            </a:r>
            <a:r>
              <a:rPr lang="ru-RU" sz="2800" dirty="0" err="1"/>
              <a:t>під</a:t>
            </a:r>
            <a:r>
              <a:rPr lang="ru-RU" sz="2800" dirty="0"/>
              <a:t> час </a:t>
            </a:r>
            <a:r>
              <a:rPr lang="ru-RU" sz="2800" dirty="0" err="1"/>
              <a:t>американської</a:t>
            </a:r>
            <a:r>
              <a:rPr lang="ru-RU" sz="2800" dirty="0"/>
              <a:t> та </a:t>
            </a:r>
            <a:r>
              <a:rPr lang="ru-RU" sz="2800" dirty="0" err="1"/>
              <a:t>французької</a:t>
            </a:r>
            <a:r>
              <a:rPr lang="ru-RU" sz="2800" dirty="0"/>
              <a:t> </a:t>
            </a:r>
            <a:r>
              <a:rPr lang="ru-RU" sz="2800" dirty="0" err="1"/>
              <a:t>революцій</a:t>
            </a:r>
            <a:r>
              <a:rPr lang="ru-RU" sz="2800" dirty="0"/>
              <a:t>, </a:t>
            </a:r>
            <a:r>
              <a:rPr lang="ru-RU" sz="2800" dirty="0" err="1"/>
              <a:t>тобто</a:t>
            </a:r>
            <a:r>
              <a:rPr lang="ru-RU" sz="2800" dirty="0"/>
              <a:t> </a:t>
            </a:r>
            <a:r>
              <a:rPr lang="ru-RU" sz="2800" dirty="0" err="1"/>
              <a:t>повстань</a:t>
            </a:r>
            <a:r>
              <a:rPr lang="ru-RU" sz="2800" dirty="0"/>
              <a:t> на </a:t>
            </a:r>
            <a:r>
              <a:rPr lang="ru-RU" sz="2800" dirty="0" err="1"/>
              <a:t>захист</a:t>
            </a:r>
            <a:r>
              <a:rPr lang="ru-RU" sz="2800" dirty="0"/>
              <a:t> свобод — </a:t>
            </a:r>
            <a:br>
              <a:rPr lang="ru-RU" sz="2800" dirty="0"/>
            </a:br>
            <a:r>
              <a:rPr lang="ru-RU" sz="2800" dirty="0" err="1"/>
              <a:t>Декларації</a:t>
            </a:r>
            <a:r>
              <a:rPr lang="ru-RU" sz="2800" dirty="0"/>
              <a:t> </a:t>
            </a:r>
            <a:r>
              <a:rPr lang="ru-RU" sz="2800" dirty="0" err="1"/>
              <a:t>Незалежності</a:t>
            </a:r>
            <a:r>
              <a:rPr lang="ru-RU" sz="2800" dirty="0"/>
              <a:t> США (1776 р.) та </a:t>
            </a:r>
            <a:r>
              <a:rPr lang="ru-RU" sz="2800" dirty="0" err="1"/>
              <a:t>Декларації</a:t>
            </a:r>
            <a:r>
              <a:rPr lang="ru-RU" sz="2800" dirty="0"/>
              <a:t> прав </a:t>
            </a:r>
            <a:r>
              <a:rPr lang="ru-RU" sz="2800" dirty="0" err="1"/>
              <a:t>людини</a:t>
            </a:r>
            <a:r>
              <a:rPr lang="ru-RU" sz="2800" dirty="0"/>
              <a:t> і </a:t>
            </a:r>
            <a:r>
              <a:rPr lang="ru-RU" sz="2800" dirty="0" err="1"/>
              <a:t>громадянина</a:t>
            </a:r>
            <a:r>
              <a:rPr lang="ru-RU" sz="2800" dirty="0"/>
              <a:t> (1789 р.). </a:t>
            </a:r>
            <a:br>
              <a:rPr lang="ru-RU" sz="2800" dirty="0"/>
            </a:br>
            <a:br>
              <a:rPr lang="ru-RU" sz="2800" dirty="0"/>
            </a:br>
            <a:r>
              <a:rPr lang="ru-RU" sz="2800" dirty="0" err="1"/>
              <a:t>Ці</a:t>
            </a:r>
            <a:r>
              <a:rPr lang="ru-RU" sz="2800" dirty="0"/>
              <a:t> </a:t>
            </a:r>
            <a:r>
              <a:rPr lang="ru-RU" sz="2800" dirty="0" err="1"/>
              <a:t>декларації</a:t>
            </a:r>
            <a:r>
              <a:rPr lang="ru-RU" sz="2800" dirty="0"/>
              <a:t> проголосили свободу </a:t>
            </a:r>
            <a:r>
              <a:rPr lang="ru-RU" sz="2800" dirty="0" err="1"/>
              <a:t>совісті</a:t>
            </a:r>
            <a:r>
              <a:rPr lang="ru-RU" sz="2800" dirty="0"/>
              <a:t>, слова, </a:t>
            </a:r>
            <a:r>
              <a:rPr lang="ru-RU" sz="2800" dirty="0" err="1"/>
              <a:t>об’єднань</a:t>
            </a:r>
            <a:r>
              <a:rPr lang="ru-RU" sz="2800" dirty="0"/>
              <a:t>, </a:t>
            </a:r>
            <a:r>
              <a:rPr lang="ru-RU" sz="2800" dirty="0" err="1"/>
              <a:t>зборів</a:t>
            </a:r>
            <a:r>
              <a:rPr lang="ru-RU" sz="2800" dirty="0"/>
              <a:t>, </a:t>
            </a:r>
            <a:r>
              <a:rPr lang="ru-RU" sz="2800" dirty="0" err="1"/>
              <a:t>навіть</a:t>
            </a:r>
            <a:r>
              <a:rPr lang="ru-RU" sz="2800" dirty="0"/>
              <a:t> право на </a:t>
            </a:r>
            <a:r>
              <a:rPr lang="ru-RU" sz="2800" dirty="0" err="1"/>
              <a:t>повстання</a:t>
            </a:r>
            <a:r>
              <a:rPr lang="ru-RU" sz="2800" dirty="0"/>
              <a:t> </a:t>
            </a:r>
            <a:r>
              <a:rPr lang="ru-RU" sz="2800" dirty="0" err="1"/>
              <a:t>проти</a:t>
            </a:r>
            <a:r>
              <a:rPr lang="ru-RU" sz="2800" dirty="0"/>
              <a:t> </a:t>
            </a:r>
            <a:r>
              <a:rPr lang="ru-RU" sz="2800" dirty="0" err="1"/>
              <a:t>влади</a:t>
            </a:r>
            <a:r>
              <a:rPr lang="ru-RU" sz="2800" dirty="0"/>
              <a:t>.</a:t>
            </a:r>
            <a:endParaRPr lang="uk-UA" sz="2800" dirty="0"/>
          </a:p>
        </p:txBody>
      </p:sp>
      <p:pic>
        <p:nvPicPr>
          <p:cNvPr id="11" name="Рисунок 10">
            <a:extLst>
              <a:ext uri="{FF2B5EF4-FFF2-40B4-BE49-F238E27FC236}">
                <a16:creationId xmlns:a16="http://schemas.microsoft.com/office/drawing/2014/main" id="{E9E118E8-520B-4544-BBC1-E7B84D11A0E6}"/>
              </a:ext>
            </a:extLst>
          </p:cNvPr>
          <p:cNvPicPr>
            <a:picLocks noChangeAspect="1"/>
          </p:cNvPicPr>
          <p:nvPr/>
        </p:nvPicPr>
        <p:blipFill>
          <a:blip r:embed="rId2"/>
          <a:stretch>
            <a:fillRect/>
          </a:stretch>
        </p:blipFill>
        <p:spPr>
          <a:xfrm>
            <a:off x="0" y="0"/>
            <a:ext cx="4221720" cy="2799184"/>
          </a:xfrm>
          <a:prstGeom prst="rect">
            <a:avLst/>
          </a:prstGeom>
        </p:spPr>
      </p:pic>
      <p:pic>
        <p:nvPicPr>
          <p:cNvPr id="12" name="Рисунок 11">
            <a:extLst>
              <a:ext uri="{FF2B5EF4-FFF2-40B4-BE49-F238E27FC236}">
                <a16:creationId xmlns:a16="http://schemas.microsoft.com/office/drawing/2014/main" id="{CDE4585D-2B01-4E73-895A-48B04732B6EF}"/>
              </a:ext>
            </a:extLst>
          </p:cNvPr>
          <p:cNvPicPr>
            <a:picLocks noChangeAspect="1"/>
          </p:cNvPicPr>
          <p:nvPr/>
        </p:nvPicPr>
        <p:blipFill>
          <a:blip r:embed="rId3"/>
          <a:stretch>
            <a:fillRect/>
          </a:stretch>
        </p:blipFill>
        <p:spPr>
          <a:xfrm>
            <a:off x="0" y="4204316"/>
            <a:ext cx="4002278" cy="2653684"/>
          </a:xfrm>
          <a:prstGeom prst="rect">
            <a:avLst/>
          </a:prstGeom>
        </p:spPr>
      </p:pic>
    </p:spTree>
    <p:extLst>
      <p:ext uri="{BB962C8B-B14F-4D97-AF65-F5344CB8AC3E}">
        <p14:creationId xmlns:p14="http://schemas.microsoft.com/office/powerpoint/2010/main" val="3305838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BC74B9-5FF2-4B83-9874-EB239B3AB534}"/>
              </a:ext>
            </a:extLst>
          </p:cNvPr>
          <p:cNvSpPr>
            <a:spLocks noGrp="1"/>
          </p:cNvSpPr>
          <p:nvPr>
            <p:ph type="title"/>
          </p:nvPr>
        </p:nvSpPr>
        <p:spPr>
          <a:xfrm>
            <a:off x="4603847" y="572538"/>
            <a:ext cx="6798161" cy="5622989"/>
          </a:xfrm>
        </p:spPr>
        <p:txBody>
          <a:bodyPr>
            <a:normAutofit fontScale="90000"/>
          </a:bodyPr>
          <a:lstStyle/>
          <a:p>
            <a:r>
              <a:rPr lang="ru-RU" sz="2800" dirty="0" err="1"/>
              <a:t>Зрештою</a:t>
            </a:r>
            <a:r>
              <a:rPr lang="ru-RU" sz="2800" dirty="0"/>
              <a:t> в </a:t>
            </a:r>
            <a:r>
              <a:rPr lang="ru-RU" sz="2800" b="1" dirty="0">
                <a:solidFill>
                  <a:srgbClr val="FF0000"/>
                </a:solidFill>
              </a:rPr>
              <a:t>1948 р. </a:t>
            </a:r>
            <a:r>
              <a:rPr lang="ru-RU" sz="2800" dirty="0" err="1"/>
              <a:t>була</a:t>
            </a:r>
            <a:r>
              <a:rPr lang="ru-RU" sz="2800" dirty="0"/>
              <a:t> </a:t>
            </a:r>
            <a:r>
              <a:rPr lang="ru-RU" sz="2800" dirty="0" err="1"/>
              <a:t>сформульована</a:t>
            </a:r>
            <a:r>
              <a:rPr lang="ru-RU" sz="2800" dirty="0"/>
              <a:t> </a:t>
            </a:r>
            <a:r>
              <a:rPr lang="ru-RU" sz="2800" dirty="0" err="1"/>
              <a:t>Загальна</a:t>
            </a:r>
            <a:r>
              <a:rPr lang="ru-RU" sz="2800" dirty="0"/>
              <a:t> </a:t>
            </a:r>
            <a:r>
              <a:rPr lang="ru-RU" sz="2800" dirty="0" err="1"/>
              <a:t>декларація</a:t>
            </a:r>
            <a:r>
              <a:rPr lang="ru-RU" sz="2800" dirty="0"/>
              <a:t> прав </a:t>
            </a:r>
            <a:r>
              <a:rPr lang="ru-RU" sz="2800" dirty="0" err="1"/>
              <a:t>людини</a:t>
            </a:r>
            <a:r>
              <a:rPr lang="ru-RU" sz="2800" dirty="0"/>
              <a:t>. </a:t>
            </a:r>
            <a:r>
              <a:rPr lang="ru-RU" sz="2800" dirty="0" err="1"/>
              <a:t>Це</a:t>
            </a:r>
            <a:r>
              <a:rPr lang="ru-RU" sz="2800" dirty="0"/>
              <a:t> </a:t>
            </a:r>
            <a:r>
              <a:rPr lang="ru-RU" sz="2800" dirty="0" err="1"/>
              <a:t>збірка</a:t>
            </a:r>
            <a:r>
              <a:rPr lang="ru-RU" sz="2800" dirty="0"/>
              <a:t> </a:t>
            </a:r>
            <a:r>
              <a:rPr lang="ru-RU" sz="2800" dirty="0" err="1"/>
              <a:t>основоположних</a:t>
            </a:r>
            <a:r>
              <a:rPr lang="ru-RU" sz="2800" dirty="0"/>
              <a:t> прав, </a:t>
            </a:r>
            <a:r>
              <a:rPr lang="ru-RU" sz="2800" dirty="0" err="1"/>
              <a:t>які</a:t>
            </a:r>
            <a:r>
              <a:rPr lang="ru-RU" sz="2800" dirty="0"/>
              <a:t> </a:t>
            </a:r>
            <a:r>
              <a:rPr lang="ru-RU" sz="2800" dirty="0" err="1"/>
              <a:t>вибороло</a:t>
            </a:r>
            <a:r>
              <a:rPr lang="ru-RU" sz="2800" dirty="0"/>
              <a:t> </a:t>
            </a:r>
            <a:r>
              <a:rPr lang="ru-RU" sz="2800" dirty="0" err="1"/>
              <a:t>людство</a:t>
            </a:r>
            <a:r>
              <a:rPr lang="ru-RU" sz="2800" dirty="0"/>
              <a:t> </a:t>
            </a:r>
            <a:r>
              <a:rPr lang="ru-RU" sz="2800" dirty="0" err="1"/>
              <a:t>протягом</a:t>
            </a:r>
            <a:r>
              <a:rPr lang="ru-RU" sz="2800" dirty="0"/>
              <a:t> </a:t>
            </a:r>
            <a:r>
              <a:rPr lang="ru-RU" sz="2800" dirty="0" err="1"/>
              <a:t>тисячоліть</a:t>
            </a:r>
            <a:r>
              <a:rPr lang="ru-RU" sz="2800" dirty="0"/>
              <a:t>.</a:t>
            </a:r>
            <a:br>
              <a:rPr lang="ru-RU" sz="2800" dirty="0"/>
            </a:br>
            <a:r>
              <a:rPr lang="ru-RU" sz="2800" dirty="0" err="1"/>
              <a:t>Проте</a:t>
            </a:r>
            <a:r>
              <a:rPr lang="ru-RU" sz="2800" dirty="0"/>
              <a:t> </a:t>
            </a:r>
            <a:r>
              <a:rPr lang="ru-RU" sz="2800" dirty="0" err="1"/>
              <a:t>перелік</a:t>
            </a:r>
            <a:r>
              <a:rPr lang="ru-RU" sz="2800" dirty="0"/>
              <a:t> </a:t>
            </a:r>
            <a:r>
              <a:rPr lang="ru-RU" sz="2800" dirty="0" err="1"/>
              <a:t>записаних</a:t>
            </a:r>
            <a:r>
              <a:rPr lang="ru-RU" sz="2800" dirty="0"/>
              <a:t> там прав не є </a:t>
            </a:r>
            <a:r>
              <a:rPr lang="ru-RU" sz="2800" dirty="0" err="1"/>
              <a:t>вичерпним</a:t>
            </a:r>
            <a:r>
              <a:rPr lang="ru-RU" sz="2800" dirty="0"/>
              <a:t>.</a:t>
            </a:r>
            <a:br>
              <a:rPr lang="ru-RU" sz="2800" dirty="0"/>
            </a:br>
            <a:r>
              <a:rPr lang="ru-RU" sz="2800" dirty="0" err="1"/>
              <a:t>Кожна</a:t>
            </a:r>
            <a:r>
              <a:rPr lang="ru-RU" sz="2800" dirty="0"/>
              <a:t> держава </a:t>
            </a:r>
            <a:r>
              <a:rPr lang="ru-RU" sz="2800" dirty="0" err="1"/>
              <a:t>або</a:t>
            </a:r>
            <a:r>
              <a:rPr lang="ru-RU" sz="2800" dirty="0"/>
              <a:t> </a:t>
            </a:r>
            <a:r>
              <a:rPr lang="ru-RU" sz="2800" dirty="0" err="1"/>
              <a:t>суспільство</a:t>
            </a:r>
            <a:r>
              <a:rPr lang="ru-RU" sz="2800" dirty="0"/>
              <a:t> </a:t>
            </a:r>
            <a:r>
              <a:rPr lang="ru-RU" sz="2800" dirty="0" err="1"/>
              <a:t>має</a:t>
            </a:r>
            <a:r>
              <a:rPr lang="ru-RU" sz="2800" dirty="0"/>
              <a:t> право </a:t>
            </a:r>
            <a:r>
              <a:rPr lang="ru-RU" sz="2800" dirty="0" err="1"/>
              <a:t>встановлювати</a:t>
            </a:r>
            <a:r>
              <a:rPr lang="ru-RU" sz="2800" dirty="0"/>
              <a:t> й </a:t>
            </a:r>
            <a:r>
              <a:rPr lang="ru-RU" sz="2800" dirty="0" err="1"/>
              <a:t>застосовувати</a:t>
            </a:r>
            <a:r>
              <a:rPr lang="ru-RU" sz="2800" dirty="0"/>
              <a:t> </a:t>
            </a:r>
            <a:r>
              <a:rPr lang="ru-RU" sz="2800" dirty="0" err="1"/>
              <a:t>більш</a:t>
            </a:r>
            <a:r>
              <a:rPr lang="ru-RU" sz="2800" dirty="0"/>
              <a:t> </a:t>
            </a:r>
            <a:r>
              <a:rPr lang="ru-RU" sz="2800" dirty="0" err="1"/>
              <a:t>розширений</a:t>
            </a:r>
            <a:r>
              <a:rPr lang="ru-RU" sz="2800" dirty="0"/>
              <a:t> </a:t>
            </a:r>
            <a:r>
              <a:rPr lang="ru-RU" sz="2800" dirty="0" err="1"/>
              <a:t>або</a:t>
            </a:r>
            <a:r>
              <a:rPr lang="ru-RU" sz="2800" dirty="0"/>
              <a:t> </a:t>
            </a:r>
            <a:r>
              <a:rPr lang="ru-RU" sz="2800" dirty="0" err="1"/>
              <a:t>більш</a:t>
            </a:r>
            <a:br>
              <a:rPr lang="ru-RU" sz="2800" dirty="0"/>
            </a:br>
            <a:r>
              <a:rPr lang="ru-RU" sz="2800" dirty="0" err="1"/>
              <a:t>специфічний</a:t>
            </a:r>
            <a:r>
              <a:rPr lang="ru-RU" sz="2800" dirty="0"/>
              <a:t> </a:t>
            </a:r>
            <a:r>
              <a:rPr lang="ru-RU" sz="2800" dirty="0" err="1"/>
              <a:t>перелік</a:t>
            </a:r>
            <a:r>
              <a:rPr lang="ru-RU" sz="2800" dirty="0"/>
              <a:t> прав.</a:t>
            </a:r>
            <a:br>
              <a:rPr lang="ru-RU" sz="2800" dirty="0"/>
            </a:br>
            <a:br>
              <a:rPr lang="ru-RU" sz="2800" dirty="0"/>
            </a:br>
            <a:r>
              <a:rPr lang="ru-RU" sz="2800" dirty="0" err="1">
                <a:solidFill>
                  <a:srgbClr val="FF0000"/>
                </a:solidFill>
              </a:rPr>
              <a:t>Елеонора</a:t>
            </a:r>
            <a:r>
              <a:rPr lang="ru-RU" sz="2800" dirty="0">
                <a:solidFill>
                  <a:srgbClr val="FF0000"/>
                </a:solidFill>
              </a:rPr>
              <a:t> Рузвельт </a:t>
            </a:r>
            <a:r>
              <a:rPr lang="ru-RU" sz="2800" dirty="0"/>
              <a:t>— </a:t>
            </a:r>
            <a:r>
              <a:rPr lang="ru-RU" sz="2800" dirty="0" err="1"/>
              <a:t>натхненниця</a:t>
            </a:r>
            <a:r>
              <a:rPr lang="ru-RU" sz="2800" dirty="0"/>
              <a:t> </a:t>
            </a:r>
            <a:r>
              <a:rPr lang="ru-RU" sz="2800" dirty="0" err="1"/>
              <a:t>створення</a:t>
            </a:r>
            <a:r>
              <a:rPr lang="ru-RU" sz="2800" dirty="0"/>
              <a:t> </a:t>
            </a:r>
            <a:r>
              <a:rPr lang="ru-RU" sz="2800" dirty="0" err="1"/>
              <a:t>Загальної</a:t>
            </a:r>
            <a:r>
              <a:rPr lang="ru-RU" sz="2800" dirty="0"/>
              <a:t> </a:t>
            </a:r>
            <a:r>
              <a:rPr lang="ru-RU" sz="2800" dirty="0" err="1"/>
              <a:t>декларації</a:t>
            </a:r>
            <a:r>
              <a:rPr lang="ru-RU" sz="2800" dirty="0"/>
              <a:t> прав</a:t>
            </a:r>
            <a:br>
              <a:rPr lang="ru-RU" sz="2800" dirty="0"/>
            </a:br>
            <a:r>
              <a:rPr lang="ru-RU" sz="2800" dirty="0" err="1"/>
              <a:t>людини</a:t>
            </a:r>
            <a:r>
              <a:rPr lang="ru-RU" sz="2800" dirty="0"/>
              <a:t> </a:t>
            </a:r>
            <a:r>
              <a:rPr lang="ru-RU" sz="2800" dirty="0" err="1"/>
              <a:t>із</a:t>
            </a:r>
            <a:r>
              <a:rPr lang="ru-RU" sz="2800" dirty="0"/>
              <a:t> першим </a:t>
            </a:r>
            <a:r>
              <a:rPr lang="ru-RU" sz="2800" dirty="0" err="1"/>
              <a:t>надрукованим</a:t>
            </a:r>
            <a:r>
              <a:rPr lang="ru-RU" sz="2800" dirty="0"/>
              <a:t> </a:t>
            </a:r>
            <a:r>
              <a:rPr lang="ru-RU" sz="2800" dirty="0" err="1"/>
              <a:t>екземпляром</a:t>
            </a:r>
            <a:r>
              <a:rPr lang="ru-RU" sz="2800" dirty="0"/>
              <a:t> документа (1948 р.)</a:t>
            </a:r>
            <a:endParaRPr lang="uk-UA" sz="2800" dirty="0"/>
          </a:p>
        </p:txBody>
      </p:sp>
      <p:pic>
        <p:nvPicPr>
          <p:cNvPr id="4" name="Рисунок 3">
            <a:extLst>
              <a:ext uri="{FF2B5EF4-FFF2-40B4-BE49-F238E27FC236}">
                <a16:creationId xmlns:a16="http://schemas.microsoft.com/office/drawing/2014/main" id="{06558FC4-FAEC-4BEF-923F-CF24EBA95444}"/>
              </a:ext>
            </a:extLst>
          </p:cNvPr>
          <p:cNvPicPr>
            <a:picLocks noChangeAspect="1"/>
          </p:cNvPicPr>
          <p:nvPr/>
        </p:nvPicPr>
        <p:blipFill>
          <a:blip r:embed="rId2"/>
          <a:stretch>
            <a:fillRect/>
          </a:stretch>
        </p:blipFill>
        <p:spPr>
          <a:xfrm>
            <a:off x="-74645" y="572538"/>
            <a:ext cx="4603847" cy="5622989"/>
          </a:xfrm>
          <a:prstGeom prst="rect">
            <a:avLst/>
          </a:prstGeom>
        </p:spPr>
      </p:pic>
    </p:spTree>
    <p:extLst>
      <p:ext uri="{BB962C8B-B14F-4D97-AF65-F5344CB8AC3E}">
        <p14:creationId xmlns:p14="http://schemas.microsoft.com/office/powerpoint/2010/main" val="278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917006"/>
          </a:xfrm>
        </p:spPr>
        <p:txBody>
          <a:bodyPr>
            <a:normAutofit/>
          </a:bodyPr>
          <a:lstStyle/>
          <a:p>
            <a:r>
              <a:rPr lang="uk-UA" sz="4000" b="1" i="1" dirty="0">
                <a:solidFill>
                  <a:srgbClr val="0070C0"/>
                </a:solidFill>
              </a:rPr>
              <a:t>2. Принципи прав людини.</a:t>
            </a:r>
          </a:p>
        </p:txBody>
      </p:sp>
      <p:sp>
        <p:nvSpPr>
          <p:cNvPr id="3" name="Місце для вмісту 2"/>
          <p:cNvSpPr>
            <a:spLocks noGrp="1"/>
          </p:cNvSpPr>
          <p:nvPr>
            <p:ph idx="1"/>
          </p:nvPr>
        </p:nvSpPr>
        <p:spPr>
          <a:xfrm>
            <a:off x="934596" y="2556932"/>
            <a:ext cx="4971682" cy="3318936"/>
          </a:xfrm>
        </p:spPr>
        <p:txBody>
          <a:bodyPr>
            <a:normAutofit/>
          </a:bodyPr>
          <a:lstStyle/>
          <a:p>
            <a:pPr marL="0" indent="0">
              <a:buNone/>
            </a:pPr>
            <a:r>
              <a:rPr lang="ru-RU" dirty="0"/>
              <a:t>Права </a:t>
            </a:r>
            <a:r>
              <a:rPr lang="ru-RU" dirty="0" err="1"/>
              <a:t>людини</a:t>
            </a:r>
            <a:r>
              <a:rPr lang="ru-RU" dirty="0"/>
              <a:t> </a:t>
            </a:r>
            <a:r>
              <a:rPr lang="ru-RU" dirty="0" err="1"/>
              <a:t>природні</a:t>
            </a:r>
            <a:r>
              <a:rPr lang="ru-RU" dirty="0"/>
              <a:t>, </a:t>
            </a:r>
            <a:r>
              <a:rPr lang="ru-RU" dirty="0" err="1"/>
              <a:t>їх</a:t>
            </a:r>
            <a:r>
              <a:rPr lang="ru-RU" dirty="0"/>
              <a:t> </a:t>
            </a:r>
            <a:r>
              <a:rPr lang="ru-RU" dirty="0" err="1"/>
              <a:t>має</a:t>
            </a:r>
            <a:r>
              <a:rPr lang="ru-RU" dirty="0"/>
              <a:t> </a:t>
            </a:r>
            <a:r>
              <a:rPr lang="ru-RU" dirty="0" err="1"/>
              <a:t>кожна</a:t>
            </a:r>
            <a:r>
              <a:rPr lang="ru-RU" dirty="0"/>
              <a:t> </a:t>
            </a:r>
            <a:r>
              <a:rPr lang="ru-RU" dirty="0" err="1"/>
              <a:t>людина</a:t>
            </a:r>
            <a:r>
              <a:rPr lang="ru-RU" dirty="0"/>
              <a:t> </a:t>
            </a:r>
            <a:r>
              <a:rPr lang="ru-RU" dirty="0" err="1"/>
              <a:t>від</a:t>
            </a:r>
            <a:r>
              <a:rPr lang="ru-RU" dirty="0"/>
              <a:t> </a:t>
            </a:r>
            <a:r>
              <a:rPr lang="ru-RU" dirty="0" err="1"/>
              <a:t>народження</a:t>
            </a:r>
            <a:r>
              <a:rPr lang="ru-RU" dirty="0"/>
              <a:t> </a:t>
            </a:r>
            <a:r>
              <a:rPr lang="ru-RU" dirty="0" err="1"/>
              <a:t>тільки</a:t>
            </a:r>
            <a:r>
              <a:rPr lang="ru-RU" dirty="0"/>
              <a:t> тому, </a:t>
            </a:r>
            <a:r>
              <a:rPr lang="ru-RU" dirty="0" err="1"/>
              <a:t>що</a:t>
            </a:r>
            <a:r>
              <a:rPr lang="ru-RU" dirty="0"/>
              <a:t> вона — </a:t>
            </a:r>
            <a:r>
              <a:rPr lang="ru-RU" dirty="0" err="1"/>
              <a:t>людина</a:t>
            </a:r>
            <a:r>
              <a:rPr lang="ru-RU" dirty="0"/>
              <a:t>.</a:t>
            </a:r>
          </a:p>
          <a:p>
            <a:pPr marL="0" indent="0">
              <a:buNone/>
            </a:pPr>
            <a:r>
              <a:rPr lang="ru-RU" dirty="0"/>
              <a:t>Вони </a:t>
            </a:r>
            <a:r>
              <a:rPr lang="ru-RU" dirty="0" err="1"/>
              <a:t>ніким</a:t>
            </a:r>
            <a:r>
              <a:rPr lang="ru-RU" dirty="0"/>
              <a:t> не </a:t>
            </a:r>
            <a:r>
              <a:rPr lang="ru-RU" dirty="0" err="1"/>
              <a:t>даруються</a:t>
            </a:r>
            <a:r>
              <a:rPr lang="ru-RU" dirty="0"/>
              <a:t>, </a:t>
            </a:r>
            <a:r>
              <a:rPr lang="ru-RU" dirty="0" err="1"/>
              <a:t>їх</a:t>
            </a:r>
            <a:r>
              <a:rPr lang="ru-RU" dirty="0"/>
              <a:t> не </a:t>
            </a:r>
            <a:r>
              <a:rPr lang="ru-RU" dirty="0" err="1"/>
              <a:t>можна</a:t>
            </a:r>
            <a:r>
              <a:rPr lang="ru-RU" dirty="0"/>
              <a:t> </a:t>
            </a:r>
            <a:r>
              <a:rPr lang="ru-RU" dirty="0" err="1"/>
              <a:t>відібрати</a:t>
            </a:r>
            <a:r>
              <a:rPr lang="ru-RU" dirty="0"/>
              <a:t>, </a:t>
            </a:r>
            <a:r>
              <a:rPr lang="ru-RU" dirty="0" err="1"/>
              <a:t>заслужити</a:t>
            </a:r>
            <a:r>
              <a:rPr lang="ru-RU" dirty="0"/>
              <a:t> </a:t>
            </a:r>
            <a:r>
              <a:rPr lang="ru-RU" dirty="0" err="1"/>
              <a:t>або</a:t>
            </a:r>
            <a:r>
              <a:rPr lang="ru-RU" dirty="0"/>
              <a:t> </a:t>
            </a:r>
            <a:r>
              <a:rPr lang="ru-RU" dirty="0" err="1"/>
              <a:t>купити</a:t>
            </a:r>
            <a:r>
              <a:rPr lang="ru-RU" dirty="0"/>
              <a:t>, вони </a:t>
            </a:r>
            <a:r>
              <a:rPr lang="ru-RU" dirty="0" err="1"/>
              <a:t>виникають</a:t>
            </a:r>
            <a:r>
              <a:rPr lang="ru-RU" dirty="0"/>
              <a:t> </a:t>
            </a:r>
            <a:r>
              <a:rPr lang="ru-RU" dirty="0" err="1"/>
              <a:t>зі</a:t>
            </a:r>
            <a:r>
              <a:rPr lang="ru-RU" dirty="0"/>
              <a:t> способу </a:t>
            </a:r>
            <a:r>
              <a:rPr lang="ru-RU" dirty="0" err="1"/>
              <a:t>життя</a:t>
            </a:r>
            <a:r>
              <a:rPr lang="ru-RU" dirty="0"/>
              <a:t> людей.</a:t>
            </a:r>
            <a:endParaRPr lang="uk-UA" dirty="0"/>
          </a:p>
        </p:txBody>
      </p:sp>
      <p:sp>
        <p:nvSpPr>
          <p:cNvPr id="4" name="TextBox 3"/>
          <p:cNvSpPr txBox="1"/>
          <p:nvPr/>
        </p:nvSpPr>
        <p:spPr>
          <a:xfrm>
            <a:off x="6167535" y="2556932"/>
            <a:ext cx="5271257" cy="646331"/>
          </a:xfrm>
          <a:prstGeom prst="rect">
            <a:avLst/>
          </a:prstGeom>
          <a:noFill/>
        </p:spPr>
        <p:txBody>
          <a:bodyPr wrap="square" rtlCol="0">
            <a:spAutoFit/>
          </a:bodyPr>
          <a:lstStyle/>
          <a:p>
            <a:pPr algn="just"/>
            <a:r>
              <a:rPr lang="ru-RU" b="1" dirty="0"/>
              <a:t>Плакат на </a:t>
            </a:r>
            <a:r>
              <a:rPr lang="ru-RU" b="1" dirty="0" err="1"/>
              <a:t>річницю</a:t>
            </a:r>
            <a:r>
              <a:rPr lang="ru-RU" b="1" dirty="0"/>
              <a:t> </a:t>
            </a:r>
            <a:r>
              <a:rPr lang="ru-RU" b="1" dirty="0" err="1"/>
              <a:t>Міжнародного</a:t>
            </a:r>
            <a:r>
              <a:rPr lang="ru-RU" b="1" dirty="0"/>
              <a:t> дня</a:t>
            </a:r>
          </a:p>
          <a:p>
            <a:pPr algn="just"/>
            <a:r>
              <a:rPr lang="ru-RU" b="1" dirty="0" err="1"/>
              <a:t>захисту</a:t>
            </a:r>
            <a:r>
              <a:rPr lang="ru-RU" b="1" dirty="0"/>
              <a:t> прав </a:t>
            </a:r>
            <a:r>
              <a:rPr lang="ru-RU" b="1" dirty="0" err="1"/>
              <a:t>людини</a:t>
            </a:r>
            <a:endParaRPr lang="uk-UA" b="1" dirty="0"/>
          </a:p>
        </p:txBody>
      </p:sp>
      <p:pic>
        <p:nvPicPr>
          <p:cNvPr id="8" name="Рисунок 7">
            <a:extLst>
              <a:ext uri="{FF2B5EF4-FFF2-40B4-BE49-F238E27FC236}">
                <a16:creationId xmlns:a16="http://schemas.microsoft.com/office/drawing/2014/main" id="{F66483E9-69E8-42A1-BB17-2FCFC931669A}"/>
              </a:ext>
            </a:extLst>
          </p:cNvPr>
          <p:cNvPicPr>
            <a:picLocks noChangeAspect="1"/>
          </p:cNvPicPr>
          <p:nvPr/>
        </p:nvPicPr>
        <p:blipFill>
          <a:blip r:embed="rId2"/>
          <a:stretch>
            <a:fillRect/>
          </a:stretch>
        </p:blipFill>
        <p:spPr>
          <a:xfrm>
            <a:off x="6167535" y="3418416"/>
            <a:ext cx="4096138" cy="2818143"/>
          </a:xfrm>
          <a:prstGeom prst="rect">
            <a:avLst/>
          </a:prstGeom>
        </p:spPr>
      </p:pic>
    </p:spTree>
    <p:extLst>
      <p:ext uri="{BB962C8B-B14F-4D97-AF65-F5344CB8AC3E}">
        <p14:creationId xmlns:p14="http://schemas.microsoft.com/office/powerpoint/2010/main" val="410462772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384</TotalTime>
  <Words>2053</Words>
  <Application>Microsoft Office PowerPoint</Application>
  <PresentationFormat>Широкоэкранный</PresentationFormat>
  <Paragraphs>56</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Arial</vt:lpstr>
      <vt:lpstr>Bahnschrift SemiBold Condensed</vt:lpstr>
      <vt:lpstr>Garamond</vt:lpstr>
      <vt:lpstr>Природа</vt:lpstr>
      <vt:lpstr>РОЗДІЛ VI. ПРАВА ЛЮДИНИ І  ГРОМАДЯНИНА. ДЕМОКРАТІЯ  Тема уроку:  Права людини і  громадянина. Права дитини</vt:lpstr>
      <vt:lpstr>План уроку</vt:lpstr>
      <vt:lpstr> 1. Виникнення прав людини. ? Як і коли були сформульовані основні права людини? </vt:lpstr>
      <vt:lpstr>Права людини є загальнолюдською цінністю, а рівність прав і свобод усіх людей — це найвища суспільна цінність.   Саме такі принципи закріплено в Загальній декларації прав людини, прийнятій Генеральною Асамблеєю ООН 10 грудня 1948 р. Однак для того, щоб зрозуміти це, людству знадобилося не одне тисячоліття, століття.</vt:lpstr>
      <vt:lpstr>ПРАВА ЛЮДИНИ</vt:lpstr>
      <vt:lpstr>Декларація — документ, у якому викладено основні наміри, проголошені принципи.</vt:lpstr>
      <vt:lpstr> Уперше права людини були записані в законах, що виникли під час американської та французької революцій, тобто повстань на захист свобод —  Декларації Незалежності США (1776 р.) та Декларації прав людини і громадянина (1789 р.).   Ці декларації проголосили свободу совісті, слова, об’єднань, зборів, навіть право на повстання проти влади.</vt:lpstr>
      <vt:lpstr>Зрештою в 1948 р. була сформульована Загальна декларація прав людини. Це збірка основоположних прав, які вибороло людство протягом тисячоліть. Проте перелік записаних там прав не є вичерпним. Кожна держава або суспільство має право встановлювати й застосовувати більш розширений або більш специфічний перелік прав.  Елеонора Рузвельт — натхненниця створення Загальної декларації прав людини із першим надрукованим екземпляром документа (1948 р.)</vt:lpstr>
      <vt:lpstr>2. Принципи прав людини.</vt:lpstr>
      <vt:lpstr>Презентация PowerPoint</vt:lpstr>
      <vt:lpstr> 3. Основні права людини. Серед прав людини основними є: Право на життя. Це право становить основу всіх прав людини і є невід’ємним. Ніхто не може бути позбавлений життя. Складовою частиною цього права є право кожної людини захищати своє життя і здоров’я, життя і здоров’я інших людей від протиправних посягань. Право на гідне ставлення. Гідність — це уявлення про цінність будь-якої людини як моральної особистості, а також означає особливе моральне ставлення людини до самої себе та ставлення до неї з боку суспільства. Гідність є одним із ключових понять Конституції України (статті 3, 21, 28, 41, 68, 105). </vt:lpstr>
      <vt:lpstr> Право на приватне життя. Воно передбачає, що людина сама визначає своє приватне життя й можливість ознайомлення з ним інших людей. Обставини приватного життя людини можуть бути розголошені іншими людьми лише за умови, що ці обставини містять ознаки правопорушення, що підтверджено рішенням суду, а також за згодою людини.  Право на свободу й особисту недоторканність. Це право означає, що нікого не можна позбавити свободи без законного рішення. </vt:lpstr>
      <vt:lpstr>  Право на свободу слова. Це право людей вільно висловлювати свої ідеї або думки без небезпеки помсти, цензури, покарання (санкцій) тощо. Проте це право має деякі обмеження, пов’язані з обра`зами й приниженням гідності, а також державною безпекою. Відповідно до норм міжнародного права, обмеження свободи слова мають відповідати трьом умовам: узгоджуватися із законом, мати благородну мету й бути необхідними для досягнення цієї мети.</vt:lpstr>
      <vt:lpstr>словник</vt:lpstr>
      <vt:lpstr>Право на рівне ставлення. Це право тісно пов’язане з принципом недискримінації, що означає заборону необґрунтованого відмінного ставлення (а саме встановлення розрізнень, винятків, обмежень або переваг) до осіб, які перебувають в однаковій ситуації, або однакового підходу до осіб, які перебувають у різних ситуаціях. Оскільки дискримінація призводить до обмеження або унеможливлення в користуванні або здійсненні прав і свобод усіма людьми на рівних підставах, то її заборона розглядається як один зі шляхів забезпечення рівності всіх людей. Право на захист від дискримінації є одним із головних прав людини, яке визнане міжнародним правом і має бути забезпечене сучасними державами. </vt:lpstr>
      <vt:lpstr>Право на власність. Це право закріплює, охороняє стан належності матеріальних благ конкретній особі. Воно є сукупністю правових норм, які регулюють відносини, пов’язані з володінням, користуванням і розпорядженням власником належним йому майном на свій розсуд і у своїх інтересах; невтручання інших осіб, а також обов’язки власника не порушувати прав та законних інтересів інших осіб.</vt:lpstr>
      <vt:lpstr>Право на освіту. Це право людини на здобуття певного обсягу знань, культурних навичок, професійної орієнтації, які необхідні для нормальної життєдіяльності в умовах сучасного суспільства.  Право знати свої права. Лише мати прав  недостатньо, їх ще треба знати. Це необхідно для уникнення ситуацій їх порушення, можливості їх захисту, відновлення порушених прав, поваги до прав інших людей тощо.  Право на свободу світогляду. Це право включає свободу сповідувати будь-яку релігію або не сповідувати жодної, безперешкодно відправляти одноособово або колективно релігійні культи й ритуальні обряди, вести релігійну діяльність</vt:lpstr>
      <vt:lpstr>4. Основні права громадянина і свободи людини. Більшість людей на Землі є громадянами/громадянками тієї чи іншої держави, яких налічується близько 200.  Кожна держава у своїй Конституції гарантує своїм громадянам права.  Конституція України розрізняє також поняття «права людини» і «права громадянина». Згідно з Конституцією України, до прав людини належать: право на життя (стаття 27); право на повагу до гідності людини (стаття 28); право на свободу та особисту недоторканність (стаття 29); право на недоторканність житла (стаття 30); право на невтручання в особисте та сімейне життя (стаття 32) тощо. Примірник Конституції України, розміщений  в сесійній залі  Верховної Ради України.  На ньому президенти України складають присягу</vt:lpstr>
      <vt:lpstr>Права людини переважають над правами громадянина. Це пов’язано з тим, що права людини поширюються на всіх людей, які живуть у тій або інший державі, а права громадянина — лише на тих осіб, які є громадянами певної країни. Отже, поняття «права людини» є ширшим, ніж «права громадянина».</vt:lpstr>
      <vt:lpstr>Цікаво знати Держава не має права впливати на прихильність людини до того або іншого віросповідання, встановлювати будь-яку релігію як обов’язкову — це особисті свободи людини. Проте держава може запровадити закони, що обмежують свободу совісті з метою забезпечення належного визнання та поваги до прав і свобод інших осіб, задоволення справедливих вимог моралі, дотримання суспільного порядку та безпеки.</vt:lpstr>
      <vt:lpstr>Права дитини</vt:lpstr>
      <vt:lpstr>5. Чому необхідні окремі права дитини. Права людини починаються з прав дитини — це загальноприйнята норма в Європейському Союзі, вона визнана і в Україні.  Необхідність захисту прав дитини виникає тоді, коли відбувається порушення її прав, незалежно від того, чи усвідомлює це сама дитина. Захист прав дитини — це відновлення порушеного права, створення умов, які компенсують втрату прав, усунення перешкод на шляху здійснення прав та інтересів. Зокрема, виділяють такі шляхи захисту прав дитини, як самозахист, захист із боку батьків або осіб, які їх замінюють. Права дитини захищають органи опіки та піклування, органи державної влади або місцевого самоврядування, громадські організації та судові установи. </vt:lpstr>
      <vt:lpstr>Цікаво знати  Шлях до усвідомлення того, що дітям необхідний особливий захист, був довгим. Тривалий час дітей сприймали як «маленьких дорослих», які від власне дорослих, крім розмірів, нічим не відрізняються. Разом із тим батько мав майже необмежену владу над життям власних дітей. Уперше про фізичні та психологічні відмінності дитини від дорослого заговорили у Франції та Великій Британії в середині XVIII ст. Проте ці ідеї ще довго не втілювалися в життя. У ХІХ ст. діти (іноді з п’яти-шести років) нарівні з дорослими працювали на фа- бриках, заводах та в шахтах до 14—18 годин на добу. Їм заборонялося відволікатися, гратися навіть в обідню перерву. Лише в середині ХХ ст. розпочалася боротьба за захист прав дітей.</vt:lpstr>
      <vt:lpstr> 6. Права дитини. в 1924 р. Ліга Націй розробила та прийняла Женевську декларацію прав дитини. Питання захисту прав дитини знайшли відображення в Загальній декларації прав людини, яку ООН ухвалила в 1948 р. У 1959 р. ООН затвердила Декларацію прав дитини, яка справила значний вплив на політику держав. 20 листопада 1989 р. на Генеральній Асамблеї ООН було прийнято Конвенцію про права дитини, яка правомірно вважається міжнародною дитячою Конституцією.  Цю Конвенцію ухвалили багато країн. Вона допомогла змінити на краще життя дітей в усьому світі. Однак права  дітей у деяких країнах досі захищені недостатньо. Конвенція — міжнародна угода з певних питань. Емблема дитячого фонду ООН —ЮНІСЕФ  </vt:lpstr>
      <vt:lpstr>Пам’ятайте, що ви — людина, ніхто не може вас ображати, бити, несправедливо поводитися з вами, примушувати працювати на дорослих.  Якщо ваші права порушуються, то ви можете звернутися по допомогу та захист до служби у справах дітей, центру соціальних служб для сім’ї, дітей і молоді, поліції за місцем свого проживання, а також до Уповноваженого Верховної Ради України з прав людини або Уповноваженого Президента України з прав дитини.</vt:lpstr>
      <vt:lpstr>Презентация PowerPoint</vt:lpstr>
      <vt:lpstr>Запитання і завдання  1. Що таке права людини? На яких принципах вони сформульовані? 2. Хто має стежити за дотриманням прав людини? 3. Щорічно 1 червня у світі відзначають Міжнародний день захисту дітей. Підготуйте малюнок, присвячений цьому дню.</vt:lpstr>
    </vt:vector>
  </TitlesOfParts>
  <Company>Інститут Модернізації та Змісту освіти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уроку:  Українська держава на історичних картах в різні часи свого існування</dc:title>
  <dc:creator>Вчитель</dc:creator>
  <cp:lastModifiedBy>User</cp:lastModifiedBy>
  <cp:revision>12</cp:revision>
  <dcterms:created xsi:type="dcterms:W3CDTF">2020-11-04T08:04:34Z</dcterms:created>
  <dcterms:modified xsi:type="dcterms:W3CDTF">2023-04-20T17:17:58Z</dcterms:modified>
</cp:coreProperties>
</file>