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18" r:id="rId3"/>
    <p:sldId id="319" r:id="rId4"/>
    <p:sldId id="320" r:id="rId5"/>
    <p:sldId id="257" r:id="rId6"/>
    <p:sldId id="325" r:id="rId7"/>
    <p:sldId id="262" r:id="rId8"/>
    <p:sldId id="258" r:id="rId9"/>
    <p:sldId id="259" r:id="rId10"/>
    <p:sldId id="260" r:id="rId11"/>
    <p:sldId id="261" r:id="rId12"/>
    <p:sldId id="263" r:id="rId13"/>
    <p:sldId id="264" r:id="rId14"/>
    <p:sldId id="266" r:id="rId15"/>
    <p:sldId id="321" r:id="rId16"/>
    <p:sldId id="322" r:id="rId17"/>
    <p:sldId id="267" r:id="rId18"/>
    <p:sldId id="273" r:id="rId19"/>
    <p:sldId id="323" r:id="rId20"/>
    <p:sldId id="268" r:id="rId21"/>
    <p:sldId id="269" r:id="rId22"/>
    <p:sldId id="271" r:id="rId23"/>
    <p:sldId id="275" r:id="rId24"/>
    <p:sldId id="291" r:id="rId25"/>
    <p:sldId id="277" r:id="rId26"/>
    <p:sldId id="279" r:id="rId27"/>
    <p:sldId id="281" r:id="rId28"/>
    <p:sldId id="283" r:id="rId29"/>
    <p:sldId id="286" r:id="rId30"/>
    <p:sldId id="285" r:id="rId31"/>
    <p:sldId id="289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17" r:id="rId43"/>
    <p:sldId id="302" r:id="rId44"/>
    <p:sldId id="305" r:id="rId45"/>
    <p:sldId id="315" r:id="rId46"/>
    <p:sldId id="303" r:id="rId47"/>
    <p:sldId id="32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22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02605-8E92-4CF4-AC52-176F13A7F6CC}" type="datetimeFigureOut">
              <a:rPr lang="uk-UA" smtClean="0"/>
              <a:t>21.04.2023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D577F-29D8-4C31-9DC6-B1D983B6EC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838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577F-29D8-4C31-9DC6-B1D983B6EC5A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861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72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29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1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591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45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8179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16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50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4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7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0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1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84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33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5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78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B06EEB-2E0E-4FF2-8CD7-E1D8614EF945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74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ru.wikipedia.org/wiki/%D0%A4%D0%B0%D0%B9%D0%BB:Ukrainian_Goldenstar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hyperlink" Target="http://upload.wikimedia.org/wikipedia/commons/f/fe/UKRAINE-AWARD-STATE-PREM-SHEVCH.JP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4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zorana1693/videos/&#1092;&#1110;&#1083;&#1100;&#1084;-&#1079;&#1072;&#1073;&#1086;&#1088;&#1086;&#1085;&#1077;&#1085;&#1080;&#1081;-&#1074;&#1072;&#1089;&#1080;&#1083;&#1100;-&#1089;&#1090;&#1091;&#1089;/5573371539354902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vcVw4qN_5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vcVw4qN_54" TargetMode="Externa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gulag.ipvnews.org/articles/ar0003/01_cent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age.tsn.ua/media/images2/original/Jan2008/374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240360" cy="418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3244334"/>
            <a:ext cx="4104456" cy="92333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Василь </a:t>
            </a:r>
            <a:r>
              <a:rPr lang="ru-RU" sz="5400" b="1" i="1" dirty="0" err="1" smtClean="0">
                <a:solidFill>
                  <a:srgbClr val="FF0000"/>
                </a:solidFill>
              </a:rPr>
              <a:t>Стус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4797152"/>
            <a:ext cx="4824536" cy="1754326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Дорога через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терни</a:t>
            </a:r>
            <a:r>
              <a:rPr lang="ru-RU" sz="3600" b="1" i="1" dirty="0" smtClean="0">
                <a:solidFill>
                  <a:srgbClr val="0070C0"/>
                </a:solidFill>
              </a:rPr>
              <a:t> до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зірок</a:t>
            </a:r>
            <a:r>
              <a:rPr lang="ru-RU" sz="3600" b="1" i="1" dirty="0" smtClean="0">
                <a:solidFill>
                  <a:srgbClr val="0070C0"/>
                </a:solidFill>
              </a:rPr>
              <a:t>…</a:t>
            </a:r>
          </a:p>
          <a:p>
            <a:pPr algn="ctr"/>
            <a:r>
              <a:rPr lang="ru-RU" sz="3600" b="1" i="1" dirty="0" err="1" smtClean="0">
                <a:solidFill>
                  <a:srgbClr val="0070C0"/>
                </a:solidFill>
              </a:rPr>
              <a:t>Поезія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4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homepage.usask.ca/~vim458/virology/studpages2010/rabies/business_ppt_background-1204x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6"/>
            <a:ext cx="9144000" cy="68612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491880" y="1052736"/>
            <a:ext cx="547260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Вирок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Стусові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— сором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радянській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репресивній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системі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— поет.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Невже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країна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в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якій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уже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загинули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або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зазнали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репресій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переслідувань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численні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її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поети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потребує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нової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жертви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нового сорому? Я закликаю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колег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Василя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Стуса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поетів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письменників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у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всьому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світі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моїх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колег-вчених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Міжнародну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Амністію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всіх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кому дорога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людська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гідність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справедливість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виступити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на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захист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Стуса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26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                              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Андрій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Сахаров</a:t>
            </a:r>
            <a:endParaRPr lang="ru-RU" sz="2600" b="1" i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106542" cy="3732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8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homepage.usask.ca/~vim458/virology/studpages2010/rabies/business_ppt_background-1204x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35896" y="868187"/>
            <a:ext cx="55081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міг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— я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зробив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зможу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—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ще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зроблю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Але без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України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мені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моторошно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...</a:t>
            </a: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Прошу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тільки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вірити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я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нітрохи</a:t>
            </a:r>
            <a:endParaRPr lang="ru-RU" sz="28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Не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змінився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проти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студентських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літ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...</a:t>
            </a: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У мене є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мій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народ...</a:t>
            </a:r>
          </a:p>
          <a:p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Його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муки — то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єдина</a:t>
            </a:r>
            <a:endParaRPr lang="ru-RU" sz="28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Моя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скорб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...</a:t>
            </a: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                        Василь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Стус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r="-1"/>
          <a:stretch/>
        </p:blipFill>
        <p:spPr bwMode="auto">
          <a:xfrm>
            <a:off x="107504" y="868187"/>
            <a:ext cx="3456383" cy="5178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02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538" y="-11293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В.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Стус</a:t>
            </a:r>
            <a:r>
              <a:rPr lang="ru-RU" sz="3600" b="1" i="1" dirty="0" smtClean="0">
                <a:solidFill>
                  <a:srgbClr val="FF0000"/>
                </a:solidFill>
              </a:rPr>
              <a:t> та  Т</a:t>
            </a:r>
            <a:r>
              <a:rPr lang="ru-RU" sz="3600" b="1" i="1" dirty="0">
                <a:solidFill>
                  <a:srgbClr val="FF0000"/>
                </a:solidFill>
              </a:rPr>
              <a:t>. </a:t>
            </a:r>
            <a:r>
              <a:rPr lang="ru-RU" sz="3600" b="1" i="1" dirty="0" smtClean="0">
                <a:solidFill>
                  <a:srgbClr val="FF0000"/>
                </a:solidFill>
              </a:rPr>
              <a:t>Шевченко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538" y="476672"/>
            <a:ext cx="89289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   (</a:t>
            </a:r>
            <a:r>
              <a:rPr lang="ru-RU" sz="2200" b="1" i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зі</a:t>
            </a:r>
            <a:r>
              <a:rPr lang="ru-RU" sz="22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2200" b="1" i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статті</a:t>
            </a:r>
            <a:r>
              <a:rPr lang="ru-RU" sz="22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С. </a:t>
            </a:r>
            <a:r>
              <a:rPr lang="ru-RU" sz="2200" b="1" i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Тойми</a:t>
            </a:r>
            <a:r>
              <a:rPr lang="ru-RU" sz="22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«Шевченко, </a:t>
            </a:r>
            <a:r>
              <a:rPr lang="ru-RU" sz="22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який</a:t>
            </a:r>
            <a:r>
              <a:rPr lang="ru-RU" sz="22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не </a:t>
            </a:r>
            <a:r>
              <a:rPr lang="ru-RU" sz="22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вернувся</a:t>
            </a:r>
            <a:r>
              <a:rPr lang="ru-RU" sz="22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з </a:t>
            </a:r>
            <a:r>
              <a:rPr lang="ru-RU" sz="22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неволі</a:t>
            </a:r>
            <a:r>
              <a:rPr lang="ru-RU" sz="22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»). </a:t>
            </a:r>
          </a:p>
          <a:p>
            <a:r>
              <a:rPr lang="ru-RU" sz="2200" b="1" i="1" dirty="0" smtClean="0">
                <a:latin typeface="Arial Narrow" panose="020B0606020202030204" pitchFamily="34" charset="0"/>
              </a:rPr>
              <a:t> « </a:t>
            </a:r>
            <a:r>
              <a:rPr lang="ru-RU" sz="2400" b="1" i="1" dirty="0" smtClean="0">
                <a:latin typeface="Arial Narrow" panose="020B0606020202030204" pitchFamily="34" charset="0"/>
              </a:rPr>
              <a:t>З-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поміж</a:t>
            </a:r>
            <a:r>
              <a:rPr lang="ru-RU" sz="2400" b="1" i="1" dirty="0" smtClean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українських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письменників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>
                <a:latin typeface="Arial Narrow" panose="020B0606020202030204" pitchFamily="34" charset="0"/>
              </a:rPr>
              <a:t>XX </a:t>
            </a:r>
            <a:r>
              <a:rPr lang="ru-RU" sz="2400" b="1" i="1" dirty="0">
                <a:latin typeface="Arial Narrow" panose="020B0606020202030204" pitchFamily="34" charset="0"/>
              </a:rPr>
              <a:t>ст. доля Василя </a:t>
            </a:r>
            <a:r>
              <a:rPr lang="ru-RU" sz="2400" b="1" i="1" dirty="0" err="1">
                <a:latin typeface="Arial Narrow" panose="020B0606020202030204" pitchFamily="34" charset="0"/>
              </a:rPr>
              <a:t>Стуса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найбільш</a:t>
            </a:r>
            <a:r>
              <a:rPr lang="ru-RU" sz="2400" b="1" i="1" dirty="0">
                <a:latin typeface="Arial Narrow" panose="020B0606020202030204" pitchFamily="34" charset="0"/>
              </a:rPr>
              <a:t> схожа на Шевченкову. </a:t>
            </a:r>
            <a:r>
              <a:rPr lang="ru-RU" sz="2400" b="1" i="1" dirty="0" err="1">
                <a:latin typeface="Arial Narrow" panose="020B0606020202030204" pitchFamily="34" charset="0"/>
              </a:rPr>
              <a:t>Обох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переслідувала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імперія</a:t>
            </a:r>
            <a:r>
              <a:rPr lang="ru-RU" sz="2400" b="1" i="1" dirty="0">
                <a:latin typeface="Arial Narrow" panose="020B0606020202030204" pitchFamily="34" charset="0"/>
              </a:rPr>
              <a:t> — </a:t>
            </a:r>
            <a:r>
              <a:rPr lang="ru-RU" sz="2400" b="1" i="1" dirty="0" err="1">
                <a:latin typeface="Arial Narrow" panose="020B0606020202030204" pitchFamily="34" charset="0"/>
              </a:rPr>
              <a:t>відповідно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царська</a:t>
            </a:r>
            <a:r>
              <a:rPr lang="ru-RU" sz="2400" b="1" i="1" dirty="0">
                <a:latin typeface="Arial Narrow" panose="020B0606020202030204" pitchFamily="34" charset="0"/>
              </a:rPr>
              <a:t> та </a:t>
            </a:r>
            <a:r>
              <a:rPr lang="ru-RU" sz="2400" b="1" i="1" dirty="0" err="1">
                <a:latin typeface="Arial Narrow" panose="020B0606020202030204" pitchFamily="34" charset="0"/>
              </a:rPr>
              <a:t>комуністична</a:t>
            </a:r>
            <a:r>
              <a:rPr lang="ru-RU" sz="2400" b="1" i="1" dirty="0">
                <a:latin typeface="Arial Narrow" panose="020B0606020202030204" pitchFamily="34" charset="0"/>
              </a:rPr>
              <a:t>. </a:t>
            </a:r>
            <a:r>
              <a:rPr lang="ru-RU" sz="2400" b="1" i="1" dirty="0" err="1">
                <a:latin typeface="Arial Narrow" panose="020B0606020202030204" pitchFamily="34" charset="0"/>
              </a:rPr>
              <a:t>Обоє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зазнали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заслання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із</a:t>
            </a:r>
            <a:r>
              <a:rPr lang="ru-RU" sz="2400" b="1" i="1" dirty="0">
                <a:latin typeface="Arial Narrow" panose="020B0606020202030204" pitchFamily="34" charset="0"/>
              </a:rPr>
              <a:t> забороною на </a:t>
            </a:r>
            <a:r>
              <a:rPr lang="ru-RU" sz="2400" b="1" i="1" dirty="0" err="1">
                <a:latin typeface="Arial Narrow" panose="020B0606020202030204" pitchFamily="34" charset="0"/>
              </a:rPr>
              <a:t>творчу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діяльність</a:t>
            </a:r>
            <a:r>
              <a:rPr lang="ru-RU" sz="2400" b="1" i="1" dirty="0">
                <a:latin typeface="Arial Narrow" panose="020B0606020202030204" pitchFamily="34" charset="0"/>
              </a:rPr>
              <a:t>. В </a:t>
            </a:r>
            <a:r>
              <a:rPr lang="ru-RU" sz="2400" b="1" i="1" dirty="0" err="1">
                <a:latin typeface="Arial Narrow" panose="020B0606020202030204" pitchFamily="34" charset="0"/>
              </a:rPr>
              <a:t>обох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життя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обірвалося</a:t>
            </a:r>
            <a:r>
              <a:rPr lang="ru-RU" sz="2400" b="1" i="1" dirty="0">
                <a:latin typeface="Arial Narrow" panose="020B0606020202030204" pitchFamily="34" charset="0"/>
              </a:rPr>
              <a:t> на </a:t>
            </a:r>
            <a:r>
              <a:rPr lang="ru-RU" sz="2400" b="1" i="1" dirty="0" err="1">
                <a:latin typeface="Arial Narrow" panose="020B0606020202030204" pitchFamily="34" charset="0"/>
              </a:rPr>
              <a:t>півдорозі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( 47 </a:t>
            </a:r>
            <a:r>
              <a:rPr lang="ru-RU" sz="3200" b="1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років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). </a:t>
            </a:r>
            <a:r>
              <a:rPr lang="ru-RU" sz="2400" b="1" i="1" dirty="0" smtClean="0">
                <a:latin typeface="Arial Narrow" panose="020B0606020202030204" pitchFamily="34" charset="0"/>
              </a:rPr>
              <a:t>У </a:t>
            </a:r>
            <a:r>
              <a:rPr lang="ru-RU" sz="2400" b="1" i="1" dirty="0" err="1">
                <a:latin typeface="Arial Narrow" panose="020B0606020202030204" pitchFamily="34" charset="0"/>
              </a:rPr>
              <a:t>народній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уяві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обоє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окреслюються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передовсім</a:t>
            </a:r>
            <a:r>
              <a:rPr lang="ru-RU" sz="2400" b="1" i="1" dirty="0">
                <a:latin typeface="Arial Narrow" panose="020B0606020202030204" pitchFamily="34" charset="0"/>
              </a:rPr>
              <a:t> як </a:t>
            </a:r>
            <a:r>
              <a:rPr lang="ru-RU" sz="2400" b="1" i="1" dirty="0" err="1">
                <a:latin typeface="Arial Narrow" panose="020B0606020202030204" pitchFamily="34" charset="0"/>
              </a:rPr>
              <a:t>борці</a:t>
            </a:r>
            <a:r>
              <a:rPr lang="ru-RU" sz="2400" b="1" i="1" dirty="0">
                <a:latin typeface="Arial Narrow" panose="020B0606020202030204" pitchFamily="34" charset="0"/>
              </a:rPr>
              <a:t> за </a:t>
            </a:r>
            <a:r>
              <a:rPr lang="ru-RU" sz="2400" b="1" i="1" dirty="0" err="1">
                <a:latin typeface="Arial Narrow" panose="020B0606020202030204" pitchFamily="34" charset="0"/>
              </a:rPr>
              <a:t>зневажені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людські</a:t>
            </a:r>
            <a:r>
              <a:rPr lang="ru-RU" sz="2400" b="1" i="1" dirty="0">
                <a:latin typeface="Arial Narrow" panose="020B0606020202030204" pitchFamily="34" charset="0"/>
              </a:rPr>
              <a:t> права, за </a:t>
            </a:r>
            <a:r>
              <a:rPr lang="ru-RU" sz="2400" b="1" i="1" dirty="0" err="1">
                <a:latin typeface="Arial Narrow" panose="020B0606020202030204" pitchFamily="34" charset="0"/>
              </a:rPr>
              <a:t>зганьблену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національну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гідність</a:t>
            </a:r>
            <a:r>
              <a:rPr lang="ru-RU" sz="2400" b="1" i="1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ru-RU" sz="2400" b="1" i="1" dirty="0">
                <a:latin typeface="Arial Narrow" panose="020B0606020202030204" pitchFamily="34" charset="0"/>
              </a:rPr>
              <a:t>Сорок </a:t>
            </a:r>
            <a:r>
              <a:rPr lang="ru-RU" sz="2400" b="1" i="1" dirty="0" err="1">
                <a:latin typeface="Arial Narrow" panose="020B0606020202030204" pitchFamily="34" charset="0"/>
              </a:rPr>
              <a:t>сім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літ</a:t>
            </a:r>
            <a:r>
              <a:rPr lang="ru-RU" sz="2400" b="1" i="1" dirty="0">
                <a:latin typeface="Arial Narrow" panose="020B0606020202030204" pitchFamily="34" charset="0"/>
              </a:rPr>
              <a:t> прожив </a:t>
            </a:r>
            <a:r>
              <a:rPr lang="ru-RU" sz="2400" b="1" i="1" dirty="0" err="1">
                <a:latin typeface="Arial Narrow" panose="020B0606020202030204" pitchFamily="34" charset="0"/>
              </a:rPr>
              <a:t>Стус</a:t>
            </a:r>
            <a:r>
              <a:rPr lang="ru-RU" sz="2400" b="1" i="1" dirty="0">
                <a:latin typeface="Arial Narrow" panose="020B0606020202030204" pitchFamily="34" charset="0"/>
              </a:rPr>
              <a:t>. </a:t>
            </a:r>
            <a:r>
              <a:rPr lang="ru-RU" sz="24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Тринадцять</a:t>
            </a:r>
            <a:r>
              <a:rPr lang="ru-RU" sz="2400" b="1" i="1" dirty="0">
                <a:latin typeface="Arial Narrow" panose="020B0606020202030204" pitchFamily="34" charset="0"/>
              </a:rPr>
              <a:t> з них — у таборах. А </a:t>
            </a:r>
            <a:r>
              <a:rPr lang="ru-RU" sz="2400" b="1" i="1" dirty="0" err="1">
                <a:latin typeface="Arial Narrow" panose="020B0606020202030204" pitchFamily="34" charset="0"/>
              </a:rPr>
              <a:t>загальний</a:t>
            </a:r>
            <a:r>
              <a:rPr lang="ru-RU" sz="2400" b="1" i="1" dirty="0">
                <a:latin typeface="Arial Narrow" panose="020B0606020202030204" pitchFamily="34" charset="0"/>
              </a:rPr>
              <a:t> строк, </a:t>
            </a:r>
            <a:r>
              <a:rPr lang="ru-RU" sz="2400" b="1" i="1" dirty="0" err="1">
                <a:latin typeface="Arial Narrow" panose="020B0606020202030204" pitchFamily="34" charset="0"/>
              </a:rPr>
              <a:t>присуджений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йому</a:t>
            </a:r>
            <a:r>
              <a:rPr lang="ru-RU" sz="2400" b="1" i="1" dirty="0">
                <a:latin typeface="Arial Narrow" panose="020B0606020202030204" pitchFamily="34" charset="0"/>
              </a:rPr>
              <a:t>, — </a:t>
            </a:r>
            <a:r>
              <a:rPr lang="ru-RU" sz="2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22 (!) </a:t>
            </a:r>
            <a:r>
              <a:rPr lang="ru-RU" sz="2400" b="1" i="1" dirty="0">
                <a:latin typeface="Arial Narrow" panose="020B0606020202030204" pitchFamily="34" charset="0"/>
              </a:rPr>
              <a:t>роки — не дала </a:t>
            </a:r>
            <a:r>
              <a:rPr lang="ru-RU" sz="2400" b="1" i="1" dirty="0" err="1">
                <a:latin typeface="Arial Narrow" panose="020B0606020202030204" pitchFamily="34" charset="0"/>
              </a:rPr>
              <a:t>відбути</a:t>
            </a:r>
            <a:r>
              <a:rPr lang="ru-RU" sz="2400" b="1" i="1" dirty="0">
                <a:latin typeface="Arial Narrow" panose="020B0606020202030204" pitchFamily="34" charset="0"/>
              </a:rPr>
              <a:t> до </a:t>
            </a:r>
            <a:r>
              <a:rPr lang="ru-RU" sz="2400" b="1" i="1" dirty="0" err="1">
                <a:latin typeface="Arial Narrow" panose="020B0606020202030204" pitchFamily="34" charset="0"/>
              </a:rPr>
              <a:t>кінця</a:t>
            </a:r>
            <a:r>
              <a:rPr lang="ru-RU" sz="2400" b="1" i="1" dirty="0">
                <a:latin typeface="Arial Narrow" panose="020B0606020202030204" pitchFamily="34" charset="0"/>
              </a:rPr>
              <a:t> смерть. </a:t>
            </a:r>
          </a:p>
          <a:p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Двадцять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два роки </a:t>
            </a:r>
            <a:r>
              <a:rPr lang="ru-RU" sz="2400" b="1" i="1" dirty="0">
                <a:latin typeface="Arial Narrow" panose="020B0606020202030204" pitchFamily="34" charset="0"/>
              </a:rPr>
              <a:t>— </a:t>
            </a:r>
            <a:r>
              <a:rPr lang="ru-RU" sz="2400" b="1" i="1" dirty="0" smtClean="0">
                <a:latin typeface="Arial Narrow" panose="020B0606020202030204" pitchFamily="34" charset="0"/>
              </a:rPr>
              <a:t>не </a:t>
            </a:r>
            <a:r>
              <a:rPr lang="ru-RU" sz="2400" b="1" i="1" dirty="0">
                <a:latin typeface="Arial Narrow" panose="020B0606020202030204" pitchFamily="34" charset="0"/>
              </a:rPr>
              <a:t>за 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вбивство</a:t>
            </a:r>
            <a:r>
              <a:rPr lang="ru-RU" sz="2400" b="1" i="1" dirty="0">
                <a:latin typeface="Arial Narrow" panose="020B0606020202030204" pitchFamily="34" charset="0"/>
              </a:rPr>
              <a:t>, не за </a:t>
            </a:r>
            <a:r>
              <a:rPr lang="ru-RU" sz="2400" b="1" i="1" dirty="0" err="1">
                <a:latin typeface="Arial Narrow" panose="020B0606020202030204" pitchFamily="34" charset="0"/>
              </a:rPr>
              <a:t>розбій</a:t>
            </a:r>
            <a:r>
              <a:rPr lang="ru-RU" sz="2400" b="1" i="1" dirty="0">
                <a:latin typeface="Arial Narrow" panose="020B0606020202030204" pitchFamily="34" charset="0"/>
              </a:rPr>
              <a:t> — </a:t>
            </a:r>
            <a:r>
              <a:rPr lang="ru-RU" sz="26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за </a:t>
            </a:r>
            <a:r>
              <a:rPr lang="ru-RU" sz="26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вірші</a:t>
            </a:r>
            <a:r>
              <a:rPr lang="ru-RU" sz="26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ru-RU" sz="2400" b="1" i="1" dirty="0">
                <a:latin typeface="Arial Narrow" panose="020B0606020202030204" pitchFamily="34" charset="0"/>
              </a:rPr>
              <a:t>Тарас Шевченко за участь у </a:t>
            </a:r>
            <a:r>
              <a:rPr lang="ru-RU" sz="2400" b="1" i="1" dirty="0" err="1">
                <a:latin typeface="Arial Narrow" panose="020B0606020202030204" pitchFamily="34" charset="0"/>
              </a:rPr>
              <a:t>таємному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Кирило-Мефодіївському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товаристві</a:t>
            </a:r>
            <a:r>
              <a:rPr lang="ru-RU" sz="2400" b="1" i="1" dirty="0">
                <a:latin typeface="Arial Narrow" panose="020B0606020202030204" pitchFamily="34" charset="0"/>
              </a:rPr>
              <a:t> (не за </a:t>
            </a:r>
            <a:r>
              <a:rPr lang="ru-RU" sz="2400" b="1" i="1" dirty="0" err="1">
                <a:latin typeface="Arial Narrow" panose="020B0606020202030204" pitchFamily="34" charset="0"/>
              </a:rPr>
              <a:t>поезію</a:t>
            </a:r>
            <a:r>
              <a:rPr lang="ru-RU" sz="2400" b="1" i="1" dirty="0">
                <a:latin typeface="Arial Narrow" panose="020B0606020202030204" pitchFamily="34" charset="0"/>
              </a:rPr>
              <a:t>! </a:t>
            </a:r>
            <a:r>
              <a:rPr lang="ru-RU" sz="2400" b="1" i="1" dirty="0" err="1">
                <a:latin typeface="Arial Narrow" panose="020B0606020202030204" pitchFamily="34" charset="0"/>
              </a:rPr>
              <a:t>Хоча</a:t>
            </a:r>
            <a:r>
              <a:rPr lang="ru-RU" sz="2400" b="1" i="1" dirty="0">
                <a:latin typeface="Arial Narrow" panose="020B0606020202030204" pitchFamily="34" charset="0"/>
              </a:rPr>
              <a:t> у </a:t>
            </a:r>
            <a:r>
              <a:rPr lang="ru-RU" sz="2400" b="1" i="1" dirty="0" err="1">
                <a:latin typeface="Arial Narrow" panose="020B0606020202030204" pitchFamily="34" charset="0"/>
              </a:rPr>
              <a:t>віршах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своїх</a:t>
            </a:r>
            <a:r>
              <a:rPr lang="ru-RU" sz="2400" b="1" i="1" dirty="0">
                <a:latin typeface="Arial Narrow" panose="020B0606020202030204" pitchFamily="34" charset="0"/>
              </a:rPr>
              <a:t> і царя, і вельмож </a:t>
            </a:r>
            <a:r>
              <a:rPr lang="ru-RU" sz="2400" b="1" i="1" dirty="0" err="1">
                <a:latin typeface="Arial Narrow" panose="020B0606020202030204" pitchFamily="34" charset="0"/>
              </a:rPr>
              <a:t>його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таврував</a:t>
            </a:r>
            <a:r>
              <a:rPr lang="ru-RU" sz="2400" b="1" i="1" dirty="0">
                <a:latin typeface="Arial Narrow" panose="020B0606020202030204" pitchFamily="34" charset="0"/>
              </a:rPr>
              <a:t>, до бунту </a:t>
            </a:r>
            <a:r>
              <a:rPr lang="ru-RU" sz="2400" b="1" i="1" dirty="0" err="1">
                <a:latin typeface="Arial Narrow" panose="020B0606020202030204" pitchFamily="34" charset="0"/>
              </a:rPr>
              <a:t>закликаючи</a:t>
            </a:r>
            <a:r>
              <a:rPr lang="ru-RU" sz="2400" b="1" i="1" dirty="0">
                <a:latin typeface="Arial Narrow" panose="020B0606020202030204" pitchFamily="34" charset="0"/>
              </a:rPr>
              <a:t>, і москалям перепадало) </a:t>
            </a:r>
            <a:r>
              <a:rPr lang="ru-RU" sz="2400" b="1" i="1" dirty="0" err="1">
                <a:latin typeface="Arial Narrow" panose="020B0606020202030204" pitchFamily="34" charset="0"/>
              </a:rPr>
              <a:t>був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засланий</a:t>
            </a:r>
            <a:r>
              <a:rPr lang="ru-RU" sz="2400" b="1" i="1" dirty="0">
                <a:latin typeface="Arial Narrow" panose="020B0606020202030204" pitchFamily="34" charset="0"/>
              </a:rPr>
              <a:t> у </a:t>
            </a:r>
            <a:r>
              <a:rPr lang="ru-RU" sz="2400" b="1" i="1" dirty="0" err="1">
                <a:latin typeface="Arial Narrow" panose="020B0606020202030204" pitchFamily="34" charset="0"/>
              </a:rPr>
              <a:t>солдати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 десять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років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2703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edsovet.su/_ld/270/0838456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456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641267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</a:rPr>
              <a:t>(</a:t>
            </a:r>
            <a:r>
              <a:rPr lang="ru-RU" sz="2400" b="1" i="1" dirty="0" err="1">
                <a:solidFill>
                  <a:srgbClr val="0070C0"/>
                </a:solidFill>
              </a:rPr>
              <a:t>зі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статті</a:t>
            </a:r>
            <a:r>
              <a:rPr lang="ru-RU" sz="2400" b="1" i="1" dirty="0">
                <a:solidFill>
                  <a:srgbClr val="0070C0"/>
                </a:solidFill>
              </a:rPr>
              <a:t> С. </a:t>
            </a:r>
            <a:r>
              <a:rPr lang="ru-RU" sz="2400" b="1" i="1" dirty="0" err="1">
                <a:solidFill>
                  <a:srgbClr val="0070C0"/>
                </a:solidFill>
              </a:rPr>
              <a:t>Тойми</a:t>
            </a:r>
            <a:r>
              <a:rPr lang="ru-RU" sz="2400" b="1" i="1" dirty="0">
                <a:solidFill>
                  <a:srgbClr val="0070C0"/>
                </a:solidFill>
              </a:rPr>
              <a:t> «Шевченко, </a:t>
            </a:r>
            <a:r>
              <a:rPr lang="ru-RU" sz="2400" b="1" i="1" dirty="0" err="1">
                <a:solidFill>
                  <a:srgbClr val="0070C0"/>
                </a:solidFill>
              </a:rPr>
              <a:t>який</a:t>
            </a:r>
            <a:r>
              <a:rPr lang="ru-RU" sz="2400" b="1" i="1" dirty="0">
                <a:solidFill>
                  <a:srgbClr val="0070C0"/>
                </a:solidFill>
              </a:rPr>
              <a:t> не </a:t>
            </a:r>
            <a:r>
              <a:rPr lang="ru-RU" sz="2400" b="1" i="1" dirty="0" err="1">
                <a:solidFill>
                  <a:srgbClr val="0070C0"/>
                </a:solidFill>
              </a:rPr>
              <a:t>вернувся</a:t>
            </a:r>
            <a:r>
              <a:rPr lang="ru-RU" sz="2400" b="1" i="1" dirty="0">
                <a:solidFill>
                  <a:srgbClr val="0070C0"/>
                </a:solidFill>
              </a:rPr>
              <a:t> з </a:t>
            </a:r>
            <a:r>
              <a:rPr lang="ru-RU" sz="2400" b="1" i="1" dirty="0" err="1">
                <a:solidFill>
                  <a:srgbClr val="0070C0"/>
                </a:solidFill>
              </a:rPr>
              <a:t>неволі</a:t>
            </a:r>
            <a:r>
              <a:rPr lang="ru-RU" sz="2400" b="1" i="1" dirty="0">
                <a:solidFill>
                  <a:srgbClr val="0070C0"/>
                </a:solidFill>
              </a:rPr>
              <a:t>»). 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Стус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у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жодних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таємних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антидержавних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товариствах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був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нинішніх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вельмож не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таврував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а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вже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про «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москалів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», то й не кажу — такого слова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взагалі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немає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в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його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поезії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Він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просто писав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вірші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Але —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щирі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розкріпачені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Й говорив про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одне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— про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любов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до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України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вільної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незалежної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...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У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їхніх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долях та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поезії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напрочуд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багато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«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спільного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».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І є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щось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містичне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в тому,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обидва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прожили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рівно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по 47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років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Але треба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відверто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сказати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: те,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випало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на долю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Стуса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своєю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нещадністю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та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жорстокістю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своєю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антиукраїнською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спрямованістю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можна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порівняти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навіть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з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тим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пережив Шевченко.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Стус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це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справді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Шевченко. Але той,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повернувся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із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заслання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Помер у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неволі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Тут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проліг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вододіл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Й у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цьому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велич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трагізм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його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постаті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».</a:t>
            </a:r>
          </a:p>
          <a:p>
            <a:r>
              <a:rPr lang="uk-UA" sz="2400" b="1" i="1" dirty="0"/>
              <a:t> </a:t>
            </a:r>
            <a:r>
              <a:rPr lang="uk-UA" sz="2400" b="1" i="1" dirty="0" smtClean="0"/>
              <a:t>              </a:t>
            </a:r>
            <a:endParaRPr lang="ru-RU" sz="24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943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FF0000"/>
                </a:solidFill>
              </a:rPr>
              <a:t>В. </a:t>
            </a:r>
            <a:r>
              <a:rPr lang="ru-RU" sz="3600" b="1" i="1" dirty="0" err="1">
                <a:solidFill>
                  <a:srgbClr val="FF0000"/>
                </a:solidFill>
              </a:rPr>
              <a:t>Стус</a:t>
            </a:r>
            <a:r>
              <a:rPr lang="ru-RU" sz="3600" b="1" i="1" dirty="0">
                <a:solidFill>
                  <a:srgbClr val="FF0000"/>
                </a:solidFill>
              </a:rPr>
              <a:t> та  Т. Шевченко</a:t>
            </a:r>
          </a:p>
        </p:txBody>
      </p:sp>
    </p:spTree>
    <p:extLst>
      <p:ext uri="{BB962C8B-B14F-4D97-AF65-F5344CB8AC3E}">
        <p14:creationId xmlns:p14="http://schemas.microsoft.com/office/powerpoint/2010/main" val="3178045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edsovet.su/_ld/270/0838456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" y="-12106"/>
            <a:ext cx="9143999" cy="68701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68625" y="980728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              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36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Стус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та  Т. Шевченко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344495"/>
            <a:ext cx="2864887" cy="76944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dirty="0" err="1">
                <a:latin typeface="Arial Narrow" panose="020B0606020202030204" pitchFamily="34" charset="0"/>
              </a:rPr>
              <a:t>Т.Шевченко</a:t>
            </a:r>
            <a:r>
              <a:rPr lang="ru-RU" sz="4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84068" y="2344495"/>
            <a:ext cx="2736304" cy="707886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</a:t>
            </a:r>
            <a:r>
              <a:rPr lang="ru-RU" sz="4000" dirty="0"/>
              <a:t>. </a:t>
            </a:r>
            <a:r>
              <a:rPr lang="ru-RU" sz="4000" dirty="0" err="1"/>
              <a:t>Стус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4616" y="3212976"/>
            <a:ext cx="3792895" cy="2862322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>
                <a:latin typeface="Arial Narrow" panose="020B0606020202030204" pitchFamily="34" charset="0"/>
              </a:rPr>
              <a:t>Роки </a:t>
            </a:r>
            <a:r>
              <a:rPr lang="ru-RU" sz="3600" dirty="0" err="1">
                <a:latin typeface="Arial Narrow" panose="020B0606020202030204" pitchFamily="34" charset="0"/>
              </a:rPr>
              <a:t>життя</a:t>
            </a:r>
            <a:r>
              <a:rPr lang="ru-RU" sz="3600" dirty="0">
                <a:latin typeface="Arial Narrow" panose="020B0606020202030204" pitchFamily="34" charset="0"/>
              </a:rPr>
              <a:t>: 47                                                       </a:t>
            </a:r>
            <a:r>
              <a:rPr lang="ru-RU" sz="3600" dirty="0" smtClean="0">
                <a:latin typeface="Arial Narrow" panose="020B0606020202030204" pitchFamily="34" charset="0"/>
              </a:rPr>
              <a:t>У </a:t>
            </a:r>
            <a:r>
              <a:rPr lang="ru-RU" sz="3600" dirty="0" err="1">
                <a:latin typeface="Arial Narrow" panose="020B0606020202030204" pitchFamily="34" charset="0"/>
              </a:rPr>
              <a:t>кріпацтві</a:t>
            </a:r>
            <a:r>
              <a:rPr lang="ru-RU" sz="3600" dirty="0">
                <a:latin typeface="Arial Narrow" panose="020B0606020202030204" pitchFamily="34" charset="0"/>
              </a:rPr>
              <a:t> – 24                                                    </a:t>
            </a:r>
            <a:r>
              <a:rPr lang="ru-RU" sz="3600" dirty="0" smtClean="0">
                <a:latin typeface="Arial Narrow" panose="020B0606020202030204" pitchFamily="34" charset="0"/>
              </a:rPr>
              <a:t> На </a:t>
            </a:r>
            <a:r>
              <a:rPr lang="ru-RU" sz="3600" dirty="0" err="1">
                <a:latin typeface="Arial Narrow" panose="020B0606020202030204" pitchFamily="34" charset="0"/>
              </a:rPr>
              <a:t>засланні</a:t>
            </a:r>
            <a:r>
              <a:rPr lang="ru-RU" sz="3600" dirty="0">
                <a:latin typeface="Arial Narrow" panose="020B0606020202030204" pitchFamily="34" charset="0"/>
              </a:rPr>
              <a:t> – 10                                                 </a:t>
            </a:r>
            <a:r>
              <a:rPr lang="ru-RU" sz="3600" dirty="0" smtClean="0">
                <a:latin typeface="Arial Narrow" panose="020B0606020202030204" pitchFamily="34" charset="0"/>
              </a:rPr>
              <a:t> </a:t>
            </a:r>
            <a:r>
              <a:rPr lang="ru-RU" sz="3600" dirty="0" err="1" smtClean="0">
                <a:latin typeface="Arial Narrow" panose="020B0606020202030204" pitchFamily="34" charset="0"/>
              </a:rPr>
              <a:t>Під</a:t>
            </a:r>
            <a:r>
              <a:rPr lang="ru-RU" sz="3600" dirty="0" smtClean="0"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latin typeface="Arial Narrow" panose="020B0606020202030204" pitchFamily="34" charset="0"/>
              </a:rPr>
              <a:t>наглядом</a:t>
            </a:r>
            <a:r>
              <a:rPr lang="ru-RU" sz="3600" dirty="0"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latin typeface="Arial Narrow" panose="020B0606020202030204" pitchFamily="34" charset="0"/>
              </a:rPr>
              <a:t>жандармів</a:t>
            </a:r>
            <a:r>
              <a:rPr lang="ru-RU" sz="3600" dirty="0">
                <a:latin typeface="Arial Narrow" panose="020B0606020202030204" pitchFamily="34" charset="0"/>
              </a:rPr>
              <a:t> - 13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3212631"/>
            <a:ext cx="4968552" cy="286232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 smtClean="0">
                <a:latin typeface="Arial Narrow" panose="020B0606020202030204" pitchFamily="34" charset="0"/>
              </a:rPr>
              <a:t>Роки </a:t>
            </a:r>
            <a:r>
              <a:rPr lang="ru-RU" sz="3600" dirty="0" err="1">
                <a:latin typeface="Arial Narrow" panose="020B0606020202030204" pitchFamily="34" charset="0"/>
              </a:rPr>
              <a:t>життя</a:t>
            </a:r>
            <a:r>
              <a:rPr lang="ru-RU" sz="3600" dirty="0">
                <a:latin typeface="Arial Narrow" panose="020B0606020202030204" pitchFamily="34" charset="0"/>
              </a:rPr>
              <a:t> - 47</a:t>
            </a:r>
          </a:p>
          <a:p>
            <a:r>
              <a:rPr lang="ru-RU" sz="3600" dirty="0" smtClean="0">
                <a:latin typeface="Arial Narrow" panose="020B0606020202030204" pitchFamily="34" charset="0"/>
              </a:rPr>
              <a:t>У </a:t>
            </a:r>
            <a:r>
              <a:rPr lang="ru-RU" sz="3600" dirty="0">
                <a:latin typeface="Arial Narrow" panose="020B0606020202030204" pitchFamily="34" charset="0"/>
              </a:rPr>
              <a:t>таборах – 13( </a:t>
            </a:r>
            <a:r>
              <a:rPr lang="ru-RU" sz="3600" dirty="0" err="1">
                <a:latin typeface="Arial Narrow" panose="020B0606020202030204" pitchFamily="34" charset="0"/>
              </a:rPr>
              <a:t>із</a:t>
            </a:r>
            <a:r>
              <a:rPr lang="ru-RU" sz="3600" dirty="0">
                <a:latin typeface="Arial Narrow" panose="020B0606020202030204" pitchFamily="34" charset="0"/>
              </a:rPr>
              <a:t> 22)</a:t>
            </a:r>
          </a:p>
          <a:p>
            <a:r>
              <a:rPr lang="ru-RU" sz="3600" dirty="0" smtClean="0">
                <a:latin typeface="Arial Narrow" panose="020B0606020202030204" pitchFamily="34" charset="0"/>
              </a:rPr>
              <a:t>З </a:t>
            </a:r>
            <a:r>
              <a:rPr lang="ru-RU" sz="3600" dirty="0" err="1">
                <a:latin typeface="Arial Narrow" panose="020B0606020202030204" pitchFamily="34" charset="0"/>
              </a:rPr>
              <a:t>високою</a:t>
            </a:r>
            <a:r>
              <a:rPr lang="ru-RU" sz="3600" dirty="0">
                <a:latin typeface="Arial Narrow" panose="020B0606020202030204" pitchFamily="34" charset="0"/>
              </a:rPr>
              <a:t> </a:t>
            </a:r>
            <a:r>
              <a:rPr lang="ru-RU" sz="3600" dirty="0" err="1" smtClean="0">
                <a:latin typeface="Arial Narrow" panose="020B0606020202030204" pitchFamily="34" charset="0"/>
              </a:rPr>
              <a:t>патріотичною</a:t>
            </a:r>
            <a:endParaRPr lang="ru-RU" sz="3600" dirty="0" smtClean="0">
              <a:latin typeface="Arial Narrow" panose="020B0606020202030204" pitchFamily="34" charset="0"/>
            </a:endParaRPr>
          </a:p>
          <a:p>
            <a:r>
              <a:rPr lang="ru-RU" sz="3600" dirty="0" smtClean="0"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latin typeface="Arial Narrow" panose="020B0606020202030204" pitchFamily="34" charset="0"/>
              </a:rPr>
              <a:t>громадянською</a:t>
            </a:r>
            <a:r>
              <a:rPr lang="ru-RU" sz="3600" dirty="0">
                <a:latin typeface="Arial Narrow" panose="020B0606020202030204" pitchFamily="34" charset="0"/>
              </a:rPr>
              <a:t> </a:t>
            </a:r>
            <a:r>
              <a:rPr lang="ru-RU" sz="3600" dirty="0" err="1">
                <a:latin typeface="Arial Narrow" panose="020B0606020202030204" pitchFamily="34" charset="0"/>
              </a:rPr>
              <a:t>позицією</a:t>
            </a:r>
            <a:r>
              <a:rPr lang="ru-RU" sz="3600" dirty="0">
                <a:latin typeface="Arial Narrow" panose="020B0606020202030204" pitchFamily="34" charset="0"/>
              </a:rPr>
              <a:t> - 26</a:t>
            </a:r>
          </a:p>
        </p:txBody>
      </p:sp>
      <p:pic>
        <p:nvPicPr>
          <p:cNvPr id="2050" name="Picture 2" descr="http://im0-tub-ua.yandex.net/i?id=e42ff670e6174b400aa0b865ea62c96a-12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3" y="23719"/>
            <a:ext cx="1647056" cy="21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image.tsn.ua/media/images2/original/Jan2008/374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826"/>
            <a:ext cx="1592018" cy="2194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20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З ПІДРУЧНИКОМ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ОПРАЦЮВАТИ ПИСЬМОВО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ЗГАТИ МАТЕРІАЛ</a:t>
            </a:r>
          </a:p>
          <a:p>
            <a:pPr marL="0" indent="0">
              <a:buNone/>
            </a:pP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4024"/>
          <a:stretch/>
        </p:blipFill>
        <p:spPr>
          <a:xfrm>
            <a:off x="896936" y="2874597"/>
            <a:ext cx="7350127" cy="8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41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УРОК 2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>
                <a:latin typeface="Arial Nova" panose="020B0504020202020204" pitchFamily="34" charset="0"/>
              </a:rPr>
              <a:t>Узагальнені образи крізь призму індивідуальної долі. Поезія Стуса – зразок «стоїчної» поезії у світовій ліриці («Крізь сотні сумнівів я йду до тебе…», «Господи, гніву пречистого…»). Стан активної позиції ліричного героя. </a:t>
            </a:r>
            <a:r>
              <a:rPr lang="uk-UA" b="1" i="1" dirty="0" err="1">
                <a:latin typeface="Arial Nova" panose="020B0504020202020204" pitchFamily="34" charset="0"/>
              </a:rPr>
              <a:t>Екзистенційна</a:t>
            </a:r>
            <a:r>
              <a:rPr lang="uk-UA" b="1" i="1" dirty="0">
                <a:latin typeface="Arial Nova" panose="020B0504020202020204" pitchFamily="34" charset="0"/>
              </a:rPr>
              <a:t> (буттєва) проблема вибору, віра в себе, надія на здолання всіх перешкод. Упевненість у  власному виборі. Приклад великої мужності й сили духу – </a:t>
            </a:r>
            <a:r>
              <a:rPr lang="uk-UA" b="1" i="1" dirty="0">
                <a:solidFill>
                  <a:schemeClr val="tx1"/>
                </a:solidFill>
                <a:latin typeface="Arial Nova" panose="020B0504020202020204" pitchFamily="34" charset="0"/>
              </a:rPr>
              <a:t>25.04</a:t>
            </a:r>
          </a:p>
        </p:txBody>
      </p:sp>
    </p:spTree>
    <p:extLst>
      <p:ext uri="{BB962C8B-B14F-4D97-AF65-F5344CB8AC3E}">
        <p14:creationId xmlns:p14="http://schemas.microsoft.com/office/powerpoint/2010/main" val="2919190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32389"/>
            <a:ext cx="9171384" cy="687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9" b="24349"/>
          <a:stretch/>
        </p:blipFill>
        <p:spPr bwMode="auto">
          <a:xfrm rot="16200000">
            <a:off x="-3303995" y="3247333"/>
            <a:ext cx="6854619" cy="366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377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>
                <a:solidFill>
                  <a:srgbClr val="FF0000"/>
                </a:solidFill>
              </a:rPr>
              <a:t>Збірки</a:t>
            </a:r>
            <a:r>
              <a:rPr lang="ru-RU" sz="4000" b="1" i="1" dirty="0">
                <a:solidFill>
                  <a:srgbClr val="FF0000"/>
                </a:solidFill>
              </a:rPr>
              <a:t> </a:t>
            </a:r>
            <a:r>
              <a:rPr lang="ru-RU" sz="4000" b="1" i="1" dirty="0" err="1">
                <a:solidFill>
                  <a:srgbClr val="FF0000"/>
                </a:solidFill>
              </a:rPr>
              <a:t>віршів</a:t>
            </a:r>
            <a:r>
              <a:rPr lang="ru-RU" sz="40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6671" y="711656"/>
            <a:ext cx="87298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i="1" dirty="0"/>
              <a:t>«Круговерть» (1965)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Зимові</a:t>
            </a:r>
            <a:r>
              <a:rPr lang="ru-RU" sz="2800" b="1" i="1" dirty="0"/>
              <a:t> дерева» (1970)</a:t>
            </a:r>
          </a:p>
          <a:p>
            <a:r>
              <a:rPr lang="ru-RU" sz="2800" b="1" i="1" dirty="0"/>
              <a:t>«Веселий </a:t>
            </a:r>
            <a:r>
              <a:rPr lang="ru-RU" sz="2800" b="1" i="1" dirty="0" err="1"/>
              <a:t>цвинтар</a:t>
            </a:r>
            <a:r>
              <a:rPr lang="ru-RU" sz="2800" b="1" i="1" dirty="0"/>
              <a:t>» (1971)</a:t>
            </a:r>
          </a:p>
          <a:p>
            <a:r>
              <a:rPr lang="ru-RU" sz="2800" b="1" i="1" dirty="0"/>
              <a:t>«Час </a:t>
            </a:r>
            <a:r>
              <a:rPr lang="ru-RU" sz="2800" b="1" i="1" dirty="0" err="1"/>
              <a:t>творчості</a:t>
            </a:r>
            <a:r>
              <a:rPr lang="ru-RU" sz="2800" b="1" i="1" dirty="0"/>
              <a:t> / </a:t>
            </a:r>
            <a:r>
              <a:rPr lang="ru-RU" sz="2800" b="1" i="1" dirty="0" err="1"/>
              <a:t>Dichtenszeit</a:t>
            </a:r>
            <a:r>
              <a:rPr lang="ru-RU" sz="2800" b="1" i="1" dirty="0"/>
              <a:t>» (1972)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Палімпсести</a:t>
            </a:r>
            <a:r>
              <a:rPr lang="ru-RU" sz="2800" b="1" i="1" dirty="0"/>
              <a:t>» (1971-77)(</a:t>
            </a:r>
            <a:r>
              <a:rPr lang="ru-RU" sz="2800" b="1" i="1" dirty="0" err="1"/>
              <a:t>опубліковна</a:t>
            </a:r>
            <a:r>
              <a:rPr lang="ru-RU" sz="2800" b="1" i="1" dirty="0"/>
              <a:t> 1986)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9115" y="4077542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«</a:t>
            </a:r>
            <a:r>
              <a:rPr lang="ru-RU" sz="2800" b="1" i="1" dirty="0"/>
              <a:t>Дорога болю» (1990)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Під</a:t>
            </a:r>
            <a:r>
              <a:rPr lang="ru-RU" sz="2800" b="1" i="1" dirty="0"/>
              <a:t> </a:t>
            </a:r>
            <a:r>
              <a:rPr lang="ru-RU" sz="2800" b="1" i="1" dirty="0" err="1"/>
              <a:t>тягарем</a:t>
            </a:r>
            <a:r>
              <a:rPr lang="ru-RU" sz="2800" b="1" i="1" dirty="0"/>
              <a:t> </a:t>
            </a:r>
            <a:r>
              <a:rPr lang="ru-RU" sz="2800" b="1" i="1" dirty="0" err="1"/>
              <a:t>хреста</a:t>
            </a:r>
            <a:r>
              <a:rPr lang="ru-RU" sz="2800" b="1" i="1" dirty="0"/>
              <a:t>» (1991)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Вікна</a:t>
            </a:r>
            <a:r>
              <a:rPr lang="ru-RU" sz="2800" b="1" i="1" dirty="0"/>
              <a:t> в </a:t>
            </a:r>
            <a:r>
              <a:rPr lang="ru-RU" sz="2800" b="1" i="1" dirty="0" err="1"/>
              <a:t>позапростір</a:t>
            </a:r>
            <a:r>
              <a:rPr lang="ru-RU" sz="2800" b="1" i="1" dirty="0"/>
              <a:t>» (1992)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24433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           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Збірки</a:t>
            </a: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</a:rPr>
              <a:t>вибраного</a:t>
            </a:r>
            <a:r>
              <a:rPr lang="ru-RU" sz="3600" b="1" i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1" name="Рисунок 10" descr="http://biblioteka.uz.ua/content/images/vistavka/zimovi%2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78" y="65532"/>
            <a:ext cx="1046202" cy="161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biblioteka.uz.ua/content/images/vistavka/chac%20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713"/>
            <a:ext cx="1246376" cy="180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biblioteka.uz.ua/content/images/vistavka/chac%20tvorch%20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/>
          <a:stretch/>
        </p:blipFill>
        <p:spPr bwMode="auto">
          <a:xfrm>
            <a:off x="7434943" y="2703115"/>
            <a:ext cx="1457537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im0-tub-ua.yandex.net/i?id=8f3e4cc41077b8480de97d14f2d7e8a2-08-144&amp;n=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41168"/>
            <a:ext cx="254317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83" y="5376180"/>
            <a:ext cx="1268569" cy="148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http://litakcent.com/wp-content/uploads/2012/01/Stu_1s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18" y="548680"/>
            <a:ext cx="1112990" cy="155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" y="2902962"/>
            <a:ext cx="936104" cy="13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http://thumb.hurtom.com/image/w250/toloka.hurtom.com/photos/1010281136291505_f0_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96175"/>
            <a:ext cx="1121405" cy="189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69584"/>
            <a:ext cx="1173502" cy="149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http://gdb.rferl.org/E0E0B092-311C-4D59-BDB6-A2362C898890_mw1024_s_n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24" y="5431666"/>
            <a:ext cx="1460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://www.gazeta.lviv.ua/sites/default/files/bezymyannyy_93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1" y="5465314"/>
            <a:ext cx="1251585" cy="1017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072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863" y="4763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FF0000"/>
                </a:solidFill>
              </a:rPr>
              <a:t>Екзистенційна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лірика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–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вірші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у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яких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розкривається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внутрішня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суть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людини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те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глибинне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внаслідок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якого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кожна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особистість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є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неповторною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796" y="1181835"/>
            <a:ext cx="84686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Екзистенціалізм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-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течія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літературі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сформувалася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в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Європі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у 1930— 40-ві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pp</a:t>
            </a:r>
            <a:r>
              <a:rPr lang="uk-UA" sz="20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.ХХст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  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Основним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положенням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екзистенціалізму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є постулат: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екзистенція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існування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)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передує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есенції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сутності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). У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художніх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творах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екзистенціалісти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прагнуть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збагнути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справжні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причини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трагічної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невлаштованості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людського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життя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ru-RU" sz="2000" dirty="0"/>
              <a:t>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Визначальні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риси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екзистенціалізму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</a:p>
          <a:p>
            <a:r>
              <a:rPr lang="ru-RU" sz="2000" dirty="0"/>
              <a:t>     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- на перше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місце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висуваються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категорії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абсурдності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буття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страху,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відчаю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самотності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страждання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смерті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;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     -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особистість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має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протидіяти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суспільству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державі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середовищу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ворожому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«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іншому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»,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адже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всі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вони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нав'язують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їй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свою волю, мораль,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свої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інтереси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й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ідеали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;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     -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поняття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відчуженості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й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абсурдності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є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взаємопов'язаними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та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взаємозумовленими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в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літературних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творах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екзистенціалістів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;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     - вишу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життєву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цінність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екзистенціалісти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вбачають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у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свободі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особистості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;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     -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існування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людини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тлумачиться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як драма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свободи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;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     -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найчастіше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в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художніх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творах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застосовується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прийом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розповіді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від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першої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особи. </a:t>
            </a:r>
          </a:p>
        </p:txBody>
      </p:sp>
    </p:spTree>
    <p:extLst>
      <p:ext uri="{BB962C8B-B14F-4D97-AF65-F5344CB8AC3E}">
        <p14:creationId xmlns:p14="http://schemas.microsoft.com/office/powerpoint/2010/main" val="2046264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З ПІДРУЧНИКОМ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ОЗНАЙОМИТИСЯ, ЗНАТИ</a:t>
            </a:r>
            <a:endParaRPr lang="uk-UA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31" y="2987001"/>
            <a:ext cx="735393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2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Блок уроків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Arial Nova" panose="020B0504020202020204" pitchFamily="34" charset="0"/>
              </a:rPr>
              <a:t>Василь </a:t>
            </a:r>
            <a:r>
              <a:rPr lang="ru-RU" b="1" i="1" dirty="0" err="1">
                <a:latin typeface="Arial Nova" panose="020B0504020202020204" pitchFamily="34" charset="0"/>
              </a:rPr>
              <a:t>Стус</a:t>
            </a:r>
            <a:r>
              <a:rPr lang="ru-RU" b="1" i="1" dirty="0">
                <a:latin typeface="Arial Nova" panose="020B0504020202020204" pitchFamily="34" charset="0"/>
              </a:rPr>
              <a:t>. Поет як символ </a:t>
            </a:r>
            <a:r>
              <a:rPr lang="ru-RU" b="1" i="1" dirty="0" err="1">
                <a:latin typeface="Arial Nova" panose="020B0504020202020204" pitchFamily="34" charset="0"/>
              </a:rPr>
              <a:t>незламного</a:t>
            </a:r>
            <a:r>
              <a:rPr lang="ru-RU" b="1" i="1" dirty="0">
                <a:latin typeface="Arial Nova" panose="020B0504020202020204" pitchFamily="34" charset="0"/>
              </a:rPr>
              <a:t> духу, </a:t>
            </a:r>
            <a:r>
              <a:rPr lang="ru-RU" b="1" i="1" dirty="0" err="1">
                <a:latin typeface="Arial Nova" panose="020B0504020202020204" pitchFamily="34" charset="0"/>
              </a:rPr>
              <a:t>збереження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людської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гідності</a:t>
            </a:r>
            <a:r>
              <a:rPr lang="ru-RU" b="1" i="1" dirty="0">
                <a:latin typeface="Arial Nova" panose="020B0504020202020204" pitchFamily="34" charset="0"/>
              </a:rPr>
              <a:t>. </a:t>
            </a:r>
            <a:r>
              <a:rPr lang="ru-RU" b="1" i="1" dirty="0" err="1">
                <a:latin typeface="Arial Nova" panose="020B0504020202020204" pitchFamily="34" charset="0"/>
              </a:rPr>
              <a:t>Загальний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огляд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його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життя</a:t>
            </a:r>
            <a:r>
              <a:rPr lang="ru-RU" b="1" i="1" dirty="0">
                <a:latin typeface="Arial Nova" panose="020B0504020202020204" pitchFamily="34" charset="0"/>
              </a:rPr>
              <a:t> й </a:t>
            </a:r>
            <a:r>
              <a:rPr lang="ru-RU" b="1" i="1" dirty="0" err="1" smtClean="0">
                <a:latin typeface="Arial Nova" panose="020B0504020202020204" pitchFamily="34" charset="0"/>
              </a:rPr>
              <a:t>творчості</a:t>
            </a:r>
            <a:r>
              <a:rPr lang="ru-RU" b="1" i="1" dirty="0" smtClean="0">
                <a:latin typeface="Arial Nova" panose="020B0504020202020204" pitchFamily="34" charset="0"/>
              </a:rPr>
              <a:t> – </a:t>
            </a:r>
            <a:r>
              <a:rPr lang="ru-RU" b="1" i="1" dirty="0" smtClean="0">
                <a:solidFill>
                  <a:schemeClr val="tx1"/>
                </a:solidFill>
                <a:latin typeface="Arial Nova" panose="020B0504020202020204" pitchFamily="34" charset="0"/>
              </a:rPr>
              <a:t>21.04</a:t>
            </a:r>
          </a:p>
          <a:p>
            <a:r>
              <a:rPr lang="uk-UA" b="1" i="1" dirty="0">
                <a:latin typeface="Arial Nova" panose="020B0504020202020204" pitchFamily="34" charset="0"/>
              </a:rPr>
              <a:t>Узагальнені образи крізь призму індивідуальної долі. Поезія Стуса – зразок «стоїчної» поезії у світовій ліриці («Крізь сотні сумнівів я йду до тебе…», «Господи, гніву пречистого…»). Стан активної позиції ліричного героя. </a:t>
            </a:r>
            <a:r>
              <a:rPr lang="uk-UA" b="1" i="1" dirty="0" err="1">
                <a:latin typeface="Arial Nova" panose="020B0504020202020204" pitchFamily="34" charset="0"/>
              </a:rPr>
              <a:t>Екзистенційна</a:t>
            </a:r>
            <a:r>
              <a:rPr lang="uk-UA" b="1" i="1" dirty="0">
                <a:latin typeface="Arial Nova" panose="020B0504020202020204" pitchFamily="34" charset="0"/>
              </a:rPr>
              <a:t> (буттєва) проблема вибору, віра в себе, надія на здолання всіх перешкод. Упевненість у  власному виборі. Приклад великої мужності й сили </a:t>
            </a:r>
            <a:r>
              <a:rPr lang="uk-UA" b="1" i="1" dirty="0" smtClean="0">
                <a:latin typeface="Arial Nova" panose="020B0504020202020204" pitchFamily="34" charset="0"/>
              </a:rPr>
              <a:t>духу – </a:t>
            </a:r>
            <a:r>
              <a:rPr lang="uk-UA" b="1" i="1" dirty="0" smtClean="0">
                <a:solidFill>
                  <a:schemeClr val="tx1"/>
                </a:solidFill>
                <a:latin typeface="Arial Nova" panose="020B0504020202020204" pitchFamily="34" charset="0"/>
              </a:rPr>
              <a:t>25.04</a:t>
            </a:r>
            <a:endParaRPr lang="uk-UA" b="1" i="1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63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4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216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«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Мені</a:t>
            </a: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>
                <a:solidFill>
                  <a:srgbClr val="FF0000"/>
                </a:solidFill>
              </a:rPr>
              <a:t>зоря </a:t>
            </a:r>
            <a:r>
              <a:rPr lang="ru-RU" sz="3600" b="1" i="1" dirty="0" err="1">
                <a:solidFill>
                  <a:srgbClr val="FF0000"/>
                </a:solidFill>
              </a:rPr>
              <a:t>сіяла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</a:rPr>
              <a:t>нині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вранці</a:t>
            </a:r>
            <a:r>
              <a:rPr lang="ru-RU" sz="3600" b="1" i="1" dirty="0" smtClean="0">
                <a:solidFill>
                  <a:srgbClr val="FF0000"/>
                </a:solidFill>
              </a:rPr>
              <a:t>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67645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Мені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зоря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сіяла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нині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вранці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устромлена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в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вікно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. І благодать —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така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ясна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лягла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мені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на душу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сумиренну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я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збагнув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блаженно: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ота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зоря — то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тільки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скалок болю,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вічністю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протятий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мов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огнем.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Ота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зоря —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вістунка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твого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шляху,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хреста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долі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ніби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вічна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мати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вивищена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до неба (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від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землі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відстань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справедливості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)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прощає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тобі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хвилину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розпачу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дає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наснагу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віри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далекий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всесвіт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почув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твій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тьмяний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клич, але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озвався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прихованим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бажанням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співчуття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та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іскрою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високої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незгоди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: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бо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жити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— то не є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долання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меж,</a:t>
            </a:r>
          </a:p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а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навикання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самособою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наповнення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Лиш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мати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вміє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жити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аби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світитися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немов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зоря.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73016"/>
            <a:ext cx="2968642" cy="329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9" r="49496"/>
          <a:stretch/>
        </p:blipFill>
        <p:spPr bwMode="auto">
          <a:xfrm>
            <a:off x="6001700" y="589416"/>
            <a:ext cx="2147394" cy="298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243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803" y="260648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Тема 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міркування ліричного героя над своєю долею, яку уособлює зоря.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Ідея: 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усвідомлення людиною свого призначення в суспільстві, розуміння того важкого хреста, якого треба нести до кінця свого  життя,осмислення себе, відчуття власного коріння 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Літературний рід: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лірика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Вид лірики: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філософська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Жанр: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медитація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Віршовий розмір</a:t>
            </a:r>
            <a:r>
              <a:rPr lang="uk-UA" sz="2800" b="1" i="1" dirty="0" smtClean="0">
                <a:solidFill>
                  <a:srgbClr val="FF0000"/>
                </a:solidFill>
                <a:ea typeface="Calibri"/>
                <a:cs typeface="Times New Roman"/>
              </a:rPr>
              <a:t>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п’ятистопний  ямб</a:t>
            </a:r>
            <a:endParaRPr lang="ru-RU" sz="2800" b="1" i="1" dirty="0">
              <a:ea typeface="Calibri"/>
              <a:cs typeface="Times New Roman"/>
            </a:endParaRPr>
          </a:p>
          <a:p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Римування: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білий вірш</a:t>
            </a:r>
            <a:endParaRPr lang="ru-RU" sz="2800" b="1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96951"/>
            <a:ext cx="3043411" cy="2390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35" y="5079761"/>
            <a:ext cx="2636566" cy="177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738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Епітети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ясна благодать; душа смиренна;  </a:t>
            </a:r>
            <a:r>
              <a:rPr lang="ru-RU" sz="3200" b="1" i="1" dirty="0" err="1"/>
              <a:t>вічна</a:t>
            </a:r>
            <a:r>
              <a:rPr lang="ru-RU" sz="3200" b="1" i="1" dirty="0"/>
              <a:t> </a:t>
            </a:r>
            <a:r>
              <a:rPr lang="ru-RU" sz="3200" b="1" i="1" dirty="0" err="1"/>
              <a:t>мати</a:t>
            </a:r>
            <a:r>
              <a:rPr lang="ru-RU" sz="3200" b="1" i="1" dirty="0"/>
              <a:t>; далекий </a:t>
            </a:r>
            <a:r>
              <a:rPr lang="ru-RU" sz="3200" b="1" i="1" dirty="0" err="1"/>
              <a:t>всесвіт</a:t>
            </a:r>
            <a:r>
              <a:rPr lang="ru-RU" sz="3200" b="1" i="1" dirty="0"/>
              <a:t>; </a:t>
            </a:r>
            <a:r>
              <a:rPr lang="ru-RU" sz="3200" b="1" i="1" dirty="0" err="1"/>
              <a:t>тьмяний</a:t>
            </a:r>
            <a:r>
              <a:rPr lang="ru-RU" sz="3200" b="1" i="1" dirty="0"/>
              <a:t> клич; </a:t>
            </a:r>
            <a:r>
              <a:rPr lang="ru-RU" sz="3200" b="1" i="1" dirty="0" err="1"/>
              <a:t>приховане</a:t>
            </a:r>
            <a:r>
              <a:rPr lang="ru-RU" sz="3200" b="1" i="1" dirty="0"/>
              <a:t> </a:t>
            </a:r>
            <a:r>
              <a:rPr lang="ru-RU" sz="3200" b="1" i="1" dirty="0" err="1"/>
              <a:t>бажання</a:t>
            </a:r>
            <a:r>
              <a:rPr lang="ru-RU" sz="3200" b="1" i="1" dirty="0"/>
              <a:t>; </a:t>
            </a:r>
            <a:r>
              <a:rPr lang="ru-RU" sz="3200" b="1" i="1" dirty="0" err="1"/>
              <a:t>висока</a:t>
            </a:r>
            <a:r>
              <a:rPr lang="ru-RU" sz="3200" b="1" i="1" dirty="0"/>
              <a:t> </a:t>
            </a:r>
            <a:r>
              <a:rPr lang="ru-RU" sz="3200" b="1" i="1" dirty="0" err="1"/>
              <a:t>незгода</a:t>
            </a:r>
            <a:r>
              <a:rPr lang="ru-RU" sz="3200" b="1" i="1" dirty="0"/>
              <a:t>; 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Метафори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зоря </a:t>
            </a:r>
            <a:r>
              <a:rPr lang="ru-RU" sz="3200" b="1" i="1" dirty="0" err="1"/>
              <a:t>сіяла</a:t>
            </a:r>
            <a:r>
              <a:rPr lang="ru-RU" sz="3200" b="1" i="1" dirty="0"/>
              <a:t>, </a:t>
            </a:r>
            <a:r>
              <a:rPr lang="ru-RU" sz="3200" b="1" i="1" dirty="0" err="1"/>
              <a:t>устромлена</a:t>
            </a:r>
            <a:r>
              <a:rPr lang="ru-RU" sz="3200" b="1" i="1" dirty="0"/>
              <a:t> в </a:t>
            </a:r>
            <a:r>
              <a:rPr lang="ru-RU" sz="3200" b="1" i="1" dirty="0" err="1"/>
              <a:t>вікно</a:t>
            </a:r>
            <a:r>
              <a:rPr lang="ru-RU" sz="3200" b="1" i="1" dirty="0"/>
              <a:t>; благодать </a:t>
            </a:r>
            <a:r>
              <a:rPr lang="ru-RU" sz="3200" b="1" i="1" dirty="0" err="1"/>
              <a:t>лягла</a:t>
            </a:r>
            <a:r>
              <a:rPr lang="ru-RU" sz="3200" b="1" i="1" dirty="0"/>
              <a:t> на душу; </a:t>
            </a:r>
            <a:r>
              <a:rPr lang="ru-RU" sz="3200" b="1" i="1" dirty="0" err="1"/>
              <a:t>озвався</a:t>
            </a:r>
            <a:r>
              <a:rPr lang="ru-RU" sz="3200" b="1" i="1" dirty="0"/>
              <a:t> </a:t>
            </a:r>
            <a:r>
              <a:rPr lang="ru-RU" sz="3200" b="1" i="1" dirty="0" err="1"/>
              <a:t>прихованим</a:t>
            </a:r>
            <a:r>
              <a:rPr lang="ru-RU" sz="3200" b="1" i="1" dirty="0"/>
              <a:t> </a:t>
            </a:r>
            <a:r>
              <a:rPr lang="ru-RU" sz="3200" b="1" i="1" dirty="0" err="1"/>
              <a:t>бажанням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Порівняння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вічністю</a:t>
            </a:r>
            <a:r>
              <a:rPr lang="ru-RU" sz="3200" b="1" i="1" dirty="0"/>
              <a:t> </a:t>
            </a:r>
            <a:r>
              <a:rPr lang="ru-RU" sz="3200" b="1" i="1" dirty="0" err="1"/>
              <a:t>протятий</a:t>
            </a:r>
            <a:r>
              <a:rPr lang="ru-RU" sz="3200" b="1" i="1" dirty="0"/>
              <a:t>, </a:t>
            </a:r>
            <a:r>
              <a:rPr lang="ru-RU" sz="3200" b="1" i="1" dirty="0" err="1"/>
              <a:t>мов</a:t>
            </a:r>
            <a:r>
              <a:rPr lang="ru-RU" sz="3200" b="1" i="1" dirty="0"/>
              <a:t> огнем; </a:t>
            </a:r>
            <a:r>
              <a:rPr lang="ru-RU" sz="3200" b="1" i="1" dirty="0" err="1"/>
              <a:t>вістунка</a:t>
            </a:r>
            <a:r>
              <a:rPr lang="ru-RU" sz="3200" b="1" i="1" dirty="0"/>
              <a:t> </a:t>
            </a:r>
            <a:r>
              <a:rPr lang="ru-RU" sz="3200" b="1" i="1" dirty="0" err="1"/>
              <a:t>твого</a:t>
            </a:r>
            <a:r>
              <a:rPr lang="ru-RU" sz="3200" b="1" i="1" dirty="0"/>
              <a:t> шляху, </a:t>
            </a:r>
            <a:r>
              <a:rPr lang="ru-RU" sz="3200" b="1" i="1" dirty="0" err="1"/>
              <a:t>ніби</a:t>
            </a:r>
            <a:r>
              <a:rPr lang="ru-RU" sz="3200" b="1" i="1" dirty="0"/>
              <a:t> </a:t>
            </a:r>
            <a:r>
              <a:rPr lang="ru-RU" sz="3200" b="1" i="1" dirty="0" err="1"/>
              <a:t>вічна</a:t>
            </a:r>
            <a:r>
              <a:rPr lang="ru-RU" sz="3200" b="1" i="1" dirty="0"/>
              <a:t> </a:t>
            </a:r>
            <a:r>
              <a:rPr lang="ru-RU" sz="3200" b="1" i="1" dirty="0" err="1"/>
              <a:t>мати</a:t>
            </a:r>
            <a:r>
              <a:rPr lang="ru-RU" sz="3200" b="1" i="1" dirty="0"/>
              <a:t>; </a:t>
            </a:r>
            <a:r>
              <a:rPr lang="ru-RU" sz="3200" b="1" i="1" dirty="0" err="1"/>
              <a:t>вміє</a:t>
            </a:r>
            <a:r>
              <a:rPr lang="ru-RU" sz="3200" b="1" i="1" dirty="0"/>
              <a:t> </a:t>
            </a:r>
            <a:r>
              <a:rPr lang="ru-RU" sz="3200" b="1" i="1" dirty="0" err="1"/>
              <a:t>жити</a:t>
            </a:r>
            <a:r>
              <a:rPr lang="ru-RU" sz="3200" b="1" i="1" dirty="0"/>
              <a:t>, </a:t>
            </a:r>
            <a:r>
              <a:rPr lang="ru-RU" sz="3200" b="1" i="1" dirty="0" err="1"/>
              <a:t>або</a:t>
            </a:r>
            <a:r>
              <a:rPr lang="ru-RU" sz="3200" b="1" i="1" dirty="0"/>
              <a:t> </a:t>
            </a:r>
            <a:r>
              <a:rPr lang="ru-RU" sz="3200" b="1" i="1" dirty="0" err="1"/>
              <a:t>світитися</a:t>
            </a:r>
            <a:r>
              <a:rPr lang="ru-RU" sz="3200" b="1" i="1" dirty="0"/>
              <a:t>, </a:t>
            </a:r>
            <a:r>
              <a:rPr lang="ru-RU" sz="3200" b="1" i="1" dirty="0" err="1"/>
              <a:t>немов</a:t>
            </a:r>
            <a:r>
              <a:rPr lang="ru-RU" sz="3200" b="1" i="1" dirty="0"/>
              <a:t> зоря.</a:t>
            </a:r>
          </a:p>
        </p:txBody>
      </p:sp>
      <p:pic>
        <p:nvPicPr>
          <p:cNvPr id="9218" name="Picture 2" descr="http://im1-tub-ua.yandex.net/i?id=0a7e7ca0d567f347c9fa5821804e003d-138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07" y="4653135"/>
            <a:ext cx="3417490" cy="2200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84963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264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" y="-6133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57892"/>
            <a:ext cx="8424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«О земле </a:t>
            </a:r>
            <a:r>
              <a:rPr lang="ru-RU" sz="4000" b="1" i="1" dirty="0" err="1">
                <a:solidFill>
                  <a:srgbClr val="FF0000"/>
                </a:solidFill>
              </a:rPr>
              <a:t>втрачена</a:t>
            </a:r>
            <a:r>
              <a:rPr lang="ru-RU" sz="4000" b="1" i="1" dirty="0">
                <a:solidFill>
                  <a:srgbClr val="FF0000"/>
                </a:solidFill>
              </a:rPr>
              <a:t>, </a:t>
            </a:r>
            <a:r>
              <a:rPr lang="ru-RU" sz="4000" b="1" i="1" dirty="0" err="1">
                <a:solidFill>
                  <a:srgbClr val="FF0000"/>
                </a:solidFill>
              </a:rPr>
              <a:t>явися</a:t>
            </a:r>
            <a:r>
              <a:rPr lang="ru-RU" sz="4000" b="1" i="1" dirty="0">
                <a:solidFill>
                  <a:srgbClr val="FF0000"/>
                </a:solidFill>
              </a:rPr>
              <a:t>!..»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787273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О земле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втрачена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явися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бодай у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зболеному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сні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і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лазурове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простелися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</a:t>
            </a:r>
          </a:p>
          <a:p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пролийся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мертвому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мені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!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І поверни у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дні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забуті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росою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згадок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окропи,</a:t>
            </a:r>
          </a:p>
          <a:p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віддай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усеблагій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покуті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і тихо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вимов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: лихо, спи!..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37890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i="1" dirty="0" smtClean="0"/>
              <a:t>                     *****</a:t>
            </a:r>
            <a:endParaRPr lang="ru-RU" sz="2400" b="1" i="1" dirty="0" smtClean="0"/>
          </a:p>
          <a:p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Минуле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озовися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 де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ти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Забуті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радощі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жалі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О земле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втрачена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явися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бодай у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зболеному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сні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і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лазурово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простелися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,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і душу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порятуй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</a:rPr>
              <a:t>мені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42" name="Picture 2" descr="http://im3-tub-ua.yandex.net/i?id=a51cf449743f53ae61f08e9e02dea074-116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3" y="765778"/>
            <a:ext cx="3059832" cy="206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56" y="2833232"/>
            <a:ext cx="2292846" cy="2292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98289"/>
            <a:ext cx="2617373" cy="1729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264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6613" y="0"/>
            <a:ext cx="2590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800" b="1" i="1" dirty="0">
                <a:solidFill>
                  <a:srgbClr val="C00000"/>
                </a:solidFill>
              </a:rPr>
              <a:t>Словник: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76470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МОСЯЖНИЙ  (</a:t>
            </a:r>
            <a:r>
              <a:rPr lang="ru-RU" sz="2400" b="1" i="1" dirty="0" err="1">
                <a:solidFill>
                  <a:srgbClr val="FF0000"/>
                </a:solidFill>
              </a:rPr>
              <a:t>мосянжний</a:t>
            </a:r>
            <a:r>
              <a:rPr lang="ru-RU" sz="2400" b="1" i="1" dirty="0">
                <a:solidFill>
                  <a:srgbClr val="FF0000"/>
                </a:solidFill>
              </a:rPr>
              <a:t>) </a:t>
            </a:r>
            <a:r>
              <a:rPr lang="ru-RU" sz="2400" b="1" i="1" dirty="0"/>
              <a:t>- </a:t>
            </a:r>
            <a:r>
              <a:rPr lang="ru-RU" sz="2400" b="1" i="1" dirty="0" err="1"/>
              <a:t>прикм</a:t>
            </a:r>
            <a:r>
              <a:rPr lang="ru-RU" sz="2400" b="1" i="1" dirty="0"/>
              <a:t>. до </a:t>
            </a:r>
            <a:r>
              <a:rPr lang="ru-RU" sz="2400" b="1" i="1" dirty="0" err="1"/>
              <a:t>мосяж</a:t>
            </a:r>
            <a:r>
              <a:rPr lang="ru-RU" sz="2400" b="1" i="1" dirty="0"/>
              <a:t> — латунь. </a:t>
            </a:r>
            <a:r>
              <a:rPr lang="ru-RU" sz="2400" b="1" i="1" dirty="0" err="1"/>
              <a:t>Латунний</a:t>
            </a:r>
            <a:r>
              <a:rPr lang="ru-RU" sz="2400" b="1" i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1615" y="1484784"/>
            <a:ext cx="847281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FF0000"/>
                </a:solidFill>
              </a:rPr>
              <a:t>ПОКУТА </a:t>
            </a:r>
            <a:r>
              <a:rPr lang="uk-UA" sz="2000" b="1" i="1" dirty="0" smtClean="0">
                <a:solidFill>
                  <a:srgbClr val="FF0000"/>
                </a:solidFill>
              </a:rPr>
              <a:t>:</a:t>
            </a:r>
            <a:r>
              <a:rPr lang="vi-VN" sz="2000" b="1" i="1" dirty="0" smtClean="0">
                <a:solidFill>
                  <a:srgbClr val="FF0000"/>
                </a:solidFill>
              </a:rPr>
              <a:t> </a:t>
            </a:r>
            <a:r>
              <a:rPr lang="vi-VN" sz="2000" b="1" i="1" dirty="0" smtClean="0"/>
              <a:t>1</a:t>
            </a:r>
            <a:r>
              <a:rPr lang="vi-VN" sz="2000" b="1" i="1" dirty="0"/>
              <a:t>. Визнання своєї провини, вияв жалю з приводу неї; каяття. </a:t>
            </a:r>
          </a:p>
          <a:p>
            <a:r>
              <a:rPr lang="vi-VN" sz="2000" b="1" i="1" dirty="0"/>
              <a:t>2. Покарання за вчинений злочин, провину, поганий учинок </a:t>
            </a:r>
            <a:r>
              <a:rPr lang="uk-UA" sz="2000" b="1" i="1" dirty="0" smtClean="0"/>
              <a:t>.</a:t>
            </a:r>
          </a:p>
          <a:p>
            <a:r>
              <a:rPr lang="vi-VN" sz="2000" b="1" i="1" dirty="0" smtClean="0"/>
              <a:t>3</a:t>
            </a:r>
            <a:r>
              <a:rPr lang="vi-VN" sz="2000" b="1" i="1" dirty="0"/>
              <a:t>.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дорев.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vi-VN" sz="2000" b="1" i="1" dirty="0"/>
              <a:t>Церковне покарання за злочини або гріхи.</a:t>
            </a:r>
          </a:p>
          <a:p>
            <a:r>
              <a:rPr lang="vi-VN" sz="2000" b="1" i="1" dirty="0" smtClean="0">
                <a:solidFill>
                  <a:srgbClr val="FF0000"/>
                </a:solidFill>
              </a:rPr>
              <a:t>ПЕЛЕХАТИЙ</a:t>
            </a:r>
            <a:r>
              <a:rPr lang="uk-UA" sz="2000" b="1" i="1" dirty="0" smtClean="0">
                <a:solidFill>
                  <a:srgbClr val="FF0000"/>
                </a:solidFill>
              </a:rPr>
              <a:t>: </a:t>
            </a:r>
            <a:r>
              <a:rPr lang="vi-VN" sz="2000" b="1" i="1" dirty="0" smtClean="0"/>
              <a:t>1</a:t>
            </a:r>
            <a:r>
              <a:rPr lang="vi-VN" sz="2000" b="1" i="1" dirty="0"/>
              <a:t>. Із довгим, густим, скуйовдженим волоссям (про людину); із довгою, густою шерстю (про тварину). </a:t>
            </a:r>
            <a:r>
              <a:rPr lang="ru-RU" sz="2000" b="1" i="1" dirty="0" smtClean="0"/>
              <a:t> </a:t>
            </a:r>
            <a:r>
              <a:rPr lang="vi-VN" sz="2000" b="1" i="1" dirty="0" smtClean="0"/>
              <a:t>2</a:t>
            </a:r>
            <a:r>
              <a:rPr lang="vi-VN" sz="2000" b="1" i="1" dirty="0"/>
              <a:t>.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перен.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vi-VN" sz="2000" b="1" i="1" dirty="0"/>
              <a:t>Який має густе листя, довге віття й пишний цвіт, великі лапаті квіти (про рослину). </a:t>
            </a:r>
          </a:p>
          <a:p>
            <a:r>
              <a:rPr lang="vi-VN" sz="2000" b="1" i="1" dirty="0"/>
              <a:t>3. Який має вигляд клаптів або нерівні краї (про пару, туман, хмару і т. ін.)</a:t>
            </a:r>
          </a:p>
          <a:p>
            <a:r>
              <a:rPr lang="vi-VN" sz="2000" b="1" i="1" dirty="0">
                <a:solidFill>
                  <a:srgbClr val="FF0000"/>
                </a:solidFill>
              </a:rPr>
              <a:t>ВИ́ННИЦЯ </a:t>
            </a:r>
            <a:r>
              <a:rPr lang="uk-UA" sz="2000" b="1" i="1" dirty="0">
                <a:solidFill>
                  <a:srgbClr val="FF0000"/>
                </a:solidFill>
              </a:rPr>
              <a:t>:</a:t>
            </a:r>
            <a:r>
              <a:rPr lang="vi-VN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заст.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1</a:t>
            </a:r>
            <a:r>
              <a:rPr lang="vi-VN" sz="2000" b="1" i="1" dirty="0"/>
              <a:t>. Підприємство, де виготовляли горілку і спирт; ґуральня. </a:t>
            </a:r>
            <a:r>
              <a:rPr lang="uk-UA" sz="2000" b="1" i="1" dirty="0" smtClean="0"/>
              <a:t>   </a:t>
            </a:r>
            <a:r>
              <a:rPr lang="vi-VN" sz="2000" b="1" i="1" dirty="0" smtClean="0"/>
              <a:t>2</a:t>
            </a:r>
            <a:r>
              <a:rPr lang="vi-VN" sz="2000" b="1" i="1" dirty="0"/>
              <a:t>. Склад з алкогольними напоями. </a:t>
            </a:r>
            <a:r>
              <a:rPr lang="ru-RU" sz="2000" b="1" i="1" dirty="0" smtClean="0"/>
              <a:t> </a:t>
            </a:r>
            <a:r>
              <a:rPr lang="vi-VN" sz="2000" b="1" i="1" dirty="0" smtClean="0"/>
              <a:t>3</a:t>
            </a:r>
            <a:r>
              <a:rPr lang="vi-VN" sz="2000" b="1" i="1" dirty="0"/>
              <a:t>.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діал.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vi-VN" sz="2000" b="1" i="1" dirty="0"/>
              <a:t>Виноградник.</a:t>
            </a:r>
          </a:p>
          <a:p>
            <a:r>
              <a:rPr lang="vi-VN" sz="2000" b="1" i="1" dirty="0" smtClean="0">
                <a:solidFill>
                  <a:srgbClr val="FF0000"/>
                </a:solidFill>
              </a:rPr>
              <a:t>ВІЛЬГОТ</a:t>
            </a:r>
            <a:r>
              <a:rPr lang="ru-RU" sz="2200" b="1" i="1" dirty="0" smtClean="0">
                <a:solidFill>
                  <a:srgbClr val="FF0000"/>
                </a:solidFill>
              </a:rPr>
              <a:t>НИЙ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vi-VN" sz="2000" b="1" i="1" dirty="0" smtClean="0">
                <a:solidFill>
                  <a:srgbClr val="FF0000"/>
                </a:solidFill>
              </a:rPr>
              <a:t> </a:t>
            </a:r>
            <a:r>
              <a:rPr lang="vi-VN" sz="2000" b="1" i="1" dirty="0"/>
              <a:t>1</a:t>
            </a:r>
            <a:r>
              <a:rPr lang="vi-VN" sz="2000" b="1" i="1" dirty="0">
                <a:solidFill>
                  <a:srgbClr val="FF0000"/>
                </a:solidFill>
              </a:rPr>
              <a:t> </a:t>
            </a:r>
            <a:r>
              <a:rPr lang="vi-VN" sz="2000" b="1" i="1" dirty="0" smtClean="0"/>
              <a:t>–вогк</a:t>
            </a:r>
            <a:r>
              <a:rPr lang="ru-RU" sz="2000" b="1" i="1" dirty="0" err="1" smtClean="0"/>
              <a:t>ий</a:t>
            </a:r>
            <a:r>
              <a:rPr lang="ru-RU" sz="2000" b="1" i="1" dirty="0" smtClean="0"/>
              <a:t>; </a:t>
            </a:r>
            <a:r>
              <a:rPr lang="vi-VN" sz="2000" b="1" i="1" dirty="0" smtClean="0"/>
              <a:t>2</a:t>
            </a:r>
            <a:r>
              <a:rPr lang="vi-VN" sz="2000" b="1" i="1" dirty="0"/>
              <a:t>. </a:t>
            </a:r>
            <a:r>
              <a:rPr lang="vi-VN" sz="2000" b="1" i="1" dirty="0" smtClean="0"/>
              <a:t>волог</a:t>
            </a:r>
            <a:r>
              <a:rPr lang="ru-RU" sz="2000" b="1" i="1" dirty="0" err="1" smtClean="0"/>
              <a:t>ий</a:t>
            </a:r>
            <a:r>
              <a:rPr lang="ru-RU" sz="2000" b="1" i="1" dirty="0" smtClean="0"/>
              <a:t>; </a:t>
            </a:r>
            <a:r>
              <a:rPr lang="vi-VN" sz="2000" b="1" i="1" dirty="0" smtClean="0"/>
              <a:t> </a:t>
            </a:r>
            <a:endParaRPr lang="vi-VN" sz="2000" b="1" i="1" dirty="0"/>
          </a:p>
          <a:p>
            <a:r>
              <a:rPr lang="vi-VN" sz="2000" b="1" i="1" dirty="0" smtClean="0">
                <a:solidFill>
                  <a:srgbClr val="FF0000"/>
                </a:solidFill>
              </a:rPr>
              <a:t>ВІЛЬГОТ</a:t>
            </a:r>
            <a:r>
              <a:rPr lang="ru-RU" sz="2200" b="1" i="1" dirty="0" smtClean="0">
                <a:solidFill>
                  <a:srgbClr val="FF0000"/>
                </a:solidFill>
              </a:rPr>
              <a:t>НИЙ </a:t>
            </a:r>
            <a:r>
              <a:rPr lang="vi-VN" sz="2000" b="1" i="1" dirty="0" smtClean="0"/>
              <a:t>2 –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заст.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ru-RU" sz="2000" b="1" i="1" dirty="0" err="1" smtClean="0"/>
              <a:t>вільний</a:t>
            </a:r>
            <a:r>
              <a:rPr lang="ru-RU" sz="2000" b="1" i="1" dirty="0" smtClean="0"/>
              <a:t> </a:t>
            </a:r>
            <a:r>
              <a:rPr lang="ru-RU" sz="2000" b="1" i="1" dirty="0"/>
              <a:t>у</a:t>
            </a:r>
            <a:r>
              <a:rPr lang="vi-VN" sz="2000" b="1" i="1" dirty="0" smtClean="0"/>
              <a:t> </a:t>
            </a:r>
            <a:r>
              <a:rPr lang="vi-VN" sz="2000" b="1" i="1" dirty="0"/>
              <a:t>дотримуванні законів, правил, </a:t>
            </a:r>
            <a:r>
              <a:rPr lang="vi-VN" sz="2000" b="1" i="1" dirty="0" smtClean="0"/>
              <a:t>зобов'язань</a:t>
            </a:r>
            <a:r>
              <a:rPr lang="uk-UA" sz="2000" b="1" i="1" dirty="0" smtClean="0"/>
              <a:t>.</a:t>
            </a:r>
            <a:endParaRPr lang="vi-VN" sz="2000" b="1" i="1" dirty="0"/>
          </a:p>
          <a:p>
            <a:r>
              <a:rPr lang="vi-VN" sz="2000" b="1" i="1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76" y="57133"/>
            <a:ext cx="1101883" cy="7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651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89679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Тема: </a:t>
            </a:r>
            <a:r>
              <a:rPr lang="ru-RU" sz="3200" b="1" i="1" dirty="0"/>
              <a:t>показ </a:t>
            </a:r>
            <a:r>
              <a:rPr lang="ru-RU" sz="3200" b="1" i="1" dirty="0" err="1"/>
              <a:t>щирої</a:t>
            </a:r>
            <a:r>
              <a:rPr lang="ru-RU" sz="3200" b="1" i="1" dirty="0"/>
              <a:t> </a:t>
            </a:r>
            <a:r>
              <a:rPr lang="ru-RU" sz="3200" b="1" i="1" dirty="0" err="1"/>
              <a:t>розмови</a:t>
            </a:r>
            <a:r>
              <a:rPr lang="ru-RU" sz="3200" b="1" i="1" dirty="0"/>
              <a:t> </a:t>
            </a:r>
            <a:r>
              <a:rPr lang="ru-RU" sz="3200" b="1" i="1" dirty="0" err="1"/>
              <a:t>ліричного</a:t>
            </a:r>
            <a:r>
              <a:rPr lang="ru-RU" sz="3200" b="1" i="1" dirty="0"/>
              <a:t> героя-</a:t>
            </a:r>
            <a:r>
              <a:rPr lang="ru-RU" sz="3200" b="1" i="1" dirty="0" err="1"/>
              <a:t>сина</a:t>
            </a:r>
            <a:r>
              <a:rPr lang="ru-RU" sz="3200" b="1" i="1" dirty="0"/>
              <a:t> з </a:t>
            </a:r>
            <a:r>
              <a:rPr lang="ru-RU" sz="3200" b="1" i="1" dirty="0" err="1"/>
              <a:t>рідною</a:t>
            </a:r>
            <a:r>
              <a:rPr lang="ru-RU" sz="3200" b="1" i="1" dirty="0"/>
              <a:t> </a:t>
            </a:r>
            <a:r>
              <a:rPr lang="ru-RU" sz="3200" b="1" i="1" dirty="0" smtClean="0"/>
              <a:t>землею; </a:t>
            </a:r>
            <a:r>
              <a:rPr lang="ru-RU" sz="3200" b="1" i="1" dirty="0" err="1" smtClean="0"/>
              <a:t>спогади</a:t>
            </a:r>
            <a:r>
              <a:rPr lang="ru-RU" sz="3200" b="1" i="1" dirty="0" smtClean="0"/>
              <a:t> про </a:t>
            </a:r>
            <a:r>
              <a:rPr lang="ru-RU" sz="3200" b="1" i="1" dirty="0" err="1" smtClean="0"/>
              <a:t>дитинство</a:t>
            </a:r>
            <a:r>
              <a:rPr lang="ru-RU" sz="3200" b="1" i="1" dirty="0" smtClean="0"/>
              <a:t> і </a:t>
            </a:r>
            <a:r>
              <a:rPr lang="ru-RU" sz="3200" b="1" i="1" dirty="0" err="1" smtClean="0"/>
              <a:t>юність</a:t>
            </a:r>
            <a:r>
              <a:rPr lang="ru-RU" sz="3200" b="1" i="1" dirty="0" smtClean="0"/>
              <a:t>.</a:t>
            </a:r>
            <a:endParaRPr lang="ru-RU" sz="3200" b="1" i="1" dirty="0"/>
          </a:p>
          <a:p>
            <a:r>
              <a:rPr lang="ru-RU" sz="3200" b="1" i="1" dirty="0" err="1">
                <a:solidFill>
                  <a:srgbClr val="FF0000"/>
                </a:solidFill>
              </a:rPr>
              <a:t>Ідея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уславлення</a:t>
            </a:r>
            <a:r>
              <a:rPr lang="ru-RU" sz="3200" b="1" i="1" dirty="0"/>
              <a:t> </a:t>
            </a:r>
            <a:r>
              <a:rPr lang="ru-RU" sz="3200" b="1" i="1" dirty="0" err="1"/>
              <a:t>рідної</a:t>
            </a:r>
            <a:r>
              <a:rPr lang="ru-RU" sz="3200" b="1" i="1" dirty="0"/>
              <a:t> </a:t>
            </a:r>
            <a:r>
              <a:rPr lang="ru-RU" sz="3200" b="1" i="1" dirty="0" err="1"/>
              <a:t>землі</a:t>
            </a:r>
            <a:r>
              <a:rPr lang="ru-RU" sz="3200" b="1" i="1" dirty="0"/>
              <a:t>, яка </a:t>
            </a:r>
            <a:r>
              <a:rPr lang="ru-RU" sz="3200" b="1" i="1" dirty="0" err="1"/>
              <a:t>живе</a:t>
            </a:r>
            <a:r>
              <a:rPr lang="ru-RU" sz="3200" b="1" i="1" dirty="0"/>
              <a:t> в </a:t>
            </a:r>
            <a:r>
              <a:rPr lang="ru-RU" sz="3200" b="1" i="1" dirty="0" err="1"/>
              <a:t>серці</a:t>
            </a:r>
            <a:r>
              <a:rPr lang="ru-RU" sz="3200" b="1" i="1" dirty="0"/>
              <a:t> </a:t>
            </a:r>
            <a:r>
              <a:rPr lang="ru-RU" sz="3200" b="1" i="1" dirty="0" err="1"/>
              <a:t>українського</a:t>
            </a:r>
            <a:r>
              <a:rPr lang="ru-RU" sz="3200" b="1" i="1" dirty="0"/>
              <a:t> </a:t>
            </a:r>
            <a:r>
              <a:rPr lang="ru-RU" sz="3200" b="1" i="1" dirty="0" err="1"/>
              <a:t>патріота</a:t>
            </a:r>
            <a:r>
              <a:rPr lang="ru-RU" sz="3200" b="1" i="1" dirty="0"/>
              <a:t> </a:t>
            </a:r>
            <a:r>
              <a:rPr lang="ru-RU" sz="3200" b="1" i="1" dirty="0" err="1"/>
              <a:t>незгасним</a:t>
            </a:r>
            <a:r>
              <a:rPr lang="ru-RU" sz="3200" b="1" i="1" dirty="0"/>
              <a:t> образом і </a:t>
            </a:r>
            <a:r>
              <a:rPr lang="ru-RU" sz="3200" b="1" i="1" dirty="0" err="1"/>
              <a:t>допомагає</a:t>
            </a:r>
            <a:r>
              <a:rPr lang="ru-RU" sz="3200" b="1" i="1" dirty="0"/>
              <a:t> </a:t>
            </a:r>
            <a:r>
              <a:rPr lang="ru-RU" sz="3200" b="1" i="1" dirty="0" err="1"/>
              <a:t>йому</a:t>
            </a:r>
            <a:r>
              <a:rPr lang="ru-RU" sz="3200" b="1" i="1" dirty="0"/>
              <a:t> </a:t>
            </a:r>
            <a:r>
              <a:rPr lang="ru-RU" sz="3200" b="1" i="1" dirty="0" err="1"/>
              <a:t>винести</a:t>
            </a:r>
            <a:r>
              <a:rPr lang="ru-RU" sz="3200" b="1" i="1" dirty="0"/>
              <a:t> </a:t>
            </a:r>
            <a:r>
              <a:rPr lang="ru-RU" sz="3200" b="1" i="1" dirty="0" err="1"/>
              <a:t>тяжкі</a:t>
            </a:r>
            <a:r>
              <a:rPr lang="ru-RU" sz="3200" b="1" i="1" dirty="0"/>
              <a:t> </a:t>
            </a:r>
            <a:r>
              <a:rPr lang="ru-RU" sz="3200" b="1" i="1" dirty="0" err="1"/>
              <a:t>табірні</a:t>
            </a:r>
            <a:r>
              <a:rPr lang="ru-RU" sz="3200" b="1" i="1" dirty="0"/>
              <a:t> </a:t>
            </a:r>
            <a:r>
              <a:rPr lang="ru-RU" sz="3200" b="1" i="1" dirty="0" err="1"/>
              <a:t>випробування</a:t>
            </a:r>
            <a:r>
              <a:rPr lang="ru-RU" sz="3200" b="1" i="1" dirty="0"/>
              <a:t>.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Літературний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рід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лірика</a:t>
            </a:r>
            <a:r>
              <a:rPr lang="ru-RU" sz="3200" b="1" i="1" dirty="0"/>
              <a:t> 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Вид </a:t>
            </a:r>
            <a:r>
              <a:rPr lang="ru-RU" sz="3200" b="1" i="1" dirty="0" err="1">
                <a:solidFill>
                  <a:srgbClr val="FF0000"/>
                </a:solidFill>
              </a:rPr>
              <a:t>лірики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громадянська</a:t>
            </a:r>
            <a:endParaRPr lang="ru-RU" sz="3200" b="1" i="1" dirty="0"/>
          </a:p>
          <a:p>
            <a:r>
              <a:rPr lang="ru-RU" sz="3200" b="1" i="1" dirty="0">
                <a:solidFill>
                  <a:srgbClr val="FF0000"/>
                </a:solidFill>
              </a:rPr>
              <a:t>Жанр</a:t>
            </a:r>
            <a:r>
              <a:rPr lang="ru-RU" sz="3200" b="1" i="1" dirty="0" smtClean="0">
                <a:solidFill>
                  <a:srgbClr val="FF0000"/>
                </a:solidFill>
              </a:rPr>
              <a:t>: </a:t>
            </a:r>
            <a:r>
              <a:rPr lang="ru-RU" sz="3200" b="1" i="1" dirty="0" err="1" smtClean="0"/>
              <a:t>ліричний</a:t>
            </a:r>
            <a:r>
              <a:rPr lang="ru-RU" sz="3200" b="1" i="1" dirty="0" smtClean="0"/>
              <a:t> </a:t>
            </a:r>
            <a:r>
              <a:rPr lang="ru-RU" sz="3200" b="1" i="1" dirty="0" err="1"/>
              <a:t>вірш</a:t>
            </a:r>
            <a:endParaRPr lang="ru-RU" sz="3200" b="1" i="1" dirty="0"/>
          </a:p>
          <a:p>
            <a:r>
              <a:rPr lang="ru-RU" sz="3200" b="1" i="1" dirty="0" err="1">
                <a:solidFill>
                  <a:srgbClr val="FF0000"/>
                </a:solidFill>
              </a:rPr>
              <a:t>Віршовий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розмір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ямб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Римування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перехресне</a:t>
            </a:r>
            <a:endParaRPr lang="ru-RU" sz="32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72" y="3501008"/>
            <a:ext cx="3221308" cy="2415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43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-689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702" y="21162"/>
            <a:ext cx="8280920" cy="5973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Епітети: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зболений сон;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усеблага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покута;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пожиттєві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ери; сині ниви; чорне вороння; тіні пелехаті; ранкові нашепти;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солодавий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запах; розгойдані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тарілі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мосянжний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перегук; пшеничні руки; спечені уста; вільготні лети; забуті радощі;</a:t>
            </a:r>
            <a:endParaRPr lang="ru-RU" sz="24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Метафори: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земле, простелись, пролийся; сонця клопочуться в озерах; вороння лісів; райдуга голосів;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безберегість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полів; </a:t>
            </a:r>
            <a:endParaRPr lang="ru-RU" sz="24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Порівняння: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запах винниць, як гріх, як спогад і як біль; </a:t>
            </a:r>
            <a:b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</a:b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Риторичні звертання: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О земле втрачена, явись; минуле,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озовися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, де ти?</a:t>
            </a:r>
            <a:endParaRPr lang="ru-RU" sz="24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Обрамлення: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О земле втрачена, явися /бодай у зболеному сні,/ і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лазурово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простелися/і душу порятуй мені.</a:t>
            </a:r>
            <a:endParaRPr lang="ru-RU" sz="2400" b="1" i="1" dirty="0"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700808"/>
            <a:ext cx="1475656" cy="1106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05788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43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7488" y="47126"/>
            <a:ext cx="8556511" cy="6984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Метафора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(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від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гр.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metaphora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перенесення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) — один з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най­поширеніших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тропів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і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засобів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творення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художньо-образної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мови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оснований на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принципі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схожості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. В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основі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метафори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здатність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слова до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своєрідного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подвоєння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в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мові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номінативної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функції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У </a:t>
            </a:r>
            <a:r>
              <a:rPr lang="ru-RU" sz="2000" b="1" i="1" dirty="0" err="1">
                <a:solidFill>
                  <a:srgbClr val="FF0000"/>
                </a:solidFill>
                <a:ea typeface="Calibri"/>
                <a:cs typeface="Times New Roman"/>
              </a:rPr>
              <a:t>метафорі</a:t>
            </a: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ea typeface="Calibri"/>
                <a:cs typeface="Times New Roman"/>
              </a:rPr>
              <a:t>виділяють</a:t>
            </a: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 низку </a:t>
            </a:r>
            <a:r>
              <a:rPr lang="ru-RU" sz="2000" b="1" i="1" dirty="0" err="1">
                <a:solidFill>
                  <a:srgbClr val="FF0000"/>
                </a:solidFill>
                <a:ea typeface="Calibri"/>
                <a:cs typeface="Times New Roman"/>
              </a:rPr>
              <a:t>аспектів</a:t>
            </a: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: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наочний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уподібненні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за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допомогою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метафори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реалії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утворю­ють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«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наочні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пари», у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яких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загальною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ознакою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можуть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бути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колір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форма й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інші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властивості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;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логічний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— метафора як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операція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з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супідрядними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поняттями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;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психологічний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метафора як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асоціація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вистав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що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нале­жить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до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різних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сфер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сприйняття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зорової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слухової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смако­вої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(«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кислий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настрій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»),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лінгвістичний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трактування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метафори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з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погляду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семасіоло­гії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граматики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стилістики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;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200" b="1" i="1" dirty="0" err="1">
                <a:solidFill>
                  <a:srgbClr val="FF0000"/>
                </a:solidFill>
                <a:ea typeface="Calibri"/>
                <a:cs typeface="Times New Roman"/>
              </a:rPr>
              <a:t>літературознавчий</a:t>
            </a:r>
            <a:r>
              <a:rPr lang="ru-RU" sz="2200" b="1" i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— метафора як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поетични</a:t>
            </a:r>
            <a:r>
              <a:rPr lang="uk-UA" sz="2200" b="1" i="1" dirty="0">
                <a:solidFill>
                  <a:srgbClr val="000000"/>
                </a:solidFill>
                <a:ea typeface="Calibri"/>
                <a:cs typeface="Times New Roman"/>
              </a:rPr>
              <a:t>й 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засіб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її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залеж­ність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від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творчої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індивідуальності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напряму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національної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культури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.</a:t>
            </a:r>
            <a:endParaRPr lang="ru-RU" sz="22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8720"/>
            <a:ext cx="1487548" cy="98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433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484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</a:t>
            </a:r>
            <a:r>
              <a:rPr lang="ru-RU" sz="4000" b="1" dirty="0" err="1" smtClean="0">
                <a:solidFill>
                  <a:srgbClr val="FF0000"/>
                </a:solidFill>
              </a:rPr>
              <a:t>Крiзь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сотнi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сумнiвiв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я </a:t>
            </a:r>
            <a:r>
              <a:rPr lang="ru-RU" sz="4000" b="1" dirty="0" err="1">
                <a:solidFill>
                  <a:srgbClr val="FF0000"/>
                </a:solidFill>
              </a:rPr>
              <a:t>йду</a:t>
            </a:r>
            <a:r>
              <a:rPr lang="ru-RU" sz="4000" b="1" dirty="0">
                <a:solidFill>
                  <a:srgbClr val="FF0000"/>
                </a:solidFill>
              </a:rPr>
              <a:t> до </a:t>
            </a:r>
            <a:r>
              <a:rPr lang="ru-RU" sz="4000" b="1" dirty="0" smtClean="0">
                <a:solidFill>
                  <a:srgbClr val="FF0000"/>
                </a:solidFill>
              </a:rPr>
              <a:t>тебе»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445" y="1268760"/>
            <a:ext cx="705942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Кр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зь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сотн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сумн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 я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йду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до тебе,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добро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правдо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в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ку. Через сто</a:t>
            </a:r>
          </a:p>
          <a:p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знев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р. Моя душа,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запрагла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неба,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буремн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м лет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держить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путь на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стовп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високого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вогню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ос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янний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одним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тво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ï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м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бажанням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 Аж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туди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де не ступали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ще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людськ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сл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ди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щовба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на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щовб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аж поза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смертн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хлан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endParaRPr lang="en-US" sz="28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людських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дерзань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за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чорну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порожнечу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де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вже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нема н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щастя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н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ди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</a:t>
            </a:r>
            <a:r>
              <a:rPr lang="en-US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врочить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порив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: не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спиняйся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йди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То — шлях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правдивий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Ти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його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предтеча.</a:t>
            </a:r>
          </a:p>
          <a:p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7410" name="Picture 2" descr="http://im1-tub-ua.yandex.net/i?id=1b0607778c07d4a26a6575a0f390da58-91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00" y="725757"/>
            <a:ext cx="227647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cs316622.vk.me/v316622583/59df/ECYh8wXPvcQ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 t="16879" r="20832" b="11090"/>
          <a:stretch/>
        </p:blipFill>
        <p:spPr bwMode="auto">
          <a:xfrm>
            <a:off x="7186816" y="2564904"/>
            <a:ext cx="1777672" cy="158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33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260648"/>
            <a:ext cx="853244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 smtClean="0">
                <a:solidFill>
                  <a:srgbClr val="C00000"/>
                </a:solidFill>
              </a:rPr>
              <a:t> </a:t>
            </a:r>
            <a:r>
              <a:rPr lang="uk-UA" sz="6000" b="1" i="1" dirty="0" smtClean="0">
                <a:solidFill>
                  <a:srgbClr val="C00000"/>
                </a:solidFill>
              </a:rPr>
              <a:t>Словник:</a:t>
            </a:r>
            <a:endParaRPr lang="ru-RU" sz="6000" b="1" i="1" dirty="0" smtClean="0">
              <a:solidFill>
                <a:srgbClr val="C00000"/>
              </a:solidFill>
            </a:endParaRPr>
          </a:p>
          <a:p>
            <a:endParaRPr lang="ru-RU" dirty="0"/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ЩОВБА (ЩОВБ)-( </a:t>
            </a:r>
            <a:r>
              <a:rPr lang="ru-RU" sz="3200" b="1" i="1" dirty="0" err="1"/>
              <a:t>діал</a:t>
            </a:r>
            <a:r>
              <a:rPr lang="ru-RU" sz="3200" b="1" i="1" dirty="0" smtClean="0"/>
              <a:t>.) Шпиль </a:t>
            </a:r>
            <a:r>
              <a:rPr lang="ru-RU" sz="3200" b="1" i="1" dirty="0"/>
              <a:t>гори; </a:t>
            </a:r>
            <a:r>
              <a:rPr lang="ru-RU" sz="3200" b="1" i="1" dirty="0" err="1"/>
              <a:t>прямовисна</a:t>
            </a:r>
            <a:r>
              <a:rPr lang="ru-RU" sz="3200" b="1" i="1" dirty="0"/>
              <a:t> </a:t>
            </a:r>
            <a:r>
              <a:rPr lang="ru-RU" sz="3200" b="1" i="1" dirty="0" err="1"/>
              <a:t>скеля</a:t>
            </a:r>
            <a:r>
              <a:rPr lang="ru-RU" sz="3200" b="1" i="1" dirty="0"/>
              <a:t>.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ХЛАНЬ </a:t>
            </a:r>
            <a:r>
              <a:rPr lang="ru-RU" sz="3200" b="1" i="1" dirty="0"/>
              <a:t>– ( </a:t>
            </a:r>
            <a:r>
              <a:rPr lang="ru-RU" sz="3200" b="1" i="1" dirty="0" err="1"/>
              <a:t>діал</a:t>
            </a:r>
            <a:r>
              <a:rPr lang="ru-RU" sz="3200" b="1" i="1" dirty="0"/>
              <a:t>.) </a:t>
            </a:r>
            <a:r>
              <a:rPr lang="ru-RU" sz="3200" b="1" i="1" dirty="0" err="1"/>
              <a:t>Безодня</a:t>
            </a:r>
            <a:r>
              <a:rPr lang="ru-RU" sz="3200" b="1" i="1" dirty="0"/>
              <a:t>.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ПРЕДТЕЧА</a:t>
            </a:r>
            <a:r>
              <a:rPr lang="ru-RU" sz="3200" b="1" i="1" dirty="0"/>
              <a:t> (</a:t>
            </a:r>
            <a:r>
              <a:rPr lang="ru-RU" sz="3200" b="1" i="1" dirty="0" err="1"/>
              <a:t>уроч</a:t>
            </a:r>
            <a:r>
              <a:rPr lang="ru-RU" sz="3200" b="1" i="1" dirty="0"/>
              <a:t>., </a:t>
            </a:r>
            <a:r>
              <a:rPr lang="ru-RU" sz="3200" b="1" i="1" dirty="0" err="1"/>
              <a:t>заст</a:t>
            </a:r>
            <a:r>
              <a:rPr lang="ru-RU" sz="3200" b="1" i="1" dirty="0"/>
              <a:t>.) - </a:t>
            </a:r>
          </a:p>
          <a:p>
            <a:r>
              <a:rPr lang="ru-RU" sz="3200" b="1" i="1" dirty="0"/>
              <a:t>1. Особа, </a:t>
            </a:r>
            <a:r>
              <a:rPr lang="ru-RU" sz="3200" b="1" i="1" dirty="0" err="1"/>
              <a:t>що</a:t>
            </a:r>
            <a:r>
              <a:rPr lang="ru-RU" sz="3200" b="1" i="1" dirty="0"/>
              <a:t> </a:t>
            </a:r>
            <a:r>
              <a:rPr lang="ru-RU" sz="3200" b="1" i="1" dirty="0" err="1"/>
              <a:t>своєю</a:t>
            </a:r>
            <a:r>
              <a:rPr lang="ru-RU" sz="3200" b="1" i="1" dirty="0"/>
              <a:t> </a:t>
            </a:r>
            <a:r>
              <a:rPr lang="ru-RU" sz="3200" b="1" i="1" dirty="0" err="1"/>
              <a:t>діяльністю</a:t>
            </a:r>
            <a:r>
              <a:rPr lang="ru-RU" sz="3200" b="1" i="1" dirty="0"/>
              <a:t> </a:t>
            </a:r>
            <a:r>
              <a:rPr lang="ru-RU" sz="3200" b="1" i="1" dirty="0" err="1"/>
              <a:t>підготувала</a:t>
            </a:r>
            <a:r>
              <a:rPr lang="ru-RU" sz="3200" b="1" i="1" dirty="0"/>
              <a:t> шлях, </a:t>
            </a:r>
            <a:r>
              <a:rPr lang="ru-RU" sz="3200" b="1" i="1" dirty="0" err="1"/>
              <a:t>умови</a:t>
            </a:r>
            <a:r>
              <a:rPr lang="ru-RU" sz="3200" b="1" i="1" dirty="0"/>
              <a:t> для </a:t>
            </a:r>
            <a:r>
              <a:rPr lang="ru-RU" sz="3200" b="1" i="1" dirty="0" err="1"/>
              <a:t>діяльності</a:t>
            </a:r>
            <a:r>
              <a:rPr lang="ru-RU" sz="3200" b="1" i="1" dirty="0"/>
              <a:t> </a:t>
            </a:r>
            <a:r>
              <a:rPr lang="ru-RU" sz="3200" b="1" i="1" dirty="0" err="1"/>
              <a:t>інших</a:t>
            </a:r>
            <a:r>
              <a:rPr lang="ru-RU" sz="3200" b="1" i="1" dirty="0"/>
              <a:t>; </a:t>
            </a:r>
            <a:r>
              <a:rPr lang="ru-RU" sz="3200" b="1" i="1" dirty="0" err="1"/>
              <a:t>попередник</a:t>
            </a:r>
            <a:r>
              <a:rPr lang="ru-RU" sz="3200" b="1" i="1" dirty="0"/>
              <a:t>. </a:t>
            </a:r>
          </a:p>
          <a:p>
            <a:r>
              <a:rPr lang="ru-RU" sz="3200" b="1" i="1" dirty="0"/>
              <a:t>2. перен. </a:t>
            </a:r>
            <a:r>
              <a:rPr lang="ru-RU" sz="3200" b="1" i="1" dirty="0" err="1"/>
              <a:t>Явище</a:t>
            </a:r>
            <a:r>
              <a:rPr lang="ru-RU" sz="3200" b="1" i="1" dirty="0"/>
              <a:t>, </a:t>
            </a:r>
            <a:r>
              <a:rPr lang="ru-RU" sz="3200" b="1" i="1" dirty="0" err="1"/>
              <a:t>подія</a:t>
            </a:r>
            <a:r>
              <a:rPr lang="ru-RU" sz="3200" b="1" i="1" dirty="0"/>
              <a:t>, </a:t>
            </a:r>
            <a:r>
              <a:rPr lang="ru-RU" sz="3200" b="1" i="1" dirty="0" err="1"/>
              <a:t>що</a:t>
            </a:r>
            <a:r>
              <a:rPr lang="ru-RU" sz="3200" b="1" i="1" dirty="0"/>
              <a:t> </a:t>
            </a:r>
            <a:r>
              <a:rPr lang="ru-RU" sz="3200" b="1" i="1" dirty="0" err="1"/>
              <a:t>підготували</a:t>
            </a:r>
            <a:r>
              <a:rPr lang="ru-RU" sz="3200" b="1" i="1" dirty="0"/>
              <a:t> </a:t>
            </a:r>
            <a:r>
              <a:rPr lang="ru-RU" sz="3200" b="1" i="1" dirty="0" err="1"/>
              <a:t>ґрунт</a:t>
            </a:r>
            <a:r>
              <a:rPr lang="ru-RU" sz="3200" b="1" i="1" dirty="0"/>
              <a:t>, </a:t>
            </a:r>
            <a:r>
              <a:rPr lang="ru-RU" sz="3200" b="1" i="1" dirty="0" err="1"/>
              <a:t>умови</a:t>
            </a:r>
            <a:r>
              <a:rPr lang="ru-RU" sz="3200" b="1" i="1" dirty="0"/>
              <a:t> для </a:t>
            </a:r>
            <a:r>
              <a:rPr lang="ru-RU" sz="3200" b="1" i="1" dirty="0" err="1"/>
              <a:t>наступних</a:t>
            </a:r>
            <a:r>
              <a:rPr lang="ru-RU" sz="3200" b="1" i="1" dirty="0"/>
              <a:t> </a:t>
            </a:r>
            <a:r>
              <a:rPr lang="ru-RU" sz="3200" b="1" i="1" dirty="0" err="1"/>
              <a:t>явищ</a:t>
            </a:r>
            <a:r>
              <a:rPr lang="ru-RU" sz="3200" b="1" i="1" dirty="0"/>
              <a:t>, </a:t>
            </a:r>
            <a:r>
              <a:rPr lang="ru-RU" sz="3200" b="1" i="1" dirty="0" err="1"/>
              <a:t>подій</a:t>
            </a:r>
            <a:r>
              <a:rPr lang="ru-RU" sz="3200" b="1" i="1" dirty="0"/>
              <a:t> </a:t>
            </a:r>
            <a:r>
              <a:rPr lang="ru-RU" sz="3200" b="1" i="1" dirty="0" err="1"/>
              <a:t>або</a:t>
            </a:r>
            <a:r>
              <a:rPr lang="ru-RU" sz="3200" b="1" i="1" dirty="0"/>
              <a:t> </a:t>
            </a:r>
            <a:r>
              <a:rPr lang="ru-RU" sz="3200" b="1" i="1" dirty="0" err="1"/>
              <a:t>передують</a:t>
            </a:r>
            <a:r>
              <a:rPr lang="ru-RU" sz="3200" b="1" i="1" dirty="0"/>
              <a:t> </a:t>
            </a:r>
            <a:r>
              <a:rPr lang="ru-RU" sz="3200" b="1" i="1" dirty="0" err="1"/>
              <a:t>іншим</a:t>
            </a:r>
            <a:r>
              <a:rPr lang="ru-RU" sz="3200" b="1" i="1" dirty="0"/>
              <a:t> </a:t>
            </a:r>
            <a:r>
              <a:rPr lang="ru-RU" sz="3200" b="1" i="1" dirty="0" err="1"/>
              <a:t>явищам</a:t>
            </a:r>
            <a:r>
              <a:rPr lang="ru-RU" sz="3200" b="1" i="1" dirty="0"/>
              <a:t>, </a:t>
            </a:r>
            <a:r>
              <a:rPr lang="ru-RU" sz="3200" b="1" i="1" dirty="0" err="1"/>
              <a:t>подіям</a:t>
            </a:r>
            <a:endParaRPr lang="ru-RU" sz="3200" b="1" i="1" dirty="0"/>
          </a:p>
          <a:p>
            <a:endParaRPr lang="ru-RU" dirty="0"/>
          </a:p>
        </p:txBody>
      </p:sp>
      <p:pic>
        <p:nvPicPr>
          <p:cNvPr id="6" name="Picture 8" descr="D:\Наташа\фотка картинки\фотки 2\36406985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"/>
            <a:ext cx="2506220" cy="165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321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ЗАВДАННЯ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533400"/>
            <a:ext cx="8215064" cy="3767670"/>
          </a:xfrm>
        </p:spPr>
        <p:txBody>
          <a:bodyPr/>
          <a:lstStyle/>
          <a:p>
            <a:r>
              <a:rPr lang="uk-UA" b="1" dirty="0" smtClean="0"/>
              <a:t>ЗНАТИ ЖИТТЄВИЙ І ТВОРЧИЙ ШЛЯХ ВАСИЛЯ СТУСА</a:t>
            </a:r>
          </a:p>
          <a:p>
            <a:r>
              <a:rPr lang="uk-UA" b="1" dirty="0" smtClean="0"/>
              <a:t>ВМІТИ АНАЛІЗУВАТИ ТВОРЧИЙ ДОРОБОК УЗАГАЛІ ТА КОЖНУ З </a:t>
            </a:r>
            <a:r>
              <a:rPr lang="uk-UA" b="1" dirty="0" smtClean="0"/>
              <a:t>ПОЕЗІЙ </a:t>
            </a:r>
            <a:r>
              <a:rPr lang="uk-UA" b="1" dirty="0" smtClean="0"/>
              <a:t>УРОКІВ</a:t>
            </a:r>
          </a:p>
          <a:p>
            <a:r>
              <a:rPr lang="uk-UA" b="1" smtClean="0"/>
              <a:t>РОЗУМІТИ </a:t>
            </a:r>
            <a:r>
              <a:rPr lang="uk-UA" b="1" smtClean="0"/>
              <a:t>ПОНЯТТЯ </a:t>
            </a:r>
            <a:r>
              <a:rPr lang="uk-UA" b="1" dirty="0" smtClean="0"/>
              <a:t>«СТОЇЦИЗМ»</a:t>
            </a:r>
          </a:p>
          <a:p>
            <a:r>
              <a:rPr lang="uk-UA" b="1" dirty="0" smtClean="0"/>
              <a:t>ВМІТИ РОЗКРИВАТИ СУТЬ ЕКЗИСТЕНЦІЙНОЇ ПРОБЛЕМИ ВИБОРУ</a:t>
            </a:r>
          </a:p>
          <a:p>
            <a:r>
              <a:rPr lang="uk-UA" b="1" dirty="0" smtClean="0"/>
              <a:t>ОДНУ З ПОЕЗІЙ ВИВЧИТИ НАПАМ’ЯТЬ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177437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506" y="326249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Тема: </a:t>
            </a:r>
            <a:r>
              <a:rPr lang="ru-RU" sz="2800" b="1" i="1" dirty="0"/>
              <a:t>показ </a:t>
            </a:r>
            <a:r>
              <a:rPr lang="ru-RU" sz="2800" b="1" i="1" dirty="0" err="1"/>
              <a:t>свідомого</a:t>
            </a:r>
            <a:r>
              <a:rPr lang="ru-RU" sz="2800" b="1" i="1" dirty="0"/>
              <a:t> </a:t>
            </a:r>
            <a:r>
              <a:rPr lang="ru-RU" sz="2800" b="1" i="1" dirty="0" err="1"/>
              <a:t>вибору</a:t>
            </a:r>
            <a:r>
              <a:rPr lang="ru-RU" sz="2800" b="1" i="1" dirty="0"/>
              <a:t>  </a:t>
            </a:r>
            <a:r>
              <a:rPr lang="ru-RU" sz="2800" b="1" i="1" dirty="0" err="1"/>
              <a:t>ліричним</a:t>
            </a:r>
            <a:r>
              <a:rPr lang="ru-RU" sz="2800" b="1" i="1" dirty="0"/>
              <a:t> </a:t>
            </a:r>
            <a:r>
              <a:rPr lang="ru-RU" sz="2800" b="1" i="1" dirty="0" err="1"/>
              <a:t>героєм</a:t>
            </a:r>
            <a:r>
              <a:rPr lang="ru-RU" sz="2800" b="1" i="1" dirty="0"/>
              <a:t>  </a:t>
            </a:r>
            <a:r>
              <a:rPr lang="ru-RU" sz="2800" b="1" i="1" dirty="0" err="1"/>
              <a:t>свого</a:t>
            </a:r>
            <a:r>
              <a:rPr lang="ru-RU" sz="2800" b="1" i="1" dirty="0"/>
              <a:t> </a:t>
            </a:r>
            <a:r>
              <a:rPr lang="ru-RU" sz="2800" b="1" i="1" dirty="0" err="1"/>
              <a:t>життєвого</a:t>
            </a:r>
            <a:r>
              <a:rPr lang="ru-RU" sz="2800" b="1" i="1" dirty="0"/>
              <a:t> шляху, де </a:t>
            </a:r>
            <a:r>
              <a:rPr lang="ru-RU" sz="2800" b="1" i="1" dirty="0" err="1"/>
              <a:t>панує</a:t>
            </a:r>
            <a:r>
              <a:rPr lang="ru-RU" sz="2800" b="1" i="1" dirty="0"/>
              <a:t> </a:t>
            </a:r>
            <a:r>
              <a:rPr lang="ru-RU" sz="2800" b="1" i="1" dirty="0" err="1"/>
              <a:t>світло</a:t>
            </a:r>
            <a:r>
              <a:rPr lang="ru-RU" sz="2800" b="1" i="1" dirty="0"/>
              <a:t>, добро, краса;  </a:t>
            </a:r>
            <a:r>
              <a:rPr lang="ru-RU" sz="2800" b="1" i="1" dirty="0" err="1"/>
              <a:t>усвідомлення</a:t>
            </a:r>
            <a:r>
              <a:rPr lang="ru-RU" sz="2800" b="1" i="1" dirty="0"/>
              <a:t> того, </a:t>
            </a:r>
            <a:r>
              <a:rPr lang="ru-RU" sz="2800" b="1" i="1" dirty="0" err="1"/>
              <a:t>що</a:t>
            </a:r>
            <a:r>
              <a:rPr lang="ru-RU" sz="2800" b="1" i="1" dirty="0"/>
              <a:t> повести </a:t>
            </a:r>
            <a:r>
              <a:rPr lang="ru-RU" sz="2800" b="1" i="1" dirty="0" err="1"/>
              <a:t>його</a:t>
            </a:r>
            <a:r>
              <a:rPr lang="ru-RU" sz="2800" b="1" i="1" dirty="0"/>
              <a:t> </a:t>
            </a:r>
            <a:r>
              <a:rPr lang="ru-RU" sz="2800" b="1" i="1" dirty="0" err="1"/>
              <a:t>зможе</a:t>
            </a:r>
            <a:r>
              <a:rPr lang="ru-RU" sz="2800" b="1" i="1" dirty="0"/>
              <a:t> </a:t>
            </a:r>
            <a:r>
              <a:rPr lang="ru-RU" sz="2800" b="1" i="1" dirty="0" err="1"/>
              <a:t>лише</a:t>
            </a:r>
            <a:r>
              <a:rPr lang="ru-RU" sz="2800" b="1" i="1" dirty="0"/>
              <a:t>  правда!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Ідея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уславлення</a:t>
            </a:r>
            <a:r>
              <a:rPr lang="ru-RU" sz="2800" b="1" i="1" dirty="0"/>
              <a:t> </a:t>
            </a:r>
            <a:r>
              <a:rPr lang="ru-RU" sz="2800" b="1" i="1" dirty="0" err="1"/>
              <a:t>цілеспрямованості</a:t>
            </a:r>
            <a:r>
              <a:rPr lang="ru-RU" sz="2800" b="1" i="1" dirty="0"/>
              <a:t> </a:t>
            </a:r>
            <a:r>
              <a:rPr lang="ru-RU" sz="2800" b="1" i="1" dirty="0" err="1"/>
              <a:t>ліричного</a:t>
            </a:r>
            <a:r>
              <a:rPr lang="ru-RU" sz="2800" b="1" i="1" dirty="0"/>
              <a:t> героя, </a:t>
            </a:r>
            <a:r>
              <a:rPr lang="ru-RU" sz="2800" b="1" i="1" dirty="0" err="1"/>
              <a:t>який</a:t>
            </a:r>
            <a:r>
              <a:rPr lang="ru-RU" sz="2800" b="1" i="1" dirty="0"/>
              <a:t> у </a:t>
            </a:r>
            <a:r>
              <a:rPr lang="ru-RU" sz="2800" b="1" i="1" dirty="0" err="1"/>
              <a:t>своїх</a:t>
            </a:r>
            <a:r>
              <a:rPr lang="ru-RU" sz="2800" b="1" i="1" dirty="0"/>
              <a:t> духовно-</a:t>
            </a:r>
            <a:r>
              <a:rPr lang="ru-RU" sz="2800" b="1" i="1" dirty="0" err="1"/>
              <a:t>етичних</a:t>
            </a:r>
            <a:r>
              <a:rPr lang="ru-RU" sz="2800" b="1" i="1" dirty="0"/>
              <a:t> </a:t>
            </a:r>
            <a:r>
              <a:rPr lang="ru-RU" sz="2800" b="1" i="1" dirty="0" err="1"/>
              <a:t>домаганнях</a:t>
            </a:r>
            <a:r>
              <a:rPr lang="ru-RU" sz="2800" b="1" i="1" dirty="0"/>
              <a:t> </a:t>
            </a:r>
            <a:r>
              <a:rPr lang="ru-RU" sz="2800" b="1" i="1" dirty="0" err="1"/>
              <a:t>правди</a:t>
            </a:r>
            <a:r>
              <a:rPr lang="ru-RU" sz="2800" b="1" i="1" dirty="0"/>
              <a:t> </a:t>
            </a:r>
            <a:r>
              <a:rPr lang="ru-RU" sz="2800" b="1" i="1" dirty="0" err="1"/>
              <a:t>зазнає</a:t>
            </a:r>
            <a:r>
              <a:rPr lang="ru-RU" sz="2800" b="1" i="1" dirty="0"/>
              <a:t> </a:t>
            </a:r>
            <a:r>
              <a:rPr lang="ru-RU" sz="2800" b="1" i="1" dirty="0" err="1"/>
              <a:t>хитання</a:t>
            </a:r>
            <a:r>
              <a:rPr lang="ru-RU" sz="2800" b="1" i="1" dirty="0"/>
              <a:t> і </a:t>
            </a:r>
            <a:r>
              <a:rPr lang="ru-RU" sz="2800" b="1" i="1" dirty="0" err="1"/>
              <a:t>перешкод</a:t>
            </a:r>
            <a:r>
              <a:rPr lang="ru-RU" sz="2800" b="1" i="1" dirty="0"/>
              <a:t> , але не </a:t>
            </a:r>
            <a:r>
              <a:rPr lang="ru-RU" sz="2800" b="1" i="1" dirty="0" err="1"/>
              <a:t>зневіряється</a:t>
            </a:r>
            <a:r>
              <a:rPr lang="ru-RU" sz="2800" b="1" i="1" dirty="0"/>
              <a:t> і </a:t>
            </a:r>
            <a:r>
              <a:rPr lang="ru-RU" sz="2800" b="1" i="1" dirty="0" err="1"/>
              <a:t>вибирає</a:t>
            </a:r>
            <a:r>
              <a:rPr lang="ru-RU" sz="2800" b="1" i="1" dirty="0"/>
              <a:t> </a:t>
            </a:r>
            <a:r>
              <a:rPr lang="ru-RU" sz="2800" b="1" i="1" dirty="0" err="1"/>
              <a:t>духовну</a:t>
            </a:r>
            <a:r>
              <a:rPr lang="ru-RU" sz="2800" b="1" i="1" dirty="0"/>
              <a:t> </a:t>
            </a:r>
            <a:r>
              <a:rPr lang="ru-RU" sz="2800" b="1" i="1" dirty="0" err="1"/>
              <a:t>висоту</a:t>
            </a:r>
            <a:r>
              <a:rPr lang="ru-RU" sz="2800" b="1" i="1" dirty="0"/>
              <a:t>.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Літературний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рід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лірика</a:t>
            </a:r>
            <a:endParaRPr lang="ru-RU" sz="2800" b="1" i="1" dirty="0"/>
          </a:p>
          <a:p>
            <a:r>
              <a:rPr lang="ru-RU" sz="2800" b="1" i="1" dirty="0">
                <a:solidFill>
                  <a:srgbClr val="FF0000"/>
                </a:solidFill>
              </a:rPr>
              <a:t>Вид </a:t>
            </a:r>
            <a:r>
              <a:rPr lang="ru-RU" sz="2800" b="1" i="1" dirty="0" err="1">
                <a:solidFill>
                  <a:srgbClr val="FF0000"/>
                </a:solidFill>
              </a:rPr>
              <a:t>лірики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філософська</a:t>
            </a:r>
            <a:endParaRPr lang="ru-RU" sz="2800" b="1" i="1" dirty="0"/>
          </a:p>
          <a:p>
            <a:r>
              <a:rPr lang="ru-RU" sz="2800" b="1" i="1" dirty="0">
                <a:solidFill>
                  <a:srgbClr val="FF0000"/>
                </a:solidFill>
              </a:rPr>
              <a:t>Жанр: </a:t>
            </a:r>
            <a:r>
              <a:rPr lang="ru-RU" sz="2800" b="1" i="1" dirty="0" err="1"/>
              <a:t>ліричний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вірш</a:t>
            </a:r>
            <a:r>
              <a:rPr lang="ru-RU" sz="2800" b="1" i="1" dirty="0" smtClean="0"/>
              <a:t>  ( </a:t>
            </a:r>
            <a:r>
              <a:rPr lang="ru-RU" sz="2800" b="1" i="1" dirty="0" err="1" smtClean="0"/>
              <a:t>декларація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митця</a:t>
            </a:r>
            <a:r>
              <a:rPr lang="ru-RU" sz="2800" b="1" i="1" dirty="0" smtClean="0"/>
              <a:t>)</a:t>
            </a:r>
            <a:endParaRPr lang="ru-RU" sz="2800" b="1" i="1" dirty="0"/>
          </a:p>
          <a:p>
            <a:r>
              <a:rPr lang="ru-RU" sz="2800" b="1" i="1" dirty="0" err="1">
                <a:solidFill>
                  <a:srgbClr val="FF0000"/>
                </a:solidFill>
              </a:rPr>
              <a:t>Віршовий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розмір</a:t>
            </a:r>
            <a:r>
              <a:rPr lang="ru-RU" sz="2800" b="1" i="1" dirty="0">
                <a:solidFill>
                  <a:srgbClr val="FF0000"/>
                </a:solidFill>
              </a:rPr>
              <a:t> : </a:t>
            </a:r>
            <a:r>
              <a:rPr lang="ru-RU" sz="2800" b="1" i="1" dirty="0"/>
              <a:t>ямб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464" y="5013176"/>
            <a:ext cx="2281213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3218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16632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FF0000"/>
                </a:solidFill>
              </a:rPr>
              <a:t>Епітети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буремний</a:t>
            </a:r>
            <a:r>
              <a:rPr lang="ru-RU" sz="2800" b="1" i="1" dirty="0"/>
              <a:t> лет; </a:t>
            </a:r>
            <a:r>
              <a:rPr lang="ru-RU" sz="2800" b="1" i="1" dirty="0" err="1"/>
              <a:t>високий</a:t>
            </a:r>
            <a:r>
              <a:rPr lang="ru-RU" sz="2800" b="1" i="1" dirty="0"/>
              <a:t> </a:t>
            </a:r>
            <a:r>
              <a:rPr lang="ru-RU" sz="2800" b="1" i="1" dirty="0" err="1"/>
              <a:t>вогонь</a:t>
            </a:r>
            <a:r>
              <a:rPr lang="ru-RU" sz="2800" b="1" i="1" dirty="0"/>
              <a:t>; </a:t>
            </a:r>
            <a:r>
              <a:rPr lang="ru-RU" sz="2800" b="1" i="1" dirty="0" err="1"/>
              <a:t>людські</a:t>
            </a:r>
            <a:r>
              <a:rPr lang="ru-RU" sz="2800" b="1" i="1" dirty="0"/>
              <a:t> </a:t>
            </a:r>
            <a:r>
              <a:rPr lang="ru-RU" sz="2800" b="1" i="1" dirty="0" err="1"/>
              <a:t>сліди</a:t>
            </a:r>
            <a:r>
              <a:rPr lang="ru-RU" sz="2800" b="1" i="1" dirty="0"/>
              <a:t>; </a:t>
            </a:r>
            <a:r>
              <a:rPr lang="ru-RU" sz="2800" b="1" i="1" dirty="0" err="1"/>
              <a:t>смертні</a:t>
            </a:r>
            <a:r>
              <a:rPr lang="ru-RU" sz="2800" b="1" i="1" dirty="0"/>
              <a:t> </a:t>
            </a:r>
            <a:r>
              <a:rPr lang="ru-RU" sz="2800" b="1" i="1" dirty="0" err="1"/>
              <a:t>хлані;людські</a:t>
            </a:r>
            <a:r>
              <a:rPr lang="ru-RU" sz="2800" b="1" i="1" dirty="0"/>
              <a:t> </a:t>
            </a:r>
            <a:r>
              <a:rPr lang="ru-RU" sz="2800" b="1" i="1" dirty="0" err="1"/>
              <a:t>дерзання</a:t>
            </a:r>
            <a:r>
              <a:rPr lang="ru-RU" sz="2800" b="1" i="1" dirty="0"/>
              <a:t>; </a:t>
            </a:r>
            <a:r>
              <a:rPr lang="ru-RU" sz="2800" b="1" i="1" dirty="0" err="1"/>
              <a:t>чорна</a:t>
            </a:r>
            <a:r>
              <a:rPr lang="ru-RU" sz="2800" b="1" i="1" dirty="0"/>
              <a:t> </a:t>
            </a:r>
            <a:r>
              <a:rPr lang="ru-RU" sz="2800" b="1" i="1" dirty="0" err="1"/>
              <a:t>порожнеча</a:t>
            </a:r>
            <a:r>
              <a:rPr lang="ru-RU" sz="2800" b="1" i="1" dirty="0"/>
              <a:t>; шлях </a:t>
            </a:r>
            <a:r>
              <a:rPr lang="ru-RU" sz="2800" b="1" i="1" dirty="0" err="1"/>
              <a:t>правдивий</a:t>
            </a:r>
            <a:r>
              <a:rPr lang="ru-RU" sz="2800" b="1" i="1" dirty="0"/>
              <a:t>;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Метафори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/>
              <a:t>душа </a:t>
            </a:r>
            <a:r>
              <a:rPr lang="ru-RU" sz="2800" b="1" i="1" dirty="0" err="1"/>
              <a:t>запрагла</a:t>
            </a:r>
            <a:r>
              <a:rPr lang="ru-RU" sz="2800" b="1" i="1" dirty="0"/>
              <a:t> неба; душа </a:t>
            </a:r>
            <a:r>
              <a:rPr lang="ru-RU" sz="2800" b="1" i="1" dirty="0" err="1"/>
              <a:t>держить</a:t>
            </a:r>
            <a:r>
              <a:rPr lang="ru-RU" sz="2800" b="1" i="1" dirty="0"/>
              <a:t> путь на </a:t>
            </a:r>
            <a:r>
              <a:rPr lang="ru-RU" sz="2800" b="1" i="1" dirty="0" err="1"/>
              <a:t>стовп</a:t>
            </a:r>
            <a:r>
              <a:rPr lang="ru-RU" sz="2800" b="1" i="1" dirty="0"/>
              <a:t>; 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Риторичні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звертання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/>
              <a:t>я </a:t>
            </a:r>
            <a:r>
              <a:rPr lang="ru-RU" sz="2800" b="1" i="1" dirty="0" err="1"/>
              <a:t>йду</a:t>
            </a:r>
            <a:r>
              <a:rPr lang="ru-RU" sz="2800" b="1" i="1" dirty="0"/>
              <a:t> до тебе, добро і </a:t>
            </a:r>
            <a:r>
              <a:rPr lang="ru-RU" sz="2800" b="1" i="1" dirty="0" err="1"/>
              <a:t>правдо</a:t>
            </a:r>
            <a:r>
              <a:rPr lang="ru-RU" sz="2800" b="1" i="1" dirty="0"/>
              <a:t> </a:t>
            </a:r>
            <a:r>
              <a:rPr lang="ru-RU" sz="2800" b="1" i="1" dirty="0" err="1"/>
              <a:t>віку</a:t>
            </a:r>
            <a:r>
              <a:rPr lang="ru-RU" sz="2800" b="1" i="1" dirty="0" smtClean="0"/>
              <a:t>;</a:t>
            </a:r>
          </a:p>
          <a:p>
            <a:r>
              <a:rPr lang="ru-RU" sz="2800" b="1" i="1" dirty="0" err="1" smtClean="0">
                <a:solidFill>
                  <a:srgbClr val="FF0000"/>
                </a:solidFill>
              </a:rPr>
              <a:t>Гіпербола</a:t>
            </a:r>
            <a:r>
              <a:rPr lang="ru-RU" sz="2800" b="1" i="1" dirty="0" smtClean="0">
                <a:solidFill>
                  <a:srgbClr val="FF0000"/>
                </a:solidFill>
              </a:rPr>
              <a:t>: </a:t>
            </a:r>
            <a:r>
              <a:rPr lang="ru-RU" sz="2800" b="1" i="1" dirty="0" err="1" smtClean="0"/>
              <a:t>крізь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сотні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сумнівів</a:t>
            </a:r>
            <a:r>
              <a:rPr lang="ru-RU" sz="2800" b="1" i="1" dirty="0" smtClean="0"/>
              <a:t>…, через сто </a:t>
            </a:r>
            <a:r>
              <a:rPr lang="ru-RU" sz="2800" b="1" i="1" dirty="0" err="1" smtClean="0"/>
              <a:t>зневір</a:t>
            </a:r>
            <a:r>
              <a:rPr lang="ru-RU" sz="2800" b="1" i="1" dirty="0" smtClean="0"/>
              <a:t>;</a:t>
            </a:r>
          </a:p>
          <a:p>
            <a:r>
              <a:rPr lang="ru-RU" sz="2800" b="1" i="1" dirty="0" err="1" smtClean="0">
                <a:solidFill>
                  <a:srgbClr val="FF0000"/>
                </a:solidFill>
              </a:rPr>
              <a:t>Алітерація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звуків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/>
              <a:t>Р, С, Щ </a:t>
            </a:r>
            <a:endParaRPr lang="ru-RU" sz="2800" b="1" i="1" dirty="0"/>
          </a:p>
        </p:txBody>
      </p:sp>
      <p:pic>
        <p:nvPicPr>
          <p:cNvPr id="27650" name="Picture 2" descr="http://img-fotki.yandex.ru/get/6101/121620033.55/0_796a9_d1a9c753_X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4707" r="4706" b="20937"/>
          <a:stretch/>
        </p:blipFill>
        <p:spPr bwMode="auto">
          <a:xfrm>
            <a:off x="2627784" y="4061663"/>
            <a:ext cx="4045226" cy="2741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111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88640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6000" b="1" i="1" dirty="0">
                <a:solidFill>
                  <a:srgbClr val="C00000"/>
                </a:solidFill>
              </a:rPr>
              <a:t>Словник: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42175"/>
            <a:ext cx="8604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solidFill>
                  <a:srgbClr val="FF0000"/>
                </a:solidFill>
              </a:rPr>
              <a:t>Стоїцизм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/>
              <a:t>– (</a:t>
            </a:r>
            <a:r>
              <a:rPr lang="ru-RU" sz="3600" b="1" i="1" dirty="0" err="1"/>
              <a:t>грец</a:t>
            </a:r>
            <a:r>
              <a:rPr lang="ru-RU" sz="3600" b="1" i="1" dirty="0"/>
              <a:t>. – </a:t>
            </a:r>
            <a:r>
              <a:rPr lang="en-US" sz="3600" b="1" i="1" dirty="0" err="1"/>
              <a:t>stikos</a:t>
            </a:r>
            <a:r>
              <a:rPr lang="en-US" sz="3600" b="1" i="1" dirty="0"/>
              <a:t> – </a:t>
            </a:r>
            <a:r>
              <a:rPr lang="ru-RU" sz="3600" b="1" i="1" dirty="0"/>
              <a:t>портик в </a:t>
            </a:r>
            <a:r>
              <a:rPr lang="ru-RU" sz="3600" b="1" i="1" dirty="0" err="1"/>
              <a:t>Афінах</a:t>
            </a:r>
            <a:r>
              <a:rPr lang="ru-RU" sz="3600" b="1" i="1" dirty="0"/>
              <a:t>, де </a:t>
            </a:r>
            <a:r>
              <a:rPr lang="ru-RU" sz="3600" b="1" i="1" dirty="0" err="1"/>
              <a:t>була</a:t>
            </a:r>
            <a:r>
              <a:rPr lang="ru-RU" sz="3600" b="1" i="1" dirty="0"/>
              <a:t> школа </a:t>
            </a:r>
            <a:r>
              <a:rPr lang="ru-RU" sz="3600" b="1" i="1" dirty="0" err="1"/>
              <a:t>стоїків</a:t>
            </a:r>
            <a:r>
              <a:rPr lang="ru-RU" sz="3600" b="1" i="1" dirty="0"/>
              <a:t>) – одна </a:t>
            </a:r>
            <a:r>
              <a:rPr lang="ru-RU" sz="3600" b="1" i="1" dirty="0" err="1"/>
              <a:t>із</a:t>
            </a:r>
            <a:r>
              <a:rPr lang="ru-RU" sz="3600" b="1" i="1" dirty="0"/>
              <a:t> </a:t>
            </a:r>
            <a:r>
              <a:rPr lang="ru-RU" sz="3600" b="1" i="1" dirty="0" err="1"/>
              <a:t>течій</a:t>
            </a:r>
            <a:r>
              <a:rPr lang="ru-RU" sz="3600" b="1" i="1" dirty="0"/>
              <a:t> </a:t>
            </a:r>
            <a:r>
              <a:rPr lang="ru-RU" sz="3600" b="1" i="1" dirty="0" err="1"/>
              <a:t>філософії</a:t>
            </a:r>
            <a:r>
              <a:rPr lang="ru-RU" sz="3600" b="1" i="1" dirty="0"/>
              <a:t> в </a:t>
            </a:r>
            <a:r>
              <a:rPr lang="ru-RU" sz="3600" b="1" i="1" dirty="0" err="1"/>
              <a:t>добу</a:t>
            </a:r>
            <a:r>
              <a:rPr lang="ru-RU" sz="3600" b="1" i="1" dirty="0"/>
              <a:t> </a:t>
            </a:r>
            <a:r>
              <a:rPr lang="ru-RU" sz="3600" b="1" i="1" dirty="0" err="1"/>
              <a:t>античності</a:t>
            </a:r>
            <a:r>
              <a:rPr lang="ru-RU" sz="3600" b="1" i="1" dirty="0"/>
              <a:t>. </a:t>
            </a:r>
            <a:r>
              <a:rPr lang="ru-RU" sz="3600" b="1" i="1" dirty="0" err="1"/>
              <a:t>Стоїки</a:t>
            </a:r>
            <a:r>
              <a:rPr lang="ru-RU" sz="3600" b="1" i="1" dirty="0"/>
              <a:t> ставили мету: </a:t>
            </a:r>
            <a:r>
              <a:rPr lang="ru-RU" sz="3600" b="1" i="1" dirty="0" err="1"/>
              <a:t>досягнути</a:t>
            </a:r>
            <a:r>
              <a:rPr lang="ru-RU" sz="3600" b="1" i="1" dirty="0"/>
              <a:t> душевного </a:t>
            </a:r>
            <a:r>
              <a:rPr lang="ru-RU" sz="3600" b="1" i="1" dirty="0" err="1"/>
              <a:t>спокою</a:t>
            </a:r>
            <a:r>
              <a:rPr lang="ru-RU" sz="3600" b="1" i="1" dirty="0"/>
              <a:t>, </a:t>
            </a:r>
            <a:r>
              <a:rPr lang="ru-RU" sz="3600" b="1" i="1" dirty="0" err="1"/>
              <a:t>духовної</a:t>
            </a:r>
            <a:r>
              <a:rPr lang="ru-RU" sz="3600" b="1" i="1" dirty="0"/>
              <a:t> </a:t>
            </a:r>
            <a:r>
              <a:rPr lang="ru-RU" sz="3600" b="1" i="1" dirty="0" err="1"/>
              <a:t>незворушності</a:t>
            </a:r>
            <a:r>
              <a:rPr lang="ru-RU" sz="3600" b="1" i="1" dirty="0"/>
              <a:t>, бути </a:t>
            </a:r>
            <a:r>
              <a:rPr lang="ru-RU" sz="3600" b="1" i="1" dirty="0" err="1"/>
              <a:t>мужніми</a:t>
            </a:r>
            <a:r>
              <a:rPr lang="ru-RU" sz="3600" b="1" i="1" dirty="0"/>
              <a:t> і </a:t>
            </a:r>
            <a:r>
              <a:rPr lang="ru-RU" sz="3600" b="1" i="1" dirty="0" err="1"/>
              <a:t>стійкими</a:t>
            </a:r>
            <a:r>
              <a:rPr lang="ru-RU" sz="3600" b="1" i="1" dirty="0"/>
              <a:t> </a:t>
            </a:r>
            <a:r>
              <a:rPr lang="ru-RU" sz="3600" b="1" i="1" dirty="0" err="1"/>
              <a:t>під</a:t>
            </a:r>
            <a:r>
              <a:rPr lang="ru-RU" sz="3600" b="1" i="1" dirty="0"/>
              <a:t> час </a:t>
            </a:r>
            <a:r>
              <a:rPr lang="ru-RU" sz="3600" b="1" i="1" dirty="0" err="1"/>
              <a:t>життєвих</a:t>
            </a:r>
            <a:r>
              <a:rPr lang="ru-RU" sz="3600" b="1" i="1" dirty="0"/>
              <a:t> </a:t>
            </a:r>
            <a:r>
              <a:rPr lang="ru-RU" sz="3600" b="1" i="1" dirty="0" err="1" smtClean="0"/>
              <a:t>випробувань</a:t>
            </a:r>
            <a:r>
              <a:rPr lang="ru-RU" sz="3600" b="1" i="1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19516"/>
            <a:ext cx="2423989" cy="160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154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5" y="-9872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16632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«ЯК </a:t>
            </a:r>
            <a:r>
              <a:rPr lang="ru-RU" sz="4000" b="1" i="1" dirty="0">
                <a:solidFill>
                  <a:srgbClr val="FF0000"/>
                </a:solidFill>
              </a:rPr>
              <a:t>ДОБРЕ ТЕ , </a:t>
            </a:r>
            <a:endParaRPr lang="ru-RU" sz="4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ЩО </a:t>
            </a:r>
            <a:r>
              <a:rPr lang="ru-RU" sz="4000" b="1" i="1" dirty="0">
                <a:solidFill>
                  <a:srgbClr val="FF0000"/>
                </a:solidFill>
              </a:rPr>
              <a:t>СМЕРТІ НЕ БОЮСЬ </a:t>
            </a:r>
            <a:r>
              <a:rPr lang="ru-RU" sz="4000" b="1" i="1" dirty="0" smtClean="0">
                <a:solidFill>
                  <a:srgbClr val="FF0000"/>
                </a:solidFill>
              </a:rPr>
              <a:t>Я»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4562" y="1440968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Як добре те,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 не боюсь я</a:t>
            </a:r>
          </a:p>
          <a:p>
            <a:r>
              <a:rPr lang="ru-RU" sz="2400" b="1" i="1" dirty="0"/>
              <a:t>і не питаю, </a:t>
            </a:r>
            <a:r>
              <a:rPr lang="ru-RU" sz="2400" b="1" i="1" dirty="0" err="1"/>
              <a:t>чи</a:t>
            </a:r>
            <a:r>
              <a:rPr lang="ru-RU" sz="2400" b="1" i="1" dirty="0"/>
              <a:t> тяжкий </a:t>
            </a:r>
            <a:r>
              <a:rPr lang="ru-RU" sz="2400" b="1" i="1" dirty="0" err="1"/>
              <a:t>мій</a:t>
            </a:r>
            <a:r>
              <a:rPr lang="ru-RU" sz="2400" b="1" i="1" dirty="0"/>
              <a:t> </a:t>
            </a:r>
            <a:r>
              <a:rPr lang="ru-RU" sz="2400" b="1" i="1" dirty="0" err="1"/>
              <a:t>хрест</a:t>
            </a:r>
            <a:r>
              <a:rPr lang="ru-RU" sz="2400" b="1" i="1" dirty="0"/>
              <a:t>,</a:t>
            </a:r>
          </a:p>
          <a:p>
            <a:r>
              <a:rPr lang="ru-RU" sz="2400" b="1" i="1" dirty="0" err="1"/>
              <a:t>що</a:t>
            </a:r>
            <a:r>
              <a:rPr lang="ru-RU" sz="2400" b="1" i="1" dirty="0"/>
              <a:t> перед вами, </a:t>
            </a:r>
            <a:r>
              <a:rPr lang="ru-RU" sz="2400" b="1" i="1" dirty="0" err="1"/>
              <a:t>судді</a:t>
            </a:r>
            <a:r>
              <a:rPr lang="ru-RU" sz="2400" b="1" i="1" dirty="0"/>
              <a:t>, не </a:t>
            </a:r>
            <a:r>
              <a:rPr lang="ru-RU" sz="2400" b="1" i="1" dirty="0" err="1"/>
              <a:t>клонюся</a:t>
            </a:r>
            <a:endParaRPr lang="ru-RU" sz="2400" b="1" i="1" dirty="0"/>
          </a:p>
          <a:p>
            <a:r>
              <a:rPr lang="ru-RU" sz="2400" b="1" i="1" dirty="0"/>
              <a:t>в </a:t>
            </a:r>
            <a:r>
              <a:rPr lang="ru-RU" sz="2400" b="1" i="1" dirty="0" err="1"/>
              <a:t>передчутті</a:t>
            </a:r>
            <a:r>
              <a:rPr lang="ru-RU" sz="2400" b="1" i="1" dirty="0"/>
              <a:t> </a:t>
            </a:r>
            <a:r>
              <a:rPr lang="ru-RU" sz="2400" b="1" i="1" dirty="0" err="1"/>
              <a:t>недовідомих</a:t>
            </a:r>
            <a:r>
              <a:rPr lang="ru-RU" sz="2400" b="1" i="1" dirty="0"/>
              <a:t> верст,</a:t>
            </a:r>
          </a:p>
          <a:p>
            <a:r>
              <a:rPr lang="ru-RU" sz="2400" b="1" i="1" dirty="0" err="1"/>
              <a:t>що</a:t>
            </a:r>
            <a:r>
              <a:rPr lang="ru-RU" sz="2400" b="1" i="1" dirty="0"/>
              <a:t> жив, любив і не </a:t>
            </a:r>
            <a:r>
              <a:rPr lang="ru-RU" sz="2400" b="1" i="1" dirty="0" err="1"/>
              <a:t>набрався</a:t>
            </a:r>
            <a:r>
              <a:rPr lang="ru-RU" sz="2400" b="1" i="1" dirty="0"/>
              <a:t> скверни,</a:t>
            </a:r>
          </a:p>
          <a:p>
            <a:r>
              <a:rPr lang="ru-RU" sz="2400" b="1" i="1" dirty="0" err="1"/>
              <a:t>ненависті</a:t>
            </a:r>
            <a:r>
              <a:rPr lang="ru-RU" sz="2400" b="1" i="1" dirty="0"/>
              <a:t>, </a:t>
            </a:r>
            <a:r>
              <a:rPr lang="ru-RU" sz="2400" b="1" i="1" dirty="0" err="1"/>
              <a:t>прокльону</a:t>
            </a:r>
            <a:r>
              <a:rPr lang="ru-RU" sz="2400" b="1" i="1" dirty="0"/>
              <a:t>, </a:t>
            </a:r>
            <a:r>
              <a:rPr lang="ru-RU" sz="2400" b="1" i="1" dirty="0" err="1"/>
              <a:t>каяття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Народе </a:t>
            </a:r>
            <a:r>
              <a:rPr lang="ru-RU" sz="2400" b="1" i="1" dirty="0" err="1"/>
              <a:t>мій</a:t>
            </a:r>
            <a:r>
              <a:rPr lang="ru-RU" sz="2400" b="1" i="1" dirty="0"/>
              <a:t>, до тебе я </a:t>
            </a:r>
            <a:r>
              <a:rPr lang="ru-RU" sz="2400" b="1" i="1" dirty="0" err="1"/>
              <a:t>ще</a:t>
            </a:r>
            <a:r>
              <a:rPr lang="ru-RU" sz="2400" b="1" i="1" dirty="0"/>
              <a:t> верну,</a:t>
            </a:r>
          </a:p>
          <a:p>
            <a:r>
              <a:rPr lang="ru-RU" sz="2400" b="1" i="1" dirty="0"/>
              <a:t>як в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 </a:t>
            </a:r>
            <a:r>
              <a:rPr lang="ru-RU" sz="2400" b="1" i="1" dirty="0" err="1"/>
              <a:t>обернуся</a:t>
            </a:r>
            <a:r>
              <a:rPr lang="ru-RU" sz="2400" b="1" i="1" dirty="0"/>
              <a:t> до </a:t>
            </a:r>
            <a:r>
              <a:rPr lang="ru-RU" sz="2400" b="1" i="1" dirty="0" err="1"/>
              <a:t>життя</a:t>
            </a:r>
            <a:endParaRPr lang="ru-RU" sz="2400" b="1" i="1" dirty="0"/>
          </a:p>
          <a:p>
            <a:r>
              <a:rPr lang="ru-RU" sz="2400" b="1" i="1" dirty="0" err="1"/>
              <a:t>своїм</a:t>
            </a:r>
            <a:r>
              <a:rPr lang="ru-RU" sz="2400" b="1" i="1" dirty="0"/>
              <a:t> </a:t>
            </a:r>
            <a:r>
              <a:rPr lang="ru-RU" sz="2400" b="1" i="1" dirty="0" err="1"/>
              <a:t>стражданням</a:t>
            </a:r>
            <a:r>
              <a:rPr lang="ru-RU" sz="2400" b="1" i="1" dirty="0"/>
              <a:t> і </a:t>
            </a:r>
            <a:r>
              <a:rPr lang="ru-RU" sz="2400" b="1" i="1" dirty="0" err="1"/>
              <a:t>незлим</a:t>
            </a:r>
            <a:r>
              <a:rPr lang="ru-RU" sz="2400" b="1" i="1" dirty="0"/>
              <a:t> </a:t>
            </a:r>
            <a:r>
              <a:rPr lang="ru-RU" sz="2400" b="1" i="1" dirty="0" err="1"/>
              <a:t>обличчям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Як </a:t>
            </a:r>
            <a:r>
              <a:rPr lang="ru-RU" sz="2400" b="1" i="1" dirty="0" err="1"/>
              <a:t>син</a:t>
            </a:r>
            <a:r>
              <a:rPr lang="ru-RU" sz="2400" b="1" i="1" dirty="0"/>
              <a:t>, </a:t>
            </a:r>
            <a:r>
              <a:rPr lang="ru-RU" sz="2400" b="1" i="1" dirty="0" err="1"/>
              <a:t>тобі</a:t>
            </a:r>
            <a:r>
              <a:rPr lang="ru-RU" sz="2400" b="1" i="1" dirty="0"/>
              <a:t> </a:t>
            </a:r>
            <a:r>
              <a:rPr lang="ru-RU" sz="2400" b="1" i="1" dirty="0" err="1"/>
              <a:t>доземно</a:t>
            </a:r>
            <a:r>
              <a:rPr lang="ru-RU" sz="2400" b="1" i="1" dirty="0"/>
              <a:t> уклонюсь</a:t>
            </a:r>
          </a:p>
          <a:p>
            <a:r>
              <a:rPr lang="ru-RU" sz="2400" b="1" i="1" dirty="0"/>
              <a:t>і </a:t>
            </a:r>
            <a:r>
              <a:rPr lang="ru-RU" sz="2400" b="1" i="1" dirty="0" err="1"/>
              <a:t>чесно</a:t>
            </a:r>
            <a:r>
              <a:rPr lang="ru-RU" sz="2400" b="1" i="1" dirty="0"/>
              <a:t> гляну в </a:t>
            </a:r>
            <a:r>
              <a:rPr lang="ru-RU" sz="2400" b="1" i="1" dirty="0" err="1"/>
              <a:t>чесні</a:t>
            </a:r>
            <a:r>
              <a:rPr lang="ru-RU" sz="2400" b="1" i="1" dirty="0"/>
              <a:t> </a:t>
            </a:r>
            <a:r>
              <a:rPr lang="ru-RU" sz="2400" b="1" i="1" dirty="0" err="1"/>
              <a:t>твої</a:t>
            </a:r>
            <a:r>
              <a:rPr lang="ru-RU" sz="2400" b="1" i="1" dirty="0"/>
              <a:t> </a:t>
            </a:r>
            <a:r>
              <a:rPr lang="ru-RU" sz="2400" b="1" i="1" dirty="0" err="1"/>
              <a:t>вічі</a:t>
            </a:r>
            <a:endParaRPr lang="ru-RU" sz="2400" b="1" i="1" dirty="0"/>
          </a:p>
          <a:p>
            <a:r>
              <a:rPr lang="ru-RU" sz="2400" b="1" i="1" dirty="0"/>
              <a:t>і в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 з </a:t>
            </a:r>
            <a:r>
              <a:rPr lang="ru-RU" sz="2400" b="1" i="1" dirty="0" err="1"/>
              <a:t>рідним</a:t>
            </a:r>
            <a:r>
              <a:rPr lang="ru-RU" sz="2400" b="1" i="1" dirty="0"/>
              <a:t> </a:t>
            </a:r>
            <a:r>
              <a:rPr lang="ru-RU" sz="2400" b="1" i="1" dirty="0" err="1"/>
              <a:t>краєм</a:t>
            </a:r>
            <a:r>
              <a:rPr lang="ru-RU" sz="2400" b="1" i="1" dirty="0"/>
              <a:t> </a:t>
            </a:r>
            <a:r>
              <a:rPr lang="ru-RU" sz="2400" b="1" i="1" dirty="0" err="1"/>
              <a:t>поріднюсь</a:t>
            </a:r>
            <a:r>
              <a:rPr lang="ru-RU" sz="2400" b="1" i="1" dirty="0"/>
              <a:t>.</a:t>
            </a:r>
          </a:p>
        </p:txBody>
      </p:sp>
      <p:pic>
        <p:nvPicPr>
          <p:cNvPr id="8194" name="Picture 2" descr="http://im0-tub-ua.yandex.net/i?id=2c1193cd565edc86b586ba68652f85ab-44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5" y="63976"/>
            <a:ext cx="2133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0-tub-ua.yandex.net/i?id=10b1c0951a59b4d4d784c452d961fa3a-90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32" y="4941168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3" y="5965283"/>
            <a:ext cx="2102888" cy="79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http://1.bp.blogspot.com/-5asXhBBXfA8/Ur1ffwAu5_I/AAAAAAAABEk/0zHFluXuTiI/s1600/0_429bd_1fbe7e51_XL.jpg.g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51" y="11430"/>
            <a:ext cx="1856804" cy="76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355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188397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Скверна </a:t>
            </a:r>
            <a:r>
              <a:rPr lang="ru-RU" sz="4000" b="1" i="1" dirty="0" smtClean="0"/>
              <a:t> 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- 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що-небудь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мерзенне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 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порочне</a:t>
            </a:r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те, </a:t>
            </a:r>
            <a:r>
              <a:rPr lang="ru-RU" sz="4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4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викликає</a:t>
            </a:r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4000" b="1" i="1" dirty="0" err="1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огиду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8612" y="19943"/>
            <a:ext cx="33137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6000" b="1" i="1" dirty="0">
                <a:solidFill>
                  <a:srgbClr val="C00000"/>
                </a:solidFill>
              </a:rPr>
              <a:t>Словник: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3088" y="2519409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solidFill>
                  <a:srgbClr val="FF0000"/>
                </a:solidFill>
              </a:rPr>
              <a:t>Медитація</a:t>
            </a:r>
            <a:r>
              <a:rPr lang="ru-RU" sz="3600" b="1" i="1" dirty="0"/>
              <a:t> 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(лат.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meditatio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роздум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) —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вірш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філософського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змісту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в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якому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автор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передає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свої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глибокі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роздуми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про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деякі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важливі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проблеми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інколи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глобального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значення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жит­тя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і смерть, дружба і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кохання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36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людина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і природа).</a:t>
            </a:r>
          </a:p>
        </p:txBody>
      </p:sp>
      <p:pic>
        <p:nvPicPr>
          <p:cNvPr id="8" name="Picture 8" descr="D:\Наташа\фотка картинки\фотки 2\3640698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"/>
            <a:ext cx="2123728" cy="14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112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" y="-2434"/>
            <a:ext cx="9133723" cy="686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16632"/>
            <a:ext cx="8424936" cy="6778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Тема 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висвітлення життєвого кредо поета, висловлення останнього слова несправедливо засудженого героя, зверненого до неправедних суддів.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Ідея: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уславлення людської гідності, утвердження справедливості обраного і пройденого шляху, віра в те,що життя прожите чесно   й недаремно.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Літературний рід: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лірика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Вид лірики: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філософська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Жанр: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медитація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Віршовий розмір: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ямб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Римування: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перехресне</a:t>
            </a:r>
            <a:endParaRPr lang="ru-RU" sz="2800" b="1" i="1" dirty="0">
              <a:ea typeface="Calibri"/>
              <a:cs typeface="Times New Roman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36" y="3789040"/>
            <a:ext cx="376313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057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762" y="332656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Епітети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ru-RU" sz="3200" b="1" i="1" dirty="0">
                <a:latin typeface="Arial Narrow" panose="020B0606020202030204" pitchFamily="34" charset="0"/>
              </a:rPr>
              <a:t>тяжкий </a:t>
            </a:r>
            <a:r>
              <a:rPr lang="ru-RU" sz="3200" b="1" i="1" dirty="0" err="1">
                <a:latin typeface="Arial Narrow" panose="020B0606020202030204" pitchFamily="34" charset="0"/>
              </a:rPr>
              <a:t>хрест</a:t>
            </a:r>
            <a:r>
              <a:rPr lang="ru-RU" sz="3200" b="1" i="1" dirty="0">
                <a:latin typeface="Arial Narrow" panose="020B0606020202030204" pitchFamily="34" charset="0"/>
              </a:rPr>
              <a:t>; </a:t>
            </a:r>
            <a:r>
              <a:rPr lang="ru-RU" sz="3200" b="1" i="1" dirty="0" err="1">
                <a:latin typeface="Arial Narrow" panose="020B0606020202030204" pitchFamily="34" charset="0"/>
              </a:rPr>
              <a:t>недовідомі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версти;незле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обличчя</a:t>
            </a:r>
            <a:r>
              <a:rPr lang="ru-RU" sz="3200" b="1" i="1" dirty="0">
                <a:latin typeface="Arial Narrow" panose="020B0606020202030204" pitchFamily="34" charset="0"/>
              </a:rPr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Порівняння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ru-RU" sz="3200" b="1" i="1" dirty="0">
                <a:latin typeface="Arial Narrow" panose="020B0606020202030204" pitchFamily="34" charset="0"/>
              </a:rPr>
              <a:t>як </a:t>
            </a:r>
            <a:r>
              <a:rPr lang="ru-RU" sz="3200" b="1" i="1" dirty="0" err="1">
                <a:latin typeface="Arial Narrow" panose="020B0606020202030204" pitchFamily="34" charset="0"/>
              </a:rPr>
              <a:t>син</a:t>
            </a:r>
            <a:r>
              <a:rPr lang="ru-RU" sz="3200" b="1" i="1" dirty="0">
                <a:latin typeface="Arial Narrow" panose="020B0606020202030204" pitchFamily="34" charset="0"/>
              </a:rPr>
              <a:t>, </a:t>
            </a:r>
            <a:r>
              <a:rPr lang="ru-RU" sz="3200" b="1" i="1" dirty="0" err="1">
                <a:latin typeface="Arial Narrow" panose="020B0606020202030204" pitchFamily="34" charset="0"/>
              </a:rPr>
              <a:t>тобі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доземно</a:t>
            </a:r>
            <a:r>
              <a:rPr lang="ru-RU" sz="3200" b="1" i="1" dirty="0">
                <a:latin typeface="Arial Narrow" panose="020B0606020202030204" pitchFamily="34" charset="0"/>
              </a:rPr>
              <a:t>  уклонюсь;</a:t>
            </a:r>
          </a:p>
          <a:p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Тавтологія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ru-RU" sz="3200" b="1" i="1" dirty="0" err="1">
                <a:latin typeface="Arial Narrow" panose="020B0606020202030204" pitchFamily="34" charset="0"/>
              </a:rPr>
              <a:t>чесно</a:t>
            </a:r>
            <a:r>
              <a:rPr lang="ru-RU" sz="3200" b="1" i="1" dirty="0">
                <a:latin typeface="Arial Narrow" panose="020B0606020202030204" pitchFamily="34" charset="0"/>
              </a:rPr>
              <a:t> гляну в </a:t>
            </a:r>
            <a:r>
              <a:rPr lang="ru-RU" sz="3200" b="1" i="1" dirty="0" err="1">
                <a:latin typeface="Arial Narrow" panose="020B0606020202030204" pitchFamily="34" charset="0"/>
              </a:rPr>
              <a:t>чесні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твої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вічі</a:t>
            </a:r>
            <a:r>
              <a:rPr lang="ru-RU" sz="3200" b="1" i="1" dirty="0">
                <a:latin typeface="Arial Narrow" panose="020B0606020202030204" pitchFamily="34" charset="0"/>
              </a:rPr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Риторичні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звертання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ru-RU" sz="3200" b="1" i="1" dirty="0">
                <a:latin typeface="Arial Narrow" panose="020B0606020202030204" pitchFamily="34" charset="0"/>
              </a:rPr>
              <a:t>перед вами, </a:t>
            </a:r>
            <a:r>
              <a:rPr lang="ru-RU" sz="3200" b="1" i="1" dirty="0" err="1">
                <a:latin typeface="Arial Narrow" panose="020B0606020202030204" pitchFamily="34" charset="0"/>
              </a:rPr>
              <a:t>судді,не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клонюся</a:t>
            </a:r>
            <a:r>
              <a:rPr lang="ru-RU" sz="3200" b="1" i="1" dirty="0">
                <a:latin typeface="Arial Narrow" panose="020B0606020202030204" pitchFamily="34" charset="0"/>
              </a:rPr>
              <a:t>; Народе </a:t>
            </a:r>
            <a:r>
              <a:rPr lang="ru-RU" sz="3200" b="1" i="1" dirty="0" err="1">
                <a:latin typeface="Arial Narrow" panose="020B0606020202030204" pitchFamily="34" charset="0"/>
              </a:rPr>
              <a:t>мій</a:t>
            </a:r>
            <a:r>
              <a:rPr lang="ru-RU" sz="3200" b="1" i="1" dirty="0">
                <a:latin typeface="Arial Narrow" panose="020B0606020202030204" pitchFamily="34" charset="0"/>
              </a:rPr>
              <a:t>, до тебе я </a:t>
            </a:r>
            <a:r>
              <a:rPr lang="ru-RU" sz="3200" b="1" i="1" dirty="0" err="1">
                <a:latin typeface="Arial Narrow" panose="020B0606020202030204" pitchFamily="34" charset="0"/>
              </a:rPr>
              <a:t>ще</a:t>
            </a:r>
            <a:r>
              <a:rPr lang="ru-RU" sz="3200" b="1" i="1" dirty="0">
                <a:latin typeface="Arial Narrow" panose="020B0606020202030204" pitchFamily="34" charset="0"/>
              </a:rPr>
              <a:t> верну…</a:t>
            </a:r>
          </a:p>
          <a:p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Оксиморон: </a:t>
            </a:r>
            <a:r>
              <a:rPr lang="ru-RU" sz="3200" b="1" i="1" dirty="0">
                <a:latin typeface="Arial Narrow" panose="020B0606020202030204" pitchFamily="34" charset="0"/>
              </a:rPr>
              <a:t>в </a:t>
            </a:r>
            <a:r>
              <a:rPr lang="ru-RU" sz="3200" b="1" i="1" dirty="0" err="1">
                <a:latin typeface="Arial Narrow" panose="020B0606020202030204" pitchFamily="34" charset="0"/>
              </a:rPr>
              <a:t>смерті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обернуся</a:t>
            </a:r>
            <a:r>
              <a:rPr lang="ru-RU" sz="3200" b="1" i="1" dirty="0">
                <a:latin typeface="Arial Narrow" panose="020B0606020202030204" pitchFamily="34" charset="0"/>
              </a:rPr>
              <a:t> до </a:t>
            </a:r>
            <a:r>
              <a:rPr lang="ru-RU" sz="3200" b="1" i="1" dirty="0" err="1">
                <a:latin typeface="Arial Narrow" panose="020B0606020202030204" pitchFamily="34" charset="0"/>
              </a:rPr>
              <a:t>життя</a:t>
            </a:r>
            <a:r>
              <a:rPr lang="ru-RU" sz="3200" b="1" i="1" dirty="0">
                <a:latin typeface="Arial Narrow" panose="020B0606020202030204" pitchFamily="34" charset="0"/>
              </a:rPr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Біблійний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фразеологізм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ru-RU" sz="3200" b="1" i="1" dirty="0">
                <a:latin typeface="Arial Narrow" panose="020B0606020202030204" pitchFamily="34" charset="0"/>
              </a:rPr>
              <a:t>нести </a:t>
            </a:r>
            <a:r>
              <a:rPr lang="ru-RU" sz="3200" b="1" i="1" dirty="0" err="1">
                <a:latin typeface="Arial Narrow" panose="020B0606020202030204" pitchFamily="34" charset="0"/>
              </a:rPr>
              <a:t>свій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хрест</a:t>
            </a:r>
            <a:r>
              <a:rPr lang="ru-RU" sz="3200" b="1" i="1" dirty="0">
                <a:latin typeface="Arial Narrow" panose="020B0606020202030204" pitchFamily="34" charset="0"/>
              </a:rPr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Поетичне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кільце</a:t>
            </a:r>
            <a:r>
              <a:rPr lang="ru-RU" sz="32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ru-RU" sz="3200" b="1" i="1" dirty="0" err="1">
                <a:latin typeface="Arial Narrow" panose="020B0606020202030204" pitchFamily="34" charset="0"/>
              </a:rPr>
              <a:t>смерті</a:t>
            </a:r>
            <a:r>
              <a:rPr lang="ru-RU" sz="3200" b="1" i="1" dirty="0">
                <a:latin typeface="Arial Narrow" panose="020B0606020202030204" pitchFamily="34" charset="0"/>
              </a:rPr>
              <a:t> не боюсь я...  в </a:t>
            </a:r>
            <a:r>
              <a:rPr lang="ru-RU" sz="3200" b="1" i="1" dirty="0" err="1">
                <a:latin typeface="Arial Narrow" panose="020B0606020202030204" pitchFamily="34" charset="0"/>
              </a:rPr>
              <a:t>смерті</a:t>
            </a:r>
            <a:r>
              <a:rPr lang="ru-RU" sz="3200" b="1" i="1" dirty="0">
                <a:latin typeface="Arial Narrow" panose="020B0606020202030204" pitchFamily="34" charset="0"/>
              </a:rPr>
              <a:t> з </a:t>
            </a:r>
            <a:r>
              <a:rPr lang="ru-RU" sz="3200" b="1" i="1" dirty="0" err="1">
                <a:latin typeface="Arial Narrow" panose="020B0606020202030204" pitchFamily="34" charset="0"/>
              </a:rPr>
              <a:t>рідним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краєм</a:t>
            </a:r>
            <a:r>
              <a:rPr lang="ru-RU" sz="3200" b="1" i="1" dirty="0">
                <a:latin typeface="Arial Narrow" panose="020B0606020202030204" pitchFamily="34" charset="0"/>
              </a:rPr>
              <a:t> </a:t>
            </a:r>
            <a:r>
              <a:rPr lang="ru-RU" sz="3200" b="1" i="1" dirty="0" err="1">
                <a:latin typeface="Arial Narrow" panose="020B0606020202030204" pitchFamily="34" charset="0"/>
              </a:rPr>
              <a:t>поріднюсь</a:t>
            </a:r>
            <a:r>
              <a:rPr lang="ru-RU" sz="3200" b="1" i="1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22" y="5186940"/>
            <a:ext cx="2785100" cy="167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016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" y="33048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33048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«Господи, </a:t>
            </a:r>
            <a:r>
              <a:rPr lang="ru-RU" sz="4400" b="1" i="1" dirty="0" err="1">
                <a:solidFill>
                  <a:srgbClr val="FF0000"/>
                </a:solidFill>
              </a:rPr>
              <a:t>гніву</a:t>
            </a:r>
            <a:r>
              <a:rPr lang="ru-RU" sz="4400" b="1" i="1" dirty="0">
                <a:solidFill>
                  <a:srgbClr val="FF0000"/>
                </a:solidFill>
              </a:rPr>
              <a:t> пречистого…»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880017"/>
            <a:ext cx="6192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Господи,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гнiву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пречистого</a:t>
            </a:r>
          </a:p>
          <a:p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благаю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— не май за зле.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Де не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стоятиму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вистою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Спасибi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за те,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мале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людське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життя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хоч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надiєю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довжу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його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в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вiки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Думою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тугу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розвiюю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щоб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був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я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завжди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такий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яким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мене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мати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вродила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 благословила в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свiти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I добре,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зумiла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мене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вiд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бiди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вберегти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6626" name="Picture 2" descr="http://im0-tub-ua.yandex.net/i?id=21de6fdf0b3361e3f66eae7266e0dc95-75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39" y="908720"/>
            <a:ext cx="2605249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m3-tub-ua.yandex.net/i?id=ec64a14b8c3e65879ac64a6fc9da02a0-28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97" y="3721232"/>
            <a:ext cx="2566402" cy="2516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86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83529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Тема: </a:t>
            </a:r>
            <a:r>
              <a:rPr lang="ru-RU" sz="3200" b="1" i="1" dirty="0" err="1"/>
              <a:t>звернення</a:t>
            </a:r>
            <a:r>
              <a:rPr lang="ru-RU" sz="3200" b="1" i="1" dirty="0"/>
              <a:t> </a:t>
            </a:r>
            <a:r>
              <a:rPr lang="ru-RU" sz="3200" b="1" i="1" dirty="0" err="1"/>
              <a:t>ліричного</a:t>
            </a:r>
            <a:r>
              <a:rPr lang="ru-RU" sz="3200" b="1" i="1" dirty="0"/>
              <a:t> героя до </a:t>
            </a:r>
            <a:r>
              <a:rPr lang="ru-RU" sz="3200" b="1" i="1" dirty="0" err="1"/>
              <a:t>Всевишнього</a:t>
            </a:r>
            <a:r>
              <a:rPr lang="ru-RU" sz="3200" b="1" i="1" dirty="0"/>
              <a:t> з </a:t>
            </a:r>
            <a:r>
              <a:rPr lang="ru-RU" sz="3200" b="1" i="1" dirty="0" err="1"/>
              <a:t>проханням</a:t>
            </a:r>
            <a:r>
              <a:rPr lang="ru-RU" sz="3200" b="1" i="1" dirty="0"/>
              <a:t> не </a:t>
            </a:r>
            <a:r>
              <a:rPr lang="ru-RU" sz="3200" b="1" i="1" dirty="0" err="1"/>
              <a:t>осудити</a:t>
            </a:r>
            <a:r>
              <a:rPr lang="ru-RU" sz="3200" b="1" i="1" dirty="0"/>
              <a:t> </a:t>
            </a:r>
            <a:r>
              <a:rPr lang="ru-RU" sz="3200" b="1" i="1" dirty="0" err="1"/>
              <a:t>його</a:t>
            </a:r>
            <a:r>
              <a:rPr lang="ru-RU" sz="3200" b="1" i="1" dirty="0"/>
              <a:t> за </a:t>
            </a:r>
            <a:r>
              <a:rPr lang="ru-RU" sz="3200" b="1" i="1" dirty="0" err="1"/>
              <a:t>глибоку</a:t>
            </a:r>
            <a:r>
              <a:rPr lang="ru-RU" sz="3200" b="1" i="1" dirty="0"/>
              <a:t> </a:t>
            </a:r>
            <a:r>
              <a:rPr lang="ru-RU" sz="3200" b="1" i="1" dirty="0" err="1"/>
              <a:t>віру</a:t>
            </a:r>
            <a:r>
              <a:rPr lang="ru-RU" sz="3200" b="1" i="1" dirty="0"/>
              <a:t> і </a:t>
            </a:r>
            <a:r>
              <a:rPr lang="ru-RU" sz="3200" b="1" i="1" dirty="0" err="1"/>
              <a:t>надію</a:t>
            </a:r>
            <a:r>
              <a:rPr lang="ru-RU" sz="3200" b="1" i="1" dirty="0"/>
              <a:t>, </a:t>
            </a:r>
            <a:r>
              <a:rPr lang="ru-RU" sz="3200" b="1" i="1" dirty="0" err="1"/>
              <a:t>бо</a:t>
            </a:r>
            <a:r>
              <a:rPr lang="ru-RU" sz="3200" b="1" i="1" dirty="0"/>
              <a:t> </a:t>
            </a:r>
            <a:r>
              <a:rPr lang="ru-RU" sz="3200" b="1" i="1" dirty="0" err="1"/>
              <a:t>утверджує</a:t>
            </a:r>
            <a:r>
              <a:rPr lang="ru-RU" sz="3200" b="1" i="1" dirty="0"/>
              <a:t> </a:t>
            </a:r>
            <a:r>
              <a:rPr lang="ru-RU" sz="3200" b="1" i="1" dirty="0" err="1"/>
              <a:t>безсмертя</a:t>
            </a:r>
            <a:r>
              <a:rPr lang="ru-RU" sz="3200" b="1" i="1" dirty="0"/>
              <a:t> </a:t>
            </a:r>
            <a:r>
              <a:rPr lang="ru-RU" sz="3200" b="1" i="1" dirty="0" err="1"/>
              <a:t>людського</a:t>
            </a:r>
            <a:r>
              <a:rPr lang="ru-RU" sz="3200" b="1" i="1" dirty="0"/>
              <a:t> духу.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Ідея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утвердження</a:t>
            </a:r>
            <a:r>
              <a:rPr lang="ru-RU" sz="3200" b="1" i="1" dirty="0"/>
              <a:t> </a:t>
            </a:r>
            <a:r>
              <a:rPr lang="ru-RU" sz="3200" b="1" i="1" dirty="0" err="1"/>
              <a:t>сили</a:t>
            </a:r>
            <a:r>
              <a:rPr lang="ru-RU" sz="3200" b="1" i="1" dirty="0"/>
              <a:t> </a:t>
            </a:r>
            <a:r>
              <a:rPr lang="ru-RU" sz="3200" b="1" i="1" dirty="0" err="1"/>
              <a:t>людського</a:t>
            </a:r>
            <a:r>
              <a:rPr lang="ru-RU" sz="3200" b="1" i="1" dirty="0"/>
              <a:t> духу, </a:t>
            </a:r>
            <a:r>
              <a:rPr lang="ru-RU" sz="3200" b="1" i="1" dirty="0" err="1"/>
              <a:t>прагнення</a:t>
            </a:r>
            <a:r>
              <a:rPr lang="ru-RU" sz="3200" b="1" i="1" dirty="0"/>
              <a:t> не </a:t>
            </a:r>
            <a:r>
              <a:rPr lang="ru-RU" sz="3200" b="1" i="1" dirty="0" err="1"/>
              <a:t>загубити</a:t>
            </a:r>
            <a:r>
              <a:rPr lang="ru-RU" sz="3200" b="1" i="1" dirty="0"/>
              <a:t> у тяжких </a:t>
            </a:r>
            <a:r>
              <a:rPr lang="ru-RU" sz="3200" b="1" i="1" dirty="0" err="1"/>
              <a:t>випробуваннях</a:t>
            </a:r>
            <a:r>
              <a:rPr lang="ru-RU" sz="3200" b="1" i="1" dirty="0"/>
              <a:t> </a:t>
            </a:r>
            <a:r>
              <a:rPr lang="ru-RU" sz="3200" b="1" i="1" dirty="0" err="1"/>
              <a:t>своєї</a:t>
            </a:r>
            <a:r>
              <a:rPr lang="ru-RU" sz="3200" b="1" i="1" dirty="0"/>
              <a:t> </a:t>
            </a:r>
            <a:r>
              <a:rPr lang="ru-RU" sz="3200" b="1" i="1" dirty="0" err="1" smtClean="0"/>
              <a:t>самототожності</a:t>
            </a:r>
            <a:r>
              <a:rPr lang="ru-RU" sz="3200" b="1" i="1" dirty="0"/>
              <a:t>, </a:t>
            </a:r>
            <a:r>
              <a:rPr lang="ru-RU" sz="3200" b="1" i="1" dirty="0" err="1"/>
              <a:t>неповторності</a:t>
            </a:r>
            <a:r>
              <a:rPr lang="ru-RU" sz="3200" b="1" i="1" dirty="0"/>
              <a:t> </a:t>
            </a:r>
            <a:r>
              <a:rPr lang="ru-RU" sz="3200" b="1" i="1" dirty="0" err="1"/>
              <a:t>своєї</a:t>
            </a:r>
            <a:r>
              <a:rPr lang="ru-RU" sz="3200" b="1" i="1" dirty="0"/>
              <a:t> </a:t>
            </a:r>
            <a:r>
              <a:rPr lang="ru-RU" sz="3200" b="1" i="1" dirty="0" err="1"/>
              <a:t>долі</a:t>
            </a:r>
            <a:r>
              <a:rPr lang="ru-RU" sz="3200" b="1" i="1" dirty="0"/>
              <a:t>.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Літературний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рід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лірика</a:t>
            </a:r>
            <a:endParaRPr lang="ru-RU" sz="3200" b="1" i="1" dirty="0"/>
          </a:p>
          <a:p>
            <a:r>
              <a:rPr lang="ru-RU" sz="3200" b="1" i="1" dirty="0">
                <a:solidFill>
                  <a:srgbClr val="FF0000"/>
                </a:solidFill>
              </a:rPr>
              <a:t>Вид </a:t>
            </a:r>
            <a:r>
              <a:rPr lang="ru-RU" sz="3200" b="1" i="1" dirty="0" err="1">
                <a:solidFill>
                  <a:srgbClr val="FF0000"/>
                </a:solidFill>
              </a:rPr>
              <a:t>лірики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філософська</a:t>
            </a:r>
            <a:endParaRPr lang="ru-RU" sz="3200" b="1" i="1" dirty="0"/>
          </a:p>
          <a:p>
            <a:r>
              <a:rPr lang="ru-RU" sz="3200" b="1" i="1" dirty="0">
                <a:solidFill>
                  <a:srgbClr val="FF0000"/>
                </a:solidFill>
              </a:rPr>
              <a:t>Жанр: </a:t>
            </a:r>
            <a:r>
              <a:rPr lang="ru-RU" sz="3200" b="1" i="1" dirty="0" err="1"/>
              <a:t>медитація</a:t>
            </a:r>
            <a:r>
              <a:rPr lang="ru-RU" sz="3200" b="1" i="1" dirty="0"/>
              <a:t> (</a:t>
            </a:r>
            <a:r>
              <a:rPr lang="ru-RU" sz="3200" b="1" i="1" dirty="0" err="1"/>
              <a:t>віршова</a:t>
            </a:r>
            <a:r>
              <a:rPr lang="ru-RU" sz="3200" b="1" i="1" dirty="0"/>
              <a:t> молитва)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Віршовий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розмір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дактиль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Римування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перехресне</a:t>
            </a:r>
            <a:endParaRPr lang="ru-RU" sz="3200" b="1" i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45024"/>
            <a:ext cx="2088232" cy="1566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20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7821" y="332656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Епітети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гнів</a:t>
            </a:r>
            <a:r>
              <a:rPr lang="ru-RU" sz="3200" b="1" i="1" dirty="0"/>
              <a:t> </a:t>
            </a:r>
            <a:r>
              <a:rPr lang="ru-RU" sz="3200" b="1" i="1" dirty="0" err="1"/>
              <a:t>пречистий</a:t>
            </a:r>
            <a:r>
              <a:rPr lang="ru-RU" sz="3200" b="1" i="1" dirty="0"/>
              <a:t>; </a:t>
            </a:r>
            <a:r>
              <a:rPr lang="ru-RU" sz="3200" b="1" i="1" dirty="0" err="1"/>
              <a:t>мале</a:t>
            </a:r>
            <a:r>
              <a:rPr lang="ru-RU" sz="3200" b="1" i="1" dirty="0"/>
              <a:t> </a:t>
            </a:r>
            <a:r>
              <a:rPr lang="ru-RU" sz="3200" b="1" i="1" dirty="0" err="1"/>
              <a:t>людське</a:t>
            </a:r>
            <a:r>
              <a:rPr lang="ru-RU" sz="3200" b="1" i="1" dirty="0"/>
              <a:t> </a:t>
            </a:r>
            <a:r>
              <a:rPr lang="ru-RU" sz="3200" b="1" i="1" dirty="0" err="1"/>
              <a:t>життя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Риторичне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звертання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Господи, </a:t>
            </a:r>
            <a:r>
              <a:rPr lang="ru-RU" sz="3200" b="1" i="1" dirty="0" err="1"/>
              <a:t>гнiву</a:t>
            </a:r>
            <a:r>
              <a:rPr lang="ru-RU" sz="3200" b="1" i="1" dirty="0"/>
              <a:t> пречистого;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Метафори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думою </a:t>
            </a:r>
            <a:r>
              <a:rPr lang="ru-RU" sz="3200" b="1" i="1" dirty="0" err="1"/>
              <a:t>тугу</a:t>
            </a:r>
            <a:r>
              <a:rPr lang="ru-RU" sz="3200" b="1" i="1" dirty="0"/>
              <a:t> </a:t>
            </a:r>
            <a:r>
              <a:rPr lang="ru-RU" sz="3200" b="1" i="1" dirty="0" err="1"/>
              <a:t>розвіюю</a:t>
            </a:r>
            <a:r>
              <a:rPr lang="ru-RU" sz="3200" b="1" i="1" dirty="0"/>
              <a:t>; </a:t>
            </a:r>
            <a:r>
              <a:rPr lang="ru-RU" sz="3200" b="1" i="1" dirty="0" err="1"/>
              <a:t>надiєю</a:t>
            </a:r>
            <a:r>
              <a:rPr lang="ru-RU" sz="3200" b="1" i="1" dirty="0"/>
              <a:t>  </a:t>
            </a:r>
            <a:r>
              <a:rPr lang="ru-RU" sz="3200" b="1" i="1" dirty="0" err="1"/>
              <a:t>довжу</a:t>
            </a:r>
            <a:r>
              <a:rPr lang="ru-RU" sz="3200" b="1" i="1" dirty="0"/>
              <a:t> </a:t>
            </a:r>
            <a:r>
              <a:rPr lang="ru-RU" sz="3200" b="1" i="1" dirty="0" err="1"/>
              <a:t>його</a:t>
            </a:r>
            <a:r>
              <a:rPr lang="ru-RU" sz="3200" b="1" i="1" dirty="0"/>
              <a:t> в </a:t>
            </a:r>
            <a:r>
              <a:rPr lang="ru-RU" sz="3200" b="1" i="1" dirty="0" err="1"/>
              <a:t>вiки</a:t>
            </a:r>
            <a:r>
              <a:rPr lang="ru-RU" sz="3200" b="1" i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935" y="3284984"/>
            <a:ext cx="857706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УВАГА!</a:t>
            </a:r>
          </a:p>
          <a:p>
            <a:r>
              <a:rPr lang="ru-RU" sz="2200" b="1" i="1" dirty="0" smtClean="0"/>
              <a:t>Бога, як символа </a:t>
            </a:r>
            <a:r>
              <a:rPr lang="ru-RU" sz="2200" b="1" i="1" dirty="0" err="1"/>
              <a:t>совісті</a:t>
            </a:r>
            <a:r>
              <a:rPr lang="ru-RU" sz="2200" b="1" i="1" dirty="0"/>
              <a:t> </a:t>
            </a:r>
            <a:r>
              <a:rPr lang="ru-RU" sz="2200" b="1" i="1" dirty="0" err="1"/>
              <a:t>людської</a:t>
            </a:r>
            <a:r>
              <a:rPr lang="ru-RU" sz="2200" b="1" i="1" dirty="0"/>
              <a:t>, </a:t>
            </a:r>
            <a:r>
              <a:rPr lang="ru-RU" sz="2200" b="1" i="1" dirty="0" err="1"/>
              <a:t>віри</a:t>
            </a:r>
            <a:r>
              <a:rPr lang="ru-RU" sz="2200" b="1" i="1" dirty="0"/>
              <a:t> в добро та </a:t>
            </a:r>
            <a:r>
              <a:rPr lang="ru-RU" sz="2200" b="1" i="1" dirty="0" err="1" smtClean="0"/>
              <a:t>справедливість</a:t>
            </a:r>
            <a:r>
              <a:rPr lang="ru-RU" sz="2200" b="1" i="1" dirty="0" smtClean="0"/>
              <a:t>, </a:t>
            </a:r>
            <a:r>
              <a:rPr lang="ru-RU" sz="2200" b="1" i="1" dirty="0" err="1"/>
              <a:t>Стус</a:t>
            </a:r>
            <a:r>
              <a:rPr lang="ru-RU" sz="2200" b="1" i="1" dirty="0"/>
              <a:t> </a:t>
            </a:r>
            <a:r>
              <a:rPr lang="ru-RU" sz="2200" b="1" i="1" dirty="0" err="1"/>
              <a:t>згадує</a:t>
            </a:r>
            <a:r>
              <a:rPr lang="ru-RU" sz="2200" b="1" i="1" dirty="0"/>
              <a:t> </a:t>
            </a:r>
            <a:r>
              <a:rPr lang="ru-RU" sz="2200" b="1" i="1" dirty="0" err="1"/>
              <a:t>досить</a:t>
            </a:r>
            <a:r>
              <a:rPr lang="ru-RU" sz="2200" b="1" i="1" dirty="0"/>
              <a:t> часто. Поет </a:t>
            </a:r>
            <a:r>
              <a:rPr lang="ru-RU" sz="2200" b="1" i="1" dirty="0" err="1"/>
              <a:t>звертається</a:t>
            </a:r>
            <a:r>
              <a:rPr lang="ru-RU" sz="2200" b="1" i="1" dirty="0"/>
              <a:t> до Бога в </a:t>
            </a:r>
            <a:r>
              <a:rPr lang="ru-RU" sz="2200" b="1" i="1" dirty="0" err="1"/>
              <a:t>часи</a:t>
            </a:r>
            <a:r>
              <a:rPr lang="ru-RU" sz="2200" b="1" i="1" dirty="0"/>
              <a:t>, коли </a:t>
            </a:r>
            <a:r>
              <a:rPr lang="ru-RU" sz="2200" b="1" i="1" dirty="0" err="1"/>
              <a:t>йому</a:t>
            </a:r>
            <a:r>
              <a:rPr lang="ru-RU" sz="2200" b="1" i="1" dirty="0"/>
              <a:t> </a:t>
            </a:r>
            <a:r>
              <a:rPr lang="ru-RU" sz="2200" b="1" i="1" dirty="0" err="1"/>
              <a:t>нестерпно</a:t>
            </a:r>
            <a:r>
              <a:rPr lang="ru-RU" sz="2200" b="1" i="1" dirty="0"/>
              <a:t> </a:t>
            </a:r>
            <a:r>
              <a:rPr lang="ru-RU" sz="2200" b="1" i="1" dirty="0" err="1"/>
              <a:t>важко</a:t>
            </a:r>
            <a:r>
              <a:rPr lang="ru-RU" sz="2200" b="1" i="1" dirty="0"/>
              <a:t>, </a:t>
            </a:r>
            <a:r>
              <a:rPr lang="ru-RU" sz="2200" b="1" i="1" dirty="0" err="1"/>
              <a:t>він</a:t>
            </a:r>
            <a:r>
              <a:rPr lang="ru-RU" sz="2200" b="1" i="1" dirty="0"/>
              <a:t> </a:t>
            </a:r>
            <a:r>
              <a:rPr lang="ru-RU" sz="2200" b="1" i="1" dirty="0" err="1"/>
              <a:t>шукає</a:t>
            </a:r>
            <a:r>
              <a:rPr lang="ru-RU" sz="2200" b="1" i="1" dirty="0"/>
              <a:t> в </a:t>
            </a:r>
            <a:r>
              <a:rPr lang="ru-RU" sz="2200" b="1" i="1" dirty="0" err="1"/>
              <a:t>ньому</a:t>
            </a:r>
            <a:r>
              <a:rPr lang="ru-RU" sz="2200" b="1" i="1" dirty="0"/>
              <a:t> опори, дивиться на </a:t>
            </a:r>
            <a:r>
              <a:rPr lang="ru-RU" sz="2200" b="1" i="1" dirty="0" err="1"/>
              <a:t>своє</a:t>
            </a:r>
            <a:r>
              <a:rPr lang="ru-RU" sz="2200" b="1" i="1" dirty="0"/>
              <a:t> </a:t>
            </a:r>
            <a:r>
              <a:rPr lang="ru-RU" sz="2200" b="1" i="1" dirty="0" err="1"/>
              <a:t>життя</a:t>
            </a:r>
            <a:r>
              <a:rPr lang="ru-RU" sz="2200" b="1" i="1" dirty="0"/>
              <a:t> </a:t>
            </a:r>
            <a:r>
              <a:rPr lang="ru-RU" sz="2200" b="1" i="1" dirty="0" err="1"/>
              <a:t>крізь</a:t>
            </a:r>
            <a:r>
              <a:rPr lang="ru-RU" sz="2200" b="1" i="1" dirty="0"/>
              <a:t> призму </a:t>
            </a:r>
            <a:r>
              <a:rPr lang="ru-RU" sz="2200" b="1" i="1" dirty="0" err="1"/>
              <a:t>Божих</a:t>
            </a:r>
            <a:r>
              <a:rPr lang="ru-RU" sz="2200" b="1" i="1" dirty="0"/>
              <a:t> </a:t>
            </a:r>
            <a:r>
              <a:rPr lang="ru-RU" sz="2200" b="1" i="1" dirty="0" err="1"/>
              <a:t>заповідей</a:t>
            </a:r>
            <a:r>
              <a:rPr lang="ru-RU" sz="2200" b="1" i="1" dirty="0" smtClean="0"/>
              <a:t>.</a:t>
            </a:r>
          </a:p>
          <a:p>
            <a:r>
              <a:rPr lang="ru-RU" sz="2200" b="1" i="1" dirty="0" smtClean="0"/>
              <a:t>У основу </a:t>
            </a:r>
            <a:r>
              <a:rPr lang="ru-RU" sz="2200" b="1" i="1" dirty="0" err="1" smtClean="0"/>
              <a:t>вірша</a:t>
            </a:r>
            <a:r>
              <a:rPr lang="ru-RU" sz="2200" b="1" i="1" dirty="0"/>
              <a:t> ««Господи, </a:t>
            </a:r>
            <a:r>
              <a:rPr lang="ru-RU" sz="2200" b="1" i="1" dirty="0" err="1"/>
              <a:t>гніву</a:t>
            </a:r>
            <a:r>
              <a:rPr lang="ru-RU" sz="2200" b="1" i="1" dirty="0"/>
              <a:t> пречистого</a:t>
            </a:r>
            <a:r>
              <a:rPr lang="ru-RU" sz="2200" b="1" i="1" dirty="0" smtClean="0"/>
              <a:t>…»</a:t>
            </a:r>
            <a:r>
              <a:rPr lang="ru-RU" sz="2200" b="1" i="1" dirty="0" err="1" smtClean="0"/>
              <a:t>покладено</a:t>
            </a:r>
            <a:r>
              <a:rPr lang="ru-RU" sz="2200" b="1" i="1" dirty="0" smtClean="0"/>
              <a:t> канон , </a:t>
            </a:r>
            <a:r>
              <a:rPr lang="ru-RU" sz="2200" b="1" i="1" dirty="0" err="1" smtClean="0"/>
              <a:t>запропонований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християнським</a:t>
            </a:r>
            <a:r>
              <a:rPr lang="ru-RU" sz="2200" b="1" i="1" dirty="0" smtClean="0"/>
              <a:t> богословом </a:t>
            </a:r>
            <a:r>
              <a:rPr lang="en-US" sz="2200" b="1" i="1" dirty="0" smtClean="0"/>
              <a:t>V</a:t>
            </a:r>
            <a:r>
              <a:rPr lang="uk-UA" sz="2200" b="1" i="1" dirty="0" err="1" smtClean="0"/>
              <a:t>ІІІст</a:t>
            </a:r>
            <a:r>
              <a:rPr lang="uk-UA" sz="2200" b="1" i="1" dirty="0" smtClean="0"/>
              <a:t>. </a:t>
            </a:r>
            <a:r>
              <a:rPr lang="uk-UA" sz="2200" b="1" i="1" dirty="0" err="1" smtClean="0"/>
              <a:t>Іоаном</a:t>
            </a:r>
            <a:r>
              <a:rPr lang="uk-UA" sz="2200" b="1" i="1" dirty="0" smtClean="0"/>
              <a:t> </a:t>
            </a:r>
            <a:r>
              <a:rPr lang="uk-UA" sz="2200" b="1" i="1" dirty="0" err="1" smtClean="0"/>
              <a:t>Дамаскіном</a:t>
            </a:r>
            <a:r>
              <a:rPr lang="uk-UA" sz="2200" b="1" i="1" dirty="0" smtClean="0"/>
              <a:t>, як «сходження розуму до Бога, прохання потрібного в Бога».</a:t>
            </a:r>
            <a:endParaRPr lang="ru-RU" sz="2200" b="1" i="1" dirty="0"/>
          </a:p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952" y="836712"/>
            <a:ext cx="1253870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93" y="2793453"/>
            <a:ext cx="1317303" cy="98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50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УРОК 1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>
                <a:latin typeface="Arial Nova" panose="020B0504020202020204" pitchFamily="34" charset="0"/>
              </a:rPr>
              <a:t>Василь </a:t>
            </a:r>
            <a:r>
              <a:rPr lang="ru-RU" b="1" i="1" dirty="0" err="1">
                <a:latin typeface="Arial Nova" panose="020B0504020202020204" pitchFamily="34" charset="0"/>
              </a:rPr>
              <a:t>Стус</a:t>
            </a:r>
            <a:r>
              <a:rPr lang="ru-RU" b="1" i="1" dirty="0">
                <a:latin typeface="Arial Nova" panose="020B0504020202020204" pitchFamily="34" charset="0"/>
              </a:rPr>
              <a:t>. Поет як символ </a:t>
            </a:r>
            <a:r>
              <a:rPr lang="ru-RU" b="1" i="1" dirty="0" err="1">
                <a:latin typeface="Arial Nova" panose="020B0504020202020204" pitchFamily="34" charset="0"/>
              </a:rPr>
              <a:t>незламного</a:t>
            </a:r>
            <a:r>
              <a:rPr lang="ru-RU" b="1" i="1" dirty="0">
                <a:latin typeface="Arial Nova" panose="020B0504020202020204" pitchFamily="34" charset="0"/>
              </a:rPr>
              <a:t> духу, </a:t>
            </a:r>
            <a:r>
              <a:rPr lang="ru-RU" b="1" i="1" dirty="0" err="1">
                <a:latin typeface="Arial Nova" panose="020B0504020202020204" pitchFamily="34" charset="0"/>
              </a:rPr>
              <a:t>збереження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людської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гідності</a:t>
            </a:r>
            <a:r>
              <a:rPr lang="ru-RU" b="1" i="1" dirty="0">
                <a:latin typeface="Arial Nova" panose="020B0504020202020204" pitchFamily="34" charset="0"/>
              </a:rPr>
              <a:t>. </a:t>
            </a:r>
            <a:r>
              <a:rPr lang="ru-RU" b="1" i="1" dirty="0" err="1">
                <a:latin typeface="Arial Nova" panose="020B0504020202020204" pitchFamily="34" charset="0"/>
              </a:rPr>
              <a:t>Загальний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огляд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його</a:t>
            </a:r>
            <a:r>
              <a:rPr lang="ru-RU" b="1" i="1" dirty="0">
                <a:latin typeface="Arial Nova" panose="020B0504020202020204" pitchFamily="34" charset="0"/>
              </a:rPr>
              <a:t> </a:t>
            </a:r>
            <a:r>
              <a:rPr lang="ru-RU" b="1" i="1" dirty="0" err="1">
                <a:latin typeface="Arial Nova" panose="020B0504020202020204" pitchFamily="34" charset="0"/>
              </a:rPr>
              <a:t>життя</a:t>
            </a:r>
            <a:r>
              <a:rPr lang="ru-RU" b="1" i="1" dirty="0">
                <a:latin typeface="Arial Nova" panose="020B0504020202020204" pitchFamily="34" charset="0"/>
              </a:rPr>
              <a:t> й </a:t>
            </a:r>
            <a:r>
              <a:rPr lang="ru-RU" b="1" i="1" dirty="0" err="1">
                <a:latin typeface="Arial Nova" panose="020B0504020202020204" pitchFamily="34" charset="0"/>
              </a:rPr>
              <a:t>творчості</a:t>
            </a:r>
            <a:r>
              <a:rPr lang="ru-RU" b="1" i="1" dirty="0">
                <a:latin typeface="Arial Nova" panose="020B0504020202020204" pitchFamily="34" charset="0"/>
              </a:rPr>
              <a:t> – </a:t>
            </a:r>
            <a:r>
              <a:rPr lang="ru-RU" b="1" i="1" dirty="0">
                <a:solidFill>
                  <a:schemeClr val="tx1"/>
                </a:solidFill>
                <a:latin typeface="Arial Nova" panose="020B0504020202020204" pitchFamily="34" charset="0"/>
              </a:rPr>
              <a:t>21.04</a:t>
            </a:r>
          </a:p>
        </p:txBody>
      </p:sp>
    </p:spTree>
    <p:extLst>
      <p:ext uri="{BB962C8B-B14F-4D97-AF65-F5344CB8AC3E}">
        <p14:creationId xmlns:p14="http://schemas.microsoft.com/office/powerpoint/2010/main" val="2332094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pedsovet.su/_ld/379/682597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188640"/>
            <a:ext cx="7776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629420"/>
            <a:ext cx="4032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У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листопаді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1989року Василя  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Стуса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 разом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із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побратимами 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Юрієм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Литвином і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Олексою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Тихим,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що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також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загинули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таборі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ВС-389/36 селища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Кучино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перепоховали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Києві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 на Байковому </a:t>
            </a:r>
            <a:r>
              <a:rPr lang="ru-RU" sz="2200" b="1" i="1" dirty="0" err="1">
                <a:solidFill>
                  <a:schemeClr val="accent4">
                    <a:lumMod val="50000"/>
                  </a:schemeClr>
                </a:solidFill>
              </a:rPr>
              <a:t>кладовищі</a:t>
            </a:r>
            <a:r>
              <a:rPr lang="ru-RU" sz="2200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Рисунок 8" descr="http://www.ostro.org/files_dn/2013/01/08/krest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9637"/>
            <a:ext cx="3738880" cy="249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library.khai.edu/pages/stus/images/stus_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05972"/>
            <a:ext cx="3914775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665254" y="6215349"/>
            <a:ext cx="25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Могила Василя </a:t>
            </a:r>
            <a:r>
              <a:rPr lang="ru-RU" sz="2000" b="1" dirty="0" err="1">
                <a:solidFill>
                  <a:srgbClr val="FF0000"/>
                </a:solidFill>
              </a:rPr>
              <a:t>Стуса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34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pedsovet.su/_ld/379/682597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8"/>
            <a:ext cx="9144000" cy="68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982177"/>
            <a:ext cx="799288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•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1991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Стуса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посмертно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відзначено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Шевченківською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премією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збірку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поезій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«Дорога болю» (1990).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•	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Його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твори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видаються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великими тиражами.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Зокрема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опубліковано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такі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книги: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•	«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Вікна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запростір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» (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Київ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, 1992),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•	«Золота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красуня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» (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Київ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, 1992),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•	«І край мене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почує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» (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Київ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, 1992),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•	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«Феномен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доби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» (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Київ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, 1993),</a:t>
            </a:r>
          </a:p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Твори в шести томах,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дев'яти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книгах (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Львів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, 1994—1994).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5118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895" y="1988840"/>
            <a:ext cx="1656917" cy="93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646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1560" y="15118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Ukrainian Goldensta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982176"/>
            <a:ext cx="1584176" cy="36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26029" y="4625552"/>
            <a:ext cx="2286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26 листопада </a:t>
            </a:r>
            <a:r>
              <a:rPr lang="ru-RU" b="1" dirty="0" smtClean="0">
                <a:latin typeface="Arial Narrow" panose="020B0606020202030204" pitchFamily="34" charset="0"/>
              </a:rPr>
              <a:t>2005р. </a:t>
            </a:r>
            <a:r>
              <a:rPr lang="ru-RU" b="1" dirty="0" err="1">
                <a:latin typeface="Arial Narrow" panose="020B0606020202030204" pitchFamily="34" charset="0"/>
              </a:rPr>
              <a:t>Стусу</a:t>
            </a:r>
            <a:r>
              <a:rPr lang="ru-RU" b="1" dirty="0">
                <a:latin typeface="Arial Narrow" panose="020B0606020202030204" pitchFamily="34" charset="0"/>
              </a:rPr>
              <a:t> посмертно </a:t>
            </a:r>
            <a:r>
              <a:rPr lang="ru-RU" b="1" dirty="0" err="1">
                <a:latin typeface="Arial Narrow" panose="020B0606020202030204" pitchFamily="34" charset="0"/>
              </a:rPr>
              <a:t>присвоєно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звання</a:t>
            </a:r>
            <a:r>
              <a:rPr lang="ru-RU" b="1" dirty="0">
                <a:latin typeface="Arial Narrow" panose="020B0606020202030204" pitchFamily="34" charset="0"/>
              </a:rPr>
              <a:t> Герой </a:t>
            </a:r>
            <a:r>
              <a:rPr lang="ru-RU" b="1" dirty="0" err="1" smtClean="0">
                <a:latin typeface="Arial Narrow" panose="020B0606020202030204" pitchFamily="34" charset="0"/>
              </a:rPr>
              <a:t>України</a:t>
            </a:r>
            <a:r>
              <a:rPr lang="ru-RU" b="1" dirty="0" smtClean="0">
                <a:latin typeface="Arial Narrow" panose="020B0606020202030204" pitchFamily="34" charset="0"/>
              </a:rPr>
              <a:t>. 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3933056"/>
            <a:ext cx="2736304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25 </a:t>
            </a:r>
            <a:r>
              <a:rPr lang="ru-RU" b="1" dirty="0" err="1">
                <a:latin typeface="Arial Narrow" panose="020B0606020202030204" pitchFamily="34" charset="0"/>
              </a:rPr>
              <a:t>грудня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latin typeface="Arial Narrow" panose="020B0606020202030204" pitchFamily="34" charset="0"/>
              </a:rPr>
              <a:t>1997р.</a:t>
            </a:r>
            <a:r>
              <a:rPr lang="ru-RU" b="1" dirty="0">
                <a:latin typeface="Arial Narrow" panose="020B0606020202030204" pitchFamily="34" charset="0"/>
              </a:rPr>
              <a:t> Указ Президента </a:t>
            </a:r>
            <a:r>
              <a:rPr lang="ru-RU" b="1" dirty="0" err="1">
                <a:latin typeface="Arial Narrow" panose="020B0606020202030204" pitchFamily="34" charset="0"/>
              </a:rPr>
              <a:t>України</a:t>
            </a:r>
            <a:r>
              <a:rPr lang="ru-RU" b="1" dirty="0">
                <a:latin typeface="Arial Narrow" panose="020B0606020202030204" pitchFamily="34" charset="0"/>
              </a:rPr>
              <a:t>  </a:t>
            </a:r>
          </a:p>
          <a:p>
            <a:r>
              <a:rPr lang="ru-RU" b="1" dirty="0">
                <a:latin typeface="Arial Narrow" panose="020B0606020202030204" pitchFamily="34" charset="0"/>
              </a:rPr>
              <a:t>Л. </a:t>
            </a:r>
            <a:r>
              <a:rPr lang="ru-RU" b="1" dirty="0" err="1">
                <a:latin typeface="Arial Narrow" panose="020B0606020202030204" pitchFamily="34" charset="0"/>
              </a:rPr>
              <a:t>Кучми</a:t>
            </a:r>
            <a:r>
              <a:rPr lang="ru-RU" b="1" dirty="0">
                <a:latin typeface="Arial Narrow" panose="020B0606020202030204" pitchFamily="34" charset="0"/>
              </a:rPr>
              <a:t> Про </a:t>
            </a:r>
            <a:r>
              <a:rPr lang="ru-RU" b="1" dirty="0" err="1">
                <a:latin typeface="Arial Narrow" panose="020B0606020202030204" pitchFamily="34" charset="0"/>
              </a:rPr>
              <a:t>нагородження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відзнакою</a:t>
            </a:r>
            <a:r>
              <a:rPr lang="ru-RU" b="1" dirty="0">
                <a:latin typeface="Arial Narrow" panose="020B0606020202030204" pitchFamily="34" charset="0"/>
              </a:rPr>
              <a:t> Президента </a:t>
            </a:r>
            <a:r>
              <a:rPr lang="ru-RU" b="1" dirty="0" err="1">
                <a:latin typeface="Arial Narrow" panose="020B0606020202030204" pitchFamily="34" charset="0"/>
              </a:rPr>
              <a:t>України</a:t>
            </a:r>
            <a:r>
              <a:rPr lang="ru-RU" b="1" dirty="0">
                <a:latin typeface="Arial Narrow" panose="020B0606020202030204" pitchFamily="34" charset="0"/>
              </a:rPr>
              <a:t> «Орден князя Ярослава Мудрого» V </a:t>
            </a:r>
            <a:r>
              <a:rPr lang="ru-RU" b="1" dirty="0" err="1">
                <a:latin typeface="Arial Narrow" panose="020B0606020202030204" pitchFamily="34" charset="0"/>
              </a:rPr>
              <a:t>ступеня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поета</a:t>
            </a:r>
            <a:r>
              <a:rPr lang="ru-RU" b="1" dirty="0">
                <a:latin typeface="Arial Narrow" panose="020B0606020202030204" pitchFamily="34" charset="0"/>
              </a:rPr>
              <a:t> Василя </a:t>
            </a:r>
            <a:r>
              <a:rPr lang="ru-RU" b="1" dirty="0" err="1" smtClean="0">
                <a:latin typeface="Arial Narrow" panose="020B0606020202030204" pitchFamily="34" charset="0"/>
              </a:rPr>
              <a:t>Стуса</a:t>
            </a:r>
            <a:r>
              <a:rPr lang="ru-RU" b="1" dirty="0" smtClean="0">
                <a:latin typeface="Arial Narrow" panose="020B0606020202030204" pitchFamily="34" charset="0"/>
              </a:rPr>
              <a:t>(посмертно)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2" name="Рисунок 11" descr="Файл:UKRAINE-AWARD-STATE-PREM-SHEVC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59594"/>
            <a:ext cx="19843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372200" y="3801530"/>
            <a:ext cx="2430016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1991р. </a:t>
            </a:r>
            <a:r>
              <a:rPr lang="ru-RU" b="1" dirty="0" err="1">
                <a:latin typeface="Arial Narrow" panose="020B0606020202030204" pitchFamily="34" charset="0"/>
              </a:rPr>
              <a:t>Стуса</a:t>
            </a:r>
            <a:r>
              <a:rPr lang="ru-RU" b="1" dirty="0">
                <a:latin typeface="Arial Narrow" panose="020B0606020202030204" pitchFamily="34" charset="0"/>
              </a:rPr>
              <a:t> посмертно </a:t>
            </a:r>
            <a:r>
              <a:rPr lang="ru-RU" b="1" dirty="0" err="1">
                <a:latin typeface="Arial Narrow" panose="020B0606020202030204" pitchFamily="34" charset="0"/>
              </a:rPr>
              <a:t>відзначено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Шевченківською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премією</a:t>
            </a:r>
            <a:r>
              <a:rPr lang="ru-RU" b="1" dirty="0">
                <a:latin typeface="Arial Narrow" panose="020B0606020202030204" pitchFamily="34" charset="0"/>
              </a:rPr>
              <a:t> за </a:t>
            </a:r>
            <a:r>
              <a:rPr lang="ru-RU" b="1" dirty="0" err="1">
                <a:latin typeface="Arial Narrow" panose="020B0606020202030204" pitchFamily="34" charset="0"/>
              </a:rPr>
              <a:t>збірку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поезій</a:t>
            </a:r>
            <a:r>
              <a:rPr lang="ru-RU" b="1" dirty="0">
                <a:latin typeface="Arial Narrow" panose="020B0606020202030204" pitchFamily="34" charset="0"/>
              </a:rPr>
              <a:t> «Дорога болю» (1990)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32" y="923393"/>
            <a:ext cx="17557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97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6632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947629"/>
            <a:ext cx="504056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За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поезіями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Стуса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здійснено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вистави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: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поетична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композиція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(1989,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Львівський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молодіжний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театр), «Птах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душі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» (1993,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київський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мистецький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колектив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 «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Кін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») та </a:t>
            </a:r>
            <a:r>
              <a:rPr lang="ru-RU" sz="3600" b="1" i="1" dirty="0" err="1">
                <a:latin typeface="Arial Narrow" panose="020B0606020202030204" pitchFamily="34" charset="0"/>
                <a:ea typeface="Calibri"/>
                <a:cs typeface="Times New Roman"/>
              </a:rPr>
              <a:t>ін</a:t>
            </a:r>
            <a:r>
              <a:rPr lang="ru-RU" sz="3600" b="1" i="1" dirty="0">
                <a:latin typeface="Arial Narrow" panose="020B0606020202030204" pitchFamily="34" charset="0"/>
                <a:ea typeface="Calibri"/>
                <a:cs typeface="Times New Roman"/>
              </a:rPr>
              <a:t>.</a:t>
            </a:r>
          </a:p>
        </p:txBody>
      </p:sp>
      <p:pic>
        <p:nvPicPr>
          <p:cNvPr id="1028" name="Picture 4" descr="Театр Курбаса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736304" cy="33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4031704"/>
            <a:ext cx="2736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Львівский</a:t>
            </a:r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молодіжний</a:t>
            </a:r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театр</a:t>
            </a:r>
          </a:p>
          <a:p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ім</a:t>
            </a:r>
            <a: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. Леся </a:t>
            </a:r>
            <a:r>
              <a:rPr lang="ru-RU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Курбаса</a:t>
            </a:r>
            <a:endParaRPr 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05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pedsovet.su/_ld/379/6825970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0"/>
            <a:ext cx="9144000" cy="68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15118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http://khpg.org/files/photos/135765218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47" y="836713"/>
            <a:ext cx="3473834" cy="2304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354353" y="3216207"/>
            <a:ext cx="32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Пам’ятник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Василю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Стусу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в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селі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Рахнівка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Вінницької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обл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1" name="Рисунок 10" descr="http://s00.yaplakal.com/pics/pics_preview/0/2/7/8877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1" y="3683511"/>
            <a:ext cx="2119424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79984" y="5688024"/>
            <a:ext cx="2581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Пам’ятник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Василю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Стусу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у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Вінниці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 на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площі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Василя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Стуса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Рисунок 11" descr="http://ukrgeroes.narod.ru/StusVS_pam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17" y="824204"/>
            <a:ext cx="2105025" cy="2804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125816" y="3664249"/>
            <a:ext cx="20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Пам’ятний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знак Василю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Стусу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В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Києві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на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місці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будинку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де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він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жив.</a:t>
            </a:r>
          </a:p>
        </p:txBody>
      </p:sp>
      <p:pic>
        <p:nvPicPr>
          <p:cNvPr id="14" name="Рисунок 13" descr="http://newvv.net/images/stories/photoreport/resized/317/1375700621_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2538"/>
            <a:ext cx="3156585" cy="2102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3303436" y="5965023"/>
            <a:ext cx="404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Пам’ятник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Василя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Стуса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який</a:t>
            </a: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встановила</a:t>
            </a: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ніжинська</a:t>
            </a:r>
            <a:r>
              <a:rPr lang="ru-RU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 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«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Просвіта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»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6" name="Рисунок 15" descr="http://ukrgeroes.narod.ru/StusVS_pam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6254" r="7604" b="13089"/>
          <a:stretch/>
        </p:blipFill>
        <p:spPr bwMode="auto">
          <a:xfrm>
            <a:off x="585456" y="851858"/>
            <a:ext cx="2717981" cy="1926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583089" y="2748470"/>
            <a:ext cx="2620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Пам'ятний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знак </a:t>
            </a:r>
            <a:r>
              <a:rPr lang="ru-RU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В.Стусу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у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Калуші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Івано-Франківської</a:t>
            </a:r>
            <a:r>
              <a:rPr lang="ru-RU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області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60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1945" y="-17140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4257" y="476672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>
                <a:solidFill>
                  <a:srgbClr val="0070C0"/>
                </a:solidFill>
              </a:rPr>
              <a:t>Премія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імені</a:t>
            </a:r>
            <a:r>
              <a:rPr lang="ru-RU" sz="4000" b="1" i="1" dirty="0">
                <a:solidFill>
                  <a:srgbClr val="0070C0"/>
                </a:solidFill>
              </a:rPr>
              <a:t> Василя </a:t>
            </a:r>
            <a:r>
              <a:rPr lang="ru-RU" sz="4000" b="1" i="1" dirty="0" err="1">
                <a:solidFill>
                  <a:srgbClr val="0070C0"/>
                </a:solidFill>
              </a:rPr>
              <a:t>Стуса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5636" y="980728"/>
            <a:ext cx="8081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Arial Narrow" panose="020B0606020202030204" pitchFamily="34" charset="0"/>
              </a:rPr>
              <a:t>П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ремія</a:t>
            </a:r>
            <a:r>
              <a:rPr lang="ru-RU" sz="2400" b="1" i="1" dirty="0" smtClean="0">
                <a:latin typeface="Arial Narrow" panose="020B0606020202030204" pitchFamily="34" charset="0"/>
              </a:rPr>
              <a:t> </a:t>
            </a:r>
            <a:r>
              <a:rPr lang="ru-RU" sz="2400" b="1" i="1" dirty="0">
                <a:latin typeface="Arial Narrow" panose="020B0606020202030204" pitchFamily="34" charset="0"/>
              </a:rPr>
              <a:t>заснована 1989 </a:t>
            </a:r>
            <a:r>
              <a:rPr lang="ru-RU" sz="2400" b="1" i="1" dirty="0" err="1">
                <a:latin typeface="Arial Narrow" panose="020B0606020202030204" pitchFamily="34" charset="0"/>
              </a:rPr>
              <a:t>Українською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асоціацією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незалежної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творчої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інтелігенції</a:t>
            </a:r>
            <a:r>
              <a:rPr lang="ru-RU" sz="2400" b="1" i="1" dirty="0">
                <a:latin typeface="Arial Narrow" panose="020B0606020202030204" pitchFamily="34" charset="0"/>
              </a:rPr>
              <a:t> (УАНТІ). </a:t>
            </a:r>
            <a:r>
              <a:rPr lang="ru-RU" sz="2400" b="1" i="1" dirty="0" err="1">
                <a:latin typeface="Arial Narrow" panose="020B0606020202030204" pitchFamily="34" charset="0"/>
              </a:rPr>
              <a:t>Вперше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вручалася</a:t>
            </a:r>
            <a:r>
              <a:rPr lang="ru-RU" sz="2400" b="1" i="1" dirty="0">
                <a:latin typeface="Arial Narrow" panose="020B0606020202030204" pitchFamily="34" charset="0"/>
              </a:rPr>
              <a:t> у </a:t>
            </a:r>
            <a:r>
              <a:rPr lang="ru-RU" sz="2400" b="1" i="1" dirty="0" err="1">
                <a:latin typeface="Arial Narrow" panose="020B0606020202030204" pitchFamily="34" charset="0"/>
              </a:rPr>
              <a:t>Львові</a:t>
            </a:r>
            <a:r>
              <a:rPr lang="ru-RU" sz="2400" b="1" i="1" dirty="0">
                <a:latin typeface="Arial Narrow" panose="020B0606020202030204" pitchFamily="34" charset="0"/>
              </a:rPr>
              <a:t>. 1990 </a:t>
            </a:r>
            <a:r>
              <a:rPr lang="ru-RU" sz="2400" b="1" i="1" dirty="0" err="1">
                <a:latin typeface="Arial Narrow" panose="020B0606020202030204" pitchFamily="34" charset="0"/>
              </a:rPr>
              <a:t>набула</a:t>
            </a:r>
            <a:r>
              <a:rPr lang="ru-RU" sz="2400" b="1" i="1" dirty="0">
                <a:latin typeface="Arial Narrow" panose="020B0606020202030204" pitchFamily="34" charset="0"/>
              </a:rPr>
              <a:t> столичного статусу.</a:t>
            </a:r>
          </a:p>
          <a:p>
            <a:r>
              <a:rPr lang="ru-RU" sz="2400" b="1" i="1" dirty="0" err="1" smtClean="0">
                <a:latin typeface="Arial Narrow" panose="020B0606020202030204" pitchFamily="34" charset="0"/>
              </a:rPr>
              <a:t>Премія</a:t>
            </a:r>
            <a:r>
              <a:rPr lang="ru-RU" sz="2400" b="1" i="1" dirty="0" smtClean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присуджується</a:t>
            </a:r>
            <a:r>
              <a:rPr lang="ru-RU" sz="2400" b="1" i="1" dirty="0">
                <a:latin typeface="Arial Narrow" panose="020B0606020202030204" pitchFamily="34" charset="0"/>
              </a:rPr>
              <a:t> авторам, </a:t>
            </a:r>
            <a:r>
              <a:rPr lang="ru-RU" sz="2400" b="1" i="1" dirty="0" err="1">
                <a:latin typeface="Arial Narrow" panose="020B0606020202030204" pitchFamily="34" charset="0"/>
              </a:rPr>
              <a:t>які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мають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видатні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успіхи</a:t>
            </a:r>
            <a:r>
              <a:rPr lang="ru-RU" sz="2400" b="1" i="1" dirty="0">
                <a:latin typeface="Arial Narrow" panose="020B0606020202030204" pitchFamily="34" charset="0"/>
              </a:rPr>
              <a:t> у </a:t>
            </a:r>
            <a:r>
              <a:rPr lang="ru-RU" sz="2400" b="1" i="1" dirty="0" err="1">
                <a:latin typeface="Arial Narrow" panose="020B0606020202030204" pitchFamily="34" charset="0"/>
              </a:rPr>
              <a:t>своїй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галузі</a:t>
            </a:r>
            <a:r>
              <a:rPr lang="ru-RU" sz="2400" b="1" i="1" dirty="0"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latin typeface="Arial Narrow" panose="020B0606020202030204" pitchFamily="34" charset="0"/>
              </a:rPr>
              <a:t>займають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виразну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громадянську</a:t>
            </a:r>
            <a:r>
              <a:rPr lang="ru-RU" sz="2400" b="1" i="1" dirty="0"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latin typeface="Arial Narrow" panose="020B0606020202030204" pitchFamily="34" charset="0"/>
              </a:rPr>
              <a:t>позицію</a:t>
            </a:r>
            <a:r>
              <a:rPr lang="ru-RU" sz="2400" b="1" i="1" dirty="0">
                <a:latin typeface="Arial Narrow" panose="020B0606020202030204" pitchFamily="34" charset="0"/>
              </a:rPr>
              <a:t>, активно </a:t>
            </a:r>
            <a:r>
              <a:rPr lang="ru-RU" sz="2400" b="1" i="1" dirty="0" err="1">
                <a:latin typeface="Arial Narrow" panose="020B0606020202030204" pitchFamily="34" charset="0"/>
              </a:rPr>
              <a:t>присутні</a:t>
            </a:r>
            <a:r>
              <a:rPr lang="ru-RU" sz="2400" b="1" i="1" dirty="0">
                <a:latin typeface="Arial Narrow" panose="020B0606020202030204" pitchFamily="34" charset="0"/>
              </a:rPr>
              <a:t> в </a:t>
            </a:r>
            <a:r>
              <a:rPr lang="ru-RU" sz="2400" b="1" i="1" dirty="0" err="1">
                <a:latin typeface="Arial Narrow" panose="020B0606020202030204" pitchFamily="34" charset="0"/>
              </a:rPr>
              <a:t>українському</a:t>
            </a:r>
            <a:r>
              <a:rPr lang="ru-RU" sz="2400" b="1" i="1" dirty="0">
                <a:latin typeface="Arial Narrow" panose="020B0606020202030204" pitchFamily="34" charset="0"/>
              </a:rPr>
              <a:t> культурному </a:t>
            </a:r>
            <a:r>
              <a:rPr lang="ru-RU" sz="2400" b="1" i="1" dirty="0" err="1">
                <a:latin typeface="Arial Narrow" panose="020B0606020202030204" pitchFamily="34" charset="0"/>
              </a:rPr>
              <a:t>просторі</a:t>
            </a:r>
            <a:r>
              <a:rPr lang="ru-RU" sz="2400" b="1" i="1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9700" y="3473718"/>
            <a:ext cx="472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0070C0"/>
                </a:solidFill>
              </a:rPr>
              <a:t>Серед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лауреатів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премії</a:t>
            </a:r>
            <a:r>
              <a:rPr lang="ru-RU" b="1" i="1" dirty="0">
                <a:solidFill>
                  <a:srgbClr val="0070C0"/>
                </a:solidFill>
              </a:rPr>
              <a:t> (</a:t>
            </a:r>
            <a:r>
              <a:rPr lang="ru-RU" b="1" i="1" dirty="0" err="1">
                <a:solidFill>
                  <a:srgbClr val="0070C0"/>
                </a:solidFill>
              </a:rPr>
              <a:t>яких</a:t>
            </a:r>
            <a:r>
              <a:rPr lang="ru-RU" b="1" i="1" dirty="0">
                <a:solidFill>
                  <a:srgbClr val="0070C0"/>
                </a:solidFill>
              </a:rPr>
              <a:t> уже </a:t>
            </a:r>
            <a:r>
              <a:rPr lang="ru-RU" b="1" i="1" dirty="0" err="1">
                <a:solidFill>
                  <a:srgbClr val="0070C0"/>
                </a:solidFill>
              </a:rPr>
              <a:t>понад</a:t>
            </a:r>
            <a:r>
              <a:rPr lang="ru-RU" b="1" i="1" dirty="0">
                <a:solidFill>
                  <a:srgbClr val="0070C0"/>
                </a:solidFill>
              </a:rPr>
              <a:t> 60):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89664" y="3843050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14 </a:t>
            </a:r>
            <a:r>
              <a:rPr lang="ru-RU" sz="2400" b="1" i="1" dirty="0" err="1">
                <a:solidFill>
                  <a:srgbClr val="FF0000"/>
                </a:solidFill>
              </a:rPr>
              <a:t>січня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2014:</a:t>
            </a:r>
            <a:endParaRPr lang="ru-RU" sz="2400" b="1" i="1" dirty="0">
              <a:solidFill>
                <a:srgbClr val="FF0000"/>
              </a:solidFill>
            </a:endParaRPr>
          </a:p>
          <a:p>
            <a:r>
              <a:rPr lang="ru-RU" sz="2400" b="1" i="1" dirty="0" smtClean="0"/>
              <a:t>Святослав </a:t>
            </a:r>
            <a:r>
              <a:rPr lang="ru-RU" sz="2400" b="1" i="1" dirty="0"/>
              <a:t>Вакарчук</a:t>
            </a:r>
          </a:p>
          <a:p>
            <a:r>
              <a:rPr lang="ru-RU" sz="2400" b="1" i="1" dirty="0"/>
              <a:t>Руслана Лижичко</a:t>
            </a:r>
          </a:p>
          <a:p>
            <a:r>
              <a:rPr lang="ru-RU" sz="2400" b="1" i="1" dirty="0" err="1"/>
              <a:t>Олександр</a:t>
            </a:r>
            <a:r>
              <a:rPr lang="ru-RU" sz="2400" b="1" i="1" dirty="0"/>
              <a:t> </a:t>
            </a:r>
            <a:r>
              <a:rPr lang="ru-RU" sz="2400" b="1" i="1" dirty="0" err="1"/>
              <a:t>Положинський</a:t>
            </a:r>
            <a:endParaRPr lang="ru-RU" sz="2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3" y="5038122"/>
            <a:ext cx="199245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encrypted-tbn2.gstatic.com/images?q=tbn:ANd9GcQRCO2OU7qBJ7iQYKyLrLKrN1qu_bqnkUf6D4gSwx24Odv-lzJJd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/>
          <a:stretch/>
        </p:blipFill>
        <p:spPr bwMode="auto">
          <a:xfrm>
            <a:off x="648679" y="3300378"/>
            <a:ext cx="19409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3.gstatic.com/images?q=tbn:ANd9GcRvD_WcB6cciErGqRmsbuOGxCHY1_75pah6XKT9pNB-SgUXgU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r="11997" b="14285"/>
          <a:stretch/>
        </p:blipFill>
        <p:spPr bwMode="auto">
          <a:xfrm>
            <a:off x="5690668" y="4072512"/>
            <a:ext cx="1756676" cy="181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63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21162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756594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Документальна </a:t>
            </a:r>
            <a:r>
              <a:rPr lang="ru-RU" sz="2400" b="1" i="1" dirty="0" err="1">
                <a:solidFill>
                  <a:srgbClr val="0070C0"/>
                </a:solidFill>
              </a:rPr>
              <a:t>трилогія</a:t>
            </a:r>
            <a:r>
              <a:rPr lang="ru-RU" sz="2400" b="1" i="1" dirty="0">
                <a:solidFill>
                  <a:srgbClr val="0070C0"/>
                </a:solidFill>
              </a:rPr>
              <a:t> "</a:t>
            </a:r>
            <a:r>
              <a:rPr lang="ru-RU" sz="2400" b="1" i="1" dirty="0" err="1">
                <a:solidFill>
                  <a:srgbClr val="0070C0"/>
                </a:solidFill>
              </a:rPr>
              <a:t>Просвітлої</a:t>
            </a:r>
            <a:r>
              <a:rPr lang="ru-RU" sz="2400" b="1" i="1" dirty="0">
                <a:solidFill>
                  <a:srgbClr val="0070C0"/>
                </a:solidFill>
              </a:rPr>
              <a:t> дороги </a:t>
            </a:r>
            <a:r>
              <a:rPr lang="ru-RU" sz="2400" b="1" i="1" dirty="0" err="1">
                <a:solidFill>
                  <a:srgbClr val="0070C0"/>
                </a:solidFill>
              </a:rPr>
              <a:t>свічка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чорна</a:t>
            </a:r>
            <a:r>
              <a:rPr lang="ru-RU" sz="2400" b="1" i="1" dirty="0">
                <a:solidFill>
                  <a:srgbClr val="0070C0"/>
                </a:solidFill>
              </a:rPr>
              <a:t>". </a:t>
            </a:r>
            <a:r>
              <a:rPr lang="ru-RU" sz="2400" b="1" i="1" dirty="0" err="1">
                <a:solidFill>
                  <a:srgbClr val="0070C0"/>
                </a:solidFill>
              </a:rPr>
              <a:t>Пам’яті</a:t>
            </a:r>
            <a:r>
              <a:rPr lang="ru-RU" sz="2400" b="1" i="1" dirty="0">
                <a:solidFill>
                  <a:srgbClr val="0070C0"/>
                </a:solidFill>
              </a:rPr>
              <a:t> Василя </a:t>
            </a:r>
            <a:r>
              <a:rPr lang="ru-RU" sz="2400" b="1" i="1" dirty="0" err="1">
                <a:solidFill>
                  <a:srgbClr val="0070C0"/>
                </a:solidFill>
              </a:rPr>
              <a:t>Стуса</a:t>
            </a:r>
            <a:r>
              <a:rPr lang="ru-RU" sz="24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6400" y="1608128"/>
            <a:ext cx="54995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фільм</a:t>
            </a:r>
            <a:r>
              <a:rPr lang="ru-RU" sz="2400" b="1" i="1" dirty="0"/>
              <a:t> 1: </a:t>
            </a:r>
            <a:r>
              <a:rPr lang="ru-RU" sz="2400" b="1" i="1" dirty="0">
                <a:solidFill>
                  <a:srgbClr val="FF0000"/>
                </a:solidFill>
              </a:rPr>
              <a:t>"Верни до мене, </a:t>
            </a:r>
            <a:r>
              <a:rPr lang="ru-RU" sz="2400" b="1" i="1" dirty="0" err="1">
                <a:solidFill>
                  <a:srgbClr val="FF0000"/>
                </a:solidFill>
              </a:rPr>
              <a:t>пам'яте</a:t>
            </a:r>
            <a:r>
              <a:rPr lang="ru-RU" sz="2400" b="1" i="1" dirty="0">
                <a:solidFill>
                  <a:srgbClr val="FF0000"/>
                </a:solidFill>
              </a:rPr>
              <a:t> моя" </a:t>
            </a:r>
          </a:p>
          <a:p>
            <a:r>
              <a:rPr lang="ru-RU" sz="2400" b="1" i="1" dirty="0" err="1"/>
              <a:t>фільм</a:t>
            </a:r>
            <a:r>
              <a:rPr lang="ru-RU" sz="2400" b="1" i="1" dirty="0"/>
              <a:t> 2: </a:t>
            </a:r>
            <a:r>
              <a:rPr lang="ru-RU" sz="2400" b="1" i="1" dirty="0">
                <a:solidFill>
                  <a:srgbClr val="FF0000"/>
                </a:solidFill>
              </a:rPr>
              <a:t>"У </a:t>
            </a:r>
            <a:r>
              <a:rPr lang="ru-RU" sz="2400" b="1" i="1" dirty="0" err="1">
                <a:solidFill>
                  <a:srgbClr val="FF0000"/>
                </a:solidFill>
              </a:rPr>
              <a:t>білій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стужі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сонце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України</a:t>
            </a:r>
            <a:r>
              <a:rPr lang="ru-RU" sz="2400" b="1" i="1" dirty="0">
                <a:solidFill>
                  <a:srgbClr val="FF0000"/>
                </a:solidFill>
              </a:rPr>
              <a:t>"</a:t>
            </a:r>
          </a:p>
          <a:p>
            <a:r>
              <a:rPr lang="ru-RU" sz="2400" b="1" i="1" dirty="0" err="1"/>
              <a:t>фільм</a:t>
            </a:r>
            <a:r>
              <a:rPr lang="ru-RU" sz="2400" b="1" i="1" dirty="0"/>
              <a:t> 3: </a:t>
            </a:r>
            <a:r>
              <a:rPr lang="ru-RU" sz="2400" b="1" i="1" dirty="0">
                <a:solidFill>
                  <a:srgbClr val="FF0000"/>
                </a:solidFill>
              </a:rPr>
              <a:t>"</a:t>
            </a:r>
            <a:r>
              <a:rPr lang="ru-RU" sz="2400" b="1" i="1" dirty="0" err="1">
                <a:solidFill>
                  <a:srgbClr val="FF0000"/>
                </a:solidFill>
              </a:rPr>
              <a:t>Розіп"ятий</a:t>
            </a:r>
            <a:r>
              <a:rPr lang="ru-RU" sz="2400" b="1" i="1" dirty="0">
                <a:solidFill>
                  <a:srgbClr val="FF0000"/>
                </a:solidFill>
              </a:rPr>
              <a:t> на </a:t>
            </a:r>
            <a:r>
              <a:rPr lang="ru-RU" sz="2400" b="1" i="1" dirty="0" err="1">
                <a:solidFill>
                  <a:srgbClr val="FF0000"/>
                </a:solidFill>
              </a:rPr>
              <a:t>чорному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хресті</a:t>
            </a:r>
            <a:r>
              <a:rPr lang="ru-RU" sz="2400" b="1" i="1" dirty="0">
                <a:solidFill>
                  <a:srgbClr val="FF0000"/>
                </a:solidFill>
              </a:rPr>
              <a:t>"</a:t>
            </a:r>
          </a:p>
          <a:p>
            <a:r>
              <a:rPr lang="ru-RU" sz="2400" b="1" i="1" dirty="0" err="1"/>
              <a:t>Режисер</a:t>
            </a:r>
            <a:r>
              <a:rPr lang="ru-RU" sz="2400" b="1" i="1" dirty="0"/>
              <a:t>: </a:t>
            </a:r>
            <a:r>
              <a:rPr lang="ru-RU" sz="2400" b="1" i="1" dirty="0" err="1"/>
              <a:t>Станіслав</a:t>
            </a:r>
            <a:r>
              <a:rPr lang="ru-RU" sz="2400" b="1" i="1" dirty="0"/>
              <a:t> </a:t>
            </a:r>
            <a:r>
              <a:rPr lang="ru-RU" sz="2400" b="1" i="1" dirty="0" err="1"/>
              <a:t>Чернілевський</a:t>
            </a:r>
            <a:r>
              <a:rPr lang="ru-RU" sz="2400" b="1" i="1" dirty="0"/>
              <a:t> </a:t>
            </a:r>
          </a:p>
          <a:p>
            <a:r>
              <a:rPr lang="ru-RU" sz="2400" b="1" i="1" dirty="0" err="1"/>
              <a:t>Сценарій</a:t>
            </a:r>
            <a:r>
              <a:rPr lang="ru-RU" sz="2400" b="1" i="1" dirty="0"/>
              <a:t>: </a:t>
            </a:r>
            <a:r>
              <a:rPr lang="ru-RU" sz="2400" b="1" i="1" dirty="0" err="1"/>
              <a:t>Дмитра</a:t>
            </a:r>
            <a:r>
              <a:rPr lang="ru-RU" sz="2400" b="1" i="1" dirty="0"/>
              <a:t> </a:t>
            </a:r>
            <a:r>
              <a:rPr lang="ru-RU" sz="2400" b="1" i="1" dirty="0" err="1"/>
              <a:t>Стуса</a:t>
            </a:r>
            <a:r>
              <a:rPr lang="ru-RU" sz="2400" b="1" i="1" dirty="0"/>
              <a:t>, </a:t>
            </a:r>
            <a:r>
              <a:rPr lang="ru-RU" sz="2400" b="1" i="1" dirty="0" err="1"/>
              <a:t>Володимира</a:t>
            </a:r>
            <a:r>
              <a:rPr lang="ru-RU" sz="2400" b="1" i="1" dirty="0"/>
              <a:t> </a:t>
            </a:r>
            <a:r>
              <a:rPr lang="ru-RU" sz="2400" b="1" i="1" dirty="0" err="1"/>
              <a:t>Шовкошитного</a:t>
            </a:r>
            <a:r>
              <a:rPr lang="ru-RU" sz="2400" b="1" i="1" dirty="0"/>
              <a:t>, </a:t>
            </a:r>
            <a:r>
              <a:rPr lang="ru-RU" sz="2400" b="1" i="1" dirty="0" err="1"/>
              <a:t>Станіслава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Чернілевського</a:t>
            </a:r>
            <a:endParaRPr lang="ru-RU" sz="2400" b="1" i="1" dirty="0" smtClean="0"/>
          </a:p>
          <a:p>
            <a:r>
              <a:rPr lang="ru-RU" sz="2400" b="1" i="1" dirty="0" err="1"/>
              <a:t>Кіностудія</a:t>
            </a:r>
            <a:r>
              <a:rPr lang="ru-RU" sz="2400" b="1" i="1" dirty="0"/>
              <a:t>: "</a:t>
            </a:r>
            <a:r>
              <a:rPr lang="ru-RU" sz="2400" b="1" i="1" dirty="0" err="1"/>
              <a:t>Галичина-фільм</a:t>
            </a:r>
            <a:r>
              <a:rPr lang="ru-RU" sz="2400" b="1" i="1" dirty="0"/>
              <a:t>" 1992</a:t>
            </a:r>
          </a:p>
        </p:txBody>
      </p:sp>
      <p:pic>
        <p:nvPicPr>
          <p:cNvPr id="9" name="Рисунок 8" descr="http://sumno.org.ua/media/images/galleries/2008/11/17/obkladynky/vasilstu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9" y="1587591"/>
            <a:ext cx="2628900" cy="3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60362" y="6021288"/>
            <a:ext cx="817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Творців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фільму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висували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здобуття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Шевченківської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премії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але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місця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серед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її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лауреатів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їм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допоки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не </a:t>
            </a:r>
            <a:r>
              <a:rPr lang="ru-RU" sz="2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знайшлося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6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Фільм "Заборонений". Василь Стус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97358"/>
            <a:ext cx="5616624" cy="323833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perspectiveLef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467544" y="3861048"/>
            <a:ext cx="8381998" cy="457200"/>
          </a:xfrm>
        </p:spPr>
        <p:txBody>
          <a:bodyPr>
            <a:noAutofit/>
          </a:bodyPr>
          <a:lstStyle/>
          <a:p>
            <a:r>
              <a:rPr lang="en-US" b="1" i="1" dirty="0">
                <a:latin typeface="Arial Narrow" panose="020B0606020202030204" pitchFamily="34" charset="0"/>
                <a:hlinkClick r:id="rId3"/>
              </a:rPr>
              <a:t>https://www.facebook.com/zorana1693/videos/</a:t>
            </a:r>
            <a:r>
              <a:rPr lang="uk-UA" b="1" i="1" dirty="0">
                <a:latin typeface="Arial Narrow" panose="020B0606020202030204" pitchFamily="34" charset="0"/>
                <a:hlinkClick r:id="rId3"/>
              </a:rPr>
              <a:t>фільм-заборонений-</a:t>
            </a:r>
            <a:r>
              <a:rPr lang="uk-UA" b="1" i="1" dirty="0" err="1">
                <a:latin typeface="Arial Narrow" panose="020B0606020202030204" pitchFamily="34" charset="0"/>
                <a:hlinkClick r:id="rId3"/>
              </a:rPr>
              <a:t>василь</a:t>
            </a:r>
            <a:r>
              <a:rPr lang="uk-UA" b="1" i="1" dirty="0">
                <a:latin typeface="Arial Narrow" panose="020B0606020202030204" pitchFamily="34" charset="0"/>
                <a:hlinkClick r:id="rId3"/>
              </a:rPr>
              <a:t>-</a:t>
            </a:r>
            <a:r>
              <a:rPr lang="uk-UA" b="1" i="1" dirty="0" err="1">
                <a:latin typeface="Arial Narrow" panose="020B0606020202030204" pitchFamily="34" charset="0"/>
                <a:hlinkClick r:id="rId3"/>
              </a:rPr>
              <a:t>стус</a:t>
            </a:r>
            <a:r>
              <a:rPr lang="uk-UA" b="1" i="1" dirty="0">
                <a:latin typeface="Arial Narrow" panose="020B0606020202030204" pitchFamily="34" charset="0"/>
                <a:hlinkClick r:id="rId3"/>
              </a:rPr>
              <a:t>/5573371539354902</a:t>
            </a:r>
            <a:r>
              <a:rPr lang="uk-UA" b="1" i="1" dirty="0" smtClean="0">
                <a:latin typeface="Arial Narrow" panose="020B0606020202030204" pitchFamily="34" charset="0"/>
                <a:hlinkClick r:id="rId3"/>
              </a:rPr>
              <a:t>/</a:t>
            </a:r>
            <a:r>
              <a:rPr lang="uk-UA" b="1" i="1" dirty="0" smtClean="0">
                <a:latin typeface="Arial Narrow" panose="020B0606020202030204" pitchFamily="34" charset="0"/>
              </a:rPr>
              <a:t> </a:t>
            </a:r>
            <a:endParaRPr lang="uk-UA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" y="-270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39924" cy="3922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37789" y="14604"/>
            <a:ext cx="5706211" cy="50167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i="1" dirty="0" smtClean="0"/>
              <a:t>…Ми </a:t>
            </a:r>
            <a:r>
              <a:rPr lang="ru-RU" sz="4000" b="1" i="1" dirty="0" err="1" smtClean="0"/>
              <a:t>ще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повернемось</a:t>
            </a:r>
            <a:r>
              <a:rPr lang="ru-RU" sz="4000" b="1" i="1" dirty="0" smtClean="0"/>
              <a:t>, </a:t>
            </a:r>
            <a:r>
              <a:rPr lang="ru-RU" sz="4000" b="1" i="1" dirty="0" err="1" smtClean="0"/>
              <a:t>обов’язково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повернемось</a:t>
            </a:r>
            <a:r>
              <a:rPr lang="ru-RU" sz="4000" b="1" i="1" dirty="0" smtClean="0"/>
              <a:t>, бодай — ногами вперед, але: не </a:t>
            </a:r>
            <a:r>
              <a:rPr lang="ru-RU" sz="4000" b="1" i="1" dirty="0" err="1" smtClean="0"/>
              <a:t>мертві</a:t>
            </a:r>
            <a:r>
              <a:rPr lang="ru-RU" sz="4000" b="1" i="1" dirty="0" smtClean="0"/>
              <a:t>, але: не </a:t>
            </a:r>
            <a:r>
              <a:rPr lang="ru-RU" sz="4000" b="1" i="1" dirty="0" err="1" smtClean="0"/>
              <a:t>переможені</a:t>
            </a:r>
            <a:r>
              <a:rPr lang="ru-RU" sz="4000" b="1" i="1" dirty="0" smtClean="0"/>
              <a:t>, але: </a:t>
            </a:r>
            <a:r>
              <a:rPr lang="ru-RU" sz="4000" b="1" i="1" dirty="0" err="1" smtClean="0"/>
              <a:t>безсмертні</a:t>
            </a:r>
            <a:r>
              <a:rPr lang="ru-RU" sz="4000" b="1" i="1" dirty="0" smtClean="0"/>
              <a:t>.</a:t>
            </a:r>
          </a:p>
          <a:p>
            <a:r>
              <a:rPr lang="ru-RU" sz="4000" b="1" i="1" dirty="0" smtClean="0"/>
              <a:t>                    Василь </a:t>
            </a:r>
            <a:r>
              <a:rPr lang="ru-RU" sz="4000" b="1" i="1" dirty="0" err="1" smtClean="0"/>
              <a:t>Стус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18385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hlinkClick r:id="rId3"/>
              </a:rPr>
              <a:t>https://</a:t>
            </a:r>
            <a:r>
              <a:rPr lang="en-US" b="1" dirty="0" smtClean="0">
                <a:hlinkClick r:id="rId3"/>
              </a:rPr>
              <a:t>www.youtube.com/watch?v=7vcVw4qN_54</a:t>
            </a:r>
            <a:r>
              <a:rPr lang="uk-UA" b="1" dirty="0" smtClean="0"/>
              <a:t> </a:t>
            </a:r>
            <a:endParaRPr lang="uk-UA" b="1" dirty="0"/>
          </a:p>
        </p:txBody>
      </p:sp>
      <p:pic>
        <p:nvPicPr>
          <p:cNvPr id="4" name="7vcVw4qN_5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28845" y="908720"/>
            <a:ext cx="614468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1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0466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Портфоліо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поета</a:t>
            </a:r>
            <a:r>
              <a:rPr lang="ru-RU" sz="48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5719" y="980728"/>
            <a:ext cx="8568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/>
              <a:t>Прізвище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від</a:t>
            </a:r>
            <a:r>
              <a:rPr lang="ru-RU" sz="2400" b="1" i="1" dirty="0"/>
              <a:t> </a:t>
            </a:r>
            <a:r>
              <a:rPr lang="ru-RU" sz="2400" b="1" i="1" dirty="0" err="1"/>
              <a:t>народження</a:t>
            </a:r>
            <a:r>
              <a:rPr lang="ru-RU" sz="2600" b="1" i="1" dirty="0" smtClean="0"/>
              <a:t>:   Василь </a:t>
            </a:r>
            <a:r>
              <a:rPr lang="ru-RU" sz="2600" b="1" i="1" dirty="0"/>
              <a:t>Семенович </a:t>
            </a:r>
            <a:r>
              <a:rPr lang="ru-RU" sz="2600" b="1" i="1" dirty="0" err="1"/>
              <a:t>Стус</a:t>
            </a:r>
            <a:endParaRPr lang="ru-RU" sz="2600" b="1" i="1" dirty="0" smtClean="0"/>
          </a:p>
          <a:p>
            <a:r>
              <a:rPr lang="ru-RU" sz="2400" b="1" i="1" dirty="0" err="1" smtClean="0"/>
              <a:t>Псевдонім</a:t>
            </a:r>
            <a:r>
              <a:rPr lang="ru-RU" sz="2400" b="1" i="1" dirty="0" smtClean="0"/>
              <a:t>:</a:t>
            </a:r>
            <a:r>
              <a:rPr lang="ru-RU" sz="2400" b="1" i="1" dirty="0"/>
              <a:t>	В. Петрик</a:t>
            </a:r>
          </a:p>
          <a:p>
            <a:r>
              <a:rPr lang="ru-RU" sz="2400" b="1" i="1" dirty="0"/>
              <a:t>Дата </a:t>
            </a:r>
            <a:r>
              <a:rPr lang="ru-RU" sz="2400" b="1" i="1" dirty="0" err="1"/>
              <a:t>народження</a:t>
            </a:r>
            <a:r>
              <a:rPr lang="ru-RU" sz="2400" b="1" i="1" dirty="0"/>
              <a:t>:	6 </a:t>
            </a:r>
            <a:r>
              <a:rPr lang="ru-RU" sz="2400" b="1" i="1" dirty="0" err="1"/>
              <a:t>січня</a:t>
            </a:r>
            <a:r>
              <a:rPr lang="ru-RU" sz="2400" b="1" i="1" dirty="0"/>
              <a:t> 1938</a:t>
            </a:r>
          </a:p>
          <a:p>
            <a:r>
              <a:rPr lang="ru-RU" sz="2400" b="1" i="1" dirty="0" err="1"/>
              <a:t>Місце</a:t>
            </a:r>
            <a:r>
              <a:rPr lang="ru-RU" sz="2400" b="1" i="1" dirty="0"/>
              <a:t> </a:t>
            </a:r>
            <a:r>
              <a:rPr lang="ru-RU" sz="2400" b="1" i="1" dirty="0" err="1"/>
              <a:t>народження</a:t>
            </a:r>
            <a:r>
              <a:rPr lang="ru-RU" sz="2400" b="1" i="1" dirty="0"/>
              <a:t>:	село </a:t>
            </a:r>
            <a:r>
              <a:rPr lang="ru-RU" sz="2400" b="1" i="1" dirty="0" err="1"/>
              <a:t>Рахнівка</a:t>
            </a:r>
            <a:r>
              <a:rPr lang="ru-RU" sz="2400" b="1" i="1" dirty="0"/>
              <a:t> </a:t>
            </a:r>
            <a:r>
              <a:rPr lang="ru-RU" sz="2400" b="1" i="1" dirty="0" err="1"/>
              <a:t>Гайсинського</a:t>
            </a:r>
            <a:r>
              <a:rPr lang="ru-RU" sz="2400" b="1" i="1" dirty="0"/>
              <a:t> району </a:t>
            </a:r>
            <a:r>
              <a:rPr lang="ru-RU" sz="2400" b="1" i="1" dirty="0" smtClean="0"/>
              <a:t>                            </a:t>
            </a:r>
            <a:r>
              <a:rPr lang="ru-RU" sz="2400" b="1" i="1" dirty="0" err="1" smtClean="0"/>
              <a:t>Вінницької</a:t>
            </a:r>
            <a:r>
              <a:rPr lang="ru-RU" sz="2400" b="1" i="1" dirty="0" smtClean="0"/>
              <a:t> </a:t>
            </a:r>
            <a:r>
              <a:rPr lang="ru-RU" sz="2400" b="1" i="1" dirty="0" err="1"/>
              <a:t>області</a:t>
            </a:r>
            <a:endParaRPr lang="ru-RU" sz="2400" b="1" i="1" dirty="0"/>
          </a:p>
          <a:p>
            <a:r>
              <a:rPr lang="ru-RU" sz="2400" b="1" i="1" dirty="0"/>
              <a:t>Дата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:	4 </a:t>
            </a:r>
            <a:r>
              <a:rPr lang="ru-RU" sz="2400" b="1" i="1" dirty="0" err="1"/>
              <a:t>вересня</a:t>
            </a:r>
            <a:r>
              <a:rPr lang="ru-RU" sz="2400" b="1" i="1" dirty="0"/>
              <a:t> 1985 (47 </a:t>
            </a:r>
            <a:r>
              <a:rPr lang="ru-RU" sz="2400" b="1" i="1" dirty="0" err="1"/>
              <a:t>років</a:t>
            </a:r>
            <a:r>
              <a:rPr lang="ru-RU" sz="2400" b="1" i="1" dirty="0"/>
              <a:t>)</a:t>
            </a:r>
          </a:p>
          <a:p>
            <a:r>
              <a:rPr lang="ru-RU" sz="2400" b="1" i="1" dirty="0" err="1"/>
              <a:t>Місце</a:t>
            </a:r>
            <a:r>
              <a:rPr lang="ru-RU" sz="2400" b="1" i="1" dirty="0"/>
              <a:t>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:	</a:t>
            </a:r>
            <a:r>
              <a:rPr lang="ru-RU" sz="2400" b="1" i="1" dirty="0" err="1"/>
              <a:t>виправна</a:t>
            </a:r>
            <a:r>
              <a:rPr lang="ru-RU" sz="2400" b="1" i="1" dirty="0"/>
              <a:t> </a:t>
            </a:r>
            <a:r>
              <a:rPr lang="ru-RU" sz="2400" b="1" i="1" dirty="0" err="1"/>
              <a:t>колонія</a:t>
            </a:r>
            <a:r>
              <a:rPr lang="ru-RU" sz="2400" b="1" i="1" dirty="0"/>
              <a:t> </a:t>
            </a:r>
            <a:r>
              <a:rPr lang="ru-RU" sz="2400" b="1" i="1" dirty="0" err="1"/>
              <a:t>біля</a:t>
            </a:r>
            <a:r>
              <a:rPr lang="ru-RU" sz="2400" b="1" i="1" dirty="0"/>
              <a:t> села </a:t>
            </a:r>
            <a:r>
              <a:rPr lang="ru-RU" sz="2400" b="1" i="1" dirty="0" err="1"/>
              <a:t>Кучино</a:t>
            </a:r>
            <a:r>
              <a:rPr lang="ru-RU" sz="2400" b="1" i="1" dirty="0"/>
              <a:t>, </a:t>
            </a:r>
            <a:r>
              <a:rPr lang="ru-RU" sz="2400" b="1" i="1" dirty="0" err="1"/>
              <a:t>Пермської</a:t>
            </a:r>
            <a:r>
              <a:rPr lang="ru-RU" sz="2400" b="1" i="1" dirty="0"/>
              <a:t> </a:t>
            </a:r>
            <a:r>
              <a:rPr lang="ru-RU" sz="2400" b="1" i="1" dirty="0" err="1"/>
              <a:t>області</a:t>
            </a:r>
            <a:endParaRPr lang="ru-RU" sz="2400" b="1" i="1" dirty="0"/>
          </a:p>
          <a:p>
            <a:r>
              <a:rPr lang="ru-RU" sz="2400" b="1" i="1" dirty="0" err="1"/>
              <a:t>Національність</a:t>
            </a:r>
            <a:r>
              <a:rPr lang="ru-RU" sz="2400" b="1" i="1" dirty="0"/>
              <a:t>:	</a:t>
            </a:r>
            <a:r>
              <a:rPr lang="ru-RU" sz="2400" b="1" i="1" dirty="0" err="1"/>
              <a:t>українець</a:t>
            </a:r>
            <a:endParaRPr lang="ru-RU" sz="2400" b="1" i="1" dirty="0"/>
          </a:p>
          <a:p>
            <a:r>
              <a:rPr lang="ru-RU" sz="2400" b="1" i="1" dirty="0" err="1"/>
              <a:t>Мова</a:t>
            </a:r>
            <a:r>
              <a:rPr lang="ru-RU" sz="2400" b="1" i="1" dirty="0"/>
              <a:t> </a:t>
            </a:r>
            <a:r>
              <a:rPr lang="ru-RU" sz="2400" b="1" i="1" dirty="0" err="1"/>
              <a:t>творів</a:t>
            </a:r>
            <a:r>
              <a:rPr lang="ru-RU" sz="2400" b="1" i="1" dirty="0"/>
              <a:t>:	</a:t>
            </a:r>
            <a:r>
              <a:rPr lang="ru-RU" sz="2400" b="1" i="1" dirty="0" err="1"/>
              <a:t>українська</a:t>
            </a:r>
            <a:endParaRPr lang="ru-RU" sz="2400" b="1" i="1" dirty="0"/>
          </a:p>
          <a:p>
            <a:r>
              <a:rPr lang="ru-RU" sz="2400" b="1" i="1" dirty="0" err="1"/>
              <a:t>Рід</a:t>
            </a:r>
            <a:r>
              <a:rPr lang="ru-RU" sz="2400" b="1" i="1" dirty="0"/>
              <a:t> </a:t>
            </a:r>
            <a:r>
              <a:rPr lang="ru-RU" sz="2400" b="1" i="1" dirty="0" err="1"/>
              <a:t>діяльності</a:t>
            </a:r>
            <a:r>
              <a:rPr lang="ru-RU" sz="2400" b="1" i="1" dirty="0"/>
              <a:t>:	поет, </a:t>
            </a:r>
            <a:r>
              <a:rPr lang="ru-RU" sz="2400" b="1" i="1" dirty="0" err="1"/>
              <a:t>перекладач</a:t>
            </a:r>
            <a:r>
              <a:rPr lang="ru-RU" sz="2400" b="1" i="1" dirty="0"/>
              <a:t>, </a:t>
            </a:r>
            <a:r>
              <a:rPr lang="ru-RU" sz="2400" b="1" i="1" dirty="0" err="1"/>
              <a:t>прозаїк</a:t>
            </a:r>
            <a:r>
              <a:rPr lang="ru-RU" sz="2400" b="1" i="1" dirty="0"/>
              <a:t>, </a:t>
            </a:r>
            <a:r>
              <a:rPr lang="ru-RU" sz="2400" b="1" i="1" dirty="0" err="1"/>
              <a:t>літературознавець</a:t>
            </a:r>
            <a:r>
              <a:rPr lang="ru-RU" sz="2400" b="1" i="1" dirty="0"/>
              <a:t>, </a:t>
            </a:r>
            <a:r>
              <a:rPr lang="ru-RU" sz="2400" b="1" i="1" dirty="0" err="1"/>
              <a:t>правозахисник</a:t>
            </a:r>
            <a:endParaRPr lang="ru-RU" sz="2400" b="1" i="1" dirty="0"/>
          </a:p>
          <a:p>
            <a:r>
              <a:rPr lang="ru-RU" sz="2400" b="1" i="1" dirty="0"/>
              <a:t>Роки </a:t>
            </a:r>
            <a:r>
              <a:rPr lang="ru-RU" sz="2400" b="1" i="1" dirty="0" err="1"/>
              <a:t>активності</a:t>
            </a:r>
            <a:r>
              <a:rPr lang="ru-RU" sz="2400" b="1" i="1" dirty="0"/>
              <a:t>:	1959 — 1985</a:t>
            </a:r>
          </a:p>
          <a:p>
            <a:r>
              <a:rPr lang="ru-RU" sz="2400" b="1" i="1" dirty="0"/>
              <a:t>Жанр:	</a:t>
            </a:r>
            <a:r>
              <a:rPr lang="ru-RU" sz="2400" b="1" i="1" dirty="0" err="1"/>
              <a:t>вірш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25659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"/>
            <a:ext cx="9144000" cy="684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837725"/>
            <a:ext cx="644420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Після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Сковороди й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Шевченка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після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Симоненка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й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Довженка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після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Драй-Хмари і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Вишні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після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тисяч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патріотів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—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потоптаних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понівечених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знищених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тоталітарною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системою,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Стус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не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зміг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жити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інакше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одверто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став на прю з нею.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Свідомо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беззастережно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з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відкритим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забралом.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Поряд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із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ним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було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багато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сподвижників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, але не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кожен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із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них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пройшов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свій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трудний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шлях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початку й до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кінця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так, як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зробив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це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Стус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i="1" dirty="0"/>
              <a:t> </a:t>
            </a:r>
            <a:r>
              <a:rPr lang="ru-RU" sz="2800" b="1" i="1" dirty="0" smtClean="0"/>
              <a:t>           </a:t>
            </a:r>
            <a:r>
              <a:rPr lang="ru-RU" sz="2800" b="1" i="1" dirty="0" err="1" smtClean="0"/>
              <a:t>Григорій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Білоус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1"/>
            <a:ext cx="2592288" cy="3629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69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homepage.usask.ca/~vim458/virology/studpages2010/rabies/business_ppt_background-1204x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34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302359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258</a:t>
            </a:r>
          </a:p>
          <a:p>
            <a:r>
              <a:rPr lang="ru-RU" sz="2400" b="1" i="1" dirty="0" smtClean="0"/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віршів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належать до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всіх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періодів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творчості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поета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від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1958-го до 1985-го,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останнього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Василевого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року.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Поезія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розмаїта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за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формою…Та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—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найголовнішим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найвизначальнішим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є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Стусова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філософічна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заземленість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незвична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для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малопідготовленого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читача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«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космічність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»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його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поетового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мислення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Звідси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у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деяких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читачів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теза: «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—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занадто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складний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для нас...». ...».  Та не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поспішаймо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з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висновками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Леся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Українка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й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Іван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Франко, і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ранній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Тичина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і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символічний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Довженко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теж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були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для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нашого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народу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спершу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«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складними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».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Мабуть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всім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нам треба «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підтягуватись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» до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Стусового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обсервування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дійсності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його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світового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рівня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Поезія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Стуса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напливає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на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читача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спокійними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гомінливими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хвилями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вливається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в душу,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розум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серця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викрешує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свіжі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мислі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шикує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асоціації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                          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Лутейко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заслужений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учитель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України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 descr="http://svitlytsia.crimea.ua/viewimg.php?f=images/articles/2006_4118.jpg&amp;hsize=15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99392"/>
            <a:ext cx="1505339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829081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637</TotalTime>
  <Words>3544</Words>
  <Application>Microsoft Office PowerPoint</Application>
  <PresentationFormat>Экран (4:3)</PresentationFormat>
  <Paragraphs>309</Paragraphs>
  <Slides>47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 Narrow</vt:lpstr>
      <vt:lpstr>Arial Nova</vt:lpstr>
      <vt:lpstr>Calibri</vt:lpstr>
      <vt:lpstr>Century Gothic</vt:lpstr>
      <vt:lpstr>Symbol</vt:lpstr>
      <vt:lpstr>Tahoma</vt:lpstr>
      <vt:lpstr>Times New Roman</vt:lpstr>
      <vt:lpstr>Wingdings 3</vt:lpstr>
      <vt:lpstr>Сектор</vt:lpstr>
      <vt:lpstr>Презентация PowerPoint</vt:lpstr>
      <vt:lpstr>Блок уроків</vt:lpstr>
      <vt:lpstr>ЗАВДАННЯ</vt:lpstr>
      <vt:lpstr>УРОК 1</vt:lpstr>
      <vt:lpstr>Презентация PowerPoint</vt:lpstr>
      <vt:lpstr>https://www.youtube.com/watch?v=7vcVw4qN_54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З ПІДРУЧНИКОМ</vt:lpstr>
      <vt:lpstr>УРОК 2</vt:lpstr>
      <vt:lpstr>Презентация PowerPoint</vt:lpstr>
      <vt:lpstr>Презентация PowerPoint</vt:lpstr>
      <vt:lpstr>РОБОТА З ПІДРУЧНИКОМ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Фільм "Заборонений". Василь Стус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Карпатська Джерельна</dc:creator>
  <cp:lastModifiedBy>Карпатська Джерельна</cp:lastModifiedBy>
  <cp:revision>56</cp:revision>
  <dcterms:created xsi:type="dcterms:W3CDTF">2014-07-09T16:27:43Z</dcterms:created>
  <dcterms:modified xsi:type="dcterms:W3CDTF">2023-04-21T06:08:19Z</dcterms:modified>
</cp:coreProperties>
</file>