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70" r:id="rId10"/>
    <p:sldId id="271" r:id="rId11"/>
    <p:sldId id="264" r:id="rId12"/>
    <p:sldId id="265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04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622" y="4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8768EC-5B83-4A9A-9DFB-1AD4A823E8F7}" type="doc">
      <dgm:prSet loTypeId="urn:microsoft.com/office/officeart/2005/8/layout/chevron2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379C0138-743E-43D1-833C-75B77717BCAD}">
      <dgm:prSet phldrT="[Текст]" custT="1"/>
      <dgm:spPr/>
      <dgm:t>
        <a:bodyPr/>
        <a:lstStyle/>
        <a:p>
          <a:r>
            <a:rPr lang="uk-UA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Тире</a:t>
          </a:r>
          <a:endParaRPr lang="ru-RU" sz="2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1F075866-C16C-46C2-A54D-80E5755D461C}" type="parTrans" cxnId="{CF052BFF-7501-49A6-9515-CF97F2C95AEB}">
      <dgm:prSet/>
      <dgm:spPr/>
      <dgm:t>
        <a:bodyPr/>
        <a:lstStyle/>
        <a:p>
          <a:endParaRPr lang="ru-RU"/>
        </a:p>
      </dgm:t>
    </dgm:pt>
    <dgm:pt modelId="{4F22EFE7-5182-474B-9944-80C39B0AF01A}" type="sibTrans" cxnId="{CF052BFF-7501-49A6-9515-CF97F2C95AEB}">
      <dgm:prSet/>
      <dgm:spPr/>
      <dgm:t>
        <a:bodyPr/>
        <a:lstStyle/>
        <a:p>
          <a:endParaRPr lang="ru-RU"/>
        </a:p>
      </dgm:t>
    </dgm:pt>
    <dgm:pt modelId="{B3246150-DF78-48BF-92E8-561FAFF36E6C}">
      <dgm:prSet phldrT="[Текст]" custT="1"/>
      <dgm:spPr/>
      <dgm:t>
        <a:bodyPr/>
        <a:lstStyle/>
        <a:p>
          <a:r>
            <a:rPr lang="uk-UA" sz="2800" dirty="0" smtClean="0">
              <a:latin typeface="Times New Roman" pitchFamily="18" charset="0"/>
              <a:cs typeface="Times New Roman" pitchFamily="18" charset="0"/>
            </a:rPr>
            <a:t>Відбувається різка зміна подій.</a:t>
          </a:r>
          <a:endParaRPr lang="ru-RU" sz="2800" dirty="0">
            <a:latin typeface="Times New Roman" pitchFamily="18" charset="0"/>
            <a:cs typeface="Times New Roman" pitchFamily="18" charset="0"/>
          </a:endParaRPr>
        </a:p>
      </dgm:t>
    </dgm:pt>
    <dgm:pt modelId="{9C6BCB13-3D1D-4758-875B-665078848EFB}" type="parTrans" cxnId="{CAC8C607-2033-461E-A620-057ADDC7BCC6}">
      <dgm:prSet/>
      <dgm:spPr/>
      <dgm:t>
        <a:bodyPr/>
        <a:lstStyle/>
        <a:p>
          <a:endParaRPr lang="ru-RU"/>
        </a:p>
      </dgm:t>
    </dgm:pt>
    <dgm:pt modelId="{B85D69EA-746A-42AD-85DF-B69ADBE3BC59}" type="sibTrans" cxnId="{CAC8C607-2033-461E-A620-057ADDC7BCC6}">
      <dgm:prSet/>
      <dgm:spPr/>
      <dgm:t>
        <a:bodyPr/>
        <a:lstStyle/>
        <a:p>
          <a:endParaRPr lang="ru-RU"/>
        </a:p>
      </dgm:t>
    </dgm:pt>
    <dgm:pt modelId="{523886B3-BA94-4899-9B7A-D22D6C274756}">
      <dgm:prSet phldrT="[Текст]" custT="1"/>
      <dgm:spPr/>
      <dgm:t>
        <a:bodyPr/>
        <a:lstStyle/>
        <a:p>
          <a:r>
            <a:rPr lang="uk-UA" sz="2800" dirty="0" smtClean="0">
              <a:latin typeface="Times New Roman" pitchFamily="18" charset="0"/>
              <a:cs typeface="Times New Roman" pitchFamily="18" charset="0"/>
            </a:rPr>
            <a:t>Друга частина містить наслідок.</a:t>
          </a:r>
          <a:endParaRPr lang="ru-RU" sz="2800" dirty="0">
            <a:latin typeface="Times New Roman" pitchFamily="18" charset="0"/>
            <a:cs typeface="Times New Roman" pitchFamily="18" charset="0"/>
          </a:endParaRPr>
        </a:p>
      </dgm:t>
    </dgm:pt>
    <dgm:pt modelId="{4041811D-2742-4AF4-86F8-88C937EB7FC8}" type="parTrans" cxnId="{FDF58353-035D-46AD-8014-7E6C6E86386E}">
      <dgm:prSet/>
      <dgm:spPr/>
      <dgm:t>
        <a:bodyPr/>
        <a:lstStyle/>
        <a:p>
          <a:endParaRPr lang="ru-RU"/>
        </a:p>
      </dgm:t>
    </dgm:pt>
    <dgm:pt modelId="{9C5EBCB8-A113-4582-A886-BD91A538842D}" type="sibTrans" cxnId="{FDF58353-035D-46AD-8014-7E6C6E86386E}">
      <dgm:prSet/>
      <dgm:spPr/>
      <dgm:t>
        <a:bodyPr/>
        <a:lstStyle/>
        <a:p>
          <a:endParaRPr lang="ru-RU"/>
        </a:p>
      </dgm:t>
    </dgm:pt>
    <dgm:pt modelId="{7CEB58CC-6B52-4AB8-B330-951763CF73E8}">
      <dgm:prSet phldrT="[Текст]" custT="1"/>
      <dgm:spPr/>
      <dgm:t>
        <a:bodyPr/>
        <a:lstStyle/>
        <a:p>
          <a:r>
            <a:rPr lang="uk-UA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Дво-</a:t>
          </a:r>
        </a:p>
        <a:p>
          <a:r>
            <a:rPr lang="uk-UA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крапка</a:t>
          </a:r>
          <a:endParaRPr lang="ru-RU" sz="2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3D3C7D3-B435-4BFE-B6F0-DCF74C405A4F}" type="parTrans" cxnId="{ED887D85-1578-4074-9B70-953D54A1C2BB}">
      <dgm:prSet/>
      <dgm:spPr/>
      <dgm:t>
        <a:bodyPr/>
        <a:lstStyle/>
        <a:p>
          <a:endParaRPr lang="ru-RU"/>
        </a:p>
      </dgm:t>
    </dgm:pt>
    <dgm:pt modelId="{C211EFE4-E752-456D-BD22-29AED0385D4D}" type="sibTrans" cxnId="{ED887D85-1578-4074-9B70-953D54A1C2BB}">
      <dgm:prSet/>
      <dgm:spPr/>
      <dgm:t>
        <a:bodyPr/>
        <a:lstStyle/>
        <a:p>
          <a:endParaRPr lang="ru-RU"/>
        </a:p>
      </dgm:t>
    </dgm:pt>
    <dgm:pt modelId="{99F377BF-C9E0-4727-8D7C-D5621F3C99B4}">
      <dgm:prSet phldrT="[Текст]" custT="1"/>
      <dgm:spPr/>
      <dgm:t>
        <a:bodyPr/>
        <a:lstStyle/>
        <a:p>
          <a:r>
            <a:rPr lang="uk-UA" sz="2800" dirty="0" smtClean="0">
              <a:latin typeface="Times New Roman" pitchFamily="18" charset="0"/>
              <a:cs typeface="Times New Roman" pitchFamily="18" charset="0"/>
            </a:rPr>
            <a:t>Друга частина вказує на причину, конкретизує зміст першої.</a:t>
          </a:r>
          <a:endParaRPr lang="ru-RU" sz="2800" dirty="0">
            <a:latin typeface="Times New Roman" pitchFamily="18" charset="0"/>
            <a:cs typeface="Times New Roman" pitchFamily="18" charset="0"/>
          </a:endParaRPr>
        </a:p>
      </dgm:t>
    </dgm:pt>
    <dgm:pt modelId="{CF64AF40-0BFD-4F34-83E8-30EC62C40A8B}" type="parTrans" cxnId="{DDFE74EA-60BB-4660-9B8D-4C3FCB2A304C}">
      <dgm:prSet/>
      <dgm:spPr/>
      <dgm:t>
        <a:bodyPr/>
        <a:lstStyle/>
        <a:p>
          <a:endParaRPr lang="ru-RU"/>
        </a:p>
      </dgm:t>
    </dgm:pt>
    <dgm:pt modelId="{19EA60EC-917B-45EC-B607-FEA0840AA146}" type="sibTrans" cxnId="{DDFE74EA-60BB-4660-9B8D-4C3FCB2A304C}">
      <dgm:prSet/>
      <dgm:spPr/>
      <dgm:t>
        <a:bodyPr/>
        <a:lstStyle/>
        <a:p>
          <a:endParaRPr lang="ru-RU"/>
        </a:p>
      </dgm:t>
    </dgm:pt>
    <dgm:pt modelId="{346D443F-37F6-44E8-A5C7-AAA689C9FCCA}">
      <dgm:prSet phldrT="[Текст]" custT="1"/>
      <dgm:spPr/>
      <dgm:t>
        <a:bodyPr/>
        <a:lstStyle/>
        <a:p>
          <a:r>
            <a:rPr lang="uk-UA" sz="2800" i="1" dirty="0" smtClean="0">
              <a:solidFill>
                <a:srgbClr val="090472"/>
              </a:solidFill>
              <a:latin typeface="Times New Roman" pitchFamily="18" charset="0"/>
              <a:cs typeface="Times New Roman" pitchFamily="18" charset="0"/>
            </a:rPr>
            <a:t>Милуюся: аромат квітів, колір неба просто зачаровують.</a:t>
          </a:r>
          <a:endParaRPr lang="ru-RU" sz="2800" i="1" dirty="0">
            <a:solidFill>
              <a:srgbClr val="090472"/>
            </a:solidFill>
            <a:latin typeface="Times New Roman" pitchFamily="18" charset="0"/>
            <a:cs typeface="Times New Roman" pitchFamily="18" charset="0"/>
          </a:endParaRPr>
        </a:p>
      </dgm:t>
    </dgm:pt>
    <dgm:pt modelId="{6E96BD5A-7B35-485D-B9DE-1CFFBFD5B16E}" type="parTrans" cxnId="{DB04EC07-EA4E-4DEB-83F5-28E534BAA3A9}">
      <dgm:prSet/>
      <dgm:spPr/>
      <dgm:t>
        <a:bodyPr/>
        <a:lstStyle/>
        <a:p>
          <a:endParaRPr lang="ru-RU"/>
        </a:p>
      </dgm:t>
    </dgm:pt>
    <dgm:pt modelId="{6E769442-0C40-4A4D-9F8D-3FCAC36D3427}" type="sibTrans" cxnId="{DB04EC07-EA4E-4DEB-83F5-28E534BAA3A9}">
      <dgm:prSet/>
      <dgm:spPr/>
      <dgm:t>
        <a:bodyPr/>
        <a:lstStyle/>
        <a:p>
          <a:endParaRPr lang="ru-RU"/>
        </a:p>
      </dgm:t>
    </dgm:pt>
    <dgm:pt modelId="{5EE0AC52-A583-4352-9DA4-46F6122A76CD}">
      <dgm:prSet phldrT="[Текст]" custT="1"/>
      <dgm:spPr/>
      <dgm:t>
        <a:bodyPr/>
        <a:lstStyle/>
        <a:p>
          <a:r>
            <a:rPr lang="uk-UA" sz="2800" i="1" dirty="0" smtClean="0">
              <a:solidFill>
                <a:srgbClr val="090472"/>
              </a:solidFill>
              <a:latin typeface="Times New Roman" pitchFamily="18" charset="0"/>
              <a:cs typeface="Times New Roman" pitchFamily="18" charset="0"/>
            </a:rPr>
            <a:t>Дмухнув вітер – і сліду не стало</a:t>
          </a:r>
          <a:endParaRPr lang="ru-RU" sz="2800" dirty="0">
            <a:latin typeface="Times New Roman" pitchFamily="18" charset="0"/>
            <a:cs typeface="Times New Roman" pitchFamily="18" charset="0"/>
          </a:endParaRPr>
        </a:p>
      </dgm:t>
    </dgm:pt>
    <dgm:pt modelId="{2A317611-5EC3-4142-B98D-D10154F5841C}" type="parTrans" cxnId="{B3A42662-780D-4E3C-9472-6BFA5D62AE71}">
      <dgm:prSet/>
      <dgm:spPr/>
    </dgm:pt>
    <dgm:pt modelId="{A398AD6F-D84F-4522-8983-FA5A8A6F178B}" type="sibTrans" cxnId="{B3A42662-780D-4E3C-9472-6BFA5D62AE71}">
      <dgm:prSet/>
      <dgm:spPr/>
    </dgm:pt>
    <dgm:pt modelId="{E21259F3-9E58-439B-B3E7-6B22A78332FA}" type="pres">
      <dgm:prSet presAssocID="{2A8768EC-5B83-4A9A-9DFB-1AD4A823E8F7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8B916BB-C17A-44F0-91FB-649F1EC7400C}" type="pres">
      <dgm:prSet presAssocID="{379C0138-743E-43D1-833C-75B77717BCAD}" presName="composite" presStyleCnt="0"/>
      <dgm:spPr/>
    </dgm:pt>
    <dgm:pt modelId="{5CE31A05-706C-4F01-8F20-B1BFCCAB5E66}" type="pres">
      <dgm:prSet presAssocID="{379C0138-743E-43D1-833C-75B77717BCAD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07A0B6-1E42-4EA1-9361-B771B8A165B2}" type="pres">
      <dgm:prSet presAssocID="{379C0138-743E-43D1-833C-75B77717BCAD}" presName="descendantText" presStyleLbl="alignAcc1" presStyleIdx="0" presStyleCnt="2" custScaleY="1279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4D49C9-E05F-417E-B80E-9006B0B48BC2}" type="pres">
      <dgm:prSet presAssocID="{4F22EFE7-5182-474B-9944-80C39B0AF01A}" presName="sp" presStyleCnt="0"/>
      <dgm:spPr/>
    </dgm:pt>
    <dgm:pt modelId="{D82E5AD0-596A-4A2D-86EE-CE0276C1D98C}" type="pres">
      <dgm:prSet presAssocID="{7CEB58CC-6B52-4AB8-B330-951763CF73E8}" presName="composite" presStyleCnt="0"/>
      <dgm:spPr/>
    </dgm:pt>
    <dgm:pt modelId="{BCF5ED4D-3FD7-41D1-8831-7F89CE2FE894}" type="pres">
      <dgm:prSet presAssocID="{7CEB58CC-6B52-4AB8-B330-951763CF73E8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D4D8B6-41B9-4F6E-A4BE-3BB94ECFFA7B}" type="pres">
      <dgm:prSet presAssocID="{7CEB58CC-6B52-4AB8-B330-951763CF73E8}" presName="descendantText" presStyleLbl="alignAcc1" presStyleIdx="1" presStyleCnt="2" custScaleY="138229" custLinFactNeighborX="1560" custLinFactNeighborY="78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32BC6C5-F0C9-4642-BE4B-10AD04B22F31}" type="presOf" srcId="{346D443F-37F6-44E8-A5C7-AAA689C9FCCA}" destId="{A7D4D8B6-41B9-4F6E-A4BE-3BB94ECFFA7B}" srcOrd="0" destOrd="1" presId="urn:microsoft.com/office/officeart/2005/8/layout/chevron2"/>
    <dgm:cxn modelId="{DB04EC07-EA4E-4DEB-83F5-28E534BAA3A9}" srcId="{7CEB58CC-6B52-4AB8-B330-951763CF73E8}" destId="{346D443F-37F6-44E8-A5C7-AAA689C9FCCA}" srcOrd="1" destOrd="0" parTransId="{6E96BD5A-7B35-485D-B9DE-1CFFBFD5B16E}" sibTransId="{6E769442-0C40-4A4D-9F8D-3FCAC36D3427}"/>
    <dgm:cxn modelId="{E66126DA-FF5D-4B15-9728-A304263D405C}" type="presOf" srcId="{B3246150-DF78-48BF-92E8-561FAFF36E6C}" destId="{7407A0B6-1E42-4EA1-9361-B771B8A165B2}" srcOrd="0" destOrd="0" presId="urn:microsoft.com/office/officeart/2005/8/layout/chevron2"/>
    <dgm:cxn modelId="{DABEB976-305B-4BC4-BE97-3D5A42405ED5}" type="presOf" srcId="{7CEB58CC-6B52-4AB8-B330-951763CF73E8}" destId="{BCF5ED4D-3FD7-41D1-8831-7F89CE2FE894}" srcOrd="0" destOrd="0" presId="urn:microsoft.com/office/officeart/2005/8/layout/chevron2"/>
    <dgm:cxn modelId="{CF052BFF-7501-49A6-9515-CF97F2C95AEB}" srcId="{2A8768EC-5B83-4A9A-9DFB-1AD4A823E8F7}" destId="{379C0138-743E-43D1-833C-75B77717BCAD}" srcOrd="0" destOrd="0" parTransId="{1F075866-C16C-46C2-A54D-80E5755D461C}" sibTransId="{4F22EFE7-5182-474B-9944-80C39B0AF01A}"/>
    <dgm:cxn modelId="{DDFE74EA-60BB-4660-9B8D-4C3FCB2A304C}" srcId="{7CEB58CC-6B52-4AB8-B330-951763CF73E8}" destId="{99F377BF-C9E0-4727-8D7C-D5621F3C99B4}" srcOrd="0" destOrd="0" parTransId="{CF64AF40-0BFD-4F34-83E8-30EC62C40A8B}" sibTransId="{19EA60EC-917B-45EC-B607-FEA0840AA146}"/>
    <dgm:cxn modelId="{F61C935A-5D03-43F3-84F6-044CD6A2AECF}" type="presOf" srcId="{2A8768EC-5B83-4A9A-9DFB-1AD4A823E8F7}" destId="{E21259F3-9E58-439B-B3E7-6B22A78332FA}" srcOrd="0" destOrd="0" presId="urn:microsoft.com/office/officeart/2005/8/layout/chevron2"/>
    <dgm:cxn modelId="{2C5DD30D-C938-4FEF-AA4A-F66D6B5C7655}" type="presOf" srcId="{379C0138-743E-43D1-833C-75B77717BCAD}" destId="{5CE31A05-706C-4F01-8F20-B1BFCCAB5E66}" srcOrd="0" destOrd="0" presId="urn:microsoft.com/office/officeart/2005/8/layout/chevron2"/>
    <dgm:cxn modelId="{2ABB34BA-0228-4FC4-88AF-D4D45DC9B327}" type="presOf" srcId="{523886B3-BA94-4899-9B7A-D22D6C274756}" destId="{7407A0B6-1E42-4EA1-9361-B771B8A165B2}" srcOrd="0" destOrd="1" presId="urn:microsoft.com/office/officeart/2005/8/layout/chevron2"/>
    <dgm:cxn modelId="{B3A42662-780D-4E3C-9472-6BFA5D62AE71}" srcId="{379C0138-743E-43D1-833C-75B77717BCAD}" destId="{5EE0AC52-A583-4352-9DA4-46F6122A76CD}" srcOrd="2" destOrd="0" parTransId="{2A317611-5EC3-4142-B98D-D10154F5841C}" sibTransId="{A398AD6F-D84F-4522-8983-FA5A8A6F178B}"/>
    <dgm:cxn modelId="{ED887D85-1578-4074-9B70-953D54A1C2BB}" srcId="{2A8768EC-5B83-4A9A-9DFB-1AD4A823E8F7}" destId="{7CEB58CC-6B52-4AB8-B330-951763CF73E8}" srcOrd="1" destOrd="0" parTransId="{03D3C7D3-B435-4BFE-B6F0-DCF74C405A4F}" sibTransId="{C211EFE4-E752-456D-BD22-29AED0385D4D}"/>
    <dgm:cxn modelId="{953B0FDF-D0B1-44E2-A59B-9CFB38EB1867}" type="presOf" srcId="{5EE0AC52-A583-4352-9DA4-46F6122A76CD}" destId="{7407A0B6-1E42-4EA1-9361-B771B8A165B2}" srcOrd="0" destOrd="2" presId="urn:microsoft.com/office/officeart/2005/8/layout/chevron2"/>
    <dgm:cxn modelId="{CAC8C607-2033-461E-A620-057ADDC7BCC6}" srcId="{379C0138-743E-43D1-833C-75B77717BCAD}" destId="{B3246150-DF78-48BF-92E8-561FAFF36E6C}" srcOrd="0" destOrd="0" parTransId="{9C6BCB13-3D1D-4758-875B-665078848EFB}" sibTransId="{B85D69EA-746A-42AD-85DF-B69ADBE3BC59}"/>
    <dgm:cxn modelId="{FDF58353-035D-46AD-8014-7E6C6E86386E}" srcId="{379C0138-743E-43D1-833C-75B77717BCAD}" destId="{523886B3-BA94-4899-9B7A-D22D6C274756}" srcOrd="1" destOrd="0" parTransId="{4041811D-2742-4AF4-86F8-88C937EB7FC8}" sibTransId="{9C5EBCB8-A113-4582-A886-BD91A538842D}"/>
    <dgm:cxn modelId="{AAC77048-A57C-4E14-A5D3-B507AEBF561E}" type="presOf" srcId="{99F377BF-C9E0-4727-8D7C-D5621F3C99B4}" destId="{A7D4D8B6-41B9-4F6E-A4BE-3BB94ECFFA7B}" srcOrd="0" destOrd="0" presId="urn:microsoft.com/office/officeart/2005/8/layout/chevron2"/>
    <dgm:cxn modelId="{D726EC82-C8C5-4526-9957-F5CF87FAE78A}" type="presParOf" srcId="{E21259F3-9E58-439B-B3E7-6B22A78332FA}" destId="{48B916BB-C17A-44F0-91FB-649F1EC7400C}" srcOrd="0" destOrd="0" presId="urn:microsoft.com/office/officeart/2005/8/layout/chevron2"/>
    <dgm:cxn modelId="{F01735E6-DB99-4957-8BEC-3B1BC9FA8417}" type="presParOf" srcId="{48B916BB-C17A-44F0-91FB-649F1EC7400C}" destId="{5CE31A05-706C-4F01-8F20-B1BFCCAB5E66}" srcOrd="0" destOrd="0" presId="urn:microsoft.com/office/officeart/2005/8/layout/chevron2"/>
    <dgm:cxn modelId="{E1FAFDF8-8304-4734-8D7B-439CB6323785}" type="presParOf" srcId="{48B916BB-C17A-44F0-91FB-649F1EC7400C}" destId="{7407A0B6-1E42-4EA1-9361-B771B8A165B2}" srcOrd="1" destOrd="0" presId="urn:microsoft.com/office/officeart/2005/8/layout/chevron2"/>
    <dgm:cxn modelId="{DE74309A-EFD9-49B9-873C-3F593752A2CD}" type="presParOf" srcId="{E21259F3-9E58-439B-B3E7-6B22A78332FA}" destId="{524D49C9-E05F-417E-B80E-9006B0B48BC2}" srcOrd="1" destOrd="0" presId="urn:microsoft.com/office/officeart/2005/8/layout/chevron2"/>
    <dgm:cxn modelId="{1394AF91-2615-468C-A279-51625F994E5C}" type="presParOf" srcId="{E21259F3-9E58-439B-B3E7-6B22A78332FA}" destId="{D82E5AD0-596A-4A2D-86EE-CE0276C1D98C}" srcOrd="2" destOrd="0" presId="urn:microsoft.com/office/officeart/2005/8/layout/chevron2"/>
    <dgm:cxn modelId="{9B1A774B-96F8-4B6F-82BE-BFF277712244}" type="presParOf" srcId="{D82E5AD0-596A-4A2D-86EE-CE0276C1D98C}" destId="{BCF5ED4D-3FD7-41D1-8831-7F89CE2FE894}" srcOrd="0" destOrd="0" presId="urn:microsoft.com/office/officeart/2005/8/layout/chevron2"/>
    <dgm:cxn modelId="{DB6A9D4D-5F97-4E5D-96AD-07672ECEDF83}" type="presParOf" srcId="{D82E5AD0-596A-4A2D-86EE-CE0276C1D98C}" destId="{A7D4D8B6-41B9-4F6E-A4BE-3BB94ECFFA7B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E31A05-706C-4F01-8F20-B1BFCCAB5E66}">
      <dsp:nvSpPr>
        <dsp:cNvPr id="0" name=""/>
        <dsp:cNvSpPr/>
      </dsp:nvSpPr>
      <dsp:spPr>
        <a:xfrm rot="5400000">
          <a:off x="-283181" y="456860"/>
          <a:ext cx="1887878" cy="1321514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Тире</a:t>
          </a:r>
          <a:endParaRPr lang="ru-RU" sz="2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 rot="-5400000">
        <a:off x="1" y="834435"/>
        <a:ext cx="1321514" cy="566364"/>
      </dsp:txXfrm>
    </dsp:sp>
    <dsp:sp modelId="{7407A0B6-1E42-4EA1-9361-B771B8A165B2}">
      <dsp:nvSpPr>
        <dsp:cNvPr id="0" name=""/>
        <dsp:cNvSpPr/>
      </dsp:nvSpPr>
      <dsp:spPr>
        <a:xfrm rot="5400000">
          <a:off x="3769249" y="-2445374"/>
          <a:ext cx="1569757" cy="646522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800" kern="1200" dirty="0" smtClean="0">
              <a:latin typeface="Times New Roman" pitchFamily="18" charset="0"/>
              <a:cs typeface="Times New Roman" pitchFamily="18" charset="0"/>
            </a:rPr>
            <a:t>Відбувається різка зміна подій.</a:t>
          </a:r>
          <a:endParaRPr lang="ru-RU" sz="2800" kern="1200" dirty="0">
            <a:latin typeface="Times New Roman" pitchFamily="18" charset="0"/>
            <a:cs typeface="Times New Roman" pitchFamily="18" charset="0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800" kern="1200" dirty="0" smtClean="0">
              <a:latin typeface="Times New Roman" pitchFamily="18" charset="0"/>
              <a:cs typeface="Times New Roman" pitchFamily="18" charset="0"/>
            </a:rPr>
            <a:t>Друга частина містить наслідок.</a:t>
          </a:r>
          <a:endParaRPr lang="ru-RU" sz="2800" kern="1200" dirty="0">
            <a:latin typeface="Times New Roman" pitchFamily="18" charset="0"/>
            <a:cs typeface="Times New Roman" pitchFamily="18" charset="0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800" i="1" kern="1200" dirty="0" smtClean="0">
              <a:solidFill>
                <a:srgbClr val="090472"/>
              </a:solidFill>
              <a:latin typeface="Times New Roman" pitchFamily="18" charset="0"/>
              <a:cs typeface="Times New Roman" pitchFamily="18" charset="0"/>
            </a:rPr>
            <a:t>Дмухнув вітер – і сліду не стало</a:t>
          </a:r>
          <a:endParaRPr lang="ru-RU" sz="28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1321515" y="78989"/>
        <a:ext cx="6388598" cy="1416499"/>
      </dsp:txXfrm>
    </dsp:sp>
    <dsp:sp modelId="{BCF5ED4D-3FD7-41D1-8831-7F89CE2FE894}">
      <dsp:nvSpPr>
        <dsp:cNvPr id="0" name=""/>
        <dsp:cNvSpPr/>
      </dsp:nvSpPr>
      <dsp:spPr>
        <a:xfrm rot="5400000">
          <a:off x="-283181" y="2322032"/>
          <a:ext cx="1887878" cy="1321514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Дво-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крапка</a:t>
          </a:r>
          <a:endParaRPr lang="ru-RU" sz="2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 rot="-5400000">
        <a:off x="1" y="2699607"/>
        <a:ext cx="1321514" cy="566364"/>
      </dsp:txXfrm>
    </dsp:sp>
    <dsp:sp modelId="{A7D4D8B6-41B9-4F6E-A4BE-3BB94ECFFA7B}">
      <dsp:nvSpPr>
        <dsp:cNvPr id="0" name=""/>
        <dsp:cNvSpPr/>
      </dsp:nvSpPr>
      <dsp:spPr>
        <a:xfrm rot="5400000">
          <a:off x="3705563" y="-483229"/>
          <a:ext cx="1697128" cy="646522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800" kern="1200" dirty="0" smtClean="0">
              <a:latin typeface="Times New Roman" pitchFamily="18" charset="0"/>
              <a:cs typeface="Times New Roman" pitchFamily="18" charset="0"/>
            </a:rPr>
            <a:t>Друга частина вказує на причину, конкретизує зміст першої.</a:t>
          </a:r>
          <a:endParaRPr lang="ru-RU" sz="2800" kern="1200" dirty="0">
            <a:latin typeface="Times New Roman" pitchFamily="18" charset="0"/>
            <a:cs typeface="Times New Roman" pitchFamily="18" charset="0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800" i="1" kern="1200" dirty="0" smtClean="0">
              <a:solidFill>
                <a:srgbClr val="090472"/>
              </a:solidFill>
              <a:latin typeface="Times New Roman" pitchFamily="18" charset="0"/>
              <a:cs typeface="Times New Roman" pitchFamily="18" charset="0"/>
            </a:rPr>
            <a:t>Милуюся: аромат квітів, колір неба просто зачаровують.</a:t>
          </a:r>
          <a:endParaRPr lang="ru-RU" sz="2800" i="1" kern="1200" dirty="0">
            <a:solidFill>
              <a:srgbClr val="090472"/>
            </a:solidFill>
            <a:latin typeface="Times New Roman" pitchFamily="18" charset="0"/>
            <a:cs typeface="Times New Roman" pitchFamily="18" charset="0"/>
          </a:endParaRPr>
        </a:p>
      </dsp:txBody>
      <dsp:txXfrm rot="-5400000">
        <a:off x="1321514" y="1983667"/>
        <a:ext cx="6382380" cy="15314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53C34-517A-420C-BBEB-B4D020FE1BA7}" type="datetimeFigureOut">
              <a:rPr lang="ru-RU" smtClean="0"/>
              <a:pPr/>
              <a:t>21.04.2023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638FD-773B-4F99-B13D-5E52AAF3086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med">
    <p:strips dir="r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53C34-517A-420C-BBEB-B4D020FE1BA7}" type="datetimeFigureOut">
              <a:rPr lang="ru-RU" smtClean="0"/>
              <a:pPr/>
              <a:t>21.04.2023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638FD-773B-4F99-B13D-5E52AAF3086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med">
    <p:strips dir="r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53C34-517A-420C-BBEB-B4D020FE1BA7}" type="datetimeFigureOut">
              <a:rPr lang="ru-RU" smtClean="0"/>
              <a:pPr/>
              <a:t>21.04.2023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638FD-773B-4F99-B13D-5E52AAF3086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med">
    <p:strips dir="r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53C34-517A-420C-BBEB-B4D020FE1BA7}" type="datetimeFigureOut">
              <a:rPr lang="ru-RU" smtClean="0"/>
              <a:pPr/>
              <a:t>21.04.2023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638FD-773B-4F99-B13D-5E52AAF3086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med">
    <p:strips dir="r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53C34-517A-420C-BBEB-B4D020FE1BA7}" type="datetimeFigureOut">
              <a:rPr lang="ru-RU" smtClean="0"/>
              <a:pPr/>
              <a:t>21.04.2023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638FD-773B-4F99-B13D-5E52AAF3086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med">
    <p:strips dir="r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53C34-517A-420C-BBEB-B4D020FE1BA7}" type="datetimeFigureOut">
              <a:rPr lang="ru-RU" smtClean="0"/>
              <a:pPr/>
              <a:t>21.04.2023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638FD-773B-4F99-B13D-5E52AAF3086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med">
    <p:strips dir="r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53C34-517A-420C-BBEB-B4D020FE1BA7}" type="datetimeFigureOut">
              <a:rPr lang="ru-RU" smtClean="0"/>
              <a:pPr/>
              <a:t>21.04.2023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638FD-773B-4F99-B13D-5E52AAF3086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med">
    <p:strips dir="r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53C34-517A-420C-BBEB-B4D020FE1BA7}" type="datetimeFigureOut">
              <a:rPr lang="ru-RU" smtClean="0"/>
              <a:pPr/>
              <a:t>21.04.2023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638FD-773B-4F99-B13D-5E52AAF3086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med">
    <p:strips dir="r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53C34-517A-420C-BBEB-B4D020FE1BA7}" type="datetimeFigureOut">
              <a:rPr lang="ru-RU" smtClean="0"/>
              <a:pPr/>
              <a:t>21.04.2023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638FD-773B-4F99-B13D-5E52AAF3086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med">
    <p:strips dir="r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53C34-517A-420C-BBEB-B4D020FE1BA7}" type="datetimeFigureOut">
              <a:rPr lang="ru-RU" smtClean="0"/>
              <a:pPr/>
              <a:t>21.04.2023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638FD-773B-4F99-B13D-5E52AAF3086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med">
    <p:strips dir="r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53C34-517A-420C-BBEB-B4D020FE1BA7}" type="datetimeFigureOut">
              <a:rPr lang="ru-RU" smtClean="0"/>
              <a:pPr/>
              <a:t>21.04.2023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638FD-773B-4F99-B13D-5E52AAF3086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med">
    <p:strips dir="r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B53C34-517A-420C-BBEB-B4D020FE1BA7}" type="datetimeFigureOut">
              <a:rPr lang="ru-RU" smtClean="0"/>
              <a:pPr/>
              <a:t>21.04.2023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F638FD-773B-4F99-B13D-5E52AAF3086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strips dir="ru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elena\Pictures\images (5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484784"/>
            <a:ext cx="8208912" cy="5184576"/>
          </a:xfrm>
          <a:prstGeom prst="rect">
            <a:avLst/>
          </a:prstGeom>
          <a:noFill/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Складні речення з безсполучниковим і сполучниковим зв’язком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14348" y="1785926"/>
            <a:ext cx="500066" cy="1938992"/>
          </a:xfrm>
          <a:prstGeom prst="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  <a:p>
            <a:pPr algn="ctr"/>
            <a:r>
              <a:rPr lang="uk-UA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</a:t>
            </a:r>
          </a:p>
          <a:p>
            <a:pPr algn="ctr"/>
            <a:r>
              <a:rPr lang="uk-UA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</a:t>
            </a:r>
          </a:p>
          <a:p>
            <a:pPr algn="ctr"/>
            <a:r>
              <a:rPr lang="uk-UA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</a:p>
          <a:p>
            <a:pPr algn="ctr"/>
            <a:r>
              <a:rPr lang="uk-UA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Для допитливих !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07209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Між частинами складного речення може стояти 			</a:t>
            </a:r>
            <a:r>
              <a:rPr lang="uk-UA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тире або двокрапка.</a:t>
            </a:r>
          </a:p>
          <a:p>
            <a:r>
              <a:rPr lang="uk-UA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714348" y="2428868"/>
          <a:ext cx="7786742" cy="39290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strips dir="r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Самодиктант 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8457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		Чари весняного міста</a:t>
            </a:r>
          </a:p>
          <a:p>
            <a:pPr algn="just"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		Я звичайно люблю моє рідне місто. Особливо гарним за словами бабусі воно стає в..сною. Довкола квітує все нарциси тюльпани конвалії бузок. Пізніше квіти з’являют..ся на деревах і хвиля нових ар..матів наповнює вулиці і провулки. Гудуть бджоли щ..бечуть пташки. Земле хіба може бути щось краще!?</a:t>
            </a:r>
          </a:p>
          <a:p>
            <a:pPr algn="just">
              <a:buNone/>
            </a:pPr>
            <a:r>
              <a:rPr lang="uk-UA" sz="2800" i="1" dirty="0" smtClean="0">
                <a:solidFill>
                  <a:srgbClr val="090472"/>
                </a:solidFill>
                <a:latin typeface="Times New Roman" pitchFamily="18" charset="0"/>
                <a:cs typeface="Times New Roman" pitchFamily="18" charset="0"/>
              </a:rPr>
              <a:t>	Запишіть. Поставте</a:t>
            </a:r>
          </a:p>
          <a:p>
            <a:pPr algn="just">
              <a:buNone/>
            </a:pPr>
            <a:r>
              <a:rPr lang="uk-UA" sz="2800" i="1" dirty="0" smtClean="0">
                <a:solidFill>
                  <a:srgbClr val="090472"/>
                </a:solidFill>
                <a:latin typeface="Times New Roman" pitchFamily="18" charset="0"/>
                <a:cs typeface="Times New Roman" pitchFamily="18" charset="0"/>
              </a:rPr>
              <a:t>	розділові знаки.</a:t>
            </a:r>
          </a:p>
        </p:txBody>
      </p:sp>
      <p:pic>
        <p:nvPicPr>
          <p:cNvPr id="3074" name="Picture 2" descr="C:\Users\elena\Pictures\Без названия (30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4653136"/>
            <a:ext cx="3024336" cy="1839466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med">
    <p:strips dir="r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uk-UA" dirty="0" smtClean="0"/>
              <a:t>Творче моделювання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323528" y="1600200"/>
            <a:ext cx="4172272" cy="452596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“ Кошик з квітами ”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72272" cy="452596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До поданих схем доберіть приклади речень.</a:t>
            </a: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[  ]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, і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[  ]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[  ]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, щоб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[  ]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[  ]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[  ].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C:\Users\elena\Pictures\Без названия (25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348880"/>
            <a:ext cx="3996255" cy="288032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4099" name="Picture 3" descr="C:\Users\elena\Pictures\Без названия (2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48264" y="4437112"/>
            <a:ext cx="1495053" cy="1495053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ransition spd="med">
    <p:strips dir="r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Підіб’ємо підсумки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Які речення ми називаємо складними?</a:t>
            </a:r>
          </a:p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Що є засобом зв’язку частин складного речення?</a:t>
            </a:r>
          </a:p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Який розділовий знак поставимо між частинами складного речення?</a:t>
            </a:r>
          </a:p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Для чого ми вживаємо складні речення?</a:t>
            </a:r>
          </a:p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Які речення, на вашу,  думку ми використовуємо більше: прості чи складні?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8194" name="Picture 2" descr="C:\Users\elena\Pictures\images (4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4653136"/>
            <a:ext cx="3168352" cy="158417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</p:cSld>
  <p:clrMapOvr>
    <a:masterClrMapping/>
  </p:clrMapOvr>
  <p:transition spd="med">
    <p:strips dir="r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uk-UA" dirty="0" smtClean="0"/>
              <a:t>Домашнє завдання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556792"/>
            <a:ext cx="8291264" cy="504056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1. Знати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матеріал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(правила)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Творче завдання - спостереження (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за бажанням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	Спробуйте скласти розповідь про квіти, використовуючи лише прості речення або лише складні. Якого висновку ви дійшли?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 descr="C:\Users\elena\Pictures\Без названия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4653136"/>
            <a:ext cx="2808312" cy="1656184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7171" name="Picture 3" descr="C:\Users\elena\Pictures\images (16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4509120"/>
            <a:ext cx="2736304" cy="1847850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ransition spd="med">
    <p:strips dir="r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Сьогодні на уроці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600200"/>
            <a:ext cx="8568952" cy="492514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ізнаємося про типи складних речень; засоби зв’язку між частинами складного речення, розділові знаки.</a:t>
            </a:r>
          </a:p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Розвиватимемо уміння розпізнавати складні речення, самостійно складати їх та використовувати в мовленні.</a:t>
            </a:r>
          </a:p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Виховуватимемо спостережливість, почуття прекрасного, любов до рідного</a:t>
            </a:r>
          </a:p>
          <a:p>
            <a:pPr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	 краю, рідної мови.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6146" name="Picture 2" descr="C:\Users\elena\Pictures\images (15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4725144"/>
            <a:ext cx="2628900" cy="17335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strips dir="r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Ти - кодувальник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6855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Виписати номери ознак простого речення.</a:t>
            </a:r>
          </a:p>
          <a:p>
            <a:pPr marL="514350" indent="-514350">
              <a:buAutoNum type="arabicPeriod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Може бути ускладненим.</a:t>
            </a:r>
          </a:p>
          <a:p>
            <a:pPr marL="514350" indent="-514350">
              <a:buAutoNum type="arabicPeriod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Містить завершену думку.</a:t>
            </a:r>
          </a:p>
          <a:p>
            <a:pPr marL="514350" indent="-514350">
              <a:buAutoNum type="arabicPeriod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Має одну граматичну основу.</a:t>
            </a:r>
          </a:p>
          <a:p>
            <a:pPr marL="514350" indent="-514350">
              <a:buAutoNum type="arabicPeriod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Має дві і більше граматичних основ.</a:t>
            </a:r>
          </a:p>
          <a:p>
            <a:pPr marL="514350" indent="-514350">
              <a:buAutoNum type="arabicPeriod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Не містить граматичної основи.</a:t>
            </a:r>
          </a:p>
          <a:p>
            <a:pPr marL="514350" indent="-514350">
              <a:buAutoNum type="arabicPeriod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Може бути поширеним.</a:t>
            </a:r>
          </a:p>
          <a:p>
            <a:pPr marL="514350" indent="-51435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714612" y="5786454"/>
            <a:ext cx="3528392" cy="432048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1236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Дослідження - припущення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5658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Установіть відповідність</a:t>
            </a:r>
          </a:p>
          <a:p>
            <a:pPr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11560" y="1844825"/>
          <a:ext cx="7896200" cy="32861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361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600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3456">
                <a:tc>
                  <a:txBody>
                    <a:bodyPr/>
                    <a:lstStyle/>
                    <a:p>
                      <a:r>
                        <a:rPr lang="uk-UA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Речення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Характеристика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4221">
                <a:tc>
                  <a:txBody>
                    <a:bodyPr/>
                    <a:lstStyle/>
                    <a:p>
                      <a:r>
                        <a:rPr lang="uk-UA" sz="240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r>
                        <a:rPr lang="uk-UA" baseline="0" dirty="0" smtClean="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uk-UA" dirty="0" smtClean="0"/>
                        <a:t> </a:t>
                      </a:r>
                      <a:r>
                        <a:rPr lang="uk-UA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Весна прийшла раптово</a:t>
                      </a:r>
                      <a:r>
                        <a:rPr lang="uk-UA" dirty="0" smtClean="0"/>
                        <a:t>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r>
                        <a:rPr lang="uk-UA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 просте ускладнене</a:t>
                      </a:r>
                      <a:r>
                        <a:rPr lang="uk-UA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речення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24221">
                <a:tc>
                  <a:txBody>
                    <a:bodyPr/>
                    <a:lstStyle/>
                    <a:p>
                      <a:r>
                        <a:rPr lang="uk-UA" sz="2400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r>
                        <a:rPr lang="uk-UA" baseline="0" dirty="0" smtClean="0"/>
                        <a:t> </a:t>
                      </a:r>
                      <a:r>
                        <a:rPr lang="uk-UA" dirty="0" smtClean="0"/>
                        <a:t> </a:t>
                      </a:r>
                      <a:r>
                        <a:rPr lang="uk-UA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Теплі</a:t>
                      </a:r>
                      <a:r>
                        <a:rPr lang="uk-UA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дощі оживили землю, рясно квітує бузок.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 </a:t>
                      </a:r>
                      <a:r>
                        <a:rPr lang="uk-UA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просте неускладнене речення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24221">
                <a:tc>
                  <a:txBody>
                    <a:bodyPr/>
                    <a:lstStyle/>
                    <a:p>
                      <a:r>
                        <a:rPr lang="uk-UA" sz="2400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r>
                        <a:rPr lang="uk-UA" dirty="0" smtClean="0"/>
                        <a:t> </a:t>
                      </a:r>
                      <a:r>
                        <a:rPr lang="uk-UA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Усі, безсумнівно, радіють теплу.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r>
                        <a:rPr lang="uk-UA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с</a:t>
                      </a:r>
                      <a:r>
                        <a:rPr lang="uk-UA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кладне речення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475656" y="5373216"/>
            <a:ext cx="914400" cy="9144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1 Б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139952" y="5373216"/>
            <a:ext cx="914400" cy="9144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2 В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444208" y="5373216"/>
            <a:ext cx="914400" cy="9144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3 А</a:t>
            </a:r>
            <a:endParaRPr lang="ru-RU" dirty="0"/>
          </a:p>
        </p:txBody>
      </p:sp>
    </p:spTree>
  </p:cSld>
  <p:clrMapOvr>
    <a:masterClrMapping/>
  </p:clrMapOvr>
  <p:transition spd="med"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Складне речення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484784"/>
            <a:ext cx="8424936" cy="496855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Безсполучникове</a:t>
            </a:r>
          </a:p>
          <a:p>
            <a:pPr>
              <a:buNone/>
            </a:pPr>
            <a:r>
              <a:rPr lang="uk-UA" u="sng" dirty="0" smtClean="0">
                <a:latin typeface="Times New Roman" pitchFamily="18" charset="0"/>
                <a:cs typeface="Times New Roman" pitchFamily="18" charset="0"/>
              </a:rPr>
              <a:t>Засіб зв’язку </a:t>
            </a:r>
            <a:r>
              <a:rPr lang="uk-UA" dirty="0" smtClean="0"/>
              <a:t>: </a:t>
            </a:r>
            <a:r>
              <a:rPr lang="uk-UA" i="1" dirty="0" smtClean="0"/>
              <a:t>зміст </a:t>
            </a:r>
            <a:r>
              <a:rPr lang="uk-UA" i="1" dirty="0" smtClean="0"/>
              <a:t>та </a:t>
            </a:r>
            <a:r>
              <a:rPr lang="uk-UA" i="1" dirty="0" smtClean="0"/>
              <a:t>інтонація</a:t>
            </a:r>
          </a:p>
          <a:p>
            <a:pPr>
              <a:buNone/>
            </a:pPr>
            <a:r>
              <a:rPr lang="uk-UA" sz="1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3000" dirty="0" smtClean="0">
                <a:latin typeface="Times New Roman" pitchFamily="18" charset="0"/>
                <a:cs typeface="Times New Roman" pitchFamily="18" charset="0"/>
              </a:rPr>
              <a:t>Теплі</a:t>
            </a:r>
            <a:r>
              <a:rPr lang="uk-UA" baseline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aseline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дощі оживили </a:t>
            </a:r>
            <a:r>
              <a:rPr lang="uk-UA" baseline="0" dirty="0" smtClean="0">
                <a:latin typeface="Times New Roman" pitchFamily="18" charset="0"/>
                <a:cs typeface="Times New Roman" pitchFamily="18" charset="0"/>
              </a:rPr>
              <a:t>землю, </a:t>
            </a:r>
            <a:r>
              <a:rPr lang="uk-UA" sz="1200" b="1" baseline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b="1" baseline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aseline="0" dirty="0" smtClean="0">
                <a:latin typeface="Times New Roman" pitchFamily="18" charset="0"/>
                <a:cs typeface="Times New Roman" pitchFamily="18" charset="0"/>
              </a:rPr>
              <a:t>рясно </a:t>
            </a:r>
            <a:r>
              <a:rPr lang="uk-UA" baseline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квітує бузок</a:t>
            </a:r>
            <a:r>
              <a:rPr lang="uk-UA" baseline="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dirty="0" smtClean="0"/>
              <a:t>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[1   ]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[2   ]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§"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Сполучникове</a:t>
            </a:r>
          </a:p>
          <a:p>
            <a:pPr>
              <a:buNone/>
            </a:pPr>
            <a:r>
              <a:rPr lang="uk-UA" u="sng" dirty="0" smtClean="0">
                <a:latin typeface="Times New Roman" pitchFamily="18" charset="0"/>
                <a:cs typeface="Times New Roman" pitchFamily="18" charset="0"/>
              </a:rPr>
              <a:t>Засіб зв’язку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uk-UA" i="1" u="sng" dirty="0" smtClean="0">
                <a:latin typeface="Times New Roman" pitchFamily="18" charset="0"/>
                <a:cs typeface="Times New Roman" pitchFamily="18" charset="0"/>
              </a:rPr>
              <a:t>сполучник, сполучні слова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, зміст, інтонація</a:t>
            </a:r>
          </a:p>
          <a:p>
            <a:pPr>
              <a:buNone/>
            </a:pP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Теплі</a:t>
            </a:r>
            <a:r>
              <a:rPr lang="uk-UA" baseline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aseline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дощі оживили </a:t>
            </a:r>
            <a:r>
              <a:rPr lang="uk-UA" baseline="0" dirty="0" smtClean="0">
                <a:latin typeface="Times New Roman" pitchFamily="18" charset="0"/>
                <a:cs typeface="Times New Roman" pitchFamily="18" charset="0"/>
              </a:rPr>
              <a:t>землю, </a:t>
            </a:r>
            <a:r>
              <a:rPr lang="uk-UA" u="sng" baseline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baseline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200" baseline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baseline="0" dirty="0" smtClean="0">
                <a:latin typeface="Times New Roman" pitchFamily="18" charset="0"/>
                <a:cs typeface="Times New Roman" pitchFamily="18" charset="0"/>
              </a:rPr>
              <a:t> рясно </a:t>
            </a:r>
            <a:r>
              <a:rPr lang="uk-UA" baseline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квітує бузок</a:t>
            </a:r>
            <a:r>
              <a:rPr lang="uk-UA" baseline="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dirty="0" smtClean="0"/>
              <a:t>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[1   ]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[2   ]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strips dir="r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Цікаво дізнатися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uk-UA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Сполучник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– службова частина мови, яка служить засобом зв’язку( сполуки) слів або частин речень. </a:t>
            </a:r>
            <a:r>
              <a:rPr lang="uk-U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І, А, АЛЕ, БО, ЯК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r>
              <a:rPr lang="uk-UA" u="sng" dirty="0" smtClean="0">
                <a:solidFill>
                  <a:srgbClr val="090472"/>
                </a:solidFill>
                <a:latin typeface="Times New Roman" pitchFamily="18" charset="0"/>
                <a:cs typeface="Times New Roman" pitchFamily="18" charset="0"/>
              </a:rPr>
              <a:t>Сполучне слово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– самостійна частина мови, яка поєднує частини складного речення.</a:t>
            </a:r>
          </a:p>
          <a:p>
            <a:pPr>
              <a:buNone/>
            </a:pPr>
            <a:r>
              <a:rPr lang="uk-UA" dirty="0" smtClean="0">
                <a:solidFill>
                  <a:srgbClr val="090472"/>
                </a:solidFill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uk-UA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– займенник; </a:t>
            </a:r>
            <a:r>
              <a:rPr lang="uk-UA" dirty="0" smtClean="0">
                <a:solidFill>
                  <a:srgbClr val="090472"/>
                </a:solidFill>
                <a:latin typeface="Times New Roman" pitchFamily="18" charset="0"/>
                <a:cs typeface="Times New Roman" pitchFamily="18" charset="0"/>
              </a:rPr>
              <a:t>ДЕ, Коли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– прислівник…</a:t>
            </a: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strips dir="r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Тренувальна вправа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Запишіть речення. Поставте розділові знаки. Доведіть, що речення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складні (підкресливши граматичні основи і пронумерувавши їх)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Весело засміялося сонце і квіти безперечно відгукнулися на його усмішку.</a:t>
            </a:r>
          </a:p>
          <a:p>
            <a:pPr marL="514350" indent="-514350">
              <a:buAutoNum type="arabicPeriod"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Бузок нахилив свої ароматні грона, щоб бджілкам було зручно збирати пилок.</a:t>
            </a:r>
          </a:p>
          <a:p>
            <a:pPr marL="514350" indent="-514350">
              <a:buAutoNum type="arabicPeriod"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Люди не порушуйте гармонії природи вона дарує нам красу!</a:t>
            </a:r>
          </a:p>
          <a:p>
            <a:pPr marL="514350" indent="-514350"/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Яке з речень ускладнене вставним словом, а яке звертанням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? Познач над словами відповідно – ВС чи ЗВ.</a:t>
            </a:r>
            <a:endParaRPr lang="uk-UA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Назвіть безсполучникове складне речення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. (</a:t>
            </a:r>
            <a:r>
              <a:rPr lang="uk-UA" sz="2800" i="1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uk-UA" sz="2800" i="1" dirty="0" err="1" smtClean="0">
                <a:latin typeface="Times New Roman" pitchFamily="18" charset="0"/>
                <a:cs typeface="Times New Roman" pitchFamily="18" charset="0"/>
              </a:rPr>
              <a:t>апиши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 в дужках після речення – БС)</a:t>
            </a:r>
            <a:endParaRPr lang="uk-UA" sz="28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elena\Pictures\Без названия (27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2636912"/>
            <a:ext cx="1351037" cy="135103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 spd="med">
    <p:strips dir="r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92211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uk-UA" sz="4000" dirty="0" smtClean="0"/>
              <a:t>Творче конструювання</a:t>
            </a:r>
            <a:endParaRPr lang="ru-RU" sz="4000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3995936" y="1600200"/>
            <a:ext cx="4690864" cy="499715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До поданих частин додайте ще одну, щоб речення стало складним.</a:t>
            </a:r>
          </a:p>
          <a:p>
            <a:pPr marL="514350" indent="-514350">
              <a:buAutoNum type="arabicPeriod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Мій тато біля будинку посадив бузок, і…</a:t>
            </a:r>
          </a:p>
          <a:p>
            <a:pPr marL="514350" indent="-514350">
              <a:buAutoNum type="arabicPeriod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Його грона здаються маленькими хмаринками, бо …</a:t>
            </a:r>
          </a:p>
          <a:p>
            <a:pPr marL="514350" indent="-514350">
              <a:buAutoNum type="arabicPeriod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Я насолоджуюся красою та ароматом квітів, …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2" descr="C:\Users\elena\Pictures\Без названия (28)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772816"/>
            <a:ext cx="3528392" cy="4392488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ransition spd="med">
    <p:strips dir="r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uk-UA" dirty="0" smtClean="0"/>
              <a:t>Це важливо!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79512" y="1484784"/>
            <a:ext cx="8712968" cy="511256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Порівняйте речення, спробуйте пояснити розділові знаки.</a:t>
            </a:r>
          </a:p>
          <a:p>
            <a:pPr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28596" y="2643182"/>
          <a:ext cx="8280920" cy="37861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04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404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68273">
                <a:tc>
                  <a:txBody>
                    <a:bodyPr/>
                    <a:lstStyle/>
                    <a:p>
                      <a:pPr algn="just"/>
                      <a:r>
                        <a:rPr lang="uk-UA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Квіти кольором </a:t>
                      </a:r>
                      <a:r>
                        <a:rPr lang="uk-UA" sz="2800" u="sng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і</a:t>
                      </a:r>
                      <a:r>
                        <a:rPr lang="uk-UA" sz="280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ароматом приваблюють бджіл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Квіти милують око</a:t>
                      </a:r>
                      <a:r>
                        <a:rPr lang="uk-UA" sz="2800" u="sng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і </a:t>
                      </a:r>
                      <a:r>
                        <a:rPr lang="uk-UA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аромат приваблює бджіл.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17838">
                <a:tc>
                  <a:txBody>
                    <a:bodyPr/>
                    <a:lstStyle/>
                    <a:p>
                      <a:r>
                        <a:rPr lang="uk-UA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Речення просте.</a:t>
                      </a:r>
                      <a:r>
                        <a:rPr lang="uk-UA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Сполучник </a:t>
                      </a:r>
                      <a:r>
                        <a:rPr lang="uk-UA" sz="24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і </a:t>
                      </a:r>
                      <a:r>
                        <a:rPr lang="uk-UA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поєднує однорідні члени речення . Кому не ставимо.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Речення складне.</a:t>
                      </a:r>
                      <a:r>
                        <a:rPr lang="uk-UA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</a:t>
                      </a:r>
                      <a:r>
                        <a:rPr lang="uk-UA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получник </a:t>
                      </a:r>
                      <a:r>
                        <a:rPr lang="uk-UA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і </a:t>
                      </a:r>
                      <a:r>
                        <a:rPr lang="uk-UA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поєднує частини речення, тому між його частинами ставимо кому.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strips dir="r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699</Words>
  <Application>Microsoft Office PowerPoint</Application>
  <PresentationFormat>Экран (4:3)</PresentationFormat>
  <Paragraphs>95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Times New Roman</vt:lpstr>
      <vt:lpstr>Wingdings</vt:lpstr>
      <vt:lpstr>Тема Office</vt:lpstr>
      <vt:lpstr>Складні речення з безсполучниковим і сполучниковим зв’язком</vt:lpstr>
      <vt:lpstr>Сьогодні на уроці</vt:lpstr>
      <vt:lpstr>Ти - кодувальник</vt:lpstr>
      <vt:lpstr>Дослідження - припущення</vt:lpstr>
      <vt:lpstr>Складне речення</vt:lpstr>
      <vt:lpstr>Цікаво дізнатися</vt:lpstr>
      <vt:lpstr>Тренувальна вправа</vt:lpstr>
      <vt:lpstr>Творче конструювання</vt:lpstr>
      <vt:lpstr>Це важливо!</vt:lpstr>
      <vt:lpstr>Для допитливих !</vt:lpstr>
      <vt:lpstr>Самодиктант </vt:lpstr>
      <vt:lpstr>Творче моделювання</vt:lpstr>
      <vt:lpstr>Підіб’ємо підсумки</vt:lpstr>
      <vt:lpstr>Домашнє завдання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Складні речення з безсполучниковим і сполучниковим зв’язком</dc:title>
  <dc:creator>Карпатська Джерельна</dc:creator>
  <cp:lastModifiedBy>Карпатська Джерельна</cp:lastModifiedBy>
  <cp:revision>22</cp:revision>
  <dcterms:created xsi:type="dcterms:W3CDTF">2021-04-10T02:09:39Z</dcterms:created>
  <dcterms:modified xsi:type="dcterms:W3CDTF">2023-04-21T06:32:30Z</dcterms:modified>
</cp:coreProperties>
</file>