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6" r:id="rId10"/>
    <p:sldId id="267" r:id="rId11"/>
    <p:sldId id="261" r:id="rId12"/>
    <p:sldId id="268" r:id="rId13"/>
    <p:sldId id="269" r:id="rId14"/>
    <p:sldId id="270" r:id="rId15"/>
    <p:sldId id="272" r:id="rId16"/>
    <p:sldId id="271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9792" y="2492896"/>
            <a:ext cx="3744416" cy="1440160"/>
          </a:xfrm>
        </p:spPr>
        <p:txBody>
          <a:bodyPr/>
          <a:lstStyle/>
          <a:p>
            <a:r>
              <a:rPr lang="ru-RU" b="1" dirty="0" err="1">
                <a:solidFill>
                  <a:srgbClr val="7030A0"/>
                </a:solidFill>
              </a:rPr>
              <a:t>Шапинкові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гриби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71800" y="3886200"/>
            <a:ext cx="3888432" cy="789137"/>
          </a:xfrm>
        </p:spPr>
        <p:txBody>
          <a:bodyPr/>
          <a:lstStyle/>
          <a:p>
            <a:r>
              <a:rPr lang="uk-UA" dirty="0" smtClean="0"/>
              <a:t>Біологія 6 клас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02" y="4675336"/>
            <a:ext cx="3548228" cy="215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648" y="4654130"/>
            <a:ext cx="3168352" cy="217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926" y="35042"/>
            <a:ext cx="26098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776" y="19895"/>
            <a:ext cx="3410224" cy="225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" y="-27958"/>
            <a:ext cx="3191113" cy="230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026" y="5013176"/>
            <a:ext cx="2432622" cy="1862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" y="2276873"/>
            <a:ext cx="2571750" cy="239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96"/>
          <a:stretch/>
        </p:blipFill>
        <p:spPr bwMode="auto">
          <a:xfrm>
            <a:off x="6799582" y="2132856"/>
            <a:ext cx="2344418" cy="25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386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7030A0"/>
                </a:solidFill>
              </a:rPr>
              <a:t>За характером </a:t>
            </a:r>
            <a:r>
              <a:rPr lang="ru-RU" dirty="0" err="1">
                <a:solidFill>
                  <a:srgbClr val="7030A0"/>
                </a:solidFill>
              </a:rPr>
              <a:t>живлення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err="1">
                <a:solidFill>
                  <a:srgbClr val="7030A0"/>
                </a:solidFill>
              </a:rPr>
              <a:t>шапинкові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err="1">
                <a:solidFill>
                  <a:srgbClr val="7030A0"/>
                </a:solidFill>
              </a:rPr>
              <a:t>гриби</a:t>
            </a:r>
            <a:r>
              <a:rPr lang="ru-RU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26640"/>
            <a:ext cx="4402832" cy="5369255"/>
          </a:xfrm>
        </p:spPr>
        <p:txBody>
          <a:bodyPr/>
          <a:lstStyle/>
          <a:p>
            <a:pPr marL="0" indent="0">
              <a:buNone/>
            </a:pPr>
            <a:r>
              <a:rPr lang="ru-RU" dirty="0" err="1" smtClean="0">
                <a:solidFill>
                  <a:srgbClr val="7030A0"/>
                </a:solidFill>
              </a:rPr>
              <a:t>сапротрофи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/>
              <a:t>(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печериці</a:t>
            </a:r>
            <a:r>
              <a:rPr lang="ru-RU" dirty="0" smtClean="0"/>
              <a:t>)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 err="1" smtClean="0">
                <a:solidFill>
                  <a:srgbClr val="7030A0"/>
                </a:solidFill>
              </a:rPr>
              <a:t>симбіотичні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/>
              <a:t>(маслюк </a:t>
            </a:r>
            <a:r>
              <a:rPr lang="ru-RU" dirty="0" err="1"/>
              <a:t>звичайний</a:t>
            </a:r>
            <a:r>
              <a:rPr lang="ru-RU" dirty="0"/>
              <a:t>, </a:t>
            </a:r>
            <a:r>
              <a:rPr lang="ru-RU" dirty="0" err="1"/>
              <a:t>підосичник</a:t>
            </a:r>
            <a:r>
              <a:rPr lang="ru-RU" dirty="0"/>
              <a:t>, </a:t>
            </a:r>
            <a:r>
              <a:rPr lang="ru-RU" dirty="0" err="1"/>
              <a:t>підберезник</a:t>
            </a:r>
            <a:r>
              <a:rPr lang="ru-RU" dirty="0"/>
              <a:t> й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).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060" y="3721949"/>
            <a:ext cx="4031405" cy="3073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681" y="1426640"/>
            <a:ext cx="4029784" cy="226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973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7030A0"/>
                </a:solidFill>
              </a:rPr>
              <a:t>Відьмине кільце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716546"/>
            <a:ext cx="6528586" cy="3894639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1124744"/>
            <a:ext cx="77768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Цікаво</a:t>
            </a:r>
            <a:r>
              <a:rPr lang="ru-RU" sz="2400" dirty="0"/>
              <a:t> знати,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грибниця</a:t>
            </a:r>
            <a:r>
              <a:rPr lang="ru-RU" sz="2400" dirty="0"/>
              <a:t> </a:t>
            </a:r>
            <a:r>
              <a:rPr lang="ru-RU" sz="2400" dirty="0" err="1"/>
              <a:t>багатьох</a:t>
            </a:r>
            <a:r>
              <a:rPr lang="ru-RU" sz="2400" dirty="0"/>
              <a:t> </a:t>
            </a:r>
            <a:r>
              <a:rPr lang="ru-RU" sz="2400" dirty="0" err="1"/>
              <a:t>видів</a:t>
            </a:r>
            <a:r>
              <a:rPr lang="ru-RU" sz="2400" dirty="0"/>
              <a:t> </a:t>
            </a:r>
            <a:r>
              <a:rPr lang="ru-RU" sz="2400" dirty="0" err="1"/>
              <a:t>шапинкових</a:t>
            </a:r>
            <a:r>
              <a:rPr lang="ru-RU" sz="2400" dirty="0"/>
              <a:t> </a:t>
            </a:r>
            <a:r>
              <a:rPr lang="ru-RU" sz="2400" dirty="0" err="1"/>
              <a:t>грибів</a:t>
            </a:r>
            <a:r>
              <a:rPr lang="ru-RU" sz="2400" dirty="0"/>
              <a:t> росте по колу в </a:t>
            </a:r>
            <a:r>
              <a:rPr lang="ru-RU" sz="2400" dirty="0" err="1"/>
              <a:t>усіх</a:t>
            </a:r>
            <a:r>
              <a:rPr lang="ru-RU" sz="2400" dirty="0"/>
              <a:t> </a:t>
            </a:r>
            <a:r>
              <a:rPr lang="ru-RU" sz="2400" dirty="0" err="1"/>
              <a:t>напрямках</a:t>
            </a:r>
            <a:r>
              <a:rPr lang="ru-RU" sz="2400" dirty="0"/>
              <a:t>, </a:t>
            </a:r>
            <a:r>
              <a:rPr lang="ru-RU" sz="2400" dirty="0" err="1"/>
              <a:t>подібно</a:t>
            </a:r>
            <a:r>
              <a:rPr lang="ru-RU" sz="2400" dirty="0"/>
              <a:t> до </a:t>
            </a:r>
            <a:r>
              <a:rPr lang="ru-RU" sz="2400" dirty="0" err="1"/>
              <a:t>променів</a:t>
            </a:r>
            <a:r>
              <a:rPr lang="ru-RU" sz="2400" dirty="0"/>
              <a:t> </a:t>
            </a:r>
            <a:r>
              <a:rPr lang="ru-RU" sz="2400" dirty="0" err="1"/>
              <a:t>сонця</a:t>
            </a:r>
            <a:r>
              <a:rPr lang="ru-RU" sz="2400" dirty="0"/>
              <a:t>. На краях </a:t>
            </a:r>
            <a:r>
              <a:rPr lang="ru-RU" sz="2400" dirty="0" err="1"/>
              <a:t>такої</a:t>
            </a:r>
            <a:r>
              <a:rPr lang="ru-RU" sz="2400" dirty="0"/>
              <a:t> </a:t>
            </a:r>
            <a:r>
              <a:rPr lang="ru-RU" sz="2400" dirty="0" err="1"/>
              <a:t>грибниці</a:t>
            </a:r>
            <a:r>
              <a:rPr lang="ru-RU" sz="2400" dirty="0"/>
              <a:t> </a:t>
            </a:r>
            <a:r>
              <a:rPr lang="ru-RU" sz="2400" dirty="0" err="1"/>
              <a:t>формуються</a:t>
            </a:r>
            <a:r>
              <a:rPr lang="ru-RU" sz="2400" dirty="0"/>
              <a:t> </a:t>
            </a:r>
            <a:r>
              <a:rPr lang="ru-RU" sz="2400" dirty="0" err="1"/>
              <a:t>плодові</a:t>
            </a:r>
            <a:r>
              <a:rPr lang="ru-RU" sz="2400" dirty="0"/>
              <a:t> </a:t>
            </a:r>
            <a:r>
              <a:rPr lang="ru-RU" sz="2400" dirty="0" err="1"/>
              <a:t>тіла</a:t>
            </a:r>
            <a:r>
              <a:rPr lang="ru-RU" sz="2400" dirty="0"/>
              <a:t> </a:t>
            </a:r>
            <a:r>
              <a:rPr lang="ru-RU" sz="2400" dirty="0" err="1"/>
              <a:t>грибів</a:t>
            </a:r>
            <a:r>
              <a:rPr lang="ru-RU" sz="2400" dirty="0"/>
              <a:t>, </a:t>
            </a:r>
            <a:r>
              <a:rPr lang="ru-RU" sz="2400" dirty="0" err="1"/>
              <a:t>утворюючи</a:t>
            </a:r>
            <a:r>
              <a:rPr lang="ru-RU" sz="2400" dirty="0"/>
              <a:t> так </a:t>
            </a:r>
            <a:r>
              <a:rPr lang="ru-RU" sz="2400" dirty="0" err="1"/>
              <a:t>звані</a:t>
            </a:r>
            <a:r>
              <a:rPr lang="ru-RU" sz="2400" dirty="0"/>
              <a:t> </a:t>
            </a:r>
            <a:r>
              <a:rPr lang="ru-RU" sz="2400" dirty="0" err="1"/>
              <a:t>відьмині</a:t>
            </a:r>
            <a:r>
              <a:rPr lang="ru-RU" sz="2400" dirty="0"/>
              <a:t> </a:t>
            </a:r>
            <a:r>
              <a:rPr lang="ru-RU" sz="2400" dirty="0" err="1"/>
              <a:t>кільця</a:t>
            </a:r>
            <a:r>
              <a:rPr lang="ru-RU" sz="2400" dirty="0"/>
              <a:t> </a:t>
            </a:r>
          </a:p>
        </p:txBody>
      </p:sp>
      <p:pic>
        <p:nvPicPr>
          <p:cNvPr id="4104" name="Picture 8" descr="C:\Users\Lara\Desktop\f146642fb748a6a02b575f48d1151163_w20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1" y="465313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93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7030A0"/>
                </a:solidFill>
              </a:rPr>
              <a:t>ЛАБОРАТОРНЕ </a:t>
            </a:r>
            <a:r>
              <a:rPr lang="ru-RU" dirty="0" smtClean="0">
                <a:solidFill>
                  <a:srgbClr val="7030A0"/>
                </a:solidFill>
              </a:rPr>
              <a:t>ДОСЛІДЖЕННЯ.</a:t>
            </a:r>
            <a:r>
              <a:rPr lang="ru-RU" dirty="0">
                <a:solidFill>
                  <a:srgbClr val="7030A0"/>
                </a:solidFill>
              </a:rPr>
              <a:t/>
            </a:r>
            <a:br>
              <a:rPr lang="ru-RU" dirty="0">
                <a:solidFill>
                  <a:srgbClr val="7030A0"/>
                </a:solidFill>
              </a:rPr>
            </a:br>
            <a:r>
              <a:rPr lang="ru-RU" dirty="0"/>
              <a:t>БУДОВА ШАПИНКОВИХ ГРИБІВ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9654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1 </a:t>
            </a:r>
            <a:r>
              <a:rPr lang="ru-RU" dirty="0" err="1" smtClean="0"/>
              <a:t>Розгляньте</a:t>
            </a:r>
            <a:r>
              <a:rPr lang="ru-RU" dirty="0" smtClean="0"/>
              <a:t> </a:t>
            </a:r>
            <a:r>
              <a:rPr lang="ru-RU" dirty="0" err="1"/>
              <a:t>плодове</a:t>
            </a:r>
            <a:r>
              <a:rPr lang="ru-RU" dirty="0"/>
              <a:t> </a:t>
            </a:r>
            <a:r>
              <a:rPr lang="ru-RU" dirty="0" err="1"/>
              <a:t>тіло</a:t>
            </a:r>
            <a:r>
              <a:rPr lang="ru-RU" dirty="0"/>
              <a:t> </a:t>
            </a:r>
            <a:r>
              <a:rPr lang="ru-RU" dirty="0" err="1"/>
              <a:t>шапинкового</a:t>
            </a:r>
            <a:r>
              <a:rPr lang="ru-RU" dirty="0"/>
              <a:t> гриба, </a:t>
            </a:r>
            <a:r>
              <a:rPr lang="ru-RU" dirty="0" err="1"/>
              <a:t>знайдіть</a:t>
            </a:r>
            <a:r>
              <a:rPr lang="ru-RU" dirty="0"/>
              <a:t> </a:t>
            </a:r>
            <a:r>
              <a:rPr lang="ru-RU" dirty="0" err="1"/>
              <a:t>ніжку</a:t>
            </a:r>
            <a:r>
              <a:rPr lang="ru-RU" dirty="0"/>
              <a:t> та </a:t>
            </a:r>
            <a:r>
              <a:rPr lang="ru-RU" dirty="0" err="1"/>
              <a:t>шапинку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uk-UA" dirty="0" smtClean="0"/>
              <a:t>Який варіант відповідей</a:t>
            </a:r>
          </a:p>
          <a:p>
            <a:pPr marL="0" indent="0">
              <a:buNone/>
            </a:pPr>
            <a:r>
              <a:rPr lang="uk-UA" dirty="0" smtClean="0"/>
              <a:t> записано вірно?</a:t>
            </a:r>
          </a:p>
          <a:p>
            <a:pPr marL="0" indent="0">
              <a:buNone/>
            </a:pPr>
            <a:r>
              <a:rPr lang="uk-UA" dirty="0" smtClean="0"/>
              <a:t>А  1,2</a:t>
            </a:r>
          </a:p>
          <a:p>
            <a:pPr marL="0" indent="0">
              <a:buNone/>
            </a:pPr>
            <a:r>
              <a:rPr lang="uk-UA" dirty="0"/>
              <a:t>В</a:t>
            </a:r>
            <a:r>
              <a:rPr lang="uk-UA" dirty="0" smtClean="0"/>
              <a:t> </a:t>
            </a:r>
            <a:r>
              <a:rPr lang="en-US" dirty="0" smtClean="0"/>
              <a:t> </a:t>
            </a:r>
            <a:r>
              <a:rPr lang="uk-UA" dirty="0" smtClean="0"/>
              <a:t>1,3</a:t>
            </a:r>
          </a:p>
          <a:p>
            <a:pPr marL="0" indent="0">
              <a:buNone/>
            </a:pPr>
            <a:r>
              <a:rPr lang="uk-UA" dirty="0" smtClean="0"/>
              <a:t>С  1,4</a:t>
            </a:r>
          </a:p>
          <a:p>
            <a:pPr marL="0" indent="0">
              <a:buNone/>
            </a:pPr>
            <a:r>
              <a:rPr lang="en-US" dirty="0"/>
              <a:t>D</a:t>
            </a:r>
            <a:r>
              <a:rPr lang="uk-UA" dirty="0" smtClean="0"/>
              <a:t>  1,5</a:t>
            </a:r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5612" r="61060" b="28617"/>
          <a:stretch/>
        </p:blipFill>
        <p:spPr bwMode="auto">
          <a:xfrm>
            <a:off x="4896465" y="2780928"/>
            <a:ext cx="2343874" cy="328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56596" y="2798706"/>
            <a:ext cx="30168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1</a:t>
            </a:r>
          </a:p>
          <a:p>
            <a:endParaRPr lang="uk-UA" dirty="0" smtClean="0"/>
          </a:p>
          <a:p>
            <a:r>
              <a:rPr lang="uk-UA" dirty="0" smtClean="0"/>
              <a:t>2</a:t>
            </a:r>
          </a:p>
          <a:p>
            <a:r>
              <a:rPr lang="uk-UA" dirty="0" smtClean="0"/>
              <a:t>3</a:t>
            </a:r>
          </a:p>
          <a:p>
            <a:endParaRPr lang="uk-UA" dirty="0"/>
          </a:p>
          <a:p>
            <a:endParaRPr lang="uk-UA" dirty="0" smtClean="0"/>
          </a:p>
          <a:p>
            <a:r>
              <a:rPr lang="uk-UA" dirty="0" smtClean="0"/>
              <a:t>4</a:t>
            </a:r>
          </a:p>
          <a:p>
            <a:r>
              <a:rPr lang="uk-UA" dirty="0" smtClean="0"/>
              <a:t>5</a:t>
            </a:r>
          </a:p>
          <a:p>
            <a:endParaRPr lang="ru-RU" dirty="0"/>
          </a:p>
        </p:txBody>
      </p:sp>
      <p:pic>
        <p:nvPicPr>
          <p:cNvPr id="11268" name="Picture 4" descr="C:\Users\Lara\Desktop\426d1369457ab26e7661b71f792d3299_w20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65313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19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2 </a:t>
            </a:r>
            <a:r>
              <a:rPr lang="ru-RU" dirty="0" err="1"/>
              <a:t>Зверніть</a:t>
            </a:r>
            <a:r>
              <a:rPr lang="ru-RU" dirty="0"/>
              <a:t> </a:t>
            </a:r>
            <a:r>
              <a:rPr lang="ru-RU" dirty="0" err="1"/>
              <a:t>увагу</a:t>
            </a:r>
            <a:r>
              <a:rPr lang="ru-RU" dirty="0"/>
              <a:t> на </a:t>
            </a:r>
            <a:r>
              <a:rPr lang="ru-RU" dirty="0" err="1"/>
              <a:t>будову</a:t>
            </a:r>
            <a:r>
              <a:rPr lang="ru-RU" dirty="0"/>
              <a:t> </a:t>
            </a:r>
            <a:r>
              <a:rPr lang="ru-RU" dirty="0" err="1"/>
              <a:t>нижньої</a:t>
            </a:r>
            <a:r>
              <a:rPr lang="ru-RU" dirty="0"/>
              <a:t> </a:t>
            </a:r>
            <a:r>
              <a:rPr lang="ru-RU" dirty="0" err="1" smtClean="0"/>
              <a:t>поверхні</a:t>
            </a:r>
            <a:r>
              <a:rPr lang="ru-RU" dirty="0"/>
              <a:t> </a:t>
            </a:r>
            <a:r>
              <a:rPr lang="ru-RU" dirty="0" err="1" smtClean="0"/>
              <a:t>шапинки</a:t>
            </a:r>
            <a:r>
              <a:rPr lang="ru-RU" dirty="0" smtClean="0"/>
              <a:t>. </a:t>
            </a: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 err="1" smtClean="0"/>
              <a:t>яким</a:t>
            </a:r>
            <a:r>
              <a:rPr lang="ru-RU" dirty="0" smtClean="0"/>
              <a:t> </a:t>
            </a:r>
          </a:p>
          <a:p>
            <a:pPr marL="0" indent="0">
              <a:buNone/>
            </a:pPr>
            <a:r>
              <a:rPr lang="ru-RU" dirty="0" smtClean="0"/>
              <a:t>номером </a:t>
            </a:r>
            <a:r>
              <a:rPr lang="ru-RU" dirty="0" err="1" smtClean="0"/>
              <a:t>трубчаста</a:t>
            </a:r>
            <a:r>
              <a:rPr lang="ru-RU" dirty="0" smtClean="0"/>
              <a:t>?</a:t>
            </a:r>
          </a:p>
          <a:p>
            <a:pPr marL="0" indent="0">
              <a:buNone/>
            </a:pPr>
            <a:r>
              <a:rPr lang="uk-UA" dirty="0" smtClean="0"/>
              <a:t>А  1</a:t>
            </a:r>
          </a:p>
          <a:p>
            <a:pPr marL="0" indent="0">
              <a:buNone/>
            </a:pPr>
            <a:r>
              <a:rPr lang="uk-UA" dirty="0" smtClean="0"/>
              <a:t>В  2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7030A0"/>
                </a:solidFill>
              </a:rPr>
              <a:t>ЛАБОРАТОРНЕ </a:t>
            </a:r>
            <a:r>
              <a:rPr lang="ru-RU" dirty="0" smtClean="0">
                <a:solidFill>
                  <a:srgbClr val="7030A0"/>
                </a:solidFill>
              </a:rPr>
              <a:t>ДОСЛІДЖЕННЯ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БУДОВА ШАПИНКОВИХ ГРИБІВ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206625"/>
            <a:ext cx="3114675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49" y="4430485"/>
            <a:ext cx="30480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64088" y="263691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1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351202" y="501317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2</a:t>
            </a:r>
            <a:endParaRPr lang="ru-RU" dirty="0"/>
          </a:p>
        </p:txBody>
      </p:sp>
      <p:pic>
        <p:nvPicPr>
          <p:cNvPr id="12294" name="Picture 6" descr="C:\Users\Lara\Desktop\426d1369457ab26e7661b71f792d3299_w20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64053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43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7030A0"/>
                </a:solidFill>
              </a:rPr>
              <a:t>ЛАБОРАТОРНЕ </a:t>
            </a:r>
            <a:r>
              <a:rPr lang="ru-RU" dirty="0" smtClean="0">
                <a:solidFill>
                  <a:srgbClr val="7030A0"/>
                </a:solidFill>
              </a:rPr>
              <a:t>ДОСЛІДЖЕННЯ.</a:t>
            </a:r>
            <a:r>
              <a:rPr lang="ru-RU" dirty="0">
                <a:solidFill>
                  <a:srgbClr val="7030A0"/>
                </a:solidFill>
              </a:rPr>
              <a:t/>
            </a:r>
            <a:br>
              <a:rPr lang="ru-RU" dirty="0">
                <a:solidFill>
                  <a:srgbClr val="7030A0"/>
                </a:solidFill>
              </a:rPr>
            </a:br>
            <a:r>
              <a:rPr lang="ru-RU" dirty="0"/>
              <a:t>БУДОВА ШАПИНКОВИХ ГРИБІВ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3 </a:t>
            </a:r>
            <a:r>
              <a:rPr lang="ru-RU" dirty="0" err="1" smtClean="0"/>
              <a:t>Розгляньте</a:t>
            </a:r>
            <a:r>
              <a:rPr lang="ru-RU" dirty="0" smtClean="0"/>
              <a:t>  </a:t>
            </a:r>
            <a:r>
              <a:rPr lang="ru-RU" dirty="0" err="1" smtClean="0"/>
              <a:t>малюнок</a:t>
            </a:r>
            <a:r>
              <a:rPr lang="ru-RU" dirty="0" smtClean="0"/>
              <a:t> </a:t>
            </a:r>
            <a:r>
              <a:rPr lang="ru-RU" dirty="0" err="1" smtClean="0"/>
              <a:t>міцелію</a:t>
            </a:r>
            <a:r>
              <a:rPr lang="ru-RU" dirty="0" smtClean="0"/>
              <a:t> </a:t>
            </a:r>
            <a:r>
              <a:rPr lang="ru-RU" dirty="0" err="1"/>
              <a:t>шапинкового</a:t>
            </a:r>
            <a:r>
              <a:rPr lang="ru-RU" dirty="0"/>
              <a:t> </a:t>
            </a:r>
            <a:r>
              <a:rPr lang="ru-RU" dirty="0" smtClean="0"/>
              <a:t>гриба. </a:t>
            </a:r>
            <a:r>
              <a:rPr lang="ru-RU" dirty="0" err="1" smtClean="0"/>
              <a:t>Знайдіть</a:t>
            </a:r>
            <a:r>
              <a:rPr lang="ru-RU" dirty="0" smtClean="0"/>
              <a:t> </a:t>
            </a:r>
            <a:r>
              <a:rPr lang="ru-RU" dirty="0" err="1" smtClean="0"/>
              <a:t>правильну</a:t>
            </a:r>
            <a:r>
              <a:rPr lang="ru-RU" dirty="0" smtClean="0"/>
              <a:t> </a:t>
            </a:r>
            <a:r>
              <a:rPr lang="ru-RU" dirty="0" err="1" smtClean="0"/>
              <a:t>відповідь</a:t>
            </a:r>
            <a:r>
              <a:rPr lang="ru-RU" dirty="0" smtClean="0"/>
              <a:t>:</a:t>
            </a:r>
          </a:p>
          <a:p>
            <a:pPr marL="0" indent="0">
              <a:buNone/>
            </a:pPr>
            <a:r>
              <a:rPr lang="uk-UA" sz="2200" dirty="0" smtClean="0"/>
              <a:t>1 Міцелій утворений  гіфами.</a:t>
            </a:r>
          </a:p>
          <a:p>
            <a:pPr marL="0" indent="0">
              <a:buNone/>
            </a:pPr>
            <a:r>
              <a:rPr lang="uk-UA" sz="2200" dirty="0" smtClean="0"/>
              <a:t>2 Міцелій ще називають грибницею. </a:t>
            </a:r>
          </a:p>
          <a:p>
            <a:pPr marL="0" indent="0">
              <a:buNone/>
            </a:pPr>
            <a:r>
              <a:rPr lang="uk-UA" sz="2200" dirty="0" smtClean="0"/>
              <a:t>3 Міцелій утворений різними за</a:t>
            </a:r>
          </a:p>
          <a:p>
            <a:pPr marL="0" indent="0">
              <a:buNone/>
            </a:pPr>
            <a:r>
              <a:rPr lang="uk-UA" sz="2200" dirty="0" smtClean="0"/>
              <a:t> функціями та будовою клітинами.</a:t>
            </a:r>
          </a:p>
          <a:p>
            <a:pPr marL="0" indent="0">
              <a:buNone/>
            </a:pPr>
            <a:r>
              <a:rPr lang="uk-UA" sz="2200" dirty="0" smtClean="0"/>
              <a:t>4 Плодові тіла утворені міцелієм.</a:t>
            </a:r>
          </a:p>
          <a:p>
            <a:pPr marL="0" indent="0">
              <a:buNone/>
            </a:pPr>
            <a:r>
              <a:rPr lang="uk-UA" sz="2200" dirty="0" smtClean="0"/>
              <a:t>Варіанти відповідей:</a:t>
            </a:r>
          </a:p>
          <a:p>
            <a:pPr marL="0" indent="0">
              <a:buNone/>
            </a:pPr>
            <a:r>
              <a:rPr lang="uk-UA" sz="2200" dirty="0" smtClean="0"/>
              <a:t>А  1,2,3,4</a:t>
            </a:r>
          </a:p>
          <a:p>
            <a:pPr marL="0" indent="0">
              <a:buNone/>
            </a:pPr>
            <a:r>
              <a:rPr lang="uk-UA" sz="2200" dirty="0" smtClean="0"/>
              <a:t>В   1, 2,3</a:t>
            </a:r>
          </a:p>
          <a:p>
            <a:pPr marL="0" indent="0">
              <a:buNone/>
            </a:pPr>
            <a:r>
              <a:rPr lang="uk-UA" sz="2200" dirty="0" smtClean="0"/>
              <a:t>С   1,2,4</a:t>
            </a:r>
            <a:endParaRPr lang="ru-RU" sz="2200" dirty="0" smtClean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3"/>
          <a:stretch/>
        </p:blipFill>
        <p:spPr bwMode="auto">
          <a:xfrm>
            <a:off x="5220072" y="3185652"/>
            <a:ext cx="3674963" cy="348938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C:\Users\Lara\Desktop\20f2b30d950661e278890d84562cc2e9_w20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684315"/>
            <a:ext cx="190500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95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7030A0"/>
                </a:solidFill>
              </a:rPr>
              <a:t>ЛАБОРАТОРНЕ </a:t>
            </a:r>
            <a:r>
              <a:rPr lang="ru-RU" dirty="0" smtClean="0">
                <a:solidFill>
                  <a:srgbClr val="7030A0"/>
                </a:solidFill>
              </a:rPr>
              <a:t>ДОСЛІДЖЕННЯ</a:t>
            </a:r>
            <a:r>
              <a:rPr lang="ru-RU" dirty="0" smtClean="0"/>
              <a:t>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БУДОВА ШАПИНКОВИХ ГРИБІВ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96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4 </a:t>
            </a:r>
            <a:r>
              <a:rPr lang="ru-RU" sz="2800" dirty="0" err="1" smtClean="0"/>
              <a:t>Розгляньте</a:t>
            </a:r>
            <a:r>
              <a:rPr lang="ru-RU" sz="2800" dirty="0" smtClean="0"/>
              <a:t> </a:t>
            </a:r>
            <a:r>
              <a:rPr lang="ru-RU" sz="2800" dirty="0" err="1"/>
              <a:t>плодове</a:t>
            </a:r>
            <a:r>
              <a:rPr lang="ru-RU" sz="2800" dirty="0"/>
              <a:t> </a:t>
            </a:r>
            <a:r>
              <a:rPr lang="ru-RU" sz="2800" dirty="0" err="1"/>
              <a:t>тіло</a:t>
            </a:r>
            <a:r>
              <a:rPr lang="ru-RU" sz="2800" dirty="0"/>
              <a:t> </a:t>
            </a:r>
            <a:r>
              <a:rPr lang="ru-RU" sz="2800" dirty="0" err="1"/>
              <a:t>шапинкового</a:t>
            </a:r>
            <a:r>
              <a:rPr lang="ru-RU" sz="2800" dirty="0"/>
              <a:t> гриба, </a:t>
            </a:r>
            <a:r>
              <a:rPr lang="ru-RU" sz="2800" dirty="0" err="1"/>
              <a:t>знайдіть</a:t>
            </a:r>
            <a:r>
              <a:rPr lang="ru-RU" sz="2800" dirty="0"/>
              <a:t> </a:t>
            </a:r>
            <a:r>
              <a:rPr lang="ru-RU" sz="2800" dirty="0" err="1" smtClean="0">
                <a:solidFill>
                  <a:prstClr val="black"/>
                </a:solidFill>
              </a:rPr>
              <a:t>шкірясте</a:t>
            </a:r>
            <a:r>
              <a:rPr lang="ru-RU" sz="2800" dirty="0" smtClean="0">
                <a:solidFill>
                  <a:prstClr val="black"/>
                </a:solidFill>
              </a:rPr>
              <a:t> </a:t>
            </a:r>
            <a:r>
              <a:rPr lang="ru-RU" sz="2800" dirty="0" err="1">
                <a:solidFill>
                  <a:prstClr val="black"/>
                </a:solidFill>
              </a:rPr>
              <a:t>сплетення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err="1" smtClean="0">
                <a:solidFill>
                  <a:prstClr val="black"/>
                </a:solidFill>
              </a:rPr>
              <a:t>гіфів</a:t>
            </a:r>
            <a:r>
              <a:rPr lang="ru-RU" sz="2800" dirty="0" smtClean="0">
                <a:solidFill>
                  <a:prstClr val="black"/>
                </a:solidFill>
              </a:rPr>
              <a:t> , яке у  </a:t>
            </a:r>
            <a:r>
              <a:rPr lang="ru-RU" sz="2800" dirty="0" err="1">
                <a:solidFill>
                  <a:prstClr val="black"/>
                </a:solidFill>
              </a:rPr>
              <a:t>міру</a:t>
            </a:r>
            <a:r>
              <a:rPr lang="ru-RU" sz="2800" dirty="0">
                <a:solidFill>
                  <a:prstClr val="black"/>
                </a:solidFill>
              </a:rPr>
              <a:t> росту плодового </a:t>
            </a:r>
            <a:r>
              <a:rPr lang="ru-RU" sz="2800" dirty="0" err="1">
                <a:solidFill>
                  <a:prstClr val="black"/>
                </a:solidFill>
              </a:rPr>
              <a:t>тіла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err="1" smtClean="0">
                <a:solidFill>
                  <a:prstClr val="black"/>
                </a:solidFill>
              </a:rPr>
              <a:t>розривається</a:t>
            </a:r>
            <a:r>
              <a:rPr lang="ru-RU" sz="2800" dirty="0" smtClean="0">
                <a:solidFill>
                  <a:prstClr val="black"/>
                </a:solidFill>
              </a:rPr>
              <a:t>,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prstClr val="black"/>
                </a:solidFill>
              </a:rPr>
              <a:t> </a:t>
            </a:r>
            <a:r>
              <a:rPr lang="ru-RU" sz="2800" dirty="0" err="1">
                <a:solidFill>
                  <a:prstClr val="black"/>
                </a:solidFill>
              </a:rPr>
              <a:t>що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err="1">
                <a:solidFill>
                  <a:prstClr val="black"/>
                </a:solidFill>
              </a:rPr>
              <a:t>забезпечує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err="1" smtClean="0">
                <a:solidFill>
                  <a:prstClr val="black"/>
                </a:solidFill>
              </a:rPr>
              <a:t>висипання</a:t>
            </a:r>
            <a:endParaRPr lang="ru-RU" sz="2800" dirty="0" smtClean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uk-UA" sz="2800" dirty="0">
                <a:solidFill>
                  <a:prstClr val="black"/>
                </a:solidFill>
              </a:rPr>
              <a:t>с</a:t>
            </a:r>
            <a:r>
              <a:rPr lang="uk-UA" sz="2800" dirty="0" smtClean="0">
                <a:solidFill>
                  <a:prstClr val="black"/>
                </a:solidFill>
              </a:rPr>
              <a:t>пор.</a:t>
            </a:r>
            <a:endParaRPr lang="uk-UA" sz="2800" dirty="0" smtClean="0"/>
          </a:p>
          <a:p>
            <a:pPr marL="0" indent="0">
              <a:buNone/>
            </a:pPr>
            <a:r>
              <a:rPr lang="uk-UA" dirty="0" smtClean="0"/>
              <a:t>А  2</a:t>
            </a:r>
          </a:p>
          <a:p>
            <a:pPr marL="0" indent="0">
              <a:buNone/>
            </a:pPr>
            <a:r>
              <a:rPr lang="uk-UA" dirty="0"/>
              <a:t>В</a:t>
            </a:r>
            <a:r>
              <a:rPr lang="uk-UA" dirty="0" smtClean="0"/>
              <a:t> </a:t>
            </a:r>
            <a:r>
              <a:rPr lang="en-US" dirty="0" smtClean="0"/>
              <a:t> </a:t>
            </a:r>
            <a:r>
              <a:rPr lang="uk-UA" dirty="0"/>
              <a:t>3</a:t>
            </a: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С  4</a:t>
            </a:r>
          </a:p>
          <a:p>
            <a:pPr marL="0" indent="0">
              <a:buNone/>
            </a:pPr>
            <a:r>
              <a:rPr lang="en-US" dirty="0"/>
              <a:t>D</a:t>
            </a:r>
            <a:r>
              <a:rPr lang="uk-UA" dirty="0" smtClean="0"/>
              <a:t>  5</a:t>
            </a:r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5612" r="61060" b="28617"/>
          <a:stretch/>
        </p:blipFill>
        <p:spPr bwMode="auto">
          <a:xfrm>
            <a:off x="4896465" y="2780928"/>
            <a:ext cx="2343874" cy="328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56596" y="2798706"/>
            <a:ext cx="30168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1</a:t>
            </a:r>
          </a:p>
          <a:p>
            <a:endParaRPr lang="uk-UA" dirty="0" smtClean="0"/>
          </a:p>
          <a:p>
            <a:r>
              <a:rPr lang="uk-UA" dirty="0" smtClean="0"/>
              <a:t>2</a:t>
            </a:r>
          </a:p>
          <a:p>
            <a:r>
              <a:rPr lang="uk-UA" dirty="0" smtClean="0"/>
              <a:t>3</a:t>
            </a:r>
          </a:p>
          <a:p>
            <a:endParaRPr lang="uk-UA" dirty="0"/>
          </a:p>
          <a:p>
            <a:endParaRPr lang="uk-UA" dirty="0" smtClean="0"/>
          </a:p>
          <a:p>
            <a:r>
              <a:rPr lang="uk-UA" dirty="0" smtClean="0"/>
              <a:t>4</a:t>
            </a:r>
          </a:p>
          <a:p>
            <a:r>
              <a:rPr lang="uk-UA" dirty="0" smtClean="0"/>
              <a:t>5</a:t>
            </a:r>
          </a:p>
          <a:p>
            <a:endParaRPr lang="ru-RU" dirty="0"/>
          </a:p>
        </p:txBody>
      </p:sp>
      <p:pic>
        <p:nvPicPr>
          <p:cNvPr id="17410" name="Picture 2" descr="C:\Users\Lara\Desktop\20f2b30d950661e278890d84562cc2e9_w20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653136"/>
            <a:ext cx="190500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29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7030A0"/>
                </a:solidFill>
              </a:rPr>
              <a:t>ЛАБОРАТОРНЕ </a:t>
            </a:r>
            <a:r>
              <a:rPr lang="ru-RU" dirty="0" smtClean="0">
                <a:solidFill>
                  <a:srgbClr val="7030A0"/>
                </a:solidFill>
              </a:rPr>
              <a:t>ДОСЛІДЖЕННЯ.</a:t>
            </a:r>
            <a:r>
              <a:rPr lang="ru-RU" dirty="0">
                <a:solidFill>
                  <a:srgbClr val="7030A0"/>
                </a:solidFill>
              </a:rPr>
              <a:t/>
            </a:r>
            <a:br>
              <a:rPr lang="ru-RU" dirty="0">
                <a:solidFill>
                  <a:srgbClr val="7030A0"/>
                </a:solidFill>
              </a:rPr>
            </a:br>
            <a:r>
              <a:rPr lang="ru-RU" dirty="0"/>
              <a:t>БУДОВА ШАПИНКОВИХ ГРИБІВ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5. </a:t>
            </a:r>
            <a:r>
              <a:rPr lang="ru-RU" dirty="0" err="1" smtClean="0"/>
              <a:t>Зазначте</a:t>
            </a:r>
            <a:r>
              <a:rPr lang="ru-RU" dirty="0" smtClean="0"/>
              <a:t> </a:t>
            </a:r>
            <a:r>
              <a:rPr lang="ru-RU" dirty="0" err="1"/>
              <a:t>функцію</a:t>
            </a:r>
            <a:r>
              <a:rPr lang="ru-RU" dirty="0"/>
              <a:t>, яку </a:t>
            </a:r>
            <a:r>
              <a:rPr lang="ru-RU" dirty="0" err="1"/>
              <a:t>здійснює</a:t>
            </a:r>
            <a:r>
              <a:rPr lang="ru-RU" dirty="0"/>
              <a:t> </a:t>
            </a:r>
            <a:r>
              <a:rPr lang="ru-RU" dirty="0" err="1"/>
              <a:t>плодове</a:t>
            </a:r>
            <a:r>
              <a:rPr lang="ru-RU" dirty="0"/>
              <a:t> </a:t>
            </a:r>
            <a:r>
              <a:rPr lang="ru-RU" dirty="0" err="1"/>
              <a:t>тіло</a:t>
            </a:r>
            <a:r>
              <a:rPr lang="ru-RU" dirty="0"/>
              <a:t> </a:t>
            </a:r>
            <a:r>
              <a:rPr lang="ru-RU" dirty="0" err="1"/>
              <a:t>шапинкових</a:t>
            </a:r>
            <a:r>
              <a:rPr lang="ru-RU" dirty="0"/>
              <a:t> </a:t>
            </a:r>
            <a:r>
              <a:rPr lang="ru-RU" dirty="0" err="1"/>
              <a:t>грибів</a:t>
            </a:r>
            <a:r>
              <a:rPr lang="ru-RU" dirty="0"/>
              <a:t>: </a:t>
            </a:r>
            <a:endParaRPr lang="ru-RU" dirty="0" smtClean="0"/>
          </a:p>
          <a:p>
            <a:pPr marL="0" indent="0">
              <a:buNone/>
            </a:pPr>
            <a:r>
              <a:rPr lang="uk-UA" dirty="0" smtClean="0">
                <a:solidFill>
                  <a:prstClr val="black"/>
                </a:solidFill>
              </a:rPr>
              <a:t>А  </a:t>
            </a:r>
            <a:r>
              <a:rPr lang="ru-RU" dirty="0" err="1" smtClean="0"/>
              <a:t>живлення</a:t>
            </a:r>
            <a:endParaRPr lang="uk-UA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uk-UA" dirty="0">
                <a:solidFill>
                  <a:prstClr val="black"/>
                </a:solidFill>
              </a:rPr>
              <a:t>В 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ru-RU" dirty="0" err="1"/>
              <a:t>спороутворення</a:t>
            </a:r>
            <a:endParaRPr lang="uk-UA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uk-UA" dirty="0">
                <a:solidFill>
                  <a:prstClr val="black"/>
                </a:solidFill>
              </a:rPr>
              <a:t>С  </a:t>
            </a:r>
            <a:r>
              <a:rPr lang="ru-RU" dirty="0"/>
              <a:t>фотосинтез</a:t>
            </a:r>
            <a:endParaRPr lang="uk-UA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dirty="0">
                <a:solidFill>
                  <a:prstClr val="black"/>
                </a:solidFill>
              </a:rPr>
              <a:t>D</a:t>
            </a:r>
            <a:r>
              <a:rPr lang="uk-UA" dirty="0">
                <a:solidFill>
                  <a:prstClr val="black"/>
                </a:solidFill>
              </a:rPr>
              <a:t>  </a:t>
            </a:r>
            <a:r>
              <a:rPr lang="ru-RU" dirty="0" err="1"/>
              <a:t>утворення</a:t>
            </a:r>
            <a:r>
              <a:rPr lang="ru-RU" dirty="0"/>
              <a:t> </a:t>
            </a:r>
            <a:r>
              <a:rPr lang="ru-RU" dirty="0" err="1"/>
              <a:t>плодів</a:t>
            </a:r>
            <a:endParaRPr lang="ru-RU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048" y="2924944"/>
            <a:ext cx="4608824" cy="322438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C:\Users\Lara\Desktop\4664a2006c3383c1b003dc4be97eb940_w20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011580"/>
            <a:ext cx="2232248" cy="148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0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УЗАГАЛЬНИМО ЗНАННЯ</a:t>
            </a:r>
            <a:r>
              <a:rPr lang="ru-RU" dirty="0">
                <a:solidFill>
                  <a:srgbClr val="7030A0"/>
                </a:solidFill>
              </a:rPr>
              <a:t/>
            </a:r>
            <a:br>
              <a:rPr lang="ru-RU" dirty="0">
                <a:solidFill>
                  <a:srgbClr val="7030A0"/>
                </a:solidFill>
              </a:rPr>
            </a:b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err="1" smtClean="0"/>
              <a:t>Шапинкові</a:t>
            </a:r>
            <a:r>
              <a:rPr lang="ru-RU" dirty="0" smtClean="0"/>
              <a:t> </a:t>
            </a:r>
            <a:r>
              <a:rPr lang="ru-RU" dirty="0" err="1"/>
              <a:t>гриби</a:t>
            </a:r>
            <a:r>
              <a:rPr lang="ru-RU" dirty="0"/>
              <a:t> </a:t>
            </a:r>
            <a:r>
              <a:rPr lang="ru-RU" dirty="0" err="1"/>
              <a:t>характеризуються</a:t>
            </a:r>
            <a:r>
              <a:rPr lang="ru-RU" dirty="0"/>
              <a:t> </a:t>
            </a:r>
            <a:r>
              <a:rPr lang="ru-RU" dirty="0" err="1"/>
              <a:t>тим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їхня</a:t>
            </a:r>
            <a:r>
              <a:rPr lang="ru-RU" dirty="0"/>
              <a:t> </a:t>
            </a:r>
            <a:r>
              <a:rPr lang="ru-RU" dirty="0" err="1"/>
              <a:t>грибниця</a:t>
            </a:r>
            <a:r>
              <a:rPr lang="ru-RU" dirty="0"/>
              <a:t> </a:t>
            </a:r>
            <a:r>
              <a:rPr lang="ru-RU" dirty="0" err="1"/>
              <a:t>утворює</a:t>
            </a:r>
            <a:r>
              <a:rPr lang="ru-RU" dirty="0"/>
              <a:t> </a:t>
            </a:r>
            <a:r>
              <a:rPr lang="ru-RU" dirty="0" err="1"/>
              <a:t>плодові</a:t>
            </a:r>
            <a:r>
              <a:rPr lang="ru-RU" dirty="0"/>
              <a:t> </a:t>
            </a:r>
            <a:r>
              <a:rPr lang="ru-RU" dirty="0" err="1"/>
              <a:t>тіла</a:t>
            </a:r>
            <a:r>
              <a:rPr lang="ru-RU" dirty="0"/>
              <a:t>.</a:t>
            </a:r>
          </a:p>
          <a:p>
            <a:r>
              <a:rPr lang="ru-RU" dirty="0" err="1"/>
              <a:t>Плодові</a:t>
            </a:r>
            <a:r>
              <a:rPr lang="ru-RU" dirty="0"/>
              <a:t> </a:t>
            </a:r>
            <a:r>
              <a:rPr lang="ru-RU" dirty="0" err="1"/>
              <a:t>тіла</a:t>
            </a:r>
            <a:r>
              <a:rPr lang="ru-RU" dirty="0"/>
              <a:t> </a:t>
            </a:r>
            <a:r>
              <a:rPr lang="ru-RU" dirty="0" err="1"/>
              <a:t>складаються</a:t>
            </a:r>
            <a:r>
              <a:rPr lang="ru-RU" dirty="0"/>
              <a:t> з </a:t>
            </a:r>
            <a:r>
              <a:rPr lang="ru-RU" dirty="0" err="1"/>
              <a:t>ніжки</a:t>
            </a:r>
            <a:r>
              <a:rPr lang="ru-RU" dirty="0"/>
              <a:t> та </a:t>
            </a:r>
            <a:r>
              <a:rPr lang="ru-RU" dirty="0" err="1"/>
              <a:t>шапинки</a:t>
            </a:r>
            <a:r>
              <a:rPr lang="ru-RU" dirty="0"/>
              <a:t>. </a:t>
            </a:r>
            <a:r>
              <a:rPr lang="ru-RU" dirty="0" err="1"/>
              <a:t>Їхня</a:t>
            </a:r>
            <a:r>
              <a:rPr lang="ru-RU" dirty="0"/>
              <a:t> </a:t>
            </a:r>
            <a:r>
              <a:rPr lang="ru-RU" dirty="0" err="1"/>
              <a:t>функція</a:t>
            </a:r>
            <a:r>
              <a:rPr lang="ru-RU" dirty="0"/>
              <a:t> - </a:t>
            </a:r>
            <a:r>
              <a:rPr lang="ru-RU" dirty="0" err="1"/>
              <a:t>утворення</a:t>
            </a:r>
            <a:r>
              <a:rPr lang="ru-RU" dirty="0"/>
              <a:t> спор. </a:t>
            </a:r>
            <a:r>
              <a:rPr lang="ru-RU" dirty="0" err="1"/>
              <a:t>Залежно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будови</a:t>
            </a:r>
            <a:r>
              <a:rPr lang="ru-RU" dirty="0"/>
              <a:t> </a:t>
            </a:r>
            <a:r>
              <a:rPr lang="ru-RU" dirty="0" err="1"/>
              <a:t>нижнього</a:t>
            </a:r>
            <a:r>
              <a:rPr lang="ru-RU" dirty="0"/>
              <a:t> шару </a:t>
            </a:r>
            <a:r>
              <a:rPr lang="ru-RU" dirty="0" err="1"/>
              <a:t>шапинки</a:t>
            </a:r>
            <a:r>
              <a:rPr lang="ru-RU" dirty="0"/>
              <a:t> </a:t>
            </a:r>
            <a:r>
              <a:rPr lang="ru-RU" dirty="0" err="1"/>
              <a:t>шапинкові</a:t>
            </a:r>
            <a:r>
              <a:rPr lang="ru-RU" dirty="0"/>
              <a:t> </a:t>
            </a:r>
            <a:r>
              <a:rPr lang="ru-RU" dirty="0" err="1"/>
              <a:t>гриби</a:t>
            </a:r>
            <a:r>
              <a:rPr lang="ru-RU" dirty="0"/>
              <a:t> </a:t>
            </a:r>
            <a:r>
              <a:rPr lang="ru-RU" dirty="0" err="1"/>
              <a:t>поділяють</a:t>
            </a:r>
            <a:r>
              <a:rPr lang="ru-RU" dirty="0"/>
              <a:t> на </a:t>
            </a:r>
            <a:r>
              <a:rPr lang="ru-RU" dirty="0" err="1"/>
              <a:t>пластинчасті</a:t>
            </a:r>
            <a:r>
              <a:rPr lang="ru-RU" dirty="0"/>
              <a:t> й </a:t>
            </a:r>
            <a:r>
              <a:rPr lang="ru-RU" dirty="0" err="1"/>
              <a:t>трубчасті</a:t>
            </a:r>
            <a:r>
              <a:rPr lang="ru-RU" dirty="0"/>
              <a:t>.</a:t>
            </a:r>
          </a:p>
          <a:p>
            <a:r>
              <a:rPr lang="ru-RU" dirty="0" err="1"/>
              <a:t>Живляться</a:t>
            </a:r>
            <a:r>
              <a:rPr lang="ru-RU" dirty="0"/>
              <a:t> </a:t>
            </a:r>
            <a:r>
              <a:rPr lang="ru-RU" dirty="0" err="1"/>
              <a:t>шапинкові</a:t>
            </a:r>
            <a:r>
              <a:rPr lang="ru-RU" dirty="0"/>
              <a:t> </a:t>
            </a:r>
            <a:r>
              <a:rPr lang="ru-RU" dirty="0" err="1"/>
              <a:t>гриби</a:t>
            </a:r>
            <a:r>
              <a:rPr lang="ru-RU" dirty="0"/>
              <a:t>, </a:t>
            </a:r>
            <a:r>
              <a:rPr lang="ru-RU" dirty="0" err="1"/>
              <a:t>розкладаючи</a:t>
            </a:r>
            <a:r>
              <a:rPr lang="ru-RU" dirty="0"/>
              <a:t> </a:t>
            </a:r>
            <a:r>
              <a:rPr lang="ru-RU" dirty="0" err="1"/>
              <a:t>рештки</a:t>
            </a:r>
            <a:r>
              <a:rPr lang="ru-RU" dirty="0"/>
              <a:t> </a:t>
            </a:r>
            <a:r>
              <a:rPr lang="ru-RU" dirty="0" err="1"/>
              <a:t>організмів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отримуючи</a:t>
            </a:r>
            <a:r>
              <a:rPr lang="ru-RU" dirty="0"/>
              <a:t> </a:t>
            </a:r>
            <a:r>
              <a:rPr lang="ru-RU" dirty="0" err="1"/>
              <a:t>поживні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рослин</a:t>
            </a:r>
            <a:r>
              <a:rPr lang="ru-RU" dirty="0"/>
              <a:t>, з </a:t>
            </a:r>
            <a:r>
              <a:rPr lang="ru-RU" dirty="0" err="1"/>
              <a:t>якими</a:t>
            </a:r>
            <a:r>
              <a:rPr lang="ru-RU" dirty="0"/>
              <a:t> вони </a:t>
            </a:r>
            <a:r>
              <a:rPr lang="ru-RU" dirty="0" err="1"/>
              <a:t>вступають</a:t>
            </a:r>
            <a:r>
              <a:rPr lang="ru-RU" dirty="0"/>
              <a:t> у </a:t>
            </a:r>
            <a:r>
              <a:rPr lang="ru-RU" dirty="0" err="1"/>
              <a:t>взаємовигідне</a:t>
            </a:r>
            <a:r>
              <a:rPr lang="ru-RU" dirty="0"/>
              <a:t> </a:t>
            </a:r>
            <a:r>
              <a:rPr lang="ru-RU" dirty="0" err="1"/>
              <a:t>співжиття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769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7030A0"/>
                </a:solidFill>
              </a:rPr>
              <a:t>Домашнє завдання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§ 54. </a:t>
            </a:r>
            <a:r>
              <a:rPr lang="ru-RU" b="1" dirty="0" err="1"/>
              <a:t>Шапинкові</a:t>
            </a:r>
            <a:r>
              <a:rPr lang="ru-RU" b="1" dirty="0"/>
              <a:t> </a:t>
            </a:r>
            <a:r>
              <a:rPr lang="ru-RU" b="1" dirty="0" err="1" smtClean="0"/>
              <a:t>гриби</a:t>
            </a:r>
            <a:r>
              <a:rPr lang="ru-RU" b="1" dirty="0" smtClean="0"/>
              <a:t> за </a:t>
            </a:r>
            <a:r>
              <a:rPr lang="ru-RU" b="1" dirty="0" err="1" smtClean="0"/>
              <a:t>підручником</a:t>
            </a:r>
            <a:r>
              <a:rPr lang="ru-RU" b="1" dirty="0" smtClean="0"/>
              <a:t> </a:t>
            </a:r>
            <a:r>
              <a:rPr lang="ru-RU" b="1" dirty="0" err="1" smtClean="0"/>
              <a:t>Біологія</a:t>
            </a:r>
            <a:r>
              <a:rPr lang="ru-RU" b="1" dirty="0"/>
              <a:t>. 6 </a:t>
            </a:r>
            <a:r>
              <a:rPr lang="ru-RU" b="1" dirty="0" err="1"/>
              <a:t>клас</a:t>
            </a:r>
            <a:r>
              <a:rPr lang="ru-RU" b="1" dirty="0"/>
              <a:t>. </a:t>
            </a:r>
            <a:r>
              <a:rPr lang="ru-RU" b="1" dirty="0" err="1" smtClean="0"/>
              <a:t>Остапченко</a:t>
            </a:r>
            <a:endParaRPr lang="ru-RU" b="1" dirty="0" smtClean="0"/>
          </a:p>
          <a:p>
            <a:endParaRPr lang="ru-RU" b="1" dirty="0"/>
          </a:p>
          <a:p>
            <a:endParaRPr lang="ru-RU" b="1" dirty="0"/>
          </a:p>
          <a:p>
            <a:endParaRPr lang="ru-RU" dirty="0"/>
          </a:p>
        </p:txBody>
      </p:sp>
      <p:pic>
        <p:nvPicPr>
          <p:cNvPr id="16386" name="Picture 2" descr="C:\Users\Lara\Desktop\28db827bc6a308b7d8df752399b490d5_w2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212976"/>
            <a:ext cx="3345160" cy="33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38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Джерела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err="1" smtClean="0"/>
              <a:t>підручник</a:t>
            </a:r>
            <a:r>
              <a:rPr lang="ru-RU" b="1" dirty="0" smtClean="0"/>
              <a:t> </a:t>
            </a:r>
            <a:r>
              <a:rPr lang="ru-RU" b="1" dirty="0" err="1"/>
              <a:t>Біологія</a:t>
            </a:r>
            <a:r>
              <a:rPr lang="ru-RU" b="1" dirty="0"/>
              <a:t>. 6 </a:t>
            </a:r>
            <a:r>
              <a:rPr lang="ru-RU" b="1" dirty="0" err="1"/>
              <a:t>клас</a:t>
            </a:r>
            <a:r>
              <a:rPr lang="ru-RU" b="1" dirty="0"/>
              <a:t>. </a:t>
            </a:r>
            <a:r>
              <a:rPr lang="ru-RU" b="1" dirty="0" err="1"/>
              <a:t>Остапченко</a:t>
            </a:r>
            <a:endParaRPr lang="ru-RU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53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6136" y="274638"/>
            <a:ext cx="3347864" cy="1143000"/>
          </a:xfrm>
        </p:spPr>
        <p:txBody>
          <a:bodyPr>
            <a:normAutofit/>
          </a:bodyPr>
          <a:lstStyle/>
          <a:p>
            <a:r>
              <a:rPr lang="ru-RU" dirty="0" err="1" smtClean="0">
                <a:solidFill>
                  <a:srgbClr val="7030A0"/>
                </a:solidFill>
              </a:rPr>
              <a:t>Поширення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16255"/>
            <a:ext cx="8003232" cy="2725113"/>
          </a:xfrm>
        </p:spPr>
        <p:txBody>
          <a:bodyPr>
            <a:normAutofit/>
          </a:bodyPr>
          <a:lstStyle/>
          <a:p>
            <a:r>
              <a:rPr lang="ru-RU" dirty="0" err="1"/>
              <a:t>Шапинкові</a:t>
            </a:r>
            <a:r>
              <a:rPr lang="ru-RU" dirty="0"/>
              <a:t> </a:t>
            </a:r>
            <a:r>
              <a:rPr lang="ru-RU" dirty="0" err="1"/>
              <a:t>гриби</a:t>
            </a:r>
            <a:r>
              <a:rPr lang="ru-RU" dirty="0"/>
              <a:t> </a:t>
            </a:r>
            <a:r>
              <a:rPr lang="ru-RU" dirty="0" err="1"/>
              <a:t>поширені</a:t>
            </a:r>
            <a:r>
              <a:rPr lang="ru-RU" dirty="0"/>
              <a:t> </a:t>
            </a:r>
            <a:r>
              <a:rPr lang="ru-RU" dirty="0" err="1"/>
              <a:t>повсюдно</a:t>
            </a:r>
            <a:r>
              <a:rPr lang="ru-RU" dirty="0"/>
              <a:t>: у </a:t>
            </a:r>
            <a:r>
              <a:rPr lang="ru-RU" dirty="0" err="1"/>
              <a:t>лісах</a:t>
            </a:r>
            <a:r>
              <a:rPr lang="ru-RU" dirty="0"/>
              <a:t>, парках, садах, на луках </a:t>
            </a:r>
            <a:r>
              <a:rPr lang="ru-RU" dirty="0" err="1"/>
              <a:t>тощо</a:t>
            </a:r>
            <a:r>
              <a:rPr lang="ru-RU" dirty="0"/>
              <a:t>. Вони </a:t>
            </a:r>
            <a:r>
              <a:rPr lang="ru-RU" dirty="0" err="1"/>
              <a:t>трапляються</a:t>
            </a:r>
            <a:r>
              <a:rPr lang="ru-RU" dirty="0"/>
              <a:t> на </a:t>
            </a:r>
            <a:r>
              <a:rPr lang="ru-RU" dirty="0" err="1"/>
              <a:t>всіх</a:t>
            </a:r>
            <a:r>
              <a:rPr lang="ru-RU" dirty="0"/>
              <a:t> континентах, </a:t>
            </a:r>
            <a:r>
              <a:rPr lang="ru-RU" dirty="0" err="1"/>
              <a:t>окрім</a:t>
            </a:r>
            <a:r>
              <a:rPr lang="ru-RU" dirty="0"/>
              <a:t> </a:t>
            </a:r>
            <a:r>
              <a:rPr lang="ru-RU" dirty="0" err="1"/>
              <a:t>Антарктиди</a:t>
            </a:r>
            <a:r>
              <a:rPr lang="ru-RU" dirty="0"/>
              <a:t> </a:t>
            </a:r>
            <a:r>
              <a:rPr lang="ru-RU" dirty="0" smtClean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57"/>
          <a:stretch/>
        </p:blipFill>
        <p:spPr bwMode="auto">
          <a:xfrm>
            <a:off x="0" y="34240"/>
            <a:ext cx="5940152" cy="398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791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580926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7030A0"/>
                </a:solidFill>
              </a:rPr>
              <a:t>Часто </a:t>
            </a:r>
            <a:r>
              <a:rPr lang="ru-RU" sz="3200" dirty="0" err="1">
                <a:solidFill>
                  <a:srgbClr val="7030A0"/>
                </a:solidFill>
              </a:rPr>
              <a:t>розповсюдження</a:t>
            </a:r>
            <a:r>
              <a:rPr lang="ru-RU" sz="3200" dirty="0">
                <a:solidFill>
                  <a:srgbClr val="7030A0"/>
                </a:solidFill>
              </a:rPr>
              <a:t> того </a:t>
            </a:r>
            <a:r>
              <a:rPr lang="ru-RU" sz="3200" dirty="0" err="1">
                <a:solidFill>
                  <a:srgbClr val="7030A0"/>
                </a:solidFill>
              </a:rPr>
              <a:t>чи</a:t>
            </a:r>
            <a:r>
              <a:rPr lang="ru-RU" sz="3200" dirty="0">
                <a:solidFill>
                  <a:srgbClr val="7030A0"/>
                </a:solidFill>
              </a:rPr>
              <a:t> </a:t>
            </a:r>
            <a:r>
              <a:rPr lang="ru-RU" sz="3200" dirty="0" err="1">
                <a:solidFill>
                  <a:srgbClr val="7030A0"/>
                </a:solidFill>
              </a:rPr>
              <a:t>іншого</a:t>
            </a:r>
            <a:r>
              <a:rPr lang="ru-RU" sz="3200" dirty="0">
                <a:solidFill>
                  <a:srgbClr val="7030A0"/>
                </a:solidFill>
              </a:rPr>
              <a:t> виду </a:t>
            </a:r>
            <a:r>
              <a:rPr lang="ru-RU" sz="3200" dirty="0" err="1">
                <a:solidFill>
                  <a:srgbClr val="7030A0"/>
                </a:solidFill>
              </a:rPr>
              <a:t>грибів</a:t>
            </a:r>
            <a:r>
              <a:rPr lang="ru-RU" sz="3200" dirty="0">
                <a:solidFill>
                  <a:srgbClr val="7030A0"/>
                </a:solidFill>
              </a:rPr>
              <a:t> </a:t>
            </a:r>
            <a:r>
              <a:rPr lang="ru-RU" sz="3200" dirty="0" err="1">
                <a:solidFill>
                  <a:srgbClr val="7030A0"/>
                </a:solidFill>
              </a:rPr>
              <a:t>обмежене</a:t>
            </a:r>
            <a:r>
              <a:rPr lang="ru-RU" sz="3200" dirty="0">
                <a:solidFill>
                  <a:srgbClr val="7030A0"/>
                </a:solidFill>
              </a:rPr>
              <a:t> </a:t>
            </a:r>
            <a:r>
              <a:rPr lang="ru-RU" sz="3200" dirty="0" err="1">
                <a:solidFill>
                  <a:srgbClr val="7030A0"/>
                </a:solidFill>
              </a:rPr>
              <a:t>поширенням</a:t>
            </a:r>
            <a:r>
              <a:rPr lang="ru-RU" sz="3200" dirty="0">
                <a:solidFill>
                  <a:srgbClr val="7030A0"/>
                </a:solidFill>
              </a:rPr>
              <a:t> тих </a:t>
            </a:r>
            <a:r>
              <a:rPr lang="ru-RU" sz="3200" dirty="0" err="1">
                <a:solidFill>
                  <a:srgbClr val="7030A0"/>
                </a:solidFill>
              </a:rPr>
              <a:t>видів</a:t>
            </a:r>
            <a:r>
              <a:rPr lang="ru-RU" sz="3200" dirty="0">
                <a:solidFill>
                  <a:srgbClr val="7030A0"/>
                </a:solidFill>
              </a:rPr>
              <a:t> </a:t>
            </a:r>
            <a:r>
              <a:rPr lang="ru-RU" sz="3200" dirty="0" err="1">
                <a:solidFill>
                  <a:srgbClr val="7030A0"/>
                </a:solidFill>
              </a:rPr>
              <a:t>рослин</a:t>
            </a:r>
            <a:r>
              <a:rPr lang="ru-RU" sz="3200" dirty="0">
                <a:solidFill>
                  <a:srgbClr val="7030A0"/>
                </a:solidFill>
              </a:rPr>
              <a:t>, з </a:t>
            </a:r>
            <a:r>
              <a:rPr lang="ru-RU" sz="3200" dirty="0" err="1">
                <a:solidFill>
                  <a:srgbClr val="7030A0"/>
                </a:solidFill>
              </a:rPr>
              <a:t>якими</a:t>
            </a:r>
            <a:r>
              <a:rPr lang="ru-RU" sz="3200" dirty="0">
                <a:solidFill>
                  <a:srgbClr val="7030A0"/>
                </a:solidFill>
              </a:rPr>
              <a:t> вони </a:t>
            </a:r>
            <a:r>
              <a:rPr lang="ru-RU" sz="3200" dirty="0" err="1">
                <a:solidFill>
                  <a:srgbClr val="7030A0"/>
                </a:solidFill>
              </a:rPr>
              <a:t>співіснують</a:t>
            </a:r>
            <a:r>
              <a:rPr lang="ru-RU" sz="3200" dirty="0">
                <a:solidFill>
                  <a:srgbClr val="7030A0"/>
                </a:solidFill>
              </a:rPr>
              <a:t>.</a:t>
            </a:r>
            <a:br>
              <a:rPr lang="ru-RU" sz="3200" dirty="0">
                <a:solidFill>
                  <a:srgbClr val="7030A0"/>
                </a:solidFill>
              </a:rPr>
            </a:b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Лисичка </a:t>
            </a:r>
            <a:r>
              <a:rPr lang="ru-RU" sz="1800" dirty="0" err="1" smtClean="0"/>
              <a:t>звичайна</a:t>
            </a:r>
            <a:r>
              <a:rPr lang="ru-RU" sz="1800" dirty="0" smtClean="0"/>
              <a:t>       Маслюк  </a:t>
            </a:r>
            <a:r>
              <a:rPr lang="ru-RU" sz="1800" dirty="0" err="1" smtClean="0"/>
              <a:t>звичайний</a:t>
            </a:r>
            <a:r>
              <a:rPr lang="ru-RU" sz="1800" dirty="0" smtClean="0"/>
              <a:t>      </a:t>
            </a:r>
            <a:r>
              <a:rPr lang="ru-RU" sz="1800" dirty="0" err="1" smtClean="0"/>
              <a:t>Печериця</a:t>
            </a:r>
            <a:r>
              <a:rPr lang="ru-RU" sz="1800" dirty="0" smtClean="0"/>
              <a:t> </a:t>
            </a:r>
            <a:r>
              <a:rPr lang="ru-RU" sz="1800" dirty="0" err="1" smtClean="0"/>
              <a:t>звичайна</a:t>
            </a:r>
            <a:r>
              <a:rPr lang="ru-RU" sz="1800" dirty="0" smtClean="0"/>
              <a:t>          </a:t>
            </a:r>
            <a:r>
              <a:rPr lang="ru-RU" sz="1800" dirty="0" err="1" smtClean="0"/>
              <a:t>Опеньок</a:t>
            </a:r>
            <a:r>
              <a:rPr lang="ru-RU" sz="1800" dirty="0" smtClean="0"/>
              <a:t> </a:t>
            </a:r>
            <a:r>
              <a:rPr lang="ru-RU" sz="1800" dirty="0" err="1"/>
              <a:t>луговий</a:t>
            </a:r>
            <a:endParaRPr lang="ru-RU" sz="1800" dirty="0"/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64" b="44101"/>
          <a:stretch/>
        </p:blipFill>
        <p:spPr bwMode="auto">
          <a:xfrm>
            <a:off x="0" y="1988840"/>
            <a:ext cx="2425292" cy="149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18308" b="50000"/>
          <a:stretch/>
        </p:blipFill>
        <p:spPr bwMode="auto">
          <a:xfrm>
            <a:off x="2425292" y="1988840"/>
            <a:ext cx="2232248" cy="140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45" t="61221"/>
          <a:stretch/>
        </p:blipFill>
        <p:spPr bwMode="auto">
          <a:xfrm>
            <a:off x="4675776" y="1988840"/>
            <a:ext cx="2519156" cy="140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32" y="4137992"/>
            <a:ext cx="3849020" cy="232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672586" y="3487355"/>
            <a:ext cx="1080120" cy="5213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2874162" y="3484544"/>
            <a:ext cx="864096" cy="5213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1" t="56017" r="37021"/>
          <a:stretch/>
        </p:blipFill>
        <p:spPr bwMode="auto">
          <a:xfrm>
            <a:off x="7194932" y="1988840"/>
            <a:ext cx="1905374" cy="140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889" y="4074487"/>
            <a:ext cx="4244180" cy="238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Прямая со стрелкой 10"/>
          <p:cNvCxnSpPr/>
          <p:nvPr/>
        </p:nvCxnSpPr>
        <p:spPr>
          <a:xfrm>
            <a:off x="5580112" y="3394012"/>
            <a:ext cx="1008112" cy="6119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7194932" y="3394012"/>
            <a:ext cx="833452" cy="6119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410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Будова </a:t>
            </a:r>
            <a:r>
              <a:rPr lang="ru-RU" dirty="0" err="1" smtClean="0">
                <a:solidFill>
                  <a:srgbClr val="7030A0"/>
                </a:solidFill>
              </a:rPr>
              <a:t>шапинкового</a:t>
            </a:r>
            <a:r>
              <a:rPr lang="ru-RU" dirty="0" smtClean="0">
                <a:solidFill>
                  <a:srgbClr val="7030A0"/>
                </a:solidFill>
              </a:rPr>
              <a:t> гриба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ru-RU" dirty="0" err="1"/>
              <a:t>Шапинкові</a:t>
            </a:r>
            <a:r>
              <a:rPr lang="ru-RU" dirty="0"/>
              <a:t> </a:t>
            </a:r>
            <a:r>
              <a:rPr lang="ru-RU" dirty="0" err="1"/>
              <a:t>гриби</a:t>
            </a:r>
            <a:r>
              <a:rPr lang="ru-RU" dirty="0"/>
              <a:t> </a:t>
            </a:r>
            <a:r>
              <a:rPr lang="ru-RU" dirty="0" err="1"/>
              <a:t>дістали</a:t>
            </a:r>
            <a:r>
              <a:rPr lang="ru-RU" dirty="0"/>
              <a:t> </a:t>
            </a:r>
            <a:r>
              <a:rPr lang="ru-RU" dirty="0" err="1"/>
              <a:t>таку</a:t>
            </a:r>
            <a:r>
              <a:rPr lang="ru-RU" dirty="0"/>
              <a:t> </a:t>
            </a:r>
            <a:r>
              <a:rPr lang="ru-RU" dirty="0" err="1"/>
              <a:t>назву</a:t>
            </a:r>
            <a:r>
              <a:rPr lang="ru-RU" dirty="0"/>
              <a:t> тому,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здатні</a:t>
            </a:r>
            <a:r>
              <a:rPr lang="ru-RU" dirty="0"/>
              <a:t> </a:t>
            </a:r>
            <a:r>
              <a:rPr lang="ru-RU" dirty="0" err="1"/>
              <a:t>утворювати</a:t>
            </a:r>
            <a:r>
              <a:rPr lang="ru-RU" dirty="0"/>
              <a:t> </a:t>
            </a:r>
            <a:r>
              <a:rPr lang="ru-RU" dirty="0" err="1"/>
              <a:t>плодові</a:t>
            </a:r>
            <a:r>
              <a:rPr lang="ru-RU" dirty="0"/>
              <a:t> </a:t>
            </a:r>
            <a:r>
              <a:rPr lang="ru-RU" dirty="0" err="1"/>
              <a:t>тіла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складаються</a:t>
            </a:r>
            <a:r>
              <a:rPr lang="ru-RU" dirty="0"/>
              <a:t> з </a:t>
            </a:r>
            <a:r>
              <a:rPr lang="ru-RU" dirty="0" err="1"/>
              <a:t>ніжки</a:t>
            </a:r>
            <a:r>
              <a:rPr lang="ru-RU" dirty="0"/>
              <a:t> (пенька) та </a:t>
            </a:r>
            <a:r>
              <a:rPr lang="ru-RU" dirty="0" err="1"/>
              <a:t>шапинки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2708920"/>
            <a:ext cx="6667500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Lara\Desktop\f146642fb748a6a02b575f48d1151163_w20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585345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29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7030A0"/>
                </a:solidFill>
              </a:rPr>
              <a:t>Форма </a:t>
            </a:r>
            <a:r>
              <a:rPr lang="ru-RU" dirty="0" err="1">
                <a:solidFill>
                  <a:srgbClr val="7030A0"/>
                </a:solidFill>
              </a:rPr>
              <a:t>шапинки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err="1">
                <a:solidFill>
                  <a:srgbClr val="7030A0"/>
                </a:solidFill>
              </a:rPr>
              <a:t>різних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err="1">
                <a:solidFill>
                  <a:srgbClr val="7030A0"/>
                </a:solidFill>
              </a:rPr>
              <a:t>видів</a:t>
            </a:r>
            <a:r>
              <a:rPr lang="ru-RU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 smtClean="0"/>
              <a:t>може</a:t>
            </a:r>
            <a:r>
              <a:rPr lang="ru-RU" dirty="0" smtClean="0"/>
              <a:t> </a:t>
            </a:r>
            <a:r>
              <a:rPr lang="ru-RU" dirty="0"/>
              <a:t>бути </a:t>
            </a:r>
            <a:r>
              <a:rPr lang="ru-RU" dirty="0" err="1"/>
              <a:t>кулеподібною</a:t>
            </a:r>
            <a:r>
              <a:rPr lang="ru-RU" dirty="0"/>
              <a:t>, овальною, </a:t>
            </a:r>
            <a:r>
              <a:rPr lang="ru-RU" dirty="0" err="1"/>
              <a:t>дзвоноподібною</a:t>
            </a:r>
            <a:r>
              <a:rPr lang="ru-RU" dirty="0"/>
              <a:t>, </a:t>
            </a:r>
            <a:r>
              <a:rPr lang="ru-RU" dirty="0" err="1"/>
              <a:t>конусоподібною</a:t>
            </a:r>
            <a:r>
              <a:rPr lang="ru-RU" dirty="0"/>
              <a:t>, </a:t>
            </a:r>
            <a:r>
              <a:rPr lang="ru-RU" dirty="0" err="1"/>
              <a:t>пласкою</a:t>
            </a:r>
            <a:r>
              <a:rPr lang="ru-RU" dirty="0"/>
              <a:t>. </a:t>
            </a:r>
            <a:endParaRPr lang="ru-RU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32" y="4938866"/>
            <a:ext cx="1518469" cy="168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0" y="2544882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679" y="2348880"/>
            <a:ext cx="15240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504" y="2499428"/>
            <a:ext cx="3080705" cy="183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783523"/>
            <a:ext cx="28575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860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7030A0"/>
                </a:solidFill>
              </a:rPr>
              <a:t>Колір</a:t>
            </a:r>
            <a:r>
              <a:rPr lang="ru-RU" dirty="0" smtClean="0">
                <a:solidFill>
                  <a:srgbClr val="7030A0"/>
                </a:solidFill>
              </a:rPr>
              <a:t>  </a:t>
            </a:r>
            <a:r>
              <a:rPr lang="ru-RU" dirty="0" err="1" smtClean="0">
                <a:solidFill>
                  <a:srgbClr val="7030A0"/>
                </a:solidFill>
              </a:rPr>
              <a:t>шапинки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ru-RU" dirty="0" err="1"/>
              <a:t>Шапинка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грибів</a:t>
            </a:r>
            <a:r>
              <a:rPr lang="ru-RU" dirty="0"/>
              <a:t> </a:t>
            </a:r>
            <a:r>
              <a:rPr lang="ru-RU" dirty="0" err="1"/>
              <a:t>забарвлена</a:t>
            </a:r>
            <a:r>
              <a:rPr lang="ru-RU" dirty="0"/>
              <a:t> в </a:t>
            </a:r>
            <a:r>
              <a:rPr lang="ru-RU" dirty="0" err="1"/>
              <a:t>коричневий</a:t>
            </a:r>
            <a:r>
              <a:rPr lang="ru-RU" dirty="0"/>
              <a:t>, </a:t>
            </a:r>
            <a:r>
              <a:rPr lang="ru-RU" dirty="0" err="1"/>
              <a:t>червоний</a:t>
            </a:r>
            <a:r>
              <a:rPr lang="ru-RU" dirty="0"/>
              <a:t>, </a:t>
            </a:r>
            <a:r>
              <a:rPr lang="ru-RU" dirty="0" err="1"/>
              <a:t>зеленкуватий</a:t>
            </a:r>
            <a:r>
              <a:rPr lang="ru-RU" dirty="0"/>
              <a:t> та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кольори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69" y="4836655"/>
            <a:ext cx="246856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226" y="4986902"/>
            <a:ext cx="2113894" cy="1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016" y="4989972"/>
            <a:ext cx="2277368" cy="1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276871"/>
            <a:ext cx="4464496" cy="2709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97" y="2900119"/>
            <a:ext cx="2518366" cy="1681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414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err="1">
                <a:solidFill>
                  <a:srgbClr val="7030A0"/>
                </a:solidFill>
              </a:rPr>
              <a:t>Залежно</a:t>
            </a:r>
            <a:r>
              <a:rPr lang="ru-RU" sz="3600" dirty="0">
                <a:solidFill>
                  <a:srgbClr val="7030A0"/>
                </a:solidFill>
              </a:rPr>
              <a:t> </a:t>
            </a:r>
            <a:r>
              <a:rPr lang="ru-RU" sz="3600" dirty="0" err="1">
                <a:solidFill>
                  <a:srgbClr val="7030A0"/>
                </a:solidFill>
              </a:rPr>
              <a:t>від</a:t>
            </a:r>
            <a:r>
              <a:rPr lang="ru-RU" sz="3600" dirty="0">
                <a:solidFill>
                  <a:srgbClr val="7030A0"/>
                </a:solidFill>
              </a:rPr>
              <a:t> </a:t>
            </a:r>
            <a:r>
              <a:rPr lang="ru-RU" sz="3600" dirty="0" err="1">
                <a:solidFill>
                  <a:srgbClr val="7030A0"/>
                </a:solidFill>
              </a:rPr>
              <a:t>будови</a:t>
            </a:r>
            <a:r>
              <a:rPr lang="ru-RU" sz="3600" dirty="0">
                <a:solidFill>
                  <a:srgbClr val="7030A0"/>
                </a:solidFill>
              </a:rPr>
              <a:t> </a:t>
            </a:r>
            <a:r>
              <a:rPr lang="ru-RU" sz="3600" dirty="0" err="1">
                <a:solidFill>
                  <a:srgbClr val="7030A0"/>
                </a:solidFill>
              </a:rPr>
              <a:t>нижньої</a:t>
            </a:r>
            <a:r>
              <a:rPr lang="ru-RU" sz="3600" dirty="0">
                <a:solidFill>
                  <a:srgbClr val="7030A0"/>
                </a:solidFill>
              </a:rPr>
              <a:t> </a:t>
            </a:r>
            <a:r>
              <a:rPr lang="ru-RU" sz="3600" dirty="0" err="1">
                <a:solidFill>
                  <a:srgbClr val="7030A0"/>
                </a:solidFill>
              </a:rPr>
              <a:t>частини</a:t>
            </a:r>
            <a:r>
              <a:rPr lang="ru-RU" sz="3600" dirty="0">
                <a:solidFill>
                  <a:srgbClr val="7030A0"/>
                </a:solidFill>
              </a:rPr>
              <a:t> </a:t>
            </a:r>
            <a:r>
              <a:rPr lang="ru-RU" sz="3600" dirty="0" err="1">
                <a:solidFill>
                  <a:srgbClr val="7030A0"/>
                </a:solidFill>
              </a:rPr>
              <a:t>шапинки</a:t>
            </a:r>
            <a:r>
              <a:rPr lang="ru-RU" sz="3600" dirty="0">
                <a:solidFill>
                  <a:srgbClr val="7030A0"/>
                </a:solidFill>
              </a:rPr>
              <a:t> </a:t>
            </a:r>
            <a:r>
              <a:rPr lang="ru-RU" sz="3600" dirty="0" err="1">
                <a:solidFill>
                  <a:srgbClr val="7030A0"/>
                </a:solidFill>
              </a:rPr>
              <a:t>гриби</a:t>
            </a:r>
            <a:r>
              <a:rPr lang="ru-RU" sz="3600" dirty="0">
                <a:solidFill>
                  <a:srgbClr val="7030A0"/>
                </a:solidFill>
              </a:rPr>
              <a:t> </a:t>
            </a:r>
            <a:r>
              <a:rPr lang="ru-RU" sz="3600" dirty="0" err="1">
                <a:solidFill>
                  <a:srgbClr val="7030A0"/>
                </a:solidFill>
              </a:rPr>
              <a:t>поділяють</a:t>
            </a:r>
            <a:r>
              <a:rPr lang="ru-RU" sz="3600" dirty="0">
                <a:solidFill>
                  <a:srgbClr val="7030A0"/>
                </a:solidFill>
              </a:rPr>
              <a:t> на </a:t>
            </a:r>
            <a:r>
              <a:rPr lang="ru-RU" sz="3600" dirty="0" err="1">
                <a:solidFill>
                  <a:srgbClr val="7030A0"/>
                </a:solidFill>
              </a:rPr>
              <a:t>пластинчасті</a:t>
            </a:r>
            <a:r>
              <a:rPr lang="ru-RU" sz="3600" dirty="0">
                <a:solidFill>
                  <a:srgbClr val="7030A0"/>
                </a:solidFill>
              </a:rPr>
              <a:t> й </a:t>
            </a:r>
            <a:r>
              <a:rPr lang="ru-RU" sz="3600" dirty="0" err="1">
                <a:solidFill>
                  <a:srgbClr val="7030A0"/>
                </a:solidFill>
              </a:rPr>
              <a:t>трубчасті</a:t>
            </a:r>
            <a:r>
              <a:rPr lang="ru-RU" sz="3600" dirty="0">
                <a:solidFill>
                  <a:srgbClr val="7030A0"/>
                </a:solidFill>
              </a:rPr>
              <a:t>. 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402832" cy="4997152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У </a:t>
            </a:r>
            <a:r>
              <a:rPr lang="ru-RU" dirty="0" err="1"/>
              <a:t>пластинчастих</a:t>
            </a:r>
            <a:r>
              <a:rPr lang="ru-RU" dirty="0"/>
              <a:t> </a:t>
            </a:r>
            <a:r>
              <a:rPr lang="ru-RU" dirty="0" err="1"/>
              <a:t>грибів</a:t>
            </a:r>
            <a:r>
              <a:rPr lang="ru-RU" dirty="0"/>
              <a:t> вона </a:t>
            </a:r>
            <a:r>
              <a:rPr lang="ru-RU" dirty="0" err="1"/>
              <a:t>утворена</a:t>
            </a:r>
            <a:r>
              <a:rPr lang="ru-RU" dirty="0"/>
              <a:t> пластинками,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розходяться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верхівки</a:t>
            </a:r>
            <a:r>
              <a:rPr lang="ru-RU" dirty="0"/>
              <a:t> </a:t>
            </a:r>
            <a:r>
              <a:rPr lang="ru-RU" dirty="0" err="1"/>
              <a:t>ніжки</a:t>
            </a:r>
            <a:r>
              <a:rPr lang="ru-RU" dirty="0"/>
              <a:t> до краю </a:t>
            </a:r>
            <a:r>
              <a:rPr lang="ru-RU" dirty="0" err="1"/>
              <a:t>шапинки</a:t>
            </a:r>
            <a:r>
              <a:rPr lang="ru-RU" dirty="0"/>
              <a:t> </a:t>
            </a:r>
            <a:r>
              <a:rPr lang="ru-RU" dirty="0" smtClean="0"/>
              <a:t>(</a:t>
            </a:r>
            <a:r>
              <a:rPr lang="ru-RU" dirty="0" err="1"/>
              <a:t>сироїжки</a:t>
            </a:r>
            <a:r>
              <a:rPr lang="ru-RU" dirty="0"/>
              <a:t>, </a:t>
            </a:r>
            <a:r>
              <a:rPr lang="ru-RU" dirty="0" err="1"/>
              <a:t>опеньки</a:t>
            </a:r>
            <a:r>
              <a:rPr lang="ru-RU" dirty="0"/>
              <a:t>, </a:t>
            </a:r>
            <a:r>
              <a:rPr lang="ru-RU" dirty="0" err="1"/>
              <a:t>мухомори</a:t>
            </a:r>
            <a:r>
              <a:rPr lang="ru-RU" dirty="0"/>
              <a:t>, </a:t>
            </a:r>
            <a:r>
              <a:rPr lang="ru-RU" dirty="0" err="1"/>
              <a:t>бліда</a:t>
            </a:r>
            <a:r>
              <a:rPr lang="ru-RU" dirty="0"/>
              <a:t> поганка). 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>
                <a:solidFill>
                  <a:srgbClr val="7030A0"/>
                </a:solidFill>
              </a:rPr>
              <a:t>У </a:t>
            </a:r>
            <a:r>
              <a:rPr lang="ru-RU" dirty="0" err="1">
                <a:solidFill>
                  <a:srgbClr val="7030A0"/>
                </a:solidFill>
              </a:rPr>
              <a:t>нижній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err="1">
                <a:solidFill>
                  <a:srgbClr val="7030A0"/>
                </a:solidFill>
              </a:rPr>
              <a:t>частині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err="1">
                <a:solidFill>
                  <a:srgbClr val="7030A0"/>
                </a:solidFill>
              </a:rPr>
              <a:t>шапинки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err="1">
                <a:solidFill>
                  <a:srgbClr val="7030A0"/>
                </a:solidFill>
              </a:rPr>
              <a:t>утворюються</a:t>
            </a:r>
            <a:r>
              <a:rPr lang="ru-RU" dirty="0">
                <a:solidFill>
                  <a:srgbClr val="7030A0"/>
                </a:solidFill>
              </a:rPr>
              <a:t> спори, за </a:t>
            </a:r>
            <a:r>
              <a:rPr lang="ru-RU" dirty="0" err="1">
                <a:solidFill>
                  <a:srgbClr val="7030A0"/>
                </a:solidFill>
              </a:rPr>
              <a:t>допомогою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err="1">
                <a:solidFill>
                  <a:srgbClr val="7030A0"/>
                </a:solidFill>
              </a:rPr>
              <a:t>яких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err="1">
                <a:solidFill>
                  <a:srgbClr val="7030A0"/>
                </a:solidFill>
              </a:rPr>
              <a:t>ці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err="1">
                <a:solidFill>
                  <a:srgbClr val="7030A0"/>
                </a:solidFill>
              </a:rPr>
              <a:t>гриби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err="1">
                <a:solidFill>
                  <a:srgbClr val="7030A0"/>
                </a:solidFill>
              </a:rPr>
              <a:t>розмножуються</a:t>
            </a:r>
            <a:r>
              <a:rPr lang="ru-RU" dirty="0">
                <a:solidFill>
                  <a:srgbClr val="7030A0"/>
                </a:solidFill>
              </a:rPr>
              <a:t> та </a:t>
            </a:r>
            <a:r>
              <a:rPr lang="ru-RU" dirty="0" err="1">
                <a:solidFill>
                  <a:srgbClr val="7030A0"/>
                </a:solidFill>
              </a:rPr>
              <a:t>поширюються</a:t>
            </a:r>
            <a:r>
              <a:rPr lang="ru-RU" dirty="0">
                <a:solidFill>
                  <a:srgbClr val="7030A0"/>
                </a:solidFill>
              </a:rPr>
              <a:t> </a:t>
            </a:r>
            <a:endParaRPr lang="uk-UA" dirty="0" smtClean="0">
              <a:solidFill>
                <a:srgbClr val="7030A0"/>
              </a:solidFill>
            </a:endParaRPr>
          </a:p>
          <a:p>
            <a:endParaRPr lang="uk-UA" dirty="0"/>
          </a:p>
          <a:p>
            <a:endParaRPr lang="ru-RU" dirty="0"/>
          </a:p>
          <a:p>
            <a:r>
              <a:rPr lang="ru-RU" dirty="0" smtClean="0"/>
              <a:t>У </a:t>
            </a:r>
            <a:r>
              <a:rPr lang="ru-RU" dirty="0" err="1"/>
              <a:t>трубчастих</a:t>
            </a:r>
            <a:r>
              <a:rPr lang="ru-RU" dirty="0"/>
              <a:t> </a:t>
            </a:r>
            <a:r>
              <a:rPr lang="ru-RU" dirty="0" err="1"/>
              <a:t>грибів</a:t>
            </a:r>
            <a:r>
              <a:rPr lang="ru-RU" dirty="0"/>
              <a:t> </a:t>
            </a:r>
            <a:r>
              <a:rPr lang="ru-RU" dirty="0" err="1"/>
              <a:t>нижня</a:t>
            </a:r>
            <a:r>
              <a:rPr lang="ru-RU" dirty="0"/>
              <a:t> </a:t>
            </a:r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/>
              <a:t>шапинки</a:t>
            </a:r>
            <a:r>
              <a:rPr lang="ru-RU" dirty="0"/>
              <a:t> </a:t>
            </a:r>
            <a:r>
              <a:rPr lang="ru-RU" dirty="0" err="1"/>
              <a:t>складається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щільно</a:t>
            </a:r>
            <a:r>
              <a:rPr lang="ru-RU" dirty="0"/>
              <a:t> </a:t>
            </a:r>
            <a:r>
              <a:rPr lang="ru-RU" dirty="0" err="1"/>
              <a:t>розташованих</a:t>
            </a:r>
            <a:r>
              <a:rPr lang="ru-RU" dirty="0"/>
              <a:t> </a:t>
            </a:r>
            <a:r>
              <a:rPr lang="ru-RU" dirty="0" err="1"/>
              <a:t>трубочок</a:t>
            </a:r>
            <a:r>
              <a:rPr lang="ru-RU" dirty="0"/>
              <a:t> (</a:t>
            </a:r>
            <a:r>
              <a:rPr lang="ru-RU" dirty="0" err="1"/>
              <a:t>білий</a:t>
            </a:r>
            <a:r>
              <a:rPr lang="ru-RU" dirty="0"/>
              <a:t> гриб, </a:t>
            </a:r>
            <a:r>
              <a:rPr lang="ru-RU" dirty="0" err="1"/>
              <a:t>підберезник</a:t>
            </a:r>
            <a:r>
              <a:rPr lang="ru-RU" dirty="0"/>
              <a:t>, маслюк </a:t>
            </a:r>
            <a:r>
              <a:rPr lang="ru-RU" dirty="0" err="1"/>
              <a:t>звичайний</a:t>
            </a:r>
            <a:r>
              <a:rPr lang="ru-RU" dirty="0"/>
              <a:t>).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1487573"/>
            <a:ext cx="3116029" cy="2446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109" y="4091422"/>
            <a:ext cx="30480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389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розвитку</a:t>
            </a:r>
            <a:r>
              <a:rPr lang="ru-RU" dirty="0"/>
              <a:t> плодового </a:t>
            </a:r>
            <a:r>
              <a:rPr lang="ru-RU" dirty="0" err="1"/>
              <a:t>тіла</a:t>
            </a:r>
            <a:r>
              <a:rPr lang="ru-RU" dirty="0"/>
              <a:t> </a:t>
            </a:r>
            <a:r>
              <a:rPr lang="ru-RU" dirty="0" err="1"/>
              <a:t>формується</a:t>
            </a:r>
            <a:r>
              <a:rPr lang="ru-RU" dirty="0"/>
              <a:t> </a:t>
            </a:r>
            <a:r>
              <a:rPr lang="ru-RU" dirty="0" err="1"/>
              <a:t>покривало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00808"/>
          </a:xfrm>
        </p:spPr>
        <p:txBody>
          <a:bodyPr>
            <a:normAutofit fontScale="70000" lnSpcReduction="20000"/>
          </a:bodyPr>
          <a:lstStyle/>
          <a:p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/>
              <a:t>шкірясте</a:t>
            </a:r>
            <a:r>
              <a:rPr lang="ru-RU" dirty="0"/>
              <a:t> </a:t>
            </a:r>
            <a:r>
              <a:rPr lang="ru-RU" dirty="0" err="1"/>
              <a:t>сплетення</a:t>
            </a:r>
            <a:r>
              <a:rPr lang="ru-RU" dirty="0"/>
              <a:t> </a:t>
            </a:r>
            <a:r>
              <a:rPr lang="ru-RU" dirty="0" err="1"/>
              <a:t>гіфів</a:t>
            </a:r>
            <a:r>
              <a:rPr lang="ru-RU" dirty="0"/>
              <a:t>. В одних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грибів</a:t>
            </a:r>
            <a:r>
              <a:rPr lang="ru-RU" dirty="0"/>
              <a:t> </a:t>
            </a:r>
            <a:r>
              <a:rPr lang="ru-RU" dirty="0" err="1"/>
              <a:t>воно</a:t>
            </a:r>
            <a:r>
              <a:rPr lang="ru-RU" dirty="0"/>
              <a:t> </a:t>
            </a:r>
            <a:r>
              <a:rPr lang="ru-RU" dirty="0" err="1"/>
              <a:t>вкриває</a:t>
            </a:r>
            <a:r>
              <a:rPr lang="ru-RU" dirty="0"/>
              <a:t> все </a:t>
            </a:r>
            <a:r>
              <a:rPr lang="ru-RU" dirty="0" err="1"/>
              <a:t>плодове</a:t>
            </a:r>
            <a:r>
              <a:rPr lang="ru-RU" dirty="0"/>
              <a:t> </a:t>
            </a:r>
            <a:r>
              <a:rPr lang="ru-RU" dirty="0" err="1"/>
              <a:t>тіло</a:t>
            </a:r>
            <a:r>
              <a:rPr lang="ru-RU" dirty="0"/>
              <a:t>, в </a:t>
            </a:r>
            <a:r>
              <a:rPr lang="ru-RU" dirty="0" err="1"/>
              <a:t>інших</a:t>
            </a:r>
            <a:r>
              <a:rPr lang="ru-RU" dirty="0"/>
              <a:t> - </a:t>
            </a:r>
            <a:r>
              <a:rPr lang="ru-RU" dirty="0" err="1"/>
              <a:t>розвивається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нижньою</a:t>
            </a:r>
            <a:r>
              <a:rPr lang="ru-RU" dirty="0"/>
              <a:t> </a:t>
            </a:r>
            <a:r>
              <a:rPr lang="ru-RU" dirty="0" err="1"/>
              <a:t>частиною</a:t>
            </a:r>
            <a:r>
              <a:rPr lang="ru-RU" dirty="0"/>
              <a:t> </a:t>
            </a:r>
            <a:r>
              <a:rPr lang="ru-RU" dirty="0" err="1"/>
              <a:t>шапинки</a:t>
            </a:r>
            <a:r>
              <a:rPr lang="ru-RU" dirty="0"/>
              <a:t> та </a:t>
            </a:r>
            <a:r>
              <a:rPr lang="ru-RU" dirty="0" err="1"/>
              <a:t>краєм</a:t>
            </a:r>
            <a:r>
              <a:rPr lang="ru-RU" dirty="0"/>
              <a:t> </a:t>
            </a:r>
            <a:r>
              <a:rPr lang="ru-RU" dirty="0" err="1"/>
              <a:t>ніжки</a:t>
            </a:r>
            <a:r>
              <a:rPr lang="ru-RU" dirty="0"/>
              <a:t>. У </a:t>
            </a:r>
            <a:r>
              <a:rPr lang="ru-RU" dirty="0" err="1"/>
              <a:t>міру</a:t>
            </a:r>
            <a:r>
              <a:rPr lang="ru-RU" dirty="0"/>
              <a:t> росту плодового </a:t>
            </a:r>
            <a:r>
              <a:rPr lang="ru-RU" dirty="0" err="1"/>
              <a:t>тіла</a:t>
            </a:r>
            <a:r>
              <a:rPr lang="ru-RU" dirty="0"/>
              <a:t> </a:t>
            </a:r>
            <a:r>
              <a:rPr lang="ru-RU" dirty="0" err="1"/>
              <a:t>покривало</a:t>
            </a:r>
            <a:r>
              <a:rPr lang="ru-RU" dirty="0"/>
              <a:t> </a:t>
            </a:r>
            <a:r>
              <a:rPr lang="ru-RU" dirty="0" err="1"/>
              <a:t>розривається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забезпечує</a:t>
            </a:r>
            <a:r>
              <a:rPr lang="ru-RU" dirty="0"/>
              <a:t> </a:t>
            </a:r>
            <a:r>
              <a:rPr lang="ru-RU" dirty="0" err="1"/>
              <a:t>висипання</a:t>
            </a:r>
            <a:r>
              <a:rPr lang="ru-RU" dirty="0"/>
              <a:t> спор. </a:t>
            </a:r>
            <a:r>
              <a:rPr lang="ru-RU" dirty="0" err="1"/>
              <a:t>Залишки</a:t>
            </a:r>
            <a:r>
              <a:rPr lang="ru-RU" dirty="0"/>
              <a:t> </a:t>
            </a:r>
            <a:r>
              <a:rPr lang="ru-RU" dirty="0" err="1"/>
              <a:t>покривала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залишатись</a:t>
            </a:r>
            <a:r>
              <a:rPr lang="ru-RU" dirty="0"/>
              <a:t> у </a:t>
            </a:r>
            <a:r>
              <a:rPr lang="ru-RU" dirty="0" err="1"/>
              <a:t>вигляді</a:t>
            </a:r>
            <a:r>
              <a:rPr lang="ru-RU" dirty="0"/>
              <a:t> </a:t>
            </a:r>
            <a:r>
              <a:rPr lang="ru-RU" dirty="0" err="1"/>
              <a:t>кільця</a:t>
            </a:r>
            <a:r>
              <a:rPr lang="ru-RU" dirty="0"/>
              <a:t> на </a:t>
            </a:r>
            <a:r>
              <a:rPr lang="ru-RU" dirty="0" err="1"/>
              <a:t>ніжці</a:t>
            </a:r>
            <a:r>
              <a:rPr lang="ru-RU" dirty="0"/>
              <a:t>, як-от у </a:t>
            </a:r>
            <a:r>
              <a:rPr lang="ru-RU" dirty="0" err="1"/>
              <a:t>блідої</a:t>
            </a:r>
            <a:r>
              <a:rPr lang="ru-RU" dirty="0"/>
              <a:t> поганки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мухоморів</a:t>
            </a:r>
            <a:r>
              <a:rPr lang="ru-RU" dirty="0"/>
              <a:t>.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67302"/>
            <a:ext cx="4248472" cy="3046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92"/>
          <a:stretch/>
        </p:blipFill>
        <p:spPr bwMode="auto">
          <a:xfrm>
            <a:off x="5269559" y="3212976"/>
            <a:ext cx="323336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372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936" y="274638"/>
            <a:ext cx="4690864" cy="5314602"/>
          </a:xfrm>
        </p:spPr>
        <p:txBody>
          <a:bodyPr>
            <a:noAutofit/>
          </a:bodyPr>
          <a:lstStyle/>
          <a:p>
            <a:pPr algn="l"/>
            <a:r>
              <a:rPr lang="ru-RU" sz="3600" dirty="0">
                <a:solidFill>
                  <a:srgbClr val="7030A0"/>
                </a:solidFill>
              </a:rPr>
              <a:t>Будова </a:t>
            </a:r>
            <a:r>
              <a:rPr lang="ru-RU" sz="3600" dirty="0" err="1">
                <a:solidFill>
                  <a:srgbClr val="7030A0"/>
                </a:solidFill>
              </a:rPr>
              <a:t>шапинкового</a:t>
            </a:r>
            <a:r>
              <a:rPr lang="ru-RU" sz="3600" dirty="0">
                <a:solidFill>
                  <a:srgbClr val="7030A0"/>
                </a:solidFill>
              </a:rPr>
              <a:t> </a:t>
            </a:r>
            <a:r>
              <a:rPr lang="ru-RU" sz="3600" dirty="0" err="1">
                <a:solidFill>
                  <a:srgbClr val="7030A0"/>
                </a:solidFill>
              </a:rPr>
              <a:t>пластинчастого</a:t>
            </a:r>
            <a:r>
              <a:rPr lang="ru-RU" sz="3600" dirty="0">
                <a:solidFill>
                  <a:srgbClr val="7030A0"/>
                </a:solidFill>
              </a:rPr>
              <a:t> гриба: </a:t>
            </a:r>
            <a:r>
              <a:rPr lang="ru-RU" sz="3600" dirty="0" smtClean="0">
                <a:solidFill>
                  <a:srgbClr val="7030A0"/>
                </a:solidFill>
              </a:rPr>
              <a:t/>
            </a:r>
            <a:br>
              <a:rPr lang="ru-RU" sz="3600" dirty="0" smtClean="0">
                <a:solidFill>
                  <a:srgbClr val="7030A0"/>
                </a:solidFill>
              </a:rPr>
            </a:br>
            <a:r>
              <a:rPr lang="ru-RU" sz="2800" dirty="0" smtClean="0"/>
              <a:t>1 </a:t>
            </a:r>
            <a:r>
              <a:rPr lang="ru-RU" sz="2800" dirty="0"/>
              <a:t>- </a:t>
            </a:r>
            <a:r>
              <a:rPr lang="ru-RU" sz="2800" dirty="0" err="1"/>
              <a:t>шапинка</a:t>
            </a:r>
            <a:r>
              <a:rPr lang="ru-RU" sz="2800" dirty="0"/>
              <a:t>;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2 </a:t>
            </a:r>
            <a:r>
              <a:rPr lang="ru-RU" sz="2800" dirty="0"/>
              <a:t>- </a:t>
            </a:r>
            <a:r>
              <a:rPr lang="ru-RU" sz="2800" dirty="0" err="1"/>
              <a:t>ніжка</a:t>
            </a:r>
            <a:r>
              <a:rPr lang="ru-RU" sz="2800" dirty="0"/>
              <a:t>;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3 </a:t>
            </a:r>
            <a:r>
              <a:rPr lang="ru-RU" sz="2800" dirty="0"/>
              <a:t>- </a:t>
            </a:r>
            <a:r>
              <a:rPr lang="ru-RU" sz="2800" dirty="0" err="1"/>
              <a:t>грибниця</a:t>
            </a:r>
            <a:r>
              <a:rPr lang="ru-RU" sz="2800" dirty="0"/>
              <a:t>, </a:t>
            </a:r>
            <a:r>
              <a:rPr lang="ru-RU" sz="2800" dirty="0" err="1"/>
              <a:t>розташована</a:t>
            </a:r>
            <a:r>
              <a:rPr lang="ru-RU" sz="2800" dirty="0"/>
              <a:t>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в </a:t>
            </a:r>
            <a:r>
              <a:rPr lang="ru-RU" sz="2800" dirty="0" err="1"/>
              <a:t>ґрунті</a:t>
            </a:r>
            <a:r>
              <a:rPr lang="ru-RU" sz="2800" dirty="0"/>
              <a:t>;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4 </a:t>
            </a:r>
            <a:r>
              <a:rPr lang="ru-RU" sz="2800" dirty="0"/>
              <a:t>- </a:t>
            </a:r>
            <a:r>
              <a:rPr lang="ru-RU" sz="2800" dirty="0" err="1"/>
              <a:t>порожнина</a:t>
            </a:r>
            <a:r>
              <a:rPr lang="ru-RU" sz="2800" dirty="0"/>
              <a:t> </a:t>
            </a:r>
            <a:r>
              <a:rPr lang="ru-RU" sz="2800" dirty="0" err="1" smtClean="0"/>
              <a:t>всередині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 </a:t>
            </a:r>
            <a:r>
              <a:rPr lang="ru-RU" sz="2800" dirty="0" err="1"/>
              <a:t>ніжки</a:t>
            </a:r>
            <a:r>
              <a:rPr lang="ru-RU" sz="2800" dirty="0"/>
              <a:t>;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5 </a:t>
            </a:r>
            <a:r>
              <a:rPr lang="ru-RU" sz="2800" dirty="0"/>
              <a:t>- </a:t>
            </a:r>
            <a:r>
              <a:rPr lang="ru-RU" sz="2800" dirty="0" err="1"/>
              <a:t>покривало</a:t>
            </a:r>
            <a:r>
              <a:rPr lang="ru-RU" sz="2800" dirty="0"/>
              <a:t>;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6 </a:t>
            </a:r>
            <a:r>
              <a:rPr lang="ru-RU" sz="2800" dirty="0"/>
              <a:t>- пластинки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3343738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832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581</Words>
  <Application>Microsoft Office PowerPoint</Application>
  <PresentationFormat>Экран (4:3)</PresentationFormat>
  <Paragraphs>96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Шапинкові гриби</vt:lpstr>
      <vt:lpstr>Поширення</vt:lpstr>
      <vt:lpstr>Часто розповсюдження того чи іншого виду грибів обмежене поширенням тих видів рослин, з якими вони співіснують. </vt:lpstr>
      <vt:lpstr>Будова шапинкового гриба</vt:lpstr>
      <vt:lpstr>Форма шапинки різних видів </vt:lpstr>
      <vt:lpstr>Колір  шапинки</vt:lpstr>
      <vt:lpstr>Залежно від будови нижньої частини шапинки гриби поділяють на пластинчасті й трубчасті. </vt:lpstr>
      <vt:lpstr>Під час розвитку плодового тіла формується покривало</vt:lpstr>
      <vt:lpstr>Будова шапинкового пластинчастого гриба:  1 - шапинка;  2 - ніжка;  3 - грибниця, розташована  в ґрунті;  4 - порожнина всередині  ніжки;  5 - покривало;  6 - пластинки</vt:lpstr>
      <vt:lpstr>За характером живлення шапинкові гриби </vt:lpstr>
      <vt:lpstr>Відьмине кільце</vt:lpstr>
      <vt:lpstr>ЛАБОРАТОРНЕ ДОСЛІДЖЕННЯ. БУДОВА ШАПИНКОВИХ ГРИБІВ</vt:lpstr>
      <vt:lpstr>ЛАБОРАТОРНЕ ДОСЛІДЖЕННЯ БУДОВА ШАПИНКОВИХ ГРИБІВ</vt:lpstr>
      <vt:lpstr>ЛАБОРАТОРНЕ ДОСЛІДЖЕННЯ. БУДОВА ШАПИНКОВИХ ГРИБІВ</vt:lpstr>
      <vt:lpstr>ЛАБОРАТОРНЕ ДОСЛІДЖЕННЯ. БУДОВА ШАПИНКОВИХ ГРИБІВ</vt:lpstr>
      <vt:lpstr>ЛАБОРАТОРНЕ ДОСЛІДЖЕННЯ. БУДОВА ШАПИНКОВИХ ГРИБІВ</vt:lpstr>
      <vt:lpstr>УЗАГАЛЬНИМО ЗНАННЯ </vt:lpstr>
      <vt:lpstr>Домашнє завдання</vt:lpstr>
      <vt:lpstr>Джерела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Шапинкові гриби</dc:title>
  <dc:creator>Lara</dc:creator>
  <cp:lastModifiedBy>Lara</cp:lastModifiedBy>
  <cp:revision>10</cp:revision>
  <dcterms:created xsi:type="dcterms:W3CDTF">2021-04-23T09:22:33Z</dcterms:created>
  <dcterms:modified xsi:type="dcterms:W3CDTF">2021-04-23T11:05:59Z</dcterms:modified>
</cp:coreProperties>
</file>