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32" r:id="rId1"/>
  </p:sldMasterIdLst>
  <p:sldIdLst>
    <p:sldId id="279" r:id="rId2"/>
    <p:sldId id="280" r:id="rId3"/>
    <p:sldId id="281" r:id="rId4"/>
    <p:sldId id="282" r:id="rId5"/>
    <p:sldId id="283" r:id="rId6"/>
    <p:sldId id="287" r:id="rId7"/>
    <p:sldId id="285" r:id="rId8"/>
    <p:sldId id="286" r:id="rId9"/>
    <p:sldId id="288" r:id="rId10"/>
    <p:sldId id="289" r:id="rId11"/>
    <p:sldId id="290" r:id="rId12"/>
  </p:sldIdLst>
  <p:sldSz cx="12192000" cy="6858000"/>
  <p:notesSz cx="6858000" cy="99456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 autoAdjust="0"/>
  </p:normalViewPr>
  <p:slideViewPr>
    <p:cSldViewPr snapToGrid="0">
      <p:cViewPr varScale="1">
        <p:scale>
          <a:sx n="81" d="100"/>
          <a:sy n="81" d="100"/>
        </p:scale>
        <p:origin x="756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4398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5389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98192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0244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818402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1792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pPr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5628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099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037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70198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4/24/2023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035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3430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7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35169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4/24/2023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1422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34493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9356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15F1E6F-93E4-4D7A-A4AB-80E0BAA92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909572" cy="3880773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sz="66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Прислівник</a:t>
            </a:r>
            <a:r>
              <a:rPr lang="ru-RU" sz="6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66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r>
              <a:rPr lang="ru-RU" sz="6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6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мови</a:t>
            </a:r>
            <a:r>
              <a:rPr lang="ru-RU" sz="6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66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Розряди</a:t>
            </a:r>
            <a:r>
              <a:rPr lang="ru-RU" sz="6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6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прислівників</a:t>
            </a:r>
            <a:r>
              <a:rPr lang="ru-RU" sz="6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66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значенням</a:t>
            </a:r>
            <a:r>
              <a:rPr lang="ru-RU" sz="6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66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обставинні</a:t>
            </a:r>
            <a:r>
              <a:rPr lang="ru-RU" sz="6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66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означальні</a:t>
            </a:r>
            <a:r>
              <a:rPr lang="ru-RU" sz="6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66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Морфологічні</a:t>
            </a:r>
            <a:r>
              <a:rPr lang="ru-RU" sz="6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6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типи</a:t>
            </a:r>
            <a:r>
              <a:rPr lang="ru-RU" sz="6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6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прислівників</a:t>
            </a:r>
            <a:r>
              <a:rPr lang="ru-RU" sz="6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66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Ступені</a:t>
            </a:r>
            <a:r>
              <a:rPr lang="ru-RU" sz="6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6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</a:t>
            </a:r>
            <a:r>
              <a:rPr lang="ru-RU" sz="6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6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означальних</a:t>
            </a:r>
            <a:r>
              <a:rPr lang="ru-RU" sz="6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6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прислівників</a:t>
            </a:r>
            <a:r>
              <a:rPr lang="ru-RU" sz="6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000" b="1" i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uk-UA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						</a:t>
            </a:r>
            <a:endParaRPr lang="LID4096" sz="20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24.04.2023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301411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CD8CA2-D9F5-4590-9150-24DD44D82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4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БЕСІДА</a:t>
            </a:r>
            <a:endParaRPr lang="LID4096" sz="4400" b="1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18530BA-05FC-4CE1-BA2E-93808D1847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називається прислівником?</a:t>
            </a:r>
          </a:p>
          <a:p>
            <a:r>
              <a:rPr lang="uk-UA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Чим він відрізняється від інших самостійних частин мови?</a:t>
            </a:r>
          </a:p>
          <a:p>
            <a:r>
              <a:rPr lang="uk-UA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які групи за значенням поділяються прислівники?</a:t>
            </a:r>
            <a:endParaRPr lang="LID4096" sz="36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9501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F39028-15B3-401B-A2CB-F18AA01D1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8297"/>
          </a:xfrm>
        </p:spPr>
        <p:txBody>
          <a:bodyPr>
            <a:normAutofit fontScale="90000"/>
          </a:bodyPr>
          <a:lstStyle/>
          <a:p>
            <a:endParaRPr lang="LID4096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6E7FB0-95B4-487C-AA9A-9BF7AF96D8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687897"/>
            <a:ext cx="8596668" cy="535346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9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ДЯКУЮ </a:t>
            </a:r>
          </a:p>
          <a:p>
            <a:pPr marL="0" indent="0" algn="ctr">
              <a:buNone/>
            </a:pPr>
            <a:r>
              <a:rPr lang="uk-UA" sz="9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УВАГУ!</a:t>
            </a:r>
            <a:endParaRPr lang="LID4096" sz="9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7087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C045B1-2510-4673-8D1D-145F90565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Виразно прочитайте уривок вірша </a:t>
            </a:r>
            <a:r>
              <a:rPr lang="uk-UA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Л.Забашти</a:t>
            </a:r>
            <a:r>
              <a:rPr lang="uk-UA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«Рідна мова».  З яким почуттям ставитесь ви до материнської мови? Чи трапляються в тексті прислівники? Назвіть їх.</a:t>
            </a:r>
            <a:endParaRPr lang="LID4096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C303CD-89AD-479C-8B80-24462500C7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sz="36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Прийняла я дарунок від нені – то мова,</a:t>
            </a:r>
          </a:p>
          <a:p>
            <a:pPr marL="0" indent="0">
              <a:buNone/>
            </a:pPr>
            <a:r>
              <a:rPr lang="uk-UA" sz="36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Тому скарбу ніколи не скласти ціни,</a:t>
            </a:r>
          </a:p>
          <a:p>
            <a:pPr marL="0" indent="0">
              <a:buNone/>
            </a:pPr>
            <a:r>
              <a:rPr lang="uk-UA" sz="36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Моє серце вона </a:t>
            </a:r>
            <a:r>
              <a:rPr lang="uk-UA" sz="3600" b="1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осява</a:t>
            </a:r>
            <a:r>
              <a:rPr lang="uk-UA" sz="36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b="1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барвінково</a:t>
            </a:r>
            <a:r>
              <a:rPr lang="uk-UA" sz="36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uk-UA" sz="36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вдячні матусі, і дочки й сини!</a:t>
            </a:r>
            <a:endParaRPr lang="LID4096" sz="3600" b="1" i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2343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2EAB2C-586A-4DD1-8605-026F7AF28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uk-UA" sz="40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Прислівник</a:t>
            </a:r>
            <a:r>
              <a:rPr lang="uk-UA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це повнозначна незмінювана частина мови, що виражає ознаку дії, стану чи ознаку якості або предмета.</a:t>
            </a:r>
            <a:endParaRPr lang="LID4096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591DCA-B7F1-467C-B262-9A43B74B1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306972"/>
            <a:ext cx="8596668" cy="3734390"/>
          </a:xfrm>
        </p:spPr>
        <p:txBody>
          <a:bodyPr/>
          <a:lstStyle/>
          <a:p>
            <a:pPr marL="0" indent="0">
              <a:buNone/>
            </a:pPr>
            <a:r>
              <a:rPr lang="uk-UA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0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Прислівник у реченні пов'язується:</a:t>
            </a:r>
          </a:p>
          <a:p>
            <a:r>
              <a:rPr lang="uk-UA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дієсловом, виконуючи роль обставини дії: </a:t>
            </a:r>
            <a:r>
              <a:rPr lang="uk-UA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Дорога все </a:t>
            </a:r>
            <a:r>
              <a:rPr lang="uk-UA" sz="2000" b="1" i="1" u="sng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глибше (як?) </a:t>
            </a:r>
            <a:r>
              <a:rPr lang="uk-UA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врізалась в ущелину, </a:t>
            </a:r>
            <a:r>
              <a:rPr lang="uk-UA" sz="2000" b="1" i="1" u="sng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зверху (звідки?)</a:t>
            </a:r>
            <a:r>
              <a:rPr lang="uk-UA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зі скель, </a:t>
            </a:r>
            <a:r>
              <a:rPr lang="uk-UA" sz="20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покапувало</a:t>
            </a:r>
            <a:r>
              <a:rPr lang="uk-UA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uk-UA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прикметником або іншим прислівником, слугуючи для вираження ознаки якості в ролі обставини міри, ступеня: </a:t>
            </a:r>
            <a:r>
              <a:rPr lang="uk-UA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Ось </a:t>
            </a:r>
            <a:r>
              <a:rPr lang="uk-UA" sz="2000" b="1" i="1" u="sng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зовсім (наскільки?)</a:t>
            </a:r>
            <a:r>
              <a:rPr lang="uk-UA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близько з води вихопилась гостра скеля.</a:t>
            </a:r>
          </a:p>
          <a:p>
            <a:r>
              <a:rPr lang="uk-UA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іменником, виконуючи роль неузгодженого означення: </a:t>
            </a:r>
            <a:r>
              <a:rPr lang="uk-UA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Карлос вибрав шлях </a:t>
            </a:r>
            <a:r>
              <a:rPr lang="uk-UA" sz="2000" b="1" i="1" u="sng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(який?) направо</a:t>
            </a:r>
            <a:r>
              <a:rPr lang="uk-UA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0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Гвідо</a:t>
            </a:r>
            <a:r>
              <a:rPr lang="uk-UA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вибрав шлях </a:t>
            </a:r>
            <a:r>
              <a:rPr lang="uk-UA" sz="2000" b="1" i="1" u="sng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(який?) наліво.</a:t>
            </a:r>
          </a:p>
          <a:p>
            <a:pPr marL="0" indent="0">
              <a:buNone/>
            </a:pPr>
            <a:r>
              <a:rPr lang="uk-UA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Менш типовою для прислівника є роль присудка в односкладовому реченні:</a:t>
            </a:r>
            <a:r>
              <a:rPr lang="uk-UA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i="1" u="sng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Тихо, </a:t>
            </a:r>
            <a:r>
              <a:rPr lang="uk-UA" sz="2000" b="1" i="1" u="sng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пустельно</a:t>
            </a:r>
            <a:r>
              <a:rPr lang="uk-UA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мов на краю світу.</a:t>
            </a:r>
            <a:endParaRPr lang="LID4096" sz="2000" b="1" i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2494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4BD3F7-251A-44C8-B949-949F9A6FC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101754"/>
          </a:xfrm>
        </p:spPr>
        <p:txBody>
          <a:bodyPr/>
          <a:lstStyle/>
          <a:p>
            <a:pPr algn="ctr"/>
            <a:r>
              <a:rPr lang="uk-UA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РОЗРЯДИ ПРИСЛІВНИКІВ:</a:t>
            </a:r>
            <a:endParaRPr lang="LID4096" b="1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FAC3236-A667-4AF0-A508-2EC434A78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75795"/>
            <a:ext cx="8596668" cy="4665568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uk-UA" sz="2000" b="1" i="1" u="sng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Означальні прислівники </a:t>
            </a:r>
            <a:r>
              <a:rPr lang="uk-UA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виражають якісні ознаки дії або стану, спосіб їх вияву, міру або ступінь. Поділяються на три групи: </a:t>
            </a:r>
            <a:r>
              <a:rPr lang="uk-UA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якісно-означальні </a:t>
            </a:r>
            <a:r>
              <a:rPr lang="uk-UA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(добре, верхи, наполегливо); </a:t>
            </a:r>
            <a:r>
              <a:rPr lang="uk-UA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способу або образу дії</a:t>
            </a:r>
            <a:r>
              <a:rPr lang="uk-UA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(навпочіпки, по-нашому); </a:t>
            </a:r>
            <a:r>
              <a:rPr lang="uk-UA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кількісно-означальні </a:t>
            </a:r>
            <a:r>
              <a:rPr lang="uk-UA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(мало, надвоє, занадто).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uk-UA" sz="2000" b="1" i="1" u="sng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Обставинні прислівники </a:t>
            </a:r>
            <a:r>
              <a:rPr lang="uk-UA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виражають різні обставини, за яких відбувається дія, тобто характеризують дію або процес за часовими, просторовими, причинними відношеннями, рідше –за метою її виконання. Поділяються на чотири групи: </a:t>
            </a:r>
            <a:r>
              <a:rPr lang="uk-UA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прислівники часу </a:t>
            </a:r>
            <a:r>
              <a:rPr lang="uk-UA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(торік, вчора, завтра); </a:t>
            </a:r>
            <a:r>
              <a:rPr lang="uk-UA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прислівники місця</a:t>
            </a:r>
            <a:r>
              <a:rPr lang="uk-UA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(вгорі, вперед, звідусіль); </a:t>
            </a:r>
            <a:r>
              <a:rPr lang="uk-UA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прислівники мети </a:t>
            </a:r>
            <a:r>
              <a:rPr lang="uk-UA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(наперекір, навмисне, напоказ); </a:t>
            </a:r>
            <a:r>
              <a:rPr lang="uk-UA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прислівники причини </a:t>
            </a:r>
            <a:r>
              <a:rPr lang="uk-UA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(спересердя, спросоння, згарячу).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uk-UA" sz="2000" b="1" i="1" u="sng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Безособово-предикативні прислівники</a:t>
            </a:r>
            <a:r>
              <a:rPr lang="uk-UA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виражають: </a:t>
            </a:r>
            <a:r>
              <a:rPr lang="uk-UA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стан природи </a:t>
            </a:r>
            <a:r>
              <a:rPr lang="uk-UA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(тихо, ясно, тепло); </a:t>
            </a:r>
            <a:r>
              <a:rPr lang="uk-UA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психічний або фізичний стан людини </a:t>
            </a:r>
            <a:r>
              <a:rPr lang="uk-UA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(легко, весело, душно); </a:t>
            </a:r>
            <a:r>
              <a:rPr lang="uk-UA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 зумовленість, необхідність, доцільність дії в оцінці людини </a:t>
            </a:r>
            <a:r>
              <a:rPr lang="uk-UA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(треба йти, необхідно виконати, потрібно сказати).</a:t>
            </a:r>
          </a:p>
          <a:p>
            <a:pPr>
              <a:buFont typeface="Wingdings" panose="05000000000000000000" pitchFamily="2" charset="2"/>
              <a:buChar char="q"/>
            </a:pPr>
            <a:endParaRPr lang="uk-UA" dirty="0"/>
          </a:p>
          <a:p>
            <a:pPr>
              <a:buFont typeface="Wingdings" panose="05000000000000000000" pitchFamily="2" charset="2"/>
              <a:buChar char="q"/>
            </a:pP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5854892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FBB925-7245-407D-8F43-8C842DD6D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6232" y="609600"/>
            <a:ext cx="4490579" cy="86686"/>
          </a:xfrm>
        </p:spPr>
        <p:txBody>
          <a:bodyPr>
            <a:normAutofit fontScale="90000"/>
          </a:bodyPr>
          <a:lstStyle/>
          <a:p>
            <a:endParaRPr lang="LID4096" dirty="0"/>
          </a:p>
        </p:txBody>
      </p:sp>
      <p:pic>
        <p:nvPicPr>
          <p:cNvPr id="1028" name="Picture 4" descr="Урок на тему &quot;Ступені порівняння прислівників&quot;">
            <a:extLst>
              <a:ext uri="{FF2B5EF4-FFF2-40B4-BE49-F238E27FC236}">
                <a16:creationId xmlns:a16="http://schemas.microsoft.com/office/drawing/2014/main" id="{BDC9AB88-5DAD-4132-A015-8394A281360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3048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25354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43B3D3-513A-4352-B628-A8D9D4DCF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8749716" y="563881"/>
            <a:ext cx="524285" cy="45719"/>
          </a:xfrm>
        </p:spPr>
        <p:txBody>
          <a:bodyPr>
            <a:normAutofit fontScale="90000"/>
          </a:bodyPr>
          <a:lstStyle/>
          <a:p>
            <a:endParaRPr lang="LID4096" dirty="0"/>
          </a:p>
        </p:txBody>
      </p:sp>
      <p:pic>
        <p:nvPicPr>
          <p:cNvPr id="2050" name="Picture 2" descr="Зміни приголосних за словотворення - Орфографічна (ортографічна) норма -  Підручник Українська мова 10 клас (рівень стандарту) - Шевчук С. В. - Перун  2018">
            <a:extLst>
              <a:ext uri="{FF2B5EF4-FFF2-40B4-BE49-F238E27FC236}">
                <a16:creationId xmlns:a16="http://schemas.microsoft.com/office/drawing/2014/main" id="{7EE8CFB4-02F4-45C5-B7D5-8B2B6131BBD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722" y="1"/>
            <a:ext cx="122507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84809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1934B5-E82A-4FD6-A80D-E678A70C2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Перепишіть. Розкрийте дужки, утворивши вищий ступінь порівняння прислівників.</a:t>
            </a:r>
            <a:endParaRPr lang="LID4096" b="1" i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F9AFFB2-943C-4880-BF5D-3D35F8E59A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uk-UA" dirty="0"/>
              <a:t> </a:t>
            </a:r>
            <a:r>
              <a:rPr lang="uk-UA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Граніт (часто) залягає глибоко в землі.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uk-UA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сонце спускається все (низько та низько), наближається до гори все (багато та багато).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uk-UA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Усі </a:t>
            </a:r>
            <a:r>
              <a:rPr lang="uk-UA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притихли</a:t>
            </a:r>
            <a:r>
              <a:rPr lang="uk-UA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(пильно) розглядали людську постать, що наближалася.</a:t>
            </a:r>
            <a:endParaRPr lang="LID4096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11039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597841-4A72-4DF9-84CE-09294F43F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2141989"/>
          </a:xfrm>
        </p:spPr>
        <p:txBody>
          <a:bodyPr>
            <a:noAutofit/>
          </a:bodyPr>
          <a:lstStyle/>
          <a:p>
            <a:pPr algn="just"/>
            <a:r>
              <a:rPr lang="uk-UA" b="1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 поданих прислівників </a:t>
            </a:r>
            <a:r>
              <a:rPr lang="uk-UA" b="1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утворіть</a:t>
            </a:r>
            <a:r>
              <a:rPr lang="uk-UA" b="1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вищий і найвищий ступені. Запишіть. Поясніть їх творення і правопис. Усно складіть з ними речення.</a:t>
            </a:r>
            <a:endParaRPr lang="LID4096" b="1" i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4FF2CCE-9110-4A88-8B1A-90390E5805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3229762"/>
            <a:ext cx="8596668" cy="285354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Близько, тонко, низько, коротко, високо, хороше, мало.</a:t>
            </a:r>
            <a:endParaRPr lang="LID4096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8468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9E9411-4544-4DD0-B39A-0D25621A7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2695663"/>
          </a:xfrm>
        </p:spPr>
        <p:txBody>
          <a:bodyPr>
            <a:normAutofit/>
          </a:bodyPr>
          <a:lstStyle/>
          <a:p>
            <a:pPr algn="just"/>
            <a:r>
              <a:rPr lang="uk-UA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ТРЕНІНГ	</a:t>
            </a:r>
            <a:br>
              <a:rPr lang="uk-UA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</a:t>
            </a:r>
            <a:r>
              <a:rPr lang="uk-UA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Доведіть, утворивши відповідні словосполучення, що форми слів </a:t>
            </a:r>
            <a:r>
              <a:rPr lang="uk-UA" sz="2800" b="1" i="1" u="sng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добре, вище, дорожче</a:t>
            </a:r>
            <a:r>
              <a:rPr lang="uk-UA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можуть бути і прикметниками, і прислівниками. </a:t>
            </a:r>
            <a:r>
              <a:rPr lang="uk-UA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Поставте</a:t>
            </a:r>
            <a:r>
              <a:rPr lang="uk-UA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них питання.</a:t>
            </a:r>
            <a:endParaRPr lang="LID4096" sz="2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63FAEF-C697-4AEC-A502-1678FD339B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3674377"/>
            <a:ext cx="8596668" cy="29697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dirty="0"/>
              <a:t>	</a:t>
            </a:r>
            <a:r>
              <a:rPr lang="uk-UA" sz="2800" b="1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r>
              <a:rPr lang="uk-UA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Користуючись словами довідки, поясніть фразеологізми прислівниками.</a:t>
            </a:r>
          </a:p>
          <a:p>
            <a:pPr marL="0" indent="0" algn="just">
              <a:buNone/>
            </a:pPr>
            <a:r>
              <a:rPr lang="uk-UA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800" b="1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тридев'ять земель, на волосинку, не за горами, рукою подати, око в око, з копита щось робити.</a:t>
            </a:r>
          </a:p>
          <a:p>
            <a:pPr marL="0" indent="0" algn="just">
              <a:buNone/>
            </a:pPr>
            <a:r>
              <a:rPr lang="uk-UA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800" b="1" i="1" u="sng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Довідка:</a:t>
            </a:r>
            <a:r>
              <a:rPr lang="uk-UA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раптово, дуже далеко, дуже мало, близько, недалеко, відверто.</a:t>
            </a:r>
            <a:endParaRPr lang="LID4096" sz="2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95114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348</TotalTime>
  <Words>607</Words>
  <Application>Microsoft Office PowerPoint</Application>
  <PresentationFormat>Широкоэкранный</PresentationFormat>
  <Paragraphs>34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Times New Roman</vt:lpstr>
      <vt:lpstr>Trebuchet MS</vt:lpstr>
      <vt:lpstr>Wingdings</vt:lpstr>
      <vt:lpstr>Wingdings 3</vt:lpstr>
      <vt:lpstr>Грань</vt:lpstr>
      <vt:lpstr>24.04.2023</vt:lpstr>
      <vt:lpstr>Виразно прочитайте уривок вірша Л.Забашти «Рідна мова».  З яким почуттям ставитесь ви до материнської мови? Чи трапляються в тексті прислівники? Назвіть їх.</vt:lpstr>
      <vt:lpstr>Прислівник – це повнозначна незмінювана частина мови, що виражає ознаку дії, стану чи ознаку якості або предмета.</vt:lpstr>
      <vt:lpstr>РОЗРЯДИ ПРИСЛІВНИКІВ:</vt:lpstr>
      <vt:lpstr>Презентация PowerPoint</vt:lpstr>
      <vt:lpstr>Презентация PowerPoint</vt:lpstr>
      <vt:lpstr>Перепишіть. Розкрийте дужки, утворивши вищий ступінь порівняння прислівників.</vt:lpstr>
      <vt:lpstr>Від поданих прислівників утворіть вищий і найвищий ступені. Запишіть. Поясніть їх творення і правопис. Усно складіть з ними речення.</vt:lpstr>
      <vt:lpstr>ТРЕНІНГ   1) Доведіть, утворивши відповідні словосполучення, що форми слів добре, вище, дорожче можуть бути і прикметниками, і прислівниками. Поставте до них питання.</vt:lpstr>
      <vt:lpstr>БЕСІДА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Кайдашева сім'я –  повість, що навчає істині</dc:title>
  <dc:creator>Карпатська Джерельна</dc:creator>
  <cp:lastModifiedBy>Карпатська Джерельна</cp:lastModifiedBy>
  <cp:revision>36</cp:revision>
  <dcterms:created xsi:type="dcterms:W3CDTF">2013-09-08T13:57:32Z</dcterms:created>
  <dcterms:modified xsi:type="dcterms:W3CDTF">2023-04-24T05:30:23Z</dcterms:modified>
</cp:coreProperties>
</file>