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69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77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5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4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61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9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5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8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30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4783-AAA3-4368-B0CD-A6F51DE4ED47}" type="datetimeFigureOut">
              <a:rPr lang="ru-RU" smtClean="0"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AB8A8-9CFF-4F9B-83E6-8AD035D80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847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C58BEE5-0C32-AB9E-7992-AF19C130FA80}"/>
              </a:ext>
            </a:extLst>
          </p:cNvPr>
          <p:cNvSpPr/>
          <p:nvPr/>
        </p:nvSpPr>
        <p:spPr>
          <a:xfrm>
            <a:off x="1386778" y="359047"/>
            <a:ext cx="6178294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0" cap="none" spc="50" normalizeH="0" baseline="0" noProof="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24 </a:t>
            </a:r>
            <a:r>
              <a:rPr kumimoji="0" lang="ru-RU" sz="6000" b="1" i="0" u="none" strike="noStrike" kern="0" cap="none" spc="50" normalizeH="0" baseline="0" noProof="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кв</a:t>
            </a:r>
            <a:r>
              <a:rPr kumimoji="0" lang="uk-UA" sz="6000" b="1" i="0" u="none" strike="noStrike" kern="0" cap="none" spc="50" normalizeH="0" baseline="0" noProof="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ітня</a:t>
            </a:r>
            <a:endParaRPr kumimoji="0" lang="ru-RU" sz="6000" b="1" i="0" u="none" strike="noStrike" kern="0" cap="none" spc="50" normalizeH="0" baseline="0" noProof="0" dirty="0" smtClean="0">
              <a:ln w="9525" cmpd="sng">
                <a:solidFill>
                  <a:srgbClr val="4472C4"/>
                </a:solidFill>
                <a:prstDash val="solid"/>
              </a:ln>
              <a:solidFill>
                <a:sysClr val="window" lastClr="FFFFFF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uLnTx/>
              <a:uFillTx/>
              <a:latin typeface="Monotype Corsiva" panose="03010101010201010101" pitchFamily="66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kern="0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Пыдготовка</a:t>
            </a:r>
            <a:r>
              <a:rPr lang="ru-RU" sz="6000" b="1" kern="0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до</a:t>
            </a:r>
            <a:endParaRPr kumimoji="0" lang="ru-RU" sz="6000" b="1" i="0" u="none" strike="noStrike" kern="0" cap="none" spc="50" normalizeH="0" baseline="0" noProof="0" dirty="0">
              <a:ln w="9525" cmpd="sng">
                <a:solidFill>
                  <a:srgbClr val="4472C4"/>
                </a:solidFill>
                <a:prstDash val="solid"/>
              </a:ln>
              <a:solidFill>
                <a:sysClr val="window" lastClr="FFFFFF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uLnTx/>
              <a:uFillTx/>
              <a:latin typeface="Monotype Corsiva" panose="03010101010201010101" pitchFamily="66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b="1" kern="0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к</a:t>
            </a:r>
            <a:r>
              <a:rPr kumimoji="0" lang="ru-RU" sz="6000" b="1" i="0" u="none" strike="noStrike" kern="0" cap="none" spc="50" normalizeH="0" baseline="0" noProof="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онтрольної</a:t>
            </a:r>
            <a:r>
              <a:rPr kumimoji="0" lang="ru-RU" sz="6000" b="1" i="0" u="none" strike="noStrike" kern="0" cap="none" spc="50" normalizeH="0" baseline="0" noProof="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 </a:t>
            </a:r>
            <a:r>
              <a:rPr kumimoji="0" lang="ru-RU" sz="6000" b="1" i="0" u="none" strike="noStrike" kern="0" cap="none" spc="50" normalizeH="0" baseline="0" noProof="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uLnTx/>
                <a:uFillTx/>
                <a:latin typeface="Monotype Corsiva" panose="03010101010201010101" pitchFamily="66" charset="0"/>
              </a:rPr>
              <a:t>роботи</a:t>
            </a:r>
            <a:endParaRPr kumimoji="0" lang="ru-RU" sz="6000" b="1" i="0" u="none" strike="noStrike" kern="0" cap="none" spc="50" normalizeH="0" baseline="0" noProof="0" dirty="0">
              <a:ln w="9525" cmpd="sng">
                <a:solidFill>
                  <a:srgbClr val="4472C4"/>
                </a:solidFill>
                <a:prstDash val="solid"/>
              </a:ln>
              <a:solidFill>
                <a:sysClr val="window" lastClr="FFFFFF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uLnTx/>
              <a:uFillTx/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21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94" y="28006"/>
            <a:ext cx="979749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63472" y="476672"/>
            <a:ext cx="34644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6000" b="1" kern="0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Завдання</a:t>
            </a:r>
            <a:r>
              <a:rPr lang="ru-RU" sz="6000" b="1" kern="0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sysClr val="window" lastClr="FFFFFF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1</a:t>
            </a:r>
            <a:endParaRPr lang="ru-RU" sz="6000" b="1" kern="0" spc="50" dirty="0">
              <a:ln w="9525" cmpd="sng">
                <a:solidFill>
                  <a:srgbClr val="4472C4"/>
                </a:solidFill>
                <a:prstDash val="solid"/>
              </a:ln>
              <a:solidFill>
                <a:sysClr val="window" lastClr="FFFFFF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/>
          <a:srcRect l="5772" t="26236" r="41635" b="45817"/>
          <a:stretch/>
        </p:blipFill>
        <p:spPr bwMode="auto">
          <a:xfrm>
            <a:off x="539552" y="1459091"/>
            <a:ext cx="8822958" cy="46342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6633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10153128" cy="710693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63472" y="260648"/>
            <a:ext cx="34644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6000" b="1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Завдання</a:t>
            </a:r>
            <a:r>
              <a:rPr lang="ru-RU" sz="60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2</a:t>
            </a:r>
            <a:endParaRPr lang="ru-RU" sz="6000" b="1" spc="50" dirty="0">
              <a:ln w="9525" cmpd="sng">
                <a:solidFill>
                  <a:srgbClr val="4472C4"/>
                </a:solidFill>
                <a:prstDash val="solid"/>
              </a:ln>
              <a:solidFill>
                <a:prstClr val="white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124744"/>
            <a:ext cx="8820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/>
          <a:srcRect l="4970" t="53898" r="36184" b="23003"/>
          <a:stretch/>
        </p:blipFill>
        <p:spPr bwMode="auto">
          <a:xfrm>
            <a:off x="431540" y="1312217"/>
            <a:ext cx="8928992" cy="376045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9056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4376" y="902142"/>
            <a:ext cx="83404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uturisC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Monotype Corsiva" pitchFamily="66" charset="0"/>
              </a:rPr>
              <a:t>. 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620688"/>
            <a:ext cx="36247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6000" b="1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Приклади</a:t>
            </a:r>
            <a:r>
              <a:rPr lang="ru-RU" sz="60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4</a:t>
            </a:r>
            <a:endParaRPr lang="ru-RU" sz="6000" b="1" spc="50" dirty="0">
              <a:ln w="9525" cmpd="sng">
                <a:solidFill>
                  <a:srgbClr val="4472C4"/>
                </a:solidFill>
                <a:prstDash val="solid"/>
              </a:ln>
              <a:solidFill>
                <a:prstClr val="white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3"/>
          <a:srcRect l="5612" t="80134" r="29931" b="5608"/>
          <a:stretch/>
        </p:blipFill>
        <p:spPr bwMode="auto">
          <a:xfrm>
            <a:off x="314376" y="1949470"/>
            <a:ext cx="8829624" cy="23436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99251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977" y="62041"/>
            <a:ext cx="979749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1393" y="420056"/>
            <a:ext cx="2755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60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Задача 5</a:t>
            </a:r>
            <a:endParaRPr lang="ru-RU" sz="6000" b="1" spc="50" dirty="0">
              <a:ln w="9525" cmpd="sng">
                <a:solidFill>
                  <a:srgbClr val="4472C4"/>
                </a:solidFill>
                <a:prstDash val="solid"/>
              </a:ln>
              <a:solidFill>
                <a:prstClr val="white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132294"/>
            <a:ext cx="8748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До магазину привезли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цукор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: 6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мішків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по 5 кг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кожний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і 8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мішків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по 9 кг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кожний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.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Скільки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всього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кілограмів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цукру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</a:rPr>
              <a:t> привезли до магазину? </a:t>
            </a:r>
            <a:endParaRPr lang="ru-RU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/>
          <a:srcRect l="53233" t="24239" r="30412" b="52662"/>
          <a:stretch/>
        </p:blipFill>
        <p:spPr bwMode="auto">
          <a:xfrm>
            <a:off x="4799922" y="3645024"/>
            <a:ext cx="3372478" cy="23762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57694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622238"/>
            <a:ext cx="9335515" cy="4714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Завдання</a:t>
            </a:r>
            <a:r>
              <a:rPr lang="ru-RU" sz="48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6</a:t>
            </a:r>
          </a:p>
          <a:p>
            <a:pPr marL="279400" indent="-279400" algn="just">
              <a:spcBef>
                <a:spcPts val="800"/>
              </a:spcBef>
              <a:spcAft>
                <a:spcPts val="200"/>
              </a:spcAft>
            </a:pP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Виконай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завдання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усно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, запиши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відповідь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. </a:t>
            </a:r>
            <a:endParaRPr lang="ru-RU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FuturisC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Ширина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прямокутника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 3 см, </a:t>
            </a:r>
            <a:endParaRPr lang="ru-RU" sz="3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elios"/>
              <a:ea typeface="Times New Roman" panose="02020603050405020304" pitchFamily="18" charset="0"/>
              <a:cs typeface="Helios"/>
            </a:endParaRPr>
          </a:p>
          <a:p>
            <a:pPr indent="279400" algn="just">
              <a:spcAft>
                <a:spcPts val="0"/>
              </a:spcAft>
            </a:pP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а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довжина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 — </a:t>
            </a: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у 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2 рази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більша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. </a:t>
            </a:r>
            <a:endParaRPr lang="ru-RU" sz="3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elios"/>
              <a:ea typeface="Times New Roman" panose="02020603050405020304" pitchFamily="18" charset="0"/>
              <a:cs typeface="Helios"/>
            </a:endParaRPr>
          </a:p>
          <a:p>
            <a:pPr indent="279400">
              <a:spcAft>
                <a:spcPts val="0"/>
              </a:spcAft>
            </a:pPr>
            <a:r>
              <a:rPr lang="ru-RU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Знайди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 </a:t>
            </a:r>
            <a:r>
              <a:rPr lang="ru-RU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площу</a:t>
            </a: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 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й периметр </a:t>
            </a:r>
            <a:r>
              <a:rPr lang="ru-RU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прямокутника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. </a:t>
            </a:r>
            <a:endParaRPr lang="ru-RU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FuturisC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Відповідь</a:t>
            </a:r>
            <a:r>
              <a:rPr lang="ru-RU" sz="3600" b="1" i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: S 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= </a:t>
            </a: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_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________; </a:t>
            </a:r>
            <a:r>
              <a:rPr lang="ru-RU" sz="4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Р </a:t>
            </a:r>
            <a:r>
              <a:rPr 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ios"/>
                <a:ea typeface="Times New Roman" panose="02020603050405020304" pitchFamily="18" charset="0"/>
                <a:cs typeface="Helios"/>
              </a:rPr>
              <a:t>=</a:t>
            </a:r>
            <a:endParaRPr lang="ru-RU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760738"/>
            <a:ext cx="8820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FuturisC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351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622238"/>
            <a:ext cx="9335515" cy="4642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4800" b="1" spc="50" dirty="0" err="1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Завдання</a:t>
            </a:r>
            <a:r>
              <a:rPr lang="ru-RU" sz="48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 7</a:t>
            </a:r>
          </a:p>
          <a:p>
            <a:pPr marL="279400" indent="-279400">
              <a:spcBef>
                <a:spcPts val="800"/>
              </a:spcBef>
              <a:spcAft>
                <a:spcPts val="200"/>
              </a:spcAft>
            </a:pP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6.*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Виконай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завдання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усно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, </a:t>
            </a:r>
            <a:r>
              <a:rPr lang="ru-RU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запиши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відповідь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.</a:t>
            </a:r>
          </a:p>
          <a:p>
            <a:pPr marL="279400" indent="-279400" algn="just">
              <a:spcBef>
                <a:spcPts val="800"/>
              </a:spcBef>
              <a:spcAft>
                <a:spcPts val="200"/>
              </a:spcAft>
            </a:pP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У хлопчика 2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цілих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яблука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, 8 половинок </a:t>
            </a:r>
            <a:endParaRPr lang="ru-RU" sz="32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FuturisC"/>
              <a:ea typeface="Times New Roman" panose="02020603050405020304" pitchFamily="18" charset="0"/>
              <a:cs typeface="FuturisC"/>
            </a:endParaRPr>
          </a:p>
          <a:p>
            <a:pPr marL="279400" indent="-279400" algn="just">
              <a:spcBef>
                <a:spcPts val="800"/>
              </a:spcBef>
              <a:spcAft>
                <a:spcPts val="200"/>
              </a:spcAft>
            </a:pPr>
            <a:r>
              <a:rPr lang="ru-RU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і 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12 </a:t>
            </a:r>
            <a:r>
              <a:rPr lang="ru-RU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чвертей</a:t>
            </a:r>
            <a:r>
              <a:rPr lang="ru-RU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. </a:t>
            </a:r>
            <a:r>
              <a:rPr lang="ru-RU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Скільки</a:t>
            </a:r>
            <a:r>
              <a:rPr lang="ru-RU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всього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</a:t>
            </a: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яблук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 у хлопчика?</a:t>
            </a:r>
          </a:p>
          <a:p>
            <a:pPr marL="279400" indent="-279400" algn="just">
              <a:spcBef>
                <a:spcPts val="800"/>
              </a:spcBef>
              <a:spcAft>
                <a:spcPts val="200"/>
              </a:spcAft>
            </a:pPr>
            <a:r>
              <a:rPr lang="ru-RU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Відповідь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uturisC"/>
                <a:ea typeface="Times New Roman" panose="02020603050405020304" pitchFamily="18" charset="0"/>
                <a:cs typeface="FuturisC"/>
              </a:rPr>
              <a:t>: _________________________</a:t>
            </a:r>
            <a:endParaRPr lang="ru-RU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760738"/>
            <a:ext cx="8820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FuturisC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026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87824" y="49953"/>
            <a:ext cx="29017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uk-UA" sz="6000" b="1" spc="50" dirty="0" smtClean="0">
                <a:ln w="9525" cmpd="sng">
                  <a:solidFill>
                    <a:srgbClr val="4472C4"/>
                  </a:solidFill>
                  <a:prstDash val="solid"/>
                </a:ln>
                <a:solidFill>
                  <a:prstClr val="white"/>
                </a:solidFill>
                <a:effectLst>
                  <a:glow rad="38100">
                    <a:srgbClr val="4472C4">
                      <a:alpha val="40000"/>
                    </a:srgbClr>
                  </a:glow>
                </a:effectLst>
                <a:latin typeface="Monotype Corsiva" panose="03010101010201010101" pitchFamily="66" charset="0"/>
              </a:rPr>
              <a:t>Перегони</a:t>
            </a:r>
            <a:endParaRPr lang="ru-RU" sz="6000" b="1" spc="50" dirty="0">
              <a:ln w="9525" cmpd="sng">
                <a:solidFill>
                  <a:srgbClr val="4472C4"/>
                </a:solidFill>
                <a:prstDash val="solid"/>
              </a:ln>
              <a:solidFill>
                <a:prstClr val="white"/>
              </a:solidFill>
              <a:effectLst>
                <a:glow rad="38100">
                  <a:srgbClr val="4472C4">
                    <a:alpha val="40000"/>
                  </a:srgb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3"/>
          <a:srcRect l="13308" t="16825" r="40192" b="17300"/>
          <a:stretch/>
        </p:blipFill>
        <p:spPr bwMode="auto">
          <a:xfrm>
            <a:off x="395536" y="1023447"/>
            <a:ext cx="8640960" cy="48538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7750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7974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12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113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FuturisC</vt:lpstr>
      <vt:lpstr>Helios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</dc:creator>
  <cp:lastModifiedBy>RePack by Diakov</cp:lastModifiedBy>
  <cp:revision>8</cp:revision>
  <dcterms:created xsi:type="dcterms:W3CDTF">2023-02-19T18:05:34Z</dcterms:created>
  <dcterms:modified xsi:type="dcterms:W3CDTF">2023-04-22T19:35:39Z</dcterms:modified>
</cp:coreProperties>
</file>