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7" r:id="rId2"/>
    <p:sldId id="256" r:id="rId3"/>
    <p:sldId id="277" r:id="rId4"/>
    <p:sldId id="278" r:id="rId5"/>
    <p:sldId id="257" r:id="rId6"/>
    <p:sldId id="269" r:id="rId7"/>
    <p:sldId id="271" r:id="rId8"/>
    <p:sldId id="258" r:id="rId9"/>
    <p:sldId id="265" r:id="rId10"/>
    <p:sldId id="270" r:id="rId11"/>
    <p:sldId id="272" r:id="rId12"/>
    <p:sldId id="279" r:id="rId13"/>
    <p:sldId id="280" r:id="rId14"/>
    <p:sldId id="281" r:id="rId15"/>
    <p:sldId id="273" r:id="rId16"/>
    <p:sldId id="27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>
        <p:scale>
          <a:sx n="81" d="100"/>
          <a:sy n="81" d="100"/>
        </p:scale>
        <p:origin x="66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LuhqhcFRikg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LuhqhcFRikg" TargetMode="External"/><Relationship Id="rId4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krlib.com.ua/books/printit.php?tid=6243" TargetMode="Externa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krlib.com.ua/books/printit.php?tid=206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7096" y="236668"/>
            <a:ext cx="10363891" cy="5574851"/>
          </a:xfrm>
        </p:spPr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rgbClr val="002060"/>
                </a:solidFill>
                <a:latin typeface="Airfool" panose="02000500000000000000" pitchFamily="2" charset="0"/>
              </a:rPr>
              <a:t>ГУМОР  ТВОРИТЬСЯ НАЙВАЖЧЕ… ПИСАТИ ГУМОР МОЖУТЬ ЛИШЕ НЕЧИСЛЕННІ АВТОРИ. </a:t>
            </a:r>
            <a:br>
              <a:rPr lang="uk-UA" dirty="0" smtClean="0">
                <a:solidFill>
                  <a:srgbClr val="002060"/>
                </a:solidFill>
                <a:latin typeface="Airfool" panose="02000500000000000000" pitchFamily="2" charset="0"/>
              </a:rPr>
            </a:br>
            <a:r>
              <a:rPr lang="uk-UA" dirty="0">
                <a:solidFill>
                  <a:srgbClr val="002060"/>
                </a:solidFill>
                <a:latin typeface="Airfool" panose="02000500000000000000" pitchFamily="2" charset="0"/>
              </a:rPr>
              <a:t/>
            </a:r>
            <a:br>
              <a:rPr lang="uk-UA" dirty="0">
                <a:solidFill>
                  <a:srgbClr val="002060"/>
                </a:solidFill>
                <a:latin typeface="Airfool" panose="02000500000000000000" pitchFamily="2" charset="0"/>
              </a:rPr>
            </a:br>
            <a:r>
              <a:rPr lang="uk-UA" dirty="0" smtClean="0">
                <a:solidFill>
                  <a:srgbClr val="002060"/>
                </a:solidFill>
                <a:latin typeface="Airfool" panose="02000500000000000000" pitchFamily="2" charset="0"/>
              </a:rPr>
              <a:t>ДЖЕК ЛОНДОН</a:t>
            </a:r>
            <a:br>
              <a:rPr lang="uk-UA" dirty="0" smtClean="0">
                <a:solidFill>
                  <a:srgbClr val="002060"/>
                </a:solidFill>
                <a:latin typeface="Airfool" panose="02000500000000000000" pitchFamily="2" charset="0"/>
              </a:rPr>
            </a:br>
            <a:r>
              <a:rPr lang="uk-UA" dirty="0" smtClean="0">
                <a:solidFill>
                  <a:srgbClr val="002060"/>
                </a:solidFill>
                <a:latin typeface="Airfool" panose="02000500000000000000" pitchFamily="2" charset="0"/>
              </a:rPr>
              <a:t>(АМЕРИКАНСЬКИЙ ПИСЬМЕННИК)</a:t>
            </a:r>
            <a:endParaRPr lang="ru-RU" dirty="0">
              <a:solidFill>
                <a:srgbClr val="002060"/>
              </a:solidFill>
              <a:latin typeface="Airfool" panose="02000500000000000000" pitchFamily="2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002" y="4430059"/>
            <a:ext cx="2070100" cy="2159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9345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7210" y="261257"/>
            <a:ext cx="8534401" cy="816429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rgbClr val="0070C0"/>
                </a:solidFill>
              </a:rPr>
              <a:t>Усно: </a:t>
            </a:r>
            <a:r>
              <a:rPr lang="uk-UA" dirty="0" smtClean="0">
                <a:solidFill>
                  <a:srgbClr val="0070C0"/>
                </a:solidFill>
              </a:rPr>
              <a:t>за змістом прочитаного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32115" y="1621971"/>
            <a:ext cx="9273041" cy="4582885"/>
          </a:xfrm>
        </p:spPr>
        <p:txBody>
          <a:bodyPr>
            <a:normAutofit fontScale="25000" lnSpcReduction="20000"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uk-UA" sz="17600" dirty="0" smtClean="0">
                <a:latin typeface="Times New Roman" pitchFamily="18" charset="0"/>
                <a:cs typeface="Times New Roman" pitchFamily="18" charset="0"/>
              </a:rPr>
              <a:t>Хто такі чумаки?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uk-UA" sz="17600" dirty="0" smtClean="0">
                <a:latin typeface="Times New Roman" pitchFamily="18" charset="0"/>
                <a:cs typeface="Times New Roman" pitchFamily="18" charset="0"/>
              </a:rPr>
              <a:t>Що хотів придбати чумак?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uk-UA" sz="17600" dirty="0" smtClean="0">
                <a:latin typeface="Times New Roman" pitchFamily="18" charset="0"/>
                <a:cs typeface="Times New Roman" pitchFamily="18" charset="0"/>
              </a:rPr>
              <a:t>Як відповіли багаті купці чумакові?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uk-UA" sz="17600" dirty="0" smtClean="0">
                <a:latin typeface="Times New Roman" pitchFamily="18" charset="0"/>
                <a:cs typeface="Times New Roman" pitchFamily="18" charset="0"/>
              </a:rPr>
              <a:t>Що на сказав на їхні слова чумак?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uk-UA" sz="17600" dirty="0" smtClean="0">
                <a:latin typeface="Times New Roman" pitchFamily="18" charset="0"/>
                <a:cs typeface="Times New Roman" pitchFamily="18" charset="0"/>
              </a:rPr>
              <a:t>Кого висміяв письменник у співомовці?</a:t>
            </a:r>
          </a:p>
          <a:p>
            <a:pPr marL="285750" indent="-285750">
              <a:buFont typeface="Wingdings" pitchFamily="2" charset="2"/>
              <a:buChar char="v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758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892526" y="345923"/>
            <a:ext cx="8534400" cy="1507067"/>
          </a:xfrm>
        </p:spPr>
        <p:txBody>
          <a:bodyPr/>
          <a:lstStyle/>
          <a:p>
            <a:r>
              <a:rPr lang="uk-UA" cap="none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Запиши</a:t>
            </a:r>
            <a:r>
              <a:rPr lang="uk-UA" cap="none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uk-UA" cap="none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cap="none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Які </a:t>
            </a:r>
            <a:r>
              <a:rPr lang="uk-UA" cap="none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риси притаманні героям?</a:t>
            </a:r>
            <a:endParaRPr lang="ru-RU" cap="none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202714" y="2198913"/>
            <a:ext cx="3868057" cy="3097528"/>
          </a:xfr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80036" y="2612571"/>
            <a:ext cx="4708391" cy="3062293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415143" y="5987143"/>
            <a:ext cx="3015343" cy="6313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Чумак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772400" y="5475515"/>
            <a:ext cx="3015343" cy="6313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Купці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7635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Airfool" panose="02000500000000000000" pitchFamily="2" charset="0"/>
              </a:rPr>
              <a:t>1. </a:t>
            </a:r>
            <a:r>
              <a:rPr lang="ru-RU" b="1" dirty="0" err="1" smtClean="0">
                <a:latin typeface="Airfool" panose="02000500000000000000" pitchFamily="2" charset="0"/>
              </a:rPr>
              <a:t>Вміти</a:t>
            </a:r>
            <a:r>
              <a:rPr lang="ru-RU" b="1" dirty="0" smtClean="0">
                <a:latin typeface="Airfool" panose="02000500000000000000" pitchFamily="2" charset="0"/>
              </a:rPr>
              <a:t> </a:t>
            </a:r>
            <a:r>
              <a:rPr lang="ru-RU" b="1" dirty="0" err="1" smtClean="0">
                <a:latin typeface="Airfool" panose="02000500000000000000" pitchFamily="2" charset="0"/>
              </a:rPr>
              <a:t>аналізувати</a:t>
            </a:r>
            <a:r>
              <a:rPr lang="ru-RU" b="1" dirty="0" smtClean="0">
                <a:latin typeface="Airfool" panose="02000500000000000000" pitchFamily="2" charset="0"/>
              </a:rPr>
              <a:t> </a:t>
            </a:r>
            <a:r>
              <a:rPr lang="ru-RU" b="1" dirty="0" err="1" smtClean="0">
                <a:latin typeface="Airfool" panose="02000500000000000000" pitchFamily="2" charset="0"/>
              </a:rPr>
              <a:t>співомовку</a:t>
            </a:r>
            <a:r>
              <a:rPr lang="ru-RU" b="1" dirty="0" smtClean="0">
                <a:latin typeface="Airfool" panose="02000500000000000000" pitchFamily="2" charset="0"/>
              </a:rPr>
              <a:t> «Добре </a:t>
            </a:r>
            <a:r>
              <a:rPr lang="ru-RU" b="1" dirty="0" err="1" smtClean="0">
                <a:latin typeface="Airfool" panose="02000500000000000000" pitchFamily="2" charset="0"/>
              </a:rPr>
              <a:t>торгувалось</a:t>
            </a:r>
            <a:r>
              <a:rPr lang="ru-RU" b="1" dirty="0" smtClean="0">
                <a:latin typeface="Airfool" panose="02000500000000000000" pitchFamily="2" charset="0"/>
              </a:rPr>
              <a:t>»</a:t>
            </a:r>
            <a:br>
              <a:rPr lang="ru-RU" b="1" dirty="0" smtClean="0">
                <a:latin typeface="Airfool" panose="02000500000000000000" pitchFamily="2" charset="0"/>
              </a:rPr>
            </a:br>
            <a:r>
              <a:rPr lang="ru-RU" b="1" dirty="0" smtClean="0">
                <a:latin typeface="Airfool" panose="02000500000000000000" pitchFamily="2" charset="0"/>
              </a:rPr>
              <a:t>2. </a:t>
            </a:r>
            <a:r>
              <a:rPr lang="ru-RU" b="1" dirty="0" err="1" smtClean="0">
                <a:latin typeface="Airfool" panose="02000500000000000000" pitchFamily="2" charset="0"/>
              </a:rPr>
              <a:t>Здати</a:t>
            </a:r>
            <a:r>
              <a:rPr lang="ru-RU" b="1" dirty="0" smtClean="0">
                <a:latin typeface="Airfool" panose="02000500000000000000" pitchFamily="2" charset="0"/>
              </a:rPr>
              <a:t> </a:t>
            </a:r>
            <a:r>
              <a:rPr lang="ru-RU" b="1" dirty="0" err="1" smtClean="0">
                <a:latin typeface="Airfool" panose="02000500000000000000" pitchFamily="2" charset="0"/>
              </a:rPr>
              <a:t>письмове</a:t>
            </a:r>
            <a:r>
              <a:rPr lang="ru-RU" b="1" dirty="0" smtClean="0">
                <a:latin typeface="Airfool" panose="02000500000000000000" pitchFamily="2" charset="0"/>
              </a:rPr>
              <a:t> </a:t>
            </a:r>
            <a:r>
              <a:rPr lang="ru-RU" b="1" dirty="0" err="1" smtClean="0">
                <a:latin typeface="Airfool" panose="02000500000000000000" pitchFamily="2" charset="0"/>
              </a:rPr>
              <a:t>завдання</a:t>
            </a:r>
            <a:r>
              <a:rPr lang="ru-RU" b="1" dirty="0" smtClean="0">
                <a:latin typeface="Airfool" panose="02000500000000000000" pitchFamily="2" charset="0"/>
              </a:rPr>
              <a:t>.</a:t>
            </a:r>
            <a:br>
              <a:rPr lang="ru-RU" b="1" dirty="0" smtClean="0">
                <a:latin typeface="Airfool" panose="02000500000000000000" pitchFamily="2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/>
              <a:t>Урок 1</a:t>
            </a:r>
          </a:p>
          <a:p>
            <a:r>
              <a:rPr lang="uk-UA" sz="6000" b="1" dirty="0" smtClean="0"/>
              <a:t>Домашнє завдання</a:t>
            </a:r>
            <a:endParaRPr lang="uk-UA" sz="6000" b="1" dirty="0"/>
          </a:p>
        </p:txBody>
      </p:sp>
    </p:spTree>
    <p:extLst>
      <p:ext uri="{BB962C8B-B14F-4D97-AF65-F5344CB8AC3E}">
        <p14:creationId xmlns:p14="http://schemas.microsoft.com/office/powerpoint/2010/main" val="16432837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Авторська симпатія до простої людини, її розуму, кмітливості, почуття гумору у співомовках «Запорожці у короля» - 26.04.2023</a:t>
            </a:r>
            <a:r>
              <a:rPr lang="ru-RU" b="1" dirty="0" smtClean="0">
                <a:latin typeface="Airfool" panose="02000500000000000000" pitchFamily="2" charset="0"/>
              </a:rPr>
              <a:t/>
            </a:r>
            <a:br>
              <a:rPr lang="ru-RU" b="1" dirty="0" smtClean="0">
                <a:latin typeface="Airfool" panose="02000500000000000000" pitchFamily="2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/>
              <a:t>Урок 2</a:t>
            </a:r>
          </a:p>
          <a:p>
            <a:pPr marL="0" indent="0">
              <a:buNone/>
            </a:pPr>
            <a:endParaRPr lang="uk-UA" sz="6000" b="1" dirty="0"/>
          </a:p>
        </p:txBody>
      </p:sp>
    </p:spTree>
    <p:extLst>
      <p:ext uri="{BB962C8B-B14F-4D97-AF65-F5344CB8AC3E}">
        <p14:creationId xmlns:p14="http://schemas.microsoft.com/office/powerpoint/2010/main" val="849733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www.youtube.com/watch?v=LuhqhcFRikg</a:t>
            </a:r>
            <a:r>
              <a:rPr lang="uk-UA" dirty="0" smtClean="0"/>
              <a:t> </a:t>
            </a:r>
            <a:endParaRPr lang="uk-UA" dirty="0"/>
          </a:p>
        </p:txBody>
      </p:sp>
      <p:pic>
        <p:nvPicPr>
          <p:cNvPr id="4" name="LuhqhcFRikg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992760" y="197963"/>
            <a:ext cx="7697235" cy="4329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0822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7105" y="535308"/>
            <a:ext cx="10821988" cy="3048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400" b="1" dirty="0" smtClean="0">
                <a:solidFill>
                  <a:srgbClr val="002060"/>
                </a:solidFill>
              </a:rPr>
              <a:t>Співомовка «Запорожці у короля</a:t>
            </a:r>
            <a:r>
              <a:rPr lang="uk-UA" sz="2400" b="1" dirty="0" smtClean="0">
                <a:solidFill>
                  <a:srgbClr val="002060"/>
                </a:solidFill>
              </a:rPr>
              <a:t>»</a:t>
            </a:r>
            <a:br>
              <a:rPr lang="uk-UA" sz="2400" b="1" dirty="0" smtClean="0">
                <a:solidFill>
                  <a:srgbClr val="002060"/>
                </a:solidFill>
              </a:rPr>
            </a:br>
            <a:r>
              <a:rPr lang="en-US" sz="2400" b="1" dirty="0">
                <a:solidFill>
                  <a:srgbClr val="002060"/>
                </a:solidFill>
                <a:hlinkClick r:id="rId2"/>
              </a:rPr>
              <a:t>https://</a:t>
            </a:r>
            <a:r>
              <a:rPr lang="en-US" sz="2400" b="1" dirty="0" smtClean="0">
                <a:solidFill>
                  <a:srgbClr val="002060"/>
                </a:solidFill>
                <a:hlinkClick r:id="rId2"/>
              </a:rPr>
              <a:t>www.ukrlib.com.ua/books/printit.php?tid=6243</a:t>
            </a:r>
            <a:r>
              <a:rPr lang="uk-UA" sz="2400" b="1" dirty="0" smtClean="0">
                <a:solidFill>
                  <a:srgbClr val="002060"/>
                </a:solidFill>
              </a:rPr>
              <a:t> 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6571" y="491067"/>
            <a:ext cx="11146971" cy="1947333"/>
          </a:xfrm>
        </p:spPr>
        <p:txBody>
          <a:bodyPr>
            <a:normAutofit fontScale="25000" lnSpcReduction="20000"/>
          </a:bodyPr>
          <a:lstStyle/>
          <a:p>
            <a:r>
              <a:rPr lang="uk-UA" sz="8000" dirty="0" smtClean="0">
                <a:solidFill>
                  <a:srgbClr val="C00000"/>
                </a:solidFill>
              </a:rPr>
              <a:t>Словникова робота</a:t>
            </a:r>
          </a:p>
          <a:p>
            <a:r>
              <a:rPr lang="uk-UA" sz="8000" b="1" dirty="0" smtClean="0">
                <a:solidFill>
                  <a:srgbClr val="0070C0"/>
                </a:solidFill>
              </a:rPr>
              <a:t>Жупан</a:t>
            </a:r>
            <a:r>
              <a:rPr lang="uk-UA" sz="8000" dirty="0" smtClean="0">
                <a:solidFill>
                  <a:srgbClr val="0070C0"/>
                </a:solidFill>
              </a:rPr>
              <a:t> – старовинний верхній чоловічий одяг, оздоблений хутром, що був поширений серед заможного козацтва та польської шляхти.</a:t>
            </a:r>
          </a:p>
          <a:p>
            <a:r>
              <a:rPr lang="uk-UA" sz="8000" b="1" dirty="0" smtClean="0">
                <a:solidFill>
                  <a:srgbClr val="0070C0"/>
                </a:solidFill>
              </a:rPr>
              <a:t>Кармазиновий</a:t>
            </a:r>
            <a:r>
              <a:rPr lang="uk-UA" sz="8000" dirty="0" smtClean="0">
                <a:solidFill>
                  <a:srgbClr val="0070C0"/>
                </a:solidFill>
              </a:rPr>
              <a:t> – із дорогого старовинного темно-червоного сукна.</a:t>
            </a:r>
          </a:p>
          <a:p>
            <a:r>
              <a:rPr lang="uk-UA" sz="8000" b="1" dirty="0" smtClean="0">
                <a:solidFill>
                  <a:srgbClr val="0070C0"/>
                </a:solidFill>
              </a:rPr>
              <a:t>Щільник</a:t>
            </a:r>
            <a:r>
              <a:rPr lang="uk-UA" sz="8000" dirty="0" smtClean="0">
                <a:solidFill>
                  <a:srgbClr val="0070C0"/>
                </a:solidFill>
              </a:rPr>
              <a:t> –(стільник) – лист, утворений чашечками з воску, що його бджоли й оси роблять для зберігання меду.</a:t>
            </a:r>
          </a:p>
          <a:p>
            <a:r>
              <a:rPr lang="ru-RU" sz="8000" b="1" dirty="0" smtClean="0">
                <a:solidFill>
                  <a:srgbClr val="002060"/>
                </a:solidFill>
              </a:rPr>
              <a:t>Тема</a:t>
            </a:r>
            <a:r>
              <a:rPr lang="ru-RU" sz="8000" dirty="0" smtClean="0">
                <a:solidFill>
                  <a:srgbClr val="002060"/>
                </a:solidFill>
              </a:rPr>
              <a:t> :</a:t>
            </a:r>
            <a:r>
              <a:rPr lang="ru-RU" sz="8000" dirty="0">
                <a:solidFill>
                  <a:srgbClr val="002060"/>
                </a:solidFill>
              </a:rPr>
              <a:t> </a:t>
            </a:r>
            <a:r>
              <a:rPr lang="uk-UA" sz="8000" dirty="0" smtClean="0">
                <a:solidFill>
                  <a:srgbClr val="002060"/>
                </a:solidFill>
              </a:rPr>
              <a:t>зображення приїзду козаків до польського короля, їх шаноблива зустріч.</a:t>
            </a:r>
          </a:p>
          <a:p>
            <a:r>
              <a:rPr lang="uk-UA" sz="8000" b="1" dirty="0" smtClean="0">
                <a:solidFill>
                  <a:srgbClr val="002060"/>
                </a:solidFill>
              </a:rPr>
              <a:t>Ідея</a:t>
            </a:r>
            <a:r>
              <a:rPr lang="uk-UA" sz="8000" dirty="0" smtClean="0">
                <a:solidFill>
                  <a:srgbClr val="002060"/>
                </a:solidFill>
              </a:rPr>
              <a:t>: возвеличення мужності, кмітливості козаків, вміння бути дипломатичними.</a:t>
            </a:r>
          </a:p>
          <a:p>
            <a:r>
              <a:rPr lang="uk-UA" sz="8000" dirty="0">
                <a:solidFill>
                  <a:srgbClr val="002060"/>
                </a:solidFill>
              </a:rPr>
              <a:t>Основна думка : у подібній ситуації поважають і цінують тих (козаків), кого побоюються</a:t>
            </a:r>
            <a:r>
              <a:rPr lang="uk-UA" sz="8000" dirty="0" smtClean="0">
                <a:solidFill>
                  <a:srgbClr val="002060"/>
                </a:solidFill>
              </a:rPr>
              <a:t>.</a:t>
            </a:r>
          </a:p>
          <a:p>
            <a:pPr algn="ctr"/>
            <a:r>
              <a:rPr lang="uk-UA" sz="8000" b="1" dirty="0" smtClean="0">
                <a:solidFill>
                  <a:srgbClr val="002060"/>
                </a:solidFill>
              </a:rPr>
              <a:t>Композиція</a:t>
            </a:r>
            <a:r>
              <a:rPr lang="uk-UA" sz="8000" dirty="0">
                <a:solidFill>
                  <a:srgbClr val="002060"/>
                </a:solidFill>
              </a:rPr>
              <a:t> “Запорожці у короля</a:t>
            </a:r>
            <a:r>
              <a:rPr lang="uk-UA" sz="8000" dirty="0" smtClean="0">
                <a:solidFill>
                  <a:srgbClr val="002060"/>
                </a:solidFill>
              </a:rPr>
              <a:t>”</a:t>
            </a:r>
          </a:p>
          <a:p>
            <a:r>
              <a:rPr lang="uk-UA" sz="8000" b="1" dirty="0" smtClean="0">
                <a:solidFill>
                  <a:srgbClr val="002060"/>
                </a:solidFill>
              </a:rPr>
              <a:t>Експозиція</a:t>
            </a:r>
            <a:r>
              <a:rPr lang="uk-UA" sz="8000" dirty="0">
                <a:solidFill>
                  <a:srgbClr val="002060"/>
                </a:solidFill>
              </a:rPr>
              <a:t>: приїзд запорожців до короля</a:t>
            </a:r>
            <a:r>
              <a:rPr lang="uk-UA" sz="80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uk-UA" sz="8000" b="1" dirty="0" smtClean="0">
                <a:solidFill>
                  <a:srgbClr val="002060"/>
                </a:solidFill>
              </a:rPr>
              <a:t>Зав’язка</a:t>
            </a:r>
            <a:r>
              <a:rPr lang="uk-UA" sz="8000" b="1" dirty="0">
                <a:solidFill>
                  <a:srgbClr val="002060"/>
                </a:solidFill>
              </a:rPr>
              <a:t>: </a:t>
            </a:r>
            <a:r>
              <a:rPr lang="uk-UA" sz="8000" dirty="0">
                <a:solidFill>
                  <a:srgbClr val="002060"/>
                </a:solidFill>
              </a:rPr>
              <a:t>здивування ляхів зовнішністю козаків, зокрема їх довгими вусами</a:t>
            </a:r>
            <a:r>
              <a:rPr lang="uk-UA" sz="80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uk-UA" sz="8000" b="1" dirty="0" smtClean="0">
                <a:solidFill>
                  <a:srgbClr val="002060"/>
                </a:solidFill>
              </a:rPr>
              <a:t>Кульмінація</a:t>
            </a:r>
            <a:r>
              <a:rPr lang="uk-UA" sz="8000" b="1" dirty="0">
                <a:solidFill>
                  <a:srgbClr val="002060"/>
                </a:solidFill>
              </a:rPr>
              <a:t>:</a:t>
            </a:r>
            <a:r>
              <a:rPr lang="uk-UA" sz="8000" dirty="0">
                <a:solidFill>
                  <a:srgbClr val="002060"/>
                </a:solidFill>
              </a:rPr>
              <a:t> ляхи намагалися посміятися над козаками та їх вусами, пригостивши їх сметаною</a:t>
            </a:r>
            <a:r>
              <a:rPr lang="uk-UA" sz="80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ru-RU" sz="8000" b="1" dirty="0" err="1">
                <a:solidFill>
                  <a:srgbClr val="002060"/>
                </a:solidFill>
              </a:rPr>
              <a:t>Розв’язка</a:t>
            </a:r>
            <a:r>
              <a:rPr lang="ru-RU" sz="8000" dirty="0">
                <a:solidFill>
                  <a:srgbClr val="002060"/>
                </a:solidFill>
              </a:rPr>
              <a:t>: </a:t>
            </a:r>
            <a:r>
              <a:rPr lang="ru-RU" sz="8000" dirty="0" err="1">
                <a:solidFill>
                  <a:srgbClr val="002060"/>
                </a:solidFill>
              </a:rPr>
              <a:t>козаки</a:t>
            </a:r>
            <a:r>
              <a:rPr lang="ru-RU" sz="8000" dirty="0">
                <a:solidFill>
                  <a:srgbClr val="002060"/>
                </a:solidFill>
              </a:rPr>
              <a:t> попросили короля </a:t>
            </a:r>
            <a:r>
              <a:rPr lang="ru-RU" sz="8000" dirty="0" err="1">
                <a:solidFill>
                  <a:srgbClr val="002060"/>
                </a:solidFill>
              </a:rPr>
              <a:t>спробувати</a:t>
            </a:r>
            <a:r>
              <a:rPr lang="ru-RU" sz="8000" dirty="0">
                <a:solidFill>
                  <a:srgbClr val="002060"/>
                </a:solidFill>
              </a:rPr>
              <a:t> </a:t>
            </a:r>
            <a:r>
              <a:rPr lang="ru-RU" sz="8000" dirty="0" err="1">
                <a:solidFill>
                  <a:srgbClr val="002060"/>
                </a:solidFill>
              </a:rPr>
              <a:t>запропоновану</a:t>
            </a:r>
            <a:r>
              <a:rPr lang="ru-RU" sz="8000" dirty="0">
                <a:solidFill>
                  <a:srgbClr val="002060"/>
                </a:solidFill>
              </a:rPr>
              <a:t> ним сметану</a:t>
            </a:r>
            <a:r>
              <a:rPr lang="ru-RU" sz="8000" dirty="0" smtClean="0">
                <a:solidFill>
                  <a:srgbClr val="002060"/>
                </a:solidFill>
              </a:rPr>
              <a:t>.</a:t>
            </a:r>
          </a:p>
          <a:p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78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 txBox="1">
            <a:spLocks/>
          </p:cNvSpPr>
          <p:nvPr/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1145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uk-UA" sz="6000" b="1" dirty="0" smtClean="0"/>
              <a:t>Урок 2</a:t>
            </a:r>
          </a:p>
          <a:p>
            <a:r>
              <a:rPr lang="uk-UA" sz="6000" b="1" dirty="0" smtClean="0"/>
              <a:t>Домашнє завдання</a:t>
            </a:r>
            <a:endParaRPr lang="uk-UA" sz="6000" b="1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44468" y="3629493"/>
            <a:ext cx="8534400" cy="1507067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написати</a:t>
            </a:r>
            <a:r>
              <a:rPr lang="ru-RU" dirty="0"/>
              <a:t> </a:t>
            </a:r>
            <a:r>
              <a:rPr lang="ru-RU" dirty="0" err="1"/>
              <a:t>допис</a:t>
            </a:r>
            <a:r>
              <a:rPr lang="ru-RU" dirty="0"/>
              <a:t> до </a:t>
            </a:r>
            <a:r>
              <a:rPr lang="ru-RU" dirty="0" err="1"/>
              <a:t>шкільного</a:t>
            </a:r>
            <a:r>
              <a:rPr lang="ru-RU" dirty="0"/>
              <a:t> </a:t>
            </a:r>
            <a:r>
              <a:rPr lang="ru-RU" dirty="0" err="1"/>
              <a:t>інтернет</a:t>
            </a:r>
            <a:r>
              <a:rPr lang="ru-RU" dirty="0"/>
              <a:t> – сайту «</a:t>
            </a:r>
            <a:r>
              <a:rPr lang="ru-RU" dirty="0" err="1"/>
              <a:t>Чому</a:t>
            </a:r>
            <a:r>
              <a:rPr lang="ru-RU" dirty="0"/>
              <a:t> я раджу кожному </a:t>
            </a:r>
            <a:r>
              <a:rPr lang="ru-RU" dirty="0" err="1"/>
              <a:t>прочитати</a:t>
            </a:r>
            <a:r>
              <a:rPr lang="ru-RU" dirty="0"/>
              <a:t> </a:t>
            </a:r>
            <a:r>
              <a:rPr lang="ru-RU" dirty="0" err="1"/>
              <a:t>співомовки</a:t>
            </a:r>
            <a:r>
              <a:rPr lang="ru-RU" dirty="0"/>
              <a:t> </a:t>
            </a:r>
            <a:r>
              <a:rPr lang="ru-RU" dirty="0" err="1"/>
              <a:t>С.Руданського</a:t>
            </a:r>
            <a:r>
              <a:rPr lang="ru-RU" dirty="0"/>
              <a:t>».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34310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3638" y="172122"/>
            <a:ext cx="9251576" cy="4012604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Airfool" panose="02000500000000000000" pitchFamily="2" charset="0"/>
              </a:rPr>
              <a:t>Степан </a:t>
            </a:r>
            <a:r>
              <a:rPr lang="ru-RU" sz="4400" b="1" dirty="0" err="1" smtClean="0">
                <a:solidFill>
                  <a:srgbClr val="002060"/>
                </a:solidFill>
                <a:latin typeface="Airfool" panose="02000500000000000000" pitchFamily="2" charset="0"/>
              </a:rPr>
              <a:t>руданський</a:t>
            </a:r>
            <a:r>
              <a:rPr lang="ru-RU" sz="4400" b="1" dirty="0" smtClean="0">
                <a:solidFill>
                  <a:srgbClr val="002060"/>
                </a:solidFill>
                <a:latin typeface="Airfool" panose="02000500000000000000" pitchFamily="2" charset="0"/>
              </a:rPr>
              <a:t>.   </a:t>
            </a:r>
            <a:br>
              <a:rPr lang="ru-RU" sz="4400" b="1" dirty="0" smtClean="0">
                <a:solidFill>
                  <a:srgbClr val="002060"/>
                </a:solidFill>
                <a:latin typeface="Airfool" panose="02000500000000000000" pitchFamily="2" charset="0"/>
              </a:rPr>
            </a:br>
            <a:r>
              <a:rPr lang="ru-RU" sz="4400" b="1" dirty="0" smtClean="0">
                <a:solidFill>
                  <a:srgbClr val="002060"/>
                </a:solidFill>
                <a:latin typeface="Airfool" panose="02000500000000000000" pitchFamily="2" charset="0"/>
              </a:rPr>
              <a:t> </a:t>
            </a:r>
            <a:r>
              <a:rPr lang="uk-UA" sz="4400" b="1" dirty="0" smtClean="0">
                <a:solidFill>
                  <a:srgbClr val="002060"/>
                </a:solidFill>
                <a:latin typeface="Airfool" panose="02000500000000000000" pitchFamily="2" charset="0"/>
              </a:rPr>
              <a:t>Співомовки «Добре торгувалось», </a:t>
            </a:r>
            <a:r>
              <a:rPr lang="uk-UA" sz="4400" b="1" dirty="0" smtClean="0">
                <a:solidFill>
                  <a:srgbClr val="002060"/>
                </a:solidFill>
                <a:latin typeface="Airfool" panose="02000500000000000000" pitchFamily="2" charset="0"/>
              </a:rPr>
              <a:t>Запорожці </a:t>
            </a:r>
            <a:r>
              <a:rPr lang="uk-UA" sz="4400" b="1" dirty="0" smtClean="0">
                <a:solidFill>
                  <a:srgbClr val="002060"/>
                </a:solidFill>
                <a:latin typeface="Airfool" panose="02000500000000000000" pitchFamily="2" charset="0"/>
              </a:rPr>
              <a:t>у короля</a:t>
            </a:r>
            <a:r>
              <a:rPr lang="uk-UA" sz="4400" b="1" dirty="0" smtClean="0">
                <a:solidFill>
                  <a:srgbClr val="002060"/>
                </a:solidFill>
                <a:latin typeface="Airfool" panose="02000500000000000000" pitchFamily="2" charset="0"/>
              </a:rPr>
              <a:t>»</a:t>
            </a:r>
            <a:endParaRPr lang="uk-UA" sz="4400" b="1" dirty="0" smtClean="0">
              <a:solidFill>
                <a:srgbClr val="002060"/>
              </a:solidFill>
              <a:latin typeface="Airfool" panose="02000500000000000000" pitchFamily="2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4108" y="3160058"/>
            <a:ext cx="2818697" cy="334831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464325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6759" y="1774679"/>
            <a:ext cx="11010119" cy="401260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400" b="1" dirty="0" smtClean="0">
                <a:solidFill>
                  <a:srgbClr val="002060"/>
                </a:solidFill>
                <a:latin typeface="Airfool" panose="02000500000000000000" pitchFamily="2" charset="0"/>
              </a:rPr>
              <a:t>Блок уроків:</a:t>
            </a:r>
            <a:br>
              <a:rPr lang="uk-UA" sz="4400" b="1" dirty="0" smtClean="0">
                <a:solidFill>
                  <a:srgbClr val="002060"/>
                </a:solidFill>
                <a:latin typeface="Airfool" panose="02000500000000000000" pitchFamily="2" charset="0"/>
              </a:rPr>
            </a:br>
            <a:r>
              <a:rPr lang="uk-UA" sz="4400" b="1" dirty="0" smtClean="0">
                <a:solidFill>
                  <a:srgbClr val="002060"/>
                </a:solidFill>
                <a:latin typeface="Airfool" panose="02000500000000000000" pitchFamily="2" charset="0"/>
              </a:rPr>
              <a:t>1. </a:t>
            </a:r>
            <a:r>
              <a:rPr lang="ru-RU" sz="4400" b="1" dirty="0" err="1">
                <a:latin typeface="Airfool" panose="02000500000000000000" pitchFamily="2" charset="0"/>
              </a:rPr>
              <a:t>Висміювання</a:t>
            </a:r>
            <a:r>
              <a:rPr lang="ru-RU" sz="4400" b="1" dirty="0">
                <a:latin typeface="Airfool" panose="02000500000000000000" pitchFamily="2" charset="0"/>
              </a:rPr>
              <a:t> </a:t>
            </a:r>
            <a:r>
              <a:rPr lang="ru-RU" sz="4400" b="1" dirty="0" err="1">
                <a:latin typeface="Airfool" panose="02000500000000000000" pitchFamily="2" charset="0"/>
              </a:rPr>
              <a:t>моральних</a:t>
            </a:r>
            <a:r>
              <a:rPr lang="ru-RU" sz="4400" b="1" dirty="0">
                <a:latin typeface="Airfool" panose="02000500000000000000" pitchFamily="2" charset="0"/>
              </a:rPr>
              <a:t> </a:t>
            </a:r>
            <a:r>
              <a:rPr lang="ru-RU" sz="4400" b="1" dirty="0" err="1">
                <a:latin typeface="Airfool" panose="02000500000000000000" pitchFamily="2" charset="0"/>
              </a:rPr>
              <a:t>вад</a:t>
            </a:r>
            <a:r>
              <a:rPr lang="ru-RU" sz="4400" b="1" dirty="0">
                <a:latin typeface="Airfool" panose="02000500000000000000" pitchFamily="2" charset="0"/>
              </a:rPr>
              <a:t>, </a:t>
            </a:r>
            <a:r>
              <a:rPr lang="ru-RU" sz="4400" b="1" dirty="0" err="1">
                <a:latin typeface="Airfool" panose="02000500000000000000" pitchFamily="2" charset="0"/>
              </a:rPr>
              <a:t>негативних</a:t>
            </a:r>
            <a:r>
              <a:rPr lang="ru-RU" sz="4400" b="1" dirty="0">
                <a:latin typeface="Airfool" panose="02000500000000000000" pitchFamily="2" charset="0"/>
              </a:rPr>
              <a:t> рис характеру у </a:t>
            </a:r>
            <a:r>
              <a:rPr lang="ru-RU" sz="4400" b="1" dirty="0" err="1">
                <a:latin typeface="Airfool" panose="02000500000000000000" pitchFamily="2" charset="0"/>
              </a:rPr>
              <a:t>співомовках</a:t>
            </a:r>
            <a:r>
              <a:rPr lang="ru-RU" sz="4400" b="1" dirty="0">
                <a:latin typeface="Airfool" panose="02000500000000000000" pitchFamily="2" charset="0"/>
              </a:rPr>
              <a:t> «Добре </a:t>
            </a:r>
            <a:r>
              <a:rPr lang="ru-RU" sz="4400" b="1" dirty="0" err="1">
                <a:latin typeface="Airfool" panose="02000500000000000000" pitchFamily="2" charset="0"/>
              </a:rPr>
              <a:t>торгувалось</a:t>
            </a:r>
            <a:r>
              <a:rPr lang="ru-RU" sz="4400" b="1" dirty="0" smtClean="0">
                <a:latin typeface="Airfool" panose="02000500000000000000" pitchFamily="2" charset="0"/>
              </a:rPr>
              <a:t>» - 24.04.2023</a:t>
            </a:r>
            <a:br>
              <a:rPr lang="ru-RU" sz="4400" b="1" dirty="0" smtClean="0">
                <a:latin typeface="Airfool" panose="02000500000000000000" pitchFamily="2" charset="0"/>
              </a:rPr>
            </a:br>
            <a:r>
              <a:rPr lang="ru-RU" sz="4400" b="1" dirty="0" smtClean="0">
                <a:solidFill>
                  <a:srgbClr val="002060"/>
                </a:solidFill>
                <a:latin typeface="Airfool" panose="02000500000000000000" pitchFamily="2" charset="0"/>
              </a:rPr>
              <a:t>2. </a:t>
            </a:r>
            <a:r>
              <a:rPr lang="uk-UA" dirty="0"/>
              <a:t>Авторська симпатія до простої людини, її розуму, кмітливості, почуття гумору у співомовках «Запорожці у короля</a:t>
            </a:r>
            <a:r>
              <a:rPr lang="uk-UA" dirty="0" smtClean="0"/>
              <a:t>» - 26.04.2023</a:t>
            </a:r>
            <a:endParaRPr lang="uk-UA" sz="4400" b="1" dirty="0" smtClean="0">
              <a:solidFill>
                <a:srgbClr val="002060"/>
              </a:solidFill>
              <a:latin typeface="Airfool" panose="02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281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latin typeface="Airfool" panose="02000500000000000000" pitchFamily="2" charset="0"/>
              </a:rPr>
              <a:t>Висміювання</a:t>
            </a:r>
            <a:r>
              <a:rPr lang="ru-RU" b="1" dirty="0">
                <a:latin typeface="Airfool" panose="02000500000000000000" pitchFamily="2" charset="0"/>
              </a:rPr>
              <a:t> </a:t>
            </a:r>
            <a:r>
              <a:rPr lang="ru-RU" b="1" dirty="0" err="1">
                <a:latin typeface="Airfool" panose="02000500000000000000" pitchFamily="2" charset="0"/>
              </a:rPr>
              <a:t>моральних</a:t>
            </a:r>
            <a:r>
              <a:rPr lang="ru-RU" b="1" dirty="0">
                <a:latin typeface="Airfool" panose="02000500000000000000" pitchFamily="2" charset="0"/>
              </a:rPr>
              <a:t> </a:t>
            </a:r>
            <a:r>
              <a:rPr lang="ru-RU" b="1" dirty="0" err="1">
                <a:latin typeface="Airfool" panose="02000500000000000000" pitchFamily="2" charset="0"/>
              </a:rPr>
              <a:t>вад</a:t>
            </a:r>
            <a:r>
              <a:rPr lang="ru-RU" b="1" dirty="0">
                <a:latin typeface="Airfool" panose="02000500000000000000" pitchFamily="2" charset="0"/>
              </a:rPr>
              <a:t>, </a:t>
            </a:r>
            <a:r>
              <a:rPr lang="ru-RU" b="1" dirty="0" err="1">
                <a:latin typeface="Airfool" panose="02000500000000000000" pitchFamily="2" charset="0"/>
              </a:rPr>
              <a:t>негативних</a:t>
            </a:r>
            <a:r>
              <a:rPr lang="ru-RU" b="1" dirty="0">
                <a:latin typeface="Airfool" panose="02000500000000000000" pitchFamily="2" charset="0"/>
              </a:rPr>
              <a:t> рис характеру у </a:t>
            </a:r>
            <a:r>
              <a:rPr lang="ru-RU" b="1" dirty="0" err="1">
                <a:latin typeface="Airfool" panose="02000500000000000000" pitchFamily="2" charset="0"/>
              </a:rPr>
              <a:t>співомовках</a:t>
            </a:r>
            <a:r>
              <a:rPr lang="ru-RU" b="1" dirty="0">
                <a:latin typeface="Airfool" panose="02000500000000000000" pitchFamily="2" charset="0"/>
              </a:rPr>
              <a:t> «Добре </a:t>
            </a:r>
            <a:r>
              <a:rPr lang="ru-RU" b="1" dirty="0" err="1">
                <a:latin typeface="Airfool" panose="02000500000000000000" pitchFamily="2" charset="0"/>
              </a:rPr>
              <a:t>торгувалось</a:t>
            </a:r>
            <a:r>
              <a:rPr lang="ru-RU" b="1" dirty="0">
                <a:latin typeface="Airfool" panose="02000500000000000000" pitchFamily="2" charset="0"/>
              </a:rPr>
              <a:t>» - 24.04.2023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/>
              <a:t>Урок 1</a:t>
            </a:r>
            <a:endParaRPr lang="uk-UA" sz="6000" b="1" dirty="0"/>
          </a:p>
        </p:txBody>
      </p:sp>
    </p:spTree>
    <p:extLst>
      <p:ext uri="{BB962C8B-B14F-4D97-AF65-F5344CB8AC3E}">
        <p14:creationId xmlns:p14="http://schemas.microsoft.com/office/powerpoint/2010/main" val="1338026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1" y="892629"/>
            <a:ext cx="11094132" cy="402361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rgbClr val="0070C0"/>
                </a:solidFill>
                <a:latin typeface="Airfool" panose="02000500000000000000" pitchFamily="2" charset="0"/>
              </a:rPr>
              <a:t>Степан </a:t>
            </a:r>
            <a:r>
              <a:rPr lang="uk-UA" sz="3200" b="1" dirty="0" err="1" smtClean="0">
                <a:solidFill>
                  <a:srgbClr val="0070C0"/>
                </a:solidFill>
                <a:latin typeface="Airfool" panose="02000500000000000000" pitchFamily="2" charset="0"/>
              </a:rPr>
              <a:t>руданський</a:t>
            </a:r>
            <a:r>
              <a:rPr lang="uk-UA" sz="3200" b="1" dirty="0" smtClean="0">
                <a:solidFill>
                  <a:srgbClr val="0070C0"/>
                </a:solidFill>
                <a:latin typeface="Airfool" panose="02000500000000000000" pitchFamily="2" charset="0"/>
              </a:rPr>
              <a:t> справді заслуговує  на  найдорожчий  у  світі титул – титул  народного  поета.</a:t>
            </a:r>
            <a:br>
              <a:rPr lang="uk-UA" sz="3200" b="1" dirty="0" smtClean="0">
                <a:solidFill>
                  <a:srgbClr val="0070C0"/>
                </a:solidFill>
                <a:latin typeface="Airfool" panose="02000500000000000000" pitchFamily="2" charset="0"/>
              </a:rPr>
            </a:br>
            <a:r>
              <a:rPr lang="uk-UA" sz="3200" b="1" dirty="0">
                <a:solidFill>
                  <a:srgbClr val="0070C0"/>
                </a:solidFill>
                <a:latin typeface="Airfool" panose="02000500000000000000" pitchFamily="2" charset="0"/>
              </a:rPr>
              <a:t>	</a:t>
            </a:r>
            <a:r>
              <a:rPr lang="uk-UA" sz="3200" b="1" dirty="0" smtClean="0">
                <a:solidFill>
                  <a:srgbClr val="0070C0"/>
                </a:solidFill>
                <a:latin typeface="Airfool" panose="02000500000000000000" pitchFamily="2" charset="0"/>
              </a:rPr>
              <a:t>								Максим рильський</a:t>
            </a:r>
            <a:r>
              <a:rPr lang="uk-UA" sz="3200" b="1" dirty="0" smtClean="0">
                <a:latin typeface="Airfool" panose="02000500000000000000" pitchFamily="2" charset="0"/>
              </a:rPr>
              <a:t/>
            </a:r>
            <a:br>
              <a:rPr lang="uk-UA" sz="3200" b="1" dirty="0" smtClean="0">
                <a:latin typeface="Airfool" panose="02000500000000000000" pitchFamily="2" charset="0"/>
              </a:rPr>
            </a:br>
            <a:r>
              <a:rPr lang="uk-UA" sz="4000" b="1" dirty="0" smtClean="0">
                <a:latin typeface="Airfool" panose="02000500000000000000" pitchFamily="2" charset="0"/>
              </a:rPr>
              <a:t/>
            </a:r>
            <a:br>
              <a:rPr lang="uk-UA" sz="4000" b="1" dirty="0" smtClean="0">
                <a:latin typeface="Airfool" panose="02000500000000000000" pitchFamily="2" charset="0"/>
              </a:rPr>
            </a:br>
            <a:r>
              <a:rPr lang="uk-UA" sz="4000" b="1" dirty="0">
                <a:latin typeface="Airfool" panose="02000500000000000000" pitchFamily="2" charset="0"/>
              </a:rPr>
              <a:t/>
            </a:r>
            <a:br>
              <a:rPr lang="uk-UA" sz="4000" b="1" dirty="0">
                <a:latin typeface="Airfool" panose="02000500000000000000" pitchFamily="2" charset="0"/>
              </a:rPr>
            </a:br>
            <a:r>
              <a:rPr lang="uk-UA" sz="4000" b="1" dirty="0" smtClean="0"/>
              <a:t> </a:t>
            </a:r>
            <a:endParaRPr lang="ru-RU" sz="4000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152" y="3385457"/>
            <a:ext cx="2553111" cy="328428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7368" y="3483429"/>
            <a:ext cx="2188620" cy="318631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773291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0297" y="1219199"/>
            <a:ext cx="11268303" cy="4070486"/>
          </a:xfrm>
        </p:spPr>
        <p:txBody>
          <a:bodyPr>
            <a:normAutofit fontScale="90000"/>
          </a:bodyPr>
          <a:lstStyle/>
          <a:p>
            <a:r>
              <a:rPr lang="uk-UA" sz="3200" u="sng" cap="none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Мета уроку:</a:t>
            </a:r>
            <a:r>
              <a:rPr lang="uk-UA" sz="3200" cap="none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розуміти вияв народної мудрості, викривальний пафос в гуморесках С.Руданського, виразно й усвідомлено читати твори; коментувати іронічне ставлення автора до негативних рис характеру; виокремлювати головну думку кожного твору; характеризувати героїв і порівнювати їх; пояснювати зв’язок історичних фактів із їх гумористичним відображенням у співомовках; обґрунтовувати власні спостереження над смішними ситуаціями в житті; розуміє роль ініціативності, підприємливості в суспільстві та специфіку лексики твору; усвідомлювати, що почуття гумору – ознака духовного здоров’я людини.</a:t>
            </a:r>
            <a:endParaRPr lang="ru-RU" sz="3200" cap="none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540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5584" y="457200"/>
            <a:ext cx="8534400" cy="598714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bg2"/>
                </a:solidFill>
              </a:rPr>
              <a:t>Згадаймо!           </a:t>
            </a:r>
            <a:r>
              <a:rPr lang="uk-UA" dirty="0" smtClean="0">
                <a:solidFill>
                  <a:srgbClr val="0070C0"/>
                </a:solidFill>
              </a:rPr>
              <a:t>Інверсія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188" y="1533195"/>
            <a:ext cx="8805098" cy="4378837"/>
          </a:xfrm>
        </p:spPr>
      </p:pic>
    </p:spTree>
    <p:extLst>
      <p:ext uri="{BB962C8B-B14F-4D97-AF65-F5344CB8AC3E}">
        <p14:creationId xmlns:p14="http://schemas.microsoft.com/office/powerpoint/2010/main" val="2504397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268941"/>
            <a:ext cx="11052380" cy="2065468"/>
          </a:xfrm>
        </p:spPr>
        <p:txBody>
          <a:bodyPr>
            <a:normAutofit/>
          </a:bodyPr>
          <a:lstStyle/>
          <a:p>
            <a:pPr algn="ctr"/>
            <a:r>
              <a:rPr lang="ru-RU" sz="2800" b="1" u="sng" dirty="0" smtClean="0">
                <a:solidFill>
                  <a:srgbClr val="002060"/>
                </a:solidFill>
                <a:latin typeface="Airfool" panose="02000500000000000000" pitchFamily="2" charset="0"/>
              </a:rPr>
              <a:t>ТЕОРІЯ ЛІТЕРАТУРИ </a:t>
            </a:r>
            <a:r>
              <a:rPr lang="ru-RU" sz="2800" b="1" u="sng" dirty="0" smtClean="0">
                <a:solidFill>
                  <a:srgbClr val="FF0000"/>
                </a:solidFill>
                <a:latin typeface="Airfool" panose="02000500000000000000" pitchFamily="2" charset="0"/>
              </a:rPr>
              <a:t>(</a:t>
            </a:r>
            <a:r>
              <a:rPr lang="ru-RU" sz="2800" b="1" u="sng" dirty="0" err="1" smtClean="0">
                <a:solidFill>
                  <a:srgbClr val="FF0000"/>
                </a:solidFill>
                <a:latin typeface="Airfool" panose="02000500000000000000" pitchFamily="2" charset="0"/>
              </a:rPr>
              <a:t>запис</a:t>
            </a:r>
            <a:r>
              <a:rPr lang="ru-RU" sz="2800" b="1" u="sng" dirty="0" smtClean="0">
                <a:solidFill>
                  <a:srgbClr val="FF0000"/>
                </a:solidFill>
                <a:latin typeface="Airfool" panose="02000500000000000000" pitchFamily="2" charset="0"/>
              </a:rPr>
              <a:t> у </a:t>
            </a:r>
            <a:r>
              <a:rPr lang="ru-RU" sz="2800" b="1" u="sng" dirty="0" err="1" smtClean="0">
                <a:solidFill>
                  <a:srgbClr val="FF0000"/>
                </a:solidFill>
                <a:latin typeface="Airfool" panose="02000500000000000000" pitchFamily="2" charset="0"/>
              </a:rPr>
              <a:t>зошит</a:t>
            </a:r>
            <a:r>
              <a:rPr lang="ru-RU" sz="2800" b="1" u="sng" dirty="0" smtClean="0">
                <a:solidFill>
                  <a:srgbClr val="FF0000"/>
                </a:solidFill>
                <a:latin typeface="Airfool" panose="02000500000000000000" pitchFamily="2" charset="0"/>
              </a:rPr>
              <a:t>)</a:t>
            </a:r>
            <a:r>
              <a:rPr lang="ru-RU" sz="2800" b="1" u="sng" dirty="0" smtClean="0">
                <a:solidFill>
                  <a:srgbClr val="FF0000"/>
                </a:solidFill>
              </a:rPr>
              <a:t/>
            </a:r>
            <a:br>
              <a:rPr lang="ru-RU" sz="2800" b="1" u="sng" dirty="0" smtClean="0">
                <a:solidFill>
                  <a:srgbClr val="FF0000"/>
                </a:solidFill>
              </a:rPr>
            </a:br>
            <a:r>
              <a:rPr lang="uk-UA" sz="2800" b="1" dirty="0" smtClean="0">
                <a:latin typeface="Airfool" panose="02000500000000000000" pitchFamily="2" charset="0"/>
              </a:rPr>
              <a:t>Співомовка — короткий віршований ліро-епічний твір, часто побудований на якомусь народному анекдоті, приказці або казковому мотиві. </a:t>
            </a:r>
            <a:endParaRPr lang="uk-UA" sz="2800" b="1" dirty="0">
              <a:latin typeface="Airfool" panose="02000500000000000000" pitchFamily="2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1" y="1914861"/>
            <a:ext cx="11052381" cy="4079539"/>
          </a:xfrm>
        </p:spPr>
        <p:txBody>
          <a:bodyPr>
            <a:normAutofit fontScale="92500" lnSpcReduction="20000"/>
          </a:bodyPr>
          <a:lstStyle/>
          <a:p>
            <a:pPr algn="ctr"/>
            <a:endParaRPr lang="ru-RU" sz="2800" b="1" u="sng" dirty="0" smtClean="0">
              <a:solidFill>
                <a:srgbClr val="0070C0"/>
              </a:solidFill>
            </a:endParaRPr>
          </a:p>
          <a:p>
            <a:pPr algn="ctr"/>
            <a:endParaRPr lang="ru-RU" sz="2800" b="1" u="sng" dirty="0" smtClean="0">
              <a:solidFill>
                <a:srgbClr val="002060"/>
              </a:solidFill>
              <a:latin typeface="Airfool" panose="02000500000000000000" pitchFamily="2" charset="0"/>
            </a:endParaRPr>
          </a:p>
          <a:p>
            <a:pPr algn="ctr"/>
            <a:r>
              <a:rPr lang="uk-UA" sz="2800" b="1" u="sng" dirty="0" smtClean="0">
                <a:solidFill>
                  <a:srgbClr val="002060"/>
                </a:solidFill>
                <a:latin typeface="Airfool" panose="02000500000000000000" pitchFamily="2" charset="0"/>
              </a:rPr>
              <a:t>Ознаки співомовок: </a:t>
            </a:r>
            <a:endParaRPr lang="uk-UA" sz="2800" u="sng" dirty="0" smtClean="0">
              <a:solidFill>
                <a:srgbClr val="002060"/>
              </a:solidFill>
              <a:latin typeface="Airfool" panose="02000500000000000000" pitchFamily="2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опис якогось одного комічного або трагічного випадку;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стисле зображення події, динамічний розвиток;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несподівана розв’язка;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одна-дві дійові особи;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завершення твору гострим, дотепним висновком.</a:t>
            </a:r>
          </a:p>
          <a:p>
            <a:endParaRPr lang="ru-RU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2483" y="3001383"/>
            <a:ext cx="2614110" cy="343168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84557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379413" y="391886"/>
            <a:ext cx="11377158" cy="6172200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/>
              <a:t>Співомовка «Добре торгувалось»</a:t>
            </a:r>
          </a:p>
          <a:p>
            <a:pPr algn="ctr"/>
            <a:r>
              <a:rPr lang="en-US" b="1" dirty="0">
                <a:hlinkClick r:id="rId2"/>
              </a:rPr>
              <a:t>https://</a:t>
            </a:r>
            <a:r>
              <a:rPr lang="en-US" b="1" dirty="0" smtClean="0">
                <a:hlinkClick r:id="rId2"/>
              </a:rPr>
              <a:t>www.ukrlib.com.ua/books/printit.php?tid=206</a:t>
            </a:r>
            <a:r>
              <a:rPr lang="uk-UA" b="1" dirty="0" smtClean="0"/>
              <a:t> </a:t>
            </a:r>
            <a:endParaRPr lang="uk-UA" b="1" dirty="0" smtClean="0"/>
          </a:p>
          <a:p>
            <a:pPr algn="ctr"/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Словникова робота</a:t>
            </a:r>
          </a:p>
          <a:p>
            <a:r>
              <a:rPr lang="uk-UA" dirty="0" smtClean="0">
                <a:solidFill>
                  <a:srgbClr val="002060"/>
                </a:solidFill>
              </a:rPr>
              <a:t>Мазниця </a:t>
            </a:r>
            <a:r>
              <a:rPr lang="uk-UA" dirty="0" smtClean="0">
                <a:solidFill>
                  <a:srgbClr val="0070C0"/>
                </a:solidFill>
              </a:rPr>
              <a:t>– посуд для дьогтю.</a:t>
            </a:r>
          </a:p>
          <a:p>
            <a:r>
              <a:rPr lang="uk-UA" dirty="0" smtClean="0">
                <a:solidFill>
                  <a:srgbClr val="002060"/>
                </a:solidFill>
              </a:rPr>
              <a:t>Склеп  (діал.) </a:t>
            </a:r>
            <a:r>
              <a:rPr lang="uk-UA" dirty="0" smtClean="0">
                <a:solidFill>
                  <a:srgbClr val="0070C0"/>
                </a:solidFill>
              </a:rPr>
              <a:t>– крамниця)</a:t>
            </a:r>
          </a:p>
          <a:p>
            <a:r>
              <a:rPr lang="uk-UA" b="1" dirty="0" smtClean="0">
                <a:solidFill>
                  <a:srgbClr val="0070C0"/>
                </a:solidFill>
                <a:latin typeface="Airfool" panose="02000500000000000000" pitchFamily="2" charset="0"/>
              </a:rPr>
              <a:t>                                                             ЛІТЕРАТУРНИЙ </a:t>
            </a:r>
            <a:r>
              <a:rPr lang="uk-UA" b="1" dirty="0">
                <a:solidFill>
                  <a:srgbClr val="0070C0"/>
                </a:solidFill>
                <a:latin typeface="Airfool" panose="02000500000000000000" pitchFamily="2" charset="0"/>
              </a:rPr>
              <a:t>АНАЛІЗ </a:t>
            </a:r>
            <a:r>
              <a:rPr lang="uk-UA" b="1" dirty="0" smtClean="0">
                <a:solidFill>
                  <a:srgbClr val="0070C0"/>
                </a:solidFill>
                <a:latin typeface="Airfool" panose="02000500000000000000" pitchFamily="2" charset="0"/>
              </a:rPr>
              <a:t>ТВОРУ</a:t>
            </a:r>
          </a:p>
          <a:p>
            <a:r>
              <a:rPr lang="ru-RU" b="1" dirty="0" err="1">
                <a:solidFill>
                  <a:srgbClr val="002060"/>
                </a:solidFill>
              </a:rPr>
              <a:t>Рік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uk-UA" b="1" dirty="0" smtClean="0">
                <a:solidFill>
                  <a:srgbClr val="002060"/>
                </a:solidFill>
              </a:rPr>
              <a:t>написання </a:t>
            </a:r>
            <a:r>
              <a:rPr lang="uk-UA" dirty="0" smtClean="0">
                <a:solidFill>
                  <a:srgbClr val="002060"/>
                </a:solidFill>
              </a:rPr>
              <a:t>– 1857</a:t>
            </a:r>
          </a:p>
          <a:p>
            <a:r>
              <a:rPr lang="uk-UA" b="1" dirty="0" smtClean="0">
                <a:solidFill>
                  <a:srgbClr val="002060"/>
                </a:solidFill>
              </a:rPr>
              <a:t>Тема:</a:t>
            </a:r>
            <a:r>
              <a:rPr lang="uk-UA" dirty="0" smtClean="0">
                <a:solidFill>
                  <a:srgbClr val="002060"/>
                </a:solidFill>
              </a:rPr>
              <a:t> розповідь про чумака, який шукав дьоготь у багатих крамницях і пошив у дурні двох купців.</a:t>
            </a:r>
          </a:p>
          <a:p>
            <a:r>
              <a:rPr lang="uk-UA" b="1" dirty="0" smtClean="0">
                <a:solidFill>
                  <a:srgbClr val="002060"/>
                </a:solidFill>
              </a:rPr>
              <a:t>Ідея:</a:t>
            </a:r>
            <a:r>
              <a:rPr lang="uk-UA" dirty="0" smtClean="0">
                <a:solidFill>
                  <a:srgbClr val="002060"/>
                </a:solidFill>
              </a:rPr>
              <a:t> уславлення мудрості, кмітливості чумака, вміння відстоювати свою власну гідність.</a:t>
            </a:r>
          </a:p>
          <a:p>
            <a:endParaRPr lang="uk-UA" dirty="0" smtClean="0">
              <a:solidFill>
                <a:srgbClr val="002060"/>
              </a:solidFill>
            </a:endParaRPr>
          </a:p>
          <a:p>
            <a:r>
              <a:rPr lang="uk-UA" b="1" dirty="0" smtClean="0">
                <a:solidFill>
                  <a:srgbClr val="002060"/>
                </a:solidFill>
              </a:rPr>
              <a:t>Основна думка</a:t>
            </a:r>
            <a:r>
              <a:rPr lang="uk-UA" dirty="0" smtClean="0">
                <a:solidFill>
                  <a:srgbClr val="002060"/>
                </a:solidFill>
              </a:rPr>
              <a:t>. У «Добре торгувалося» автор закликає не насміхатися з інших, бути приязним та привітним. У співомовці “Добре торгувалось” </a:t>
            </a:r>
            <a:r>
              <a:rPr lang="uk-UA" dirty="0" err="1" smtClean="0">
                <a:solidFill>
                  <a:srgbClr val="002060"/>
                </a:solidFill>
              </a:rPr>
              <a:t>висміяно</a:t>
            </a:r>
            <a:r>
              <a:rPr lang="uk-UA" dirty="0" smtClean="0">
                <a:solidFill>
                  <a:srgbClr val="002060"/>
                </a:solidFill>
              </a:rPr>
              <a:t> панів, які хочуть поглумитися над мужиком, щоб показати свою зверхність, але це їм не вдається, бо в народі багато розумних людей, дотепних, і вони так повертають справу, що в дурнях залишаються пани. Твір є гумористичним, адже зображує смішне в життєвих явищах і людських характерах у доброзичливому, жартівливому тоні на відміну від сатиричного . Веселими словами чумак довів свою дотепність та розум. Так автор підкреслив, що не можна насміхатися та глузувати з інших.</a:t>
            </a:r>
            <a:endParaRPr lang="uk-UA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861529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554</TotalTime>
  <Words>725</Words>
  <Application>Microsoft Office PowerPoint</Application>
  <PresentationFormat>Широкоэкранный</PresentationFormat>
  <Paragraphs>59</Paragraphs>
  <Slides>16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Airfool</vt:lpstr>
      <vt:lpstr>Arial Black</vt:lpstr>
      <vt:lpstr>Century Gothic</vt:lpstr>
      <vt:lpstr>Times New Roman</vt:lpstr>
      <vt:lpstr>Wingdings</vt:lpstr>
      <vt:lpstr>Wingdings 3</vt:lpstr>
      <vt:lpstr>Сектор</vt:lpstr>
      <vt:lpstr>ГУМОР  ТВОРИТЬСЯ НАЙВАЖЧЕ… ПИСАТИ ГУМОР МОЖУТЬ ЛИШЕ НЕЧИСЛЕННІ АВТОРИ.   ДЖЕК ЛОНДОН (АМЕРИКАНСЬКИЙ ПИСЬМЕННИК)</vt:lpstr>
      <vt:lpstr>Степан руданський.     Співомовки «Добре торгувалось», Запорожці у короля»</vt:lpstr>
      <vt:lpstr>Блок уроків: 1. Висміювання моральних вад, негативних рис характеру у співомовках «Добре торгувалось» - 24.04.2023 2. Авторська симпатія до простої людини, її розуму, кмітливості, почуття гумору у співомовках «Запорожці у короля» - 26.04.2023</vt:lpstr>
      <vt:lpstr>Висміювання моральних вад, негативних рис характеру у співомовках «Добре торгувалось» - 24.04.2023</vt:lpstr>
      <vt:lpstr>Степан руданський справді заслуговує  на  найдорожчий  у  світі титул – титул  народного  поета.          Максим рильський    </vt:lpstr>
      <vt:lpstr>Мета уроку: розуміти вияв народної мудрості, викривальний пафос в гуморесках С.Руданського, виразно й усвідомлено читати твори; коментувати іронічне ставлення автора до негативних рис характеру; виокремлювати головну думку кожного твору; характеризувати героїв і порівнювати їх; пояснювати зв’язок історичних фактів із їх гумористичним відображенням у співомовках; обґрунтовувати власні спостереження над смішними ситуаціями в житті; розуміє роль ініціативності, підприємливості в суспільстві та специфіку лексики твору; усвідомлювати, що почуття гумору – ознака духовного здоров’я людини.</vt:lpstr>
      <vt:lpstr>Згадаймо!           Інверсія</vt:lpstr>
      <vt:lpstr>ТЕОРІЯ ЛІТЕРАТУРИ (запис у зошит) Співомовка — короткий віршований ліро-епічний твір, часто побудований на якомусь народному анекдоті, приказці або казковому мотиві. </vt:lpstr>
      <vt:lpstr>Презентация PowerPoint</vt:lpstr>
      <vt:lpstr>Усно: за змістом прочитаного</vt:lpstr>
      <vt:lpstr>Запиши. Які риси притаманні героям?</vt:lpstr>
      <vt:lpstr>1. Вміти аналізувати співомовку «Добре торгувалось» 2. Здати письмове завдання. </vt:lpstr>
      <vt:lpstr>Авторська симпатія до простої людини, її розуму, кмітливості, почуття гумору у співомовках «Запорожці у короля» - 26.04.2023 </vt:lpstr>
      <vt:lpstr>https://www.youtube.com/watch?v=LuhqhcFRikg </vt:lpstr>
      <vt:lpstr>Співомовка «Запорожці у короля» https://www.ukrlib.com.ua/books/printit.php?tid=6243 </vt:lpstr>
      <vt:lpstr>написати допис до шкільного інтернет – сайту «Чому я раджу кожному прочитати співомовки С.Руданського».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Степан руданський.    Коротко про письменника. Співомовки с.Руданського – унікальне явище у світовій культурі.</dc:title>
  <dc:creator>Карпатська Джерельна</dc:creator>
  <cp:lastModifiedBy>Карпатська Джерельна</cp:lastModifiedBy>
  <cp:revision>28</cp:revision>
  <dcterms:created xsi:type="dcterms:W3CDTF">2021-04-26T10:54:16Z</dcterms:created>
  <dcterms:modified xsi:type="dcterms:W3CDTF">2023-04-24T10:24:35Z</dcterms:modified>
</cp:coreProperties>
</file>