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56" r:id="rId2"/>
    <p:sldId id="271" r:id="rId3"/>
    <p:sldId id="257" r:id="rId4"/>
    <p:sldId id="258" r:id="rId5"/>
    <p:sldId id="259" r:id="rId6"/>
    <p:sldId id="273" r:id="rId7"/>
    <p:sldId id="274" r:id="rId8"/>
    <p:sldId id="260" r:id="rId9"/>
    <p:sldId id="261" r:id="rId10"/>
    <p:sldId id="263" r:id="rId11"/>
    <p:sldId id="264" r:id="rId12"/>
    <p:sldId id="262" r:id="rId13"/>
    <p:sldId id="265" r:id="rId14"/>
    <p:sldId id="267" r:id="rId15"/>
    <p:sldId id="279" r:id="rId16"/>
    <p:sldId id="266" r:id="rId17"/>
    <p:sldId id="280" r:id="rId18"/>
    <p:sldId id="281" r:id="rId19"/>
    <p:sldId id="282" r:id="rId20"/>
    <p:sldId id="268" r:id="rId21"/>
    <p:sldId id="269" r:id="rId22"/>
    <p:sldId id="275" r:id="rId23"/>
    <p:sldId id="276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00FF"/>
    <a:srgbClr val="00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1" autoAdjust="0"/>
  </p:normalViewPr>
  <p:slideViewPr>
    <p:cSldViewPr>
      <p:cViewPr>
        <p:scale>
          <a:sx n="61" d="100"/>
          <a:sy n="61" d="100"/>
        </p:scale>
        <p:origin x="-161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CAA49-1B9B-4CC3-B3A7-080569A665A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D9D5F-435F-4178-899B-4971711492C5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uk-UA" sz="2400" b="1" dirty="0" smtClean="0">
              <a:solidFill>
                <a:srgbClr val="FFFF00"/>
              </a:solidFill>
            </a:rPr>
            <a:t>Термопласти</a:t>
          </a:r>
          <a:endParaRPr lang="ru-RU" sz="2400" b="1" dirty="0">
            <a:solidFill>
              <a:srgbClr val="FFFF00"/>
            </a:solidFill>
          </a:endParaRPr>
        </a:p>
      </dgm:t>
    </dgm:pt>
    <dgm:pt modelId="{87437ADA-46A0-41BC-A930-23ED11A94D5E}" type="parTrans" cxnId="{FE0F714C-BC99-44B8-9013-2882C2C83359}">
      <dgm:prSet/>
      <dgm:spPr/>
      <dgm:t>
        <a:bodyPr/>
        <a:lstStyle/>
        <a:p>
          <a:endParaRPr lang="ru-RU"/>
        </a:p>
      </dgm:t>
    </dgm:pt>
    <dgm:pt modelId="{E35B6FE5-1B50-457A-A00D-0B9FDF8E5454}" type="sibTrans" cxnId="{FE0F714C-BC99-44B8-9013-2882C2C83359}">
      <dgm:prSet/>
      <dgm:spPr/>
      <dgm:t>
        <a:bodyPr/>
        <a:lstStyle/>
        <a:p>
          <a:endParaRPr lang="ru-RU"/>
        </a:p>
      </dgm:t>
    </dgm:pt>
    <dgm:pt modelId="{C1F6EDAA-2D14-4B7B-BF9D-599B1BC0290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Поліетилен</a:t>
          </a:r>
          <a:endParaRPr lang="ru-RU" sz="2000" b="1" dirty="0">
            <a:solidFill>
              <a:srgbClr val="FFFF00"/>
            </a:solidFill>
          </a:endParaRPr>
        </a:p>
      </dgm:t>
    </dgm:pt>
    <dgm:pt modelId="{0842C94E-FAF2-45BA-A6C9-2FCB382C720A}" type="parTrans" cxnId="{B462F538-A670-41C0-807D-88010339471C}">
      <dgm:prSet/>
      <dgm:spPr/>
      <dgm:t>
        <a:bodyPr/>
        <a:lstStyle/>
        <a:p>
          <a:endParaRPr lang="ru-RU"/>
        </a:p>
      </dgm:t>
    </dgm:pt>
    <dgm:pt modelId="{A779053D-3E2C-4F28-9507-82018B3C30DE}" type="sibTrans" cxnId="{B462F538-A670-41C0-807D-88010339471C}">
      <dgm:prSet/>
      <dgm:spPr/>
      <dgm:t>
        <a:bodyPr/>
        <a:lstStyle/>
        <a:p>
          <a:endParaRPr lang="ru-RU"/>
        </a:p>
      </dgm:t>
    </dgm:pt>
    <dgm:pt modelId="{2E79244A-0146-4F5C-A4D3-82AF4EE86F17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Поліпропілен</a:t>
          </a:r>
        </a:p>
      </dgm:t>
    </dgm:pt>
    <dgm:pt modelId="{D5C1D155-9A6C-4AC2-ABC6-0A544C51E7F5}" type="parTrans" cxnId="{F17E5B1F-7516-42C7-9C27-AF7F3FE6E7CC}">
      <dgm:prSet/>
      <dgm:spPr/>
      <dgm:t>
        <a:bodyPr/>
        <a:lstStyle/>
        <a:p>
          <a:endParaRPr lang="ru-RU"/>
        </a:p>
      </dgm:t>
    </dgm:pt>
    <dgm:pt modelId="{70C1E526-C486-4878-989C-D622AF973F61}" type="sibTrans" cxnId="{F17E5B1F-7516-42C7-9C27-AF7F3FE6E7CC}">
      <dgm:prSet/>
      <dgm:spPr/>
      <dgm:t>
        <a:bodyPr/>
        <a:lstStyle/>
        <a:p>
          <a:endParaRPr lang="ru-RU"/>
        </a:p>
      </dgm:t>
    </dgm:pt>
    <dgm:pt modelId="{0F509206-A59E-456C-8E0D-EC32E7AA9E6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2000" b="1" dirty="0" err="1" smtClean="0">
              <a:solidFill>
                <a:srgbClr val="FFFF00"/>
              </a:solidFill>
            </a:rPr>
            <a:t>Полістирен</a:t>
          </a:r>
          <a:endParaRPr lang="ru-RU" sz="2000" b="1" dirty="0">
            <a:solidFill>
              <a:srgbClr val="FFFF00"/>
            </a:solidFill>
          </a:endParaRPr>
        </a:p>
      </dgm:t>
    </dgm:pt>
    <dgm:pt modelId="{6F0C7C19-AD24-4565-894E-F42BC4C98ABA}" type="parTrans" cxnId="{31A79C4A-7EA3-4F90-96A4-D33298AD07EB}">
      <dgm:prSet/>
      <dgm:spPr/>
      <dgm:t>
        <a:bodyPr/>
        <a:lstStyle/>
        <a:p>
          <a:endParaRPr lang="ru-RU"/>
        </a:p>
      </dgm:t>
    </dgm:pt>
    <dgm:pt modelId="{FC89A22C-6042-48EB-ABA6-7A8C8AF5C87A}" type="sibTrans" cxnId="{31A79C4A-7EA3-4F90-96A4-D33298AD07EB}">
      <dgm:prSet/>
      <dgm:spPr/>
      <dgm:t>
        <a:bodyPr/>
        <a:lstStyle/>
        <a:p>
          <a:endParaRPr lang="ru-RU"/>
        </a:p>
      </dgm:t>
    </dgm:pt>
    <dgm:pt modelId="{9E2A3282-0005-4110-A763-1B426561BC0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1600" b="1" dirty="0" smtClean="0">
              <a:solidFill>
                <a:srgbClr val="FFFF00"/>
              </a:solidFill>
            </a:rPr>
            <a:t>Полівінілхлорид</a:t>
          </a:r>
          <a:endParaRPr lang="ru-RU" sz="1600" b="1" dirty="0">
            <a:solidFill>
              <a:srgbClr val="FFFF00"/>
            </a:solidFill>
          </a:endParaRPr>
        </a:p>
      </dgm:t>
    </dgm:pt>
    <dgm:pt modelId="{2D59C030-D825-489C-9355-2BFAD8552C6B}" type="parTrans" cxnId="{CE29AC4B-669D-4E82-A552-1382C295BC24}">
      <dgm:prSet/>
      <dgm:spPr/>
      <dgm:t>
        <a:bodyPr/>
        <a:lstStyle/>
        <a:p>
          <a:endParaRPr lang="ru-RU"/>
        </a:p>
      </dgm:t>
    </dgm:pt>
    <dgm:pt modelId="{3944DF6C-6594-4AF3-AE35-BB599D5AC507}" type="sibTrans" cxnId="{CE29AC4B-669D-4E82-A552-1382C295BC24}">
      <dgm:prSet/>
      <dgm:spPr/>
      <dgm:t>
        <a:bodyPr/>
        <a:lstStyle/>
        <a:p>
          <a:endParaRPr lang="ru-RU"/>
        </a:p>
      </dgm:t>
    </dgm:pt>
    <dgm:pt modelId="{4B48104A-AC61-4664-B0B9-8C09F18038F0}" type="pres">
      <dgm:prSet presAssocID="{1A2CAA49-1B9B-4CC3-B3A7-080569A665A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5A363-4BBB-4CD5-8357-8D8995013E1F}" type="pres">
      <dgm:prSet presAssocID="{4FDD9D5F-435F-4178-899B-4971711492C5}" presName="node" presStyleLbl="node1" presStyleIdx="0" presStyleCnt="5" custScaleX="149616" custLinFactNeighborX="28954" custLinFactNeighborY="-1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02182-533C-402A-8981-380410BBDC24}" type="pres">
      <dgm:prSet presAssocID="{E35B6FE5-1B50-457A-A00D-0B9FDF8E5454}" presName="sibTrans" presStyleLbl="sibTrans2D1" presStyleIdx="0" presStyleCnt="4" custAng="14038353" custFlipVert="1" custScaleX="338706" custScaleY="7296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08EF5BC6-6EDC-427B-B80A-026A0DF2CD91}" type="pres">
      <dgm:prSet presAssocID="{E35B6FE5-1B50-457A-A00D-0B9FDF8E545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E302862-D50E-4838-BE60-3654F55A7EDD}" type="pres">
      <dgm:prSet presAssocID="{C1F6EDAA-2D14-4B7B-BF9D-599B1BC02901}" presName="node" presStyleLbl="node1" presStyleIdx="1" presStyleCnt="5" custScaleX="109173" custScaleY="162611" custLinFactNeighborX="8733" custLinFactNeighborY="-4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78408-985F-4485-831E-C824811671E4}" type="pres">
      <dgm:prSet presAssocID="{A779053D-3E2C-4F28-9507-82018B3C30DE}" presName="sibTrans" presStyleLbl="sibTrans2D1" presStyleIdx="1" presStyleCnt="4" custFlipVert="0" custFlipHor="0" custScaleX="32303" custScaleY="11341"/>
      <dgm:spPr/>
      <dgm:t>
        <a:bodyPr/>
        <a:lstStyle/>
        <a:p>
          <a:endParaRPr lang="ru-RU"/>
        </a:p>
      </dgm:t>
    </dgm:pt>
    <dgm:pt modelId="{48117E7F-2E43-4DF4-B175-85969429D379}" type="pres">
      <dgm:prSet presAssocID="{A779053D-3E2C-4F28-9507-82018B3C30D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B425253-DD2A-4E0C-A820-E151269A39B3}" type="pres">
      <dgm:prSet presAssocID="{2E79244A-0146-4F5C-A4D3-82AF4EE86F17}" presName="node" presStyleLbl="node1" presStyleIdx="2" presStyleCnt="5" custAng="0" custScaleX="113165" custScaleY="165572" custLinFactY="-37366" custLinFactNeighborX="76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D25C6-4584-45E9-AE76-7E7037D201DB}" type="pres">
      <dgm:prSet presAssocID="{70C1E526-C486-4878-989C-D622AF973F61}" presName="sibTrans" presStyleLbl="sibTrans2D1" presStyleIdx="2" presStyleCnt="4" custAng="16503128" custFlipVert="0" custFlipHor="1" custScaleX="47078" custScaleY="161893"/>
      <dgm:spPr/>
      <dgm:t>
        <a:bodyPr/>
        <a:lstStyle/>
        <a:p>
          <a:endParaRPr lang="ru-RU"/>
        </a:p>
      </dgm:t>
    </dgm:pt>
    <dgm:pt modelId="{EDBC9449-C6C9-472D-9675-D23373B63046}" type="pres">
      <dgm:prSet presAssocID="{70C1E526-C486-4878-989C-D622AF973F6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1A89A76-549A-4675-BF57-DFD14DFFB93A}" type="pres">
      <dgm:prSet presAssocID="{0F509206-A59E-456C-8E0D-EC32E7AA9E6B}" presName="node" presStyleLbl="node1" presStyleIdx="3" presStyleCnt="5" custScaleX="113216" custScaleY="194413" custLinFactY="-59702" custLinFactNeighborX="70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F8E39-3294-425E-A82D-AB36EEA178CC}" type="pres">
      <dgm:prSet presAssocID="{FC89A22C-6042-48EB-ABA6-7A8C8AF5C87A}" presName="sibTrans" presStyleLbl="sibTrans2D1" presStyleIdx="3" presStyleCnt="4" custAng="4910666" custLinFactY="-39277" custLinFactNeighborX="7826" custLinFactNeighborY="-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078E120C-ED4A-4A64-83E3-60EBF7E6C844}" type="pres">
      <dgm:prSet presAssocID="{FC89A22C-6042-48EB-ABA6-7A8C8AF5C87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A5E025A-E412-4E5A-8174-7297A04F341E}" type="pres">
      <dgm:prSet presAssocID="{9E2A3282-0005-4110-A763-1B426561BC0B}" presName="node" presStyleLbl="node1" presStyleIdx="4" presStyleCnt="5" custScaleX="112307" custScaleY="165619" custLinFactY="-98690" custLinFactNeighborX="66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52E87E-0246-491D-9EB5-02F2F8EA4B54}" type="presOf" srcId="{E35B6FE5-1B50-457A-A00D-0B9FDF8E5454}" destId="{7EE02182-533C-402A-8981-380410BBDC24}" srcOrd="0" destOrd="0" presId="urn:microsoft.com/office/officeart/2005/8/layout/process2"/>
    <dgm:cxn modelId="{C3C85C70-5806-44C8-9611-979615B50847}" type="presOf" srcId="{A779053D-3E2C-4F28-9507-82018B3C30DE}" destId="{48117E7F-2E43-4DF4-B175-85969429D379}" srcOrd="1" destOrd="0" presId="urn:microsoft.com/office/officeart/2005/8/layout/process2"/>
    <dgm:cxn modelId="{FE0F714C-BC99-44B8-9013-2882C2C83359}" srcId="{1A2CAA49-1B9B-4CC3-B3A7-080569A665A8}" destId="{4FDD9D5F-435F-4178-899B-4971711492C5}" srcOrd="0" destOrd="0" parTransId="{87437ADA-46A0-41BC-A930-23ED11A94D5E}" sibTransId="{E35B6FE5-1B50-457A-A00D-0B9FDF8E5454}"/>
    <dgm:cxn modelId="{EAF34E2E-8C4B-4D2E-B200-EA2ECD84EBE8}" type="presOf" srcId="{A779053D-3E2C-4F28-9507-82018B3C30DE}" destId="{9FC78408-985F-4485-831E-C824811671E4}" srcOrd="0" destOrd="0" presId="urn:microsoft.com/office/officeart/2005/8/layout/process2"/>
    <dgm:cxn modelId="{CE29AC4B-669D-4E82-A552-1382C295BC24}" srcId="{1A2CAA49-1B9B-4CC3-B3A7-080569A665A8}" destId="{9E2A3282-0005-4110-A763-1B426561BC0B}" srcOrd="4" destOrd="0" parTransId="{2D59C030-D825-489C-9355-2BFAD8552C6B}" sibTransId="{3944DF6C-6594-4AF3-AE35-BB599D5AC507}"/>
    <dgm:cxn modelId="{19DDD6D6-85BE-45F3-BDB4-005C2A910837}" type="presOf" srcId="{70C1E526-C486-4878-989C-D622AF973F61}" destId="{EA8D25C6-4584-45E9-AE76-7E7037D201DB}" srcOrd="0" destOrd="0" presId="urn:microsoft.com/office/officeart/2005/8/layout/process2"/>
    <dgm:cxn modelId="{5871EDDF-05F2-4260-AC18-A0334B55C980}" type="presOf" srcId="{FC89A22C-6042-48EB-ABA6-7A8C8AF5C87A}" destId="{AEAF8E39-3294-425E-A82D-AB36EEA178CC}" srcOrd="0" destOrd="0" presId="urn:microsoft.com/office/officeart/2005/8/layout/process2"/>
    <dgm:cxn modelId="{CFD62498-EF7E-4E85-9E6F-D0F64242C2A5}" type="presOf" srcId="{FC89A22C-6042-48EB-ABA6-7A8C8AF5C87A}" destId="{078E120C-ED4A-4A64-83E3-60EBF7E6C844}" srcOrd="1" destOrd="0" presId="urn:microsoft.com/office/officeart/2005/8/layout/process2"/>
    <dgm:cxn modelId="{31A79C4A-7EA3-4F90-96A4-D33298AD07EB}" srcId="{1A2CAA49-1B9B-4CC3-B3A7-080569A665A8}" destId="{0F509206-A59E-456C-8E0D-EC32E7AA9E6B}" srcOrd="3" destOrd="0" parTransId="{6F0C7C19-AD24-4565-894E-F42BC4C98ABA}" sibTransId="{FC89A22C-6042-48EB-ABA6-7A8C8AF5C87A}"/>
    <dgm:cxn modelId="{F17E5B1F-7516-42C7-9C27-AF7F3FE6E7CC}" srcId="{1A2CAA49-1B9B-4CC3-B3A7-080569A665A8}" destId="{2E79244A-0146-4F5C-A4D3-82AF4EE86F17}" srcOrd="2" destOrd="0" parTransId="{D5C1D155-9A6C-4AC2-ABC6-0A544C51E7F5}" sibTransId="{70C1E526-C486-4878-989C-D622AF973F61}"/>
    <dgm:cxn modelId="{E11A6DBA-1E4A-41B9-BD90-C58FDB818B00}" type="presOf" srcId="{1A2CAA49-1B9B-4CC3-B3A7-080569A665A8}" destId="{4B48104A-AC61-4664-B0B9-8C09F18038F0}" srcOrd="0" destOrd="0" presId="urn:microsoft.com/office/officeart/2005/8/layout/process2"/>
    <dgm:cxn modelId="{B462F538-A670-41C0-807D-88010339471C}" srcId="{1A2CAA49-1B9B-4CC3-B3A7-080569A665A8}" destId="{C1F6EDAA-2D14-4B7B-BF9D-599B1BC02901}" srcOrd="1" destOrd="0" parTransId="{0842C94E-FAF2-45BA-A6C9-2FCB382C720A}" sibTransId="{A779053D-3E2C-4F28-9507-82018B3C30DE}"/>
    <dgm:cxn modelId="{7AB94925-0DD0-4B9E-915B-EAEC77E60475}" type="presOf" srcId="{2E79244A-0146-4F5C-A4D3-82AF4EE86F17}" destId="{2B425253-DD2A-4E0C-A820-E151269A39B3}" srcOrd="0" destOrd="0" presId="urn:microsoft.com/office/officeart/2005/8/layout/process2"/>
    <dgm:cxn modelId="{F2CACBA4-B5FF-4B49-AF92-BCCD1BF91DD6}" type="presOf" srcId="{9E2A3282-0005-4110-A763-1B426561BC0B}" destId="{5A5E025A-E412-4E5A-8174-7297A04F341E}" srcOrd="0" destOrd="0" presId="urn:microsoft.com/office/officeart/2005/8/layout/process2"/>
    <dgm:cxn modelId="{DC617B83-6CA0-4C0C-8926-38DFE20B3142}" type="presOf" srcId="{70C1E526-C486-4878-989C-D622AF973F61}" destId="{EDBC9449-C6C9-472D-9675-D23373B63046}" srcOrd="1" destOrd="0" presId="urn:microsoft.com/office/officeart/2005/8/layout/process2"/>
    <dgm:cxn modelId="{64AA45D9-BB96-48DF-BE12-ED8071667DB2}" type="presOf" srcId="{E35B6FE5-1B50-457A-A00D-0B9FDF8E5454}" destId="{08EF5BC6-6EDC-427B-B80A-026A0DF2CD91}" srcOrd="1" destOrd="0" presId="urn:microsoft.com/office/officeart/2005/8/layout/process2"/>
    <dgm:cxn modelId="{82E79869-D1ED-4510-99A6-CEE7DEF72BEA}" type="presOf" srcId="{0F509206-A59E-456C-8E0D-EC32E7AA9E6B}" destId="{71A89A76-549A-4675-BF57-DFD14DFFB93A}" srcOrd="0" destOrd="0" presId="urn:microsoft.com/office/officeart/2005/8/layout/process2"/>
    <dgm:cxn modelId="{63EF3845-3E6F-46B8-AE16-42073649C776}" type="presOf" srcId="{C1F6EDAA-2D14-4B7B-BF9D-599B1BC02901}" destId="{3E302862-D50E-4838-BE60-3654F55A7EDD}" srcOrd="0" destOrd="0" presId="urn:microsoft.com/office/officeart/2005/8/layout/process2"/>
    <dgm:cxn modelId="{625C458F-F070-4348-8222-947C122F5FE9}" type="presOf" srcId="{4FDD9D5F-435F-4178-899B-4971711492C5}" destId="{4955A363-4BBB-4CD5-8357-8D8995013E1F}" srcOrd="0" destOrd="0" presId="urn:microsoft.com/office/officeart/2005/8/layout/process2"/>
    <dgm:cxn modelId="{B0FDDD1E-DA58-44F2-8CE4-673354821979}" type="presParOf" srcId="{4B48104A-AC61-4664-B0B9-8C09F18038F0}" destId="{4955A363-4BBB-4CD5-8357-8D8995013E1F}" srcOrd="0" destOrd="0" presId="urn:microsoft.com/office/officeart/2005/8/layout/process2"/>
    <dgm:cxn modelId="{570EE6F6-7F6C-48EB-BA3C-6FF0A42B2F24}" type="presParOf" srcId="{4B48104A-AC61-4664-B0B9-8C09F18038F0}" destId="{7EE02182-533C-402A-8981-380410BBDC24}" srcOrd="1" destOrd="0" presId="urn:microsoft.com/office/officeart/2005/8/layout/process2"/>
    <dgm:cxn modelId="{C17E03B0-547A-4D07-9CA8-DDD0A46494B7}" type="presParOf" srcId="{7EE02182-533C-402A-8981-380410BBDC24}" destId="{08EF5BC6-6EDC-427B-B80A-026A0DF2CD91}" srcOrd="0" destOrd="0" presId="urn:microsoft.com/office/officeart/2005/8/layout/process2"/>
    <dgm:cxn modelId="{9BAF451B-0543-4287-8A3D-807F0C6E8BF0}" type="presParOf" srcId="{4B48104A-AC61-4664-B0B9-8C09F18038F0}" destId="{3E302862-D50E-4838-BE60-3654F55A7EDD}" srcOrd="2" destOrd="0" presId="urn:microsoft.com/office/officeart/2005/8/layout/process2"/>
    <dgm:cxn modelId="{1C2449D4-70DD-4206-A96C-54D35800ED13}" type="presParOf" srcId="{4B48104A-AC61-4664-B0B9-8C09F18038F0}" destId="{9FC78408-985F-4485-831E-C824811671E4}" srcOrd="3" destOrd="0" presId="urn:microsoft.com/office/officeart/2005/8/layout/process2"/>
    <dgm:cxn modelId="{30AE5A36-34E4-4F0A-9396-D3AA9661D5E8}" type="presParOf" srcId="{9FC78408-985F-4485-831E-C824811671E4}" destId="{48117E7F-2E43-4DF4-B175-85969429D379}" srcOrd="0" destOrd="0" presId="urn:microsoft.com/office/officeart/2005/8/layout/process2"/>
    <dgm:cxn modelId="{E1BAAA5D-2EE1-4A6B-9C16-392FAF64CA46}" type="presParOf" srcId="{4B48104A-AC61-4664-B0B9-8C09F18038F0}" destId="{2B425253-DD2A-4E0C-A820-E151269A39B3}" srcOrd="4" destOrd="0" presId="urn:microsoft.com/office/officeart/2005/8/layout/process2"/>
    <dgm:cxn modelId="{3B117D2C-393F-4DF3-9482-EE76EE737C34}" type="presParOf" srcId="{4B48104A-AC61-4664-B0B9-8C09F18038F0}" destId="{EA8D25C6-4584-45E9-AE76-7E7037D201DB}" srcOrd="5" destOrd="0" presId="urn:microsoft.com/office/officeart/2005/8/layout/process2"/>
    <dgm:cxn modelId="{1B956ABC-FE5A-467E-B9EC-A4D835D9B32C}" type="presParOf" srcId="{EA8D25C6-4584-45E9-AE76-7E7037D201DB}" destId="{EDBC9449-C6C9-472D-9675-D23373B63046}" srcOrd="0" destOrd="0" presId="urn:microsoft.com/office/officeart/2005/8/layout/process2"/>
    <dgm:cxn modelId="{05FAE92D-2A59-4831-B76A-AFEA78938443}" type="presParOf" srcId="{4B48104A-AC61-4664-B0B9-8C09F18038F0}" destId="{71A89A76-549A-4675-BF57-DFD14DFFB93A}" srcOrd="6" destOrd="0" presId="urn:microsoft.com/office/officeart/2005/8/layout/process2"/>
    <dgm:cxn modelId="{298F5204-A442-4004-A7BF-6E8D8CD7F895}" type="presParOf" srcId="{4B48104A-AC61-4664-B0B9-8C09F18038F0}" destId="{AEAF8E39-3294-425E-A82D-AB36EEA178CC}" srcOrd="7" destOrd="0" presId="urn:microsoft.com/office/officeart/2005/8/layout/process2"/>
    <dgm:cxn modelId="{84A4C601-9ACC-4691-86A6-2C145F57A08C}" type="presParOf" srcId="{AEAF8E39-3294-425E-A82D-AB36EEA178CC}" destId="{078E120C-ED4A-4A64-83E3-60EBF7E6C844}" srcOrd="0" destOrd="0" presId="urn:microsoft.com/office/officeart/2005/8/layout/process2"/>
    <dgm:cxn modelId="{6EE0C146-AE9B-495C-8988-94F40DDD625F}" type="presParOf" srcId="{4B48104A-AC61-4664-B0B9-8C09F18038F0}" destId="{5A5E025A-E412-4E5A-8174-7297A04F341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7A26D-4481-40C2-9CC1-46F743CAF02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8EEB5A-C17F-4C5B-AEBE-F7D4BA43C32F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uk-UA" sz="1600" b="1" dirty="0" err="1" smtClean="0">
              <a:solidFill>
                <a:srgbClr val="FFFF00"/>
              </a:solidFill>
            </a:rPr>
            <a:t>П</a:t>
          </a:r>
          <a:r>
            <a:rPr lang="uk-UA" sz="1400" b="1" dirty="0" err="1" smtClean="0">
              <a:solidFill>
                <a:srgbClr val="FFFF00"/>
              </a:solidFill>
            </a:rPr>
            <a:t>оліметилметакрилат</a:t>
          </a:r>
          <a:endParaRPr lang="uk-UA" sz="1400" b="1" dirty="0" smtClean="0">
            <a:solidFill>
              <a:srgbClr val="FFFF00"/>
            </a:solidFill>
          </a:endParaRPr>
        </a:p>
      </dgm:t>
    </dgm:pt>
    <dgm:pt modelId="{7A1DAD57-21E2-4DC1-8A3C-D47D28A73264}" type="parTrans" cxnId="{C143ACE3-9A1E-4380-B32A-D1036A919B41}">
      <dgm:prSet/>
      <dgm:spPr/>
      <dgm:t>
        <a:bodyPr/>
        <a:lstStyle/>
        <a:p>
          <a:endParaRPr lang="ru-RU"/>
        </a:p>
      </dgm:t>
    </dgm:pt>
    <dgm:pt modelId="{7FB71ACC-95A4-41C3-A5F2-2916211BCA8C}" type="sibTrans" cxnId="{C143ACE3-9A1E-4380-B32A-D1036A919B41}">
      <dgm:prSet/>
      <dgm:spPr/>
      <dgm:t>
        <a:bodyPr/>
        <a:lstStyle/>
        <a:p>
          <a:endParaRPr lang="ru-RU"/>
        </a:p>
      </dgm:t>
    </dgm:pt>
    <dgm:pt modelId="{17A80C8E-B651-42C3-B4FE-81B751D3A8E2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endParaRPr lang="uk-UA" sz="2000" b="1" dirty="0" smtClean="0"/>
        </a:p>
        <a:p>
          <a:pPr algn="l"/>
          <a:r>
            <a:rPr lang="uk-UA" sz="1400" b="1" dirty="0" err="1" smtClean="0">
              <a:solidFill>
                <a:srgbClr val="FFFF00"/>
              </a:solidFill>
            </a:rPr>
            <a:t>Поліетилентерефталат</a:t>
          </a:r>
          <a:endParaRPr lang="uk-UA" sz="1400" b="1" dirty="0" smtClean="0">
            <a:solidFill>
              <a:srgbClr val="FFFF00"/>
            </a:solidFill>
          </a:endParaRPr>
        </a:p>
        <a:p>
          <a:pPr algn="ctr"/>
          <a:endParaRPr lang="ru-RU" sz="2000" b="1" dirty="0"/>
        </a:p>
      </dgm:t>
    </dgm:pt>
    <dgm:pt modelId="{37C404CD-6021-4817-8CAD-2E21990A3B2F}" type="parTrans" cxnId="{29445B0E-4FE0-4A56-B650-A80DB75E0EDA}">
      <dgm:prSet/>
      <dgm:spPr/>
      <dgm:t>
        <a:bodyPr/>
        <a:lstStyle/>
        <a:p>
          <a:endParaRPr lang="ru-RU"/>
        </a:p>
      </dgm:t>
    </dgm:pt>
    <dgm:pt modelId="{8888BBC1-6181-4337-88E8-4A53238CC569}" type="sibTrans" cxnId="{29445B0E-4FE0-4A56-B650-A80DB75E0EDA}">
      <dgm:prSet/>
      <dgm:spPr/>
      <dgm:t>
        <a:bodyPr/>
        <a:lstStyle/>
        <a:p>
          <a:endParaRPr lang="ru-RU"/>
        </a:p>
      </dgm:t>
    </dgm:pt>
    <dgm:pt modelId="{61B6B080-0A6D-4D2D-BA61-5CF43EB7E5DD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Фторопласти</a:t>
          </a:r>
          <a:endParaRPr lang="ru-RU" sz="2000" b="1" dirty="0">
            <a:solidFill>
              <a:srgbClr val="FFFF00"/>
            </a:solidFill>
          </a:endParaRPr>
        </a:p>
      </dgm:t>
    </dgm:pt>
    <dgm:pt modelId="{CB12C331-CAA1-4259-8DDB-E31FC4FD2F99}" type="parTrans" cxnId="{01A31274-0007-4AE2-94A7-56874E864FEF}">
      <dgm:prSet/>
      <dgm:spPr/>
      <dgm:t>
        <a:bodyPr/>
        <a:lstStyle/>
        <a:p>
          <a:endParaRPr lang="ru-RU"/>
        </a:p>
      </dgm:t>
    </dgm:pt>
    <dgm:pt modelId="{3580FADF-CE84-40D3-838C-05D0FA4D1402}" type="sibTrans" cxnId="{01A31274-0007-4AE2-94A7-56874E864FEF}">
      <dgm:prSet/>
      <dgm:spPr/>
      <dgm:t>
        <a:bodyPr/>
        <a:lstStyle/>
        <a:p>
          <a:endParaRPr lang="ru-RU"/>
        </a:p>
      </dgm:t>
    </dgm:pt>
    <dgm:pt modelId="{AB94B109-D7E1-4500-B867-CFB005F6B32A}" type="pres">
      <dgm:prSet presAssocID="{28B7A26D-4481-40C2-9CC1-46F743CAF02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BA34D5-29CF-44F5-9485-7A298E17197A}" type="pres">
      <dgm:prSet presAssocID="{928EEB5A-C17F-4C5B-AEBE-F7D4BA43C32F}" presName="node" presStyleLbl="node1" presStyleIdx="0" presStyleCnt="3" custScaleX="41517" custScaleY="49551" custLinFactNeighborX="-23270" custLinFactNeighborY="90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30567-0516-4CE1-9485-722EA91D3FA6}" type="pres">
      <dgm:prSet presAssocID="{7FB71ACC-95A4-41C3-A5F2-2916211BCA8C}" presName="sibTrans" presStyleLbl="sibTrans2D1" presStyleIdx="0" presStyleCnt="2" custLinFactNeighborX="2740" custLinFactNeighborY="-3331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43A27964-A52F-49A9-A131-A68F86B49A6A}" type="pres">
      <dgm:prSet presAssocID="{7FB71ACC-95A4-41C3-A5F2-2916211BCA8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2F9C17E-E718-4622-8270-1897A50F8FFD}" type="pres">
      <dgm:prSet presAssocID="{17A80C8E-B651-42C3-B4FE-81B751D3A8E2}" presName="node" presStyleLbl="node1" presStyleIdx="1" presStyleCnt="3" custScaleX="41047" custScaleY="39857" custLinFactNeighborX="-23638" custLinFactNeighborY="-95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FC895-BD68-408E-A820-AEC19EC4F686}" type="pres">
      <dgm:prSet presAssocID="{8888BBC1-6181-4337-88E8-4A53238CC569}" presName="sibTrans" presStyleLbl="sibTrans2D1" presStyleIdx="1" presStyleCnt="2" custAng="15869206" custFlipVert="1" custFlipHor="1" custScaleX="28961" custScaleY="49659" custLinFactY="17403" custLinFactNeighborX="96" custLinFactNeighborY="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8F192D-1F0E-49F2-B94D-0F239F2D5127}" type="pres">
      <dgm:prSet presAssocID="{8888BBC1-6181-4337-88E8-4A53238CC56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E3004C8-FCE9-403D-88B6-A9D86697A35B}" type="pres">
      <dgm:prSet presAssocID="{61B6B080-0A6D-4D2D-BA61-5CF43EB7E5DD}" presName="node" presStyleLbl="node1" presStyleIdx="2" presStyleCnt="3" custScaleX="42784" custScaleY="50876" custLinFactNeighborX="-22637" custLinFactNeighborY="-9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3ACE3-9A1E-4380-B32A-D1036A919B41}" srcId="{28B7A26D-4481-40C2-9CC1-46F743CAF02C}" destId="{928EEB5A-C17F-4C5B-AEBE-F7D4BA43C32F}" srcOrd="0" destOrd="0" parTransId="{7A1DAD57-21E2-4DC1-8A3C-D47D28A73264}" sibTransId="{7FB71ACC-95A4-41C3-A5F2-2916211BCA8C}"/>
    <dgm:cxn modelId="{999E2068-D9AF-4710-A6CB-76BAEE76B6CD}" type="presOf" srcId="{28B7A26D-4481-40C2-9CC1-46F743CAF02C}" destId="{AB94B109-D7E1-4500-B867-CFB005F6B32A}" srcOrd="0" destOrd="0" presId="urn:microsoft.com/office/officeart/2005/8/layout/process2"/>
    <dgm:cxn modelId="{5F08B31B-1F9B-4E52-AF1F-F4B676FFC928}" type="presOf" srcId="{7FB71ACC-95A4-41C3-A5F2-2916211BCA8C}" destId="{43A27964-A52F-49A9-A131-A68F86B49A6A}" srcOrd="1" destOrd="0" presId="urn:microsoft.com/office/officeart/2005/8/layout/process2"/>
    <dgm:cxn modelId="{29445B0E-4FE0-4A56-B650-A80DB75E0EDA}" srcId="{28B7A26D-4481-40C2-9CC1-46F743CAF02C}" destId="{17A80C8E-B651-42C3-B4FE-81B751D3A8E2}" srcOrd="1" destOrd="0" parTransId="{37C404CD-6021-4817-8CAD-2E21990A3B2F}" sibTransId="{8888BBC1-6181-4337-88E8-4A53238CC569}"/>
    <dgm:cxn modelId="{1F73C350-FB00-40F5-8AA7-51D55A59F680}" type="presOf" srcId="{7FB71ACC-95A4-41C3-A5F2-2916211BCA8C}" destId="{A3D30567-0516-4CE1-9485-722EA91D3FA6}" srcOrd="0" destOrd="0" presId="urn:microsoft.com/office/officeart/2005/8/layout/process2"/>
    <dgm:cxn modelId="{01A31274-0007-4AE2-94A7-56874E864FEF}" srcId="{28B7A26D-4481-40C2-9CC1-46F743CAF02C}" destId="{61B6B080-0A6D-4D2D-BA61-5CF43EB7E5DD}" srcOrd="2" destOrd="0" parTransId="{CB12C331-CAA1-4259-8DDB-E31FC4FD2F99}" sibTransId="{3580FADF-CE84-40D3-838C-05D0FA4D1402}"/>
    <dgm:cxn modelId="{D4E27752-5D34-4776-88C7-92802A9863D0}" type="presOf" srcId="{61B6B080-0A6D-4D2D-BA61-5CF43EB7E5DD}" destId="{EE3004C8-FCE9-403D-88B6-A9D86697A35B}" srcOrd="0" destOrd="0" presId="urn:microsoft.com/office/officeart/2005/8/layout/process2"/>
    <dgm:cxn modelId="{80034757-3280-4DEC-9300-9D6B34872D57}" type="presOf" srcId="{928EEB5A-C17F-4C5B-AEBE-F7D4BA43C32F}" destId="{BCBA34D5-29CF-44F5-9485-7A298E17197A}" srcOrd="0" destOrd="0" presId="urn:microsoft.com/office/officeart/2005/8/layout/process2"/>
    <dgm:cxn modelId="{97F13E42-C8C8-47AA-B4E1-0B7425BD8D82}" type="presOf" srcId="{17A80C8E-B651-42C3-B4FE-81B751D3A8E2}" destId="{12F9C17E-E718-4622-8270-1897A50F8FFD}" srcOrd="0" destOrd="0" presId="urn:microsoft.com/office/officeart/2005/8/layout/process2"/>
    <dgm:cxn modelId="{066A023F-CC6F-4008-8D8F-2E45AAF8A4BD}" type="presOf" srcId="{8888BBC1-6181-4337-88E8-4A53238CC569}" destId="{5A8F192D-1F0E-49F2-B94D-0F239F2D5127}" srcOrd="1" destOrd="0" presId="urn:microsoft.com/office/officeart/2005/8/layout/process2"/>
    <dgm:cxn modelId="{77EC9D8B-5E8D-4CCB-96E5-32411E8C62BB}" type="presOf" srcId="{8888BBC1-6181-4337-88E8-4A53238CC569}" destId="{06DFC895-BD68-408E-A820-AEC19EC4F686}" srcOrd="0" destOrd="0" presId="urn:microsoft.com/office/officeart/2005/8/layout/process2"/>
    <dgm:cxn modelId="{67A6395B-0303-4A7F-947A-4B61EC31BAA0}" type="presParOf" srcId="{AB94B109-D7E1-4500-B867-CFB005F6B32A}" destId="{BCBA34D5-29CF-44F5-9485-7A298E17197A}" srcOrd="0" destOrd="0" presId="urn:microsoft.com/office/officeart/2005/8/layout/process2"/>
    <dgm:cxn modelId="{8DEF31D9-4880-4040-B41E-96BF588CD4E3}" type="presParOf" srcId="{AB94B109-D7E1-4500-B867-CFB005F6B32A}" destId="{A3D30567-0516-4CE1-9485-722EA91D3FA6}" srcOrd="1" destOrd="0" presId="urn:microsoft.com/office/officeart/2005/8/layout/process2"/>
    <dgm:cxn modelId="{D0DE3DCF-2293-45A2-AB15-67DD7E7AC7A9}" type="presParOf" srcId="{A3D30567-0516-4CE1-9485-722EA91D3FA6}" destId="{43A27964-A52F-49A9-A131-A68F86B49A6A}" srcOrd="0" destOrd="0" presId="urn:microsoft.com/office/officeart/2005/8/layout/process2"/>
    <dgm:cxn modelId="{4D50C85C-8F63-46D1-882D-B4AD519B638C}" type="presParOf" srcId="{AB94B109-D7E1-4500-B867-CFB005F6B32A}" destId="{12F9C17E-E718-4622-8270-1897A50F8FFD}" srcOrd="2" destOrd="0" presId="urn:microsoft.com/office/officeart/2005/8/layout/process2"/>
    <dgm:cxn modelId="{DD25D336-9F8F-4ABD-9262-D6C47D98C358}" type="presParOf" srcId="{AB94B109-D7E1-4500-B867-CFB005F6B32A}" destId="{06DFC895-BD68-408E-A820-AEC19EC4F686}" srcOrd="3" destOrd="0" presId="urn:microsoft.com/office/officeart/2005/8/layout/process2"/>
    <dgm:cxn modelId="{7A87B5D9-76FD-444F-BA5E-61E98B8D7F0C}" type="presParOf" srcId="{06DFC895-BD68-408E-A820-AEC19EC4F686}" destId="{5A8F192D-1F0E-49F2-B94D-0F239F2D5127}" srcOrd="0" destOrd="0" presId="urn:microsoft.com/office/officeart/2005/8/layout/process2"/>
    <dgm:cxn modelId="{447BE9FD-C105-4A50-96A0-243C42687F39}" type="presParOf" srcId="{AB94B109-D7E1-4500-B867-CFB005F6B32A}" destId="{EE3004C8-FCE9-403D-88B6-A9D86697A35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2B6436-62BB-4B25-90DB-6240A632186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DB36D6E-8445-43CD-9E31-20C58A151E1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400" b="1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Реактопласти</a:t>
          </a:r>
          <a:endParaRPr lang="ru-RU" sz="2400" b="1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1CB1AF63-A5AB-4391-8152-023C66B12A77}" type="parTrans" cxnId="{163D975E-A446-4D5D-934D-F4D1345F4578}">
      <dgm:prSet/>
      <dgm:spPr/>
      <dgm:t>
        <a:bodyPr/>
        <a:lstStyle/>
        <a:p>
          <a:endParaRPr lang="ru-RU"/>
        </a:p>
      </dgm:t>
    </dgm:pt>
    <dgm:pt modelId="{F8CFB9CD-ECE7-4A8D-B004-E1DD8C39980B}" type="sibTrans" cxnId="{163D975E-A446-4D5D-934D-F4D1345F4578}">
      <dgm:prSet/>
      <dgm:spPr/>
      <dgm:t>
        <a:bodyPr/>
        <a:lstStyle/>
        <a:p>
          <a:endParaRPr lang="ru-RU"/>
        </a:p>
      </dgm:t>
    </dgm:pt>
    <dgm:pt modelId="{1547C1AA-299B-47F8-BE4D-68A26B054DA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i="0" dirty="0" err="1" smtClean="0"/>
            <a:t>Амінопласти</a:t>
          </a:r>
          <a:endParaRPr lang="ru-RU" sz="2000" b="1" i="0" dirty="0" smtClean="0"/>
        </a:p>
        <a:p>
          <a:r>
            <a:rPr lang="ru-RU" sz="1400" b="0" i="1" dirty="0" smtClean="0"/>
            <a:t>(</a:t>
          </a:r>
          <a:r>
            <a:rPr lang="ru-RU" sz="1400" b="1" i="0" dirty="0" err="1" smtClean="0"/>
            <a:t>аміносмоли</a:t>
          </a:r>
          <a:r>
            <a:rPr lang="ru-RU" sz="1400" b="1" i="0" dirty="0" smtClean="0"/>
            <a:t>)</a:t>
          </a:r>
          <a:endParaRPr lang="ru-RU" sz="1400" b="1" i="0" dirty="0"/>
        </a:p>
      </dgm:t>
    </dgm:pt>
    <dgm:pt modelId="{223AD255-D6DD-4FC4-A04D-6956ED9CF3E0}" type="parTrans" cxnId="{A3F9D58E-9D12-4D31-9107-5DA9D0F64EC2}">
      <dgm:prSet/>
      <dgm:spPr/>
      <dgm:t>
        <a:bodyPr/>
        <a:lstStyle/>
        <a:p>
          <a:endParaRPr lang="ru-RU"/>
        </a:p>
      </dgm:t>
    </dgm:pt>
    <dgm:pt modelId="{F673CD4C-F176-40D1-A5AE-5721A70E662E}" type="sibTrans" cxnId="{A3F9D58E-9D12-4D31-9107-5DA9D0F64EC2}">
      <dgm:prSet/>
      <dgm:spPr/>
      <dgm:t>
        <a:bodyPr/>
        <a:lstStyle/>
        <a:p>
          <a:endParaRPr lang="ru-RU"/>
        </a:p>
      </dgm:t>
    </dgm:pt>
    <dgm:pt modelId="{088ED715-A49C-48CC-8F95-02A800A7206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i="0" dirty="0" err="1" smtClean="0"/>
            <a:t>Поліуретанові</a:t>
          </a:r>
          <a:endParaRPr lang="ru-RU" sz="1800" b="1" i="0" dirty="0" smtClean="0"/>
        </a:p>
        <a:p>
          <a:r>
            <a:rPr lang="uk-UA" sz="1400" b="1" i="0" dirty="0" smtClean="0"/>
            <a:t>(поліуретанові полімери)</a:t>
          </a:r>
          <a:endParaRPr lang="ru-RU" sz="1400" b="1" i="0" dirty="0"/>
        </a:p>
      </dgm:t>
    </dgm:pt>
    <dgm:pt modelId="{AB884D43-D7E8-45BA-9B13-7FE9D90ED914}" type="parTrans" cxnId="{B2E71E2B-FF6F-47EE-9787-D5D72F5AD69B}">
      <dgm:prSet/>
      <dgm:spPr/>
      <dgm:t>
        <a:bodyPr/>
        <a:lstStyle/>
        <a:p>
          <a:endParaRPr lang="ru-RU"/>
        </a:p>
      </dgm:t>
    </dgm:pt>
    <dgm:pt modelId="{DFBFBE0C-66FB-4DB4-A3F3-D1E156413B16}" type="sibTrans" cxnId="{B2E71E2B-FF6F-47EE-9787-D5D72F5AD69B}">
      <dgm:prSet/>
      <dgm:spPr/>
      <dgm:t>
        <a:bodyPr/>
        <a:lstStyle/>
        <a:p>
          <a:endParaRPr lang="ru-RU"/>
        </a:p>
      </dgm:t>
    </dgm:pt>
    <dgm:pt modelId="{11E7E159-6FD2-49E2-8151-6B5C0304CE8B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endParaRPr lang="ru-RU" sz="2000" b="1" i="0" dirty="0" smtClean="0"/>
        </a:p>
        <a:p>
          <a:pPr algn="ctr"/>
          <a:r>
            <a:rPr lang="ru-RU" sz="2000" b="1" i="0" dirty="0" err="1" smtClean="0"/>
            <a:t>Фенопласти</a:t>
          </a:r>
          <a:endParaRPr lang="ru-RU" sz="2000" b="1" i="0" dirty="0" smtClean="0"/>
        </a:p>
        <a:p>
          <a:pPr algn="ctr"/>
          <a:r>
            <a:rPr lang="uk-UA" sz="1800" b="1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(</a:t>
          </a:r>
          <a:r>
            <a:rPr lang="uk-UA" sz="1400" b="1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фенолформальдегідні</a:t>
          </a:r>
          <a:r>
            <a:rPr lang="uk-UA" sz="1400" b="1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 смоли)</a:t>
          </a:r>
          <a:endParaRPr lang="ru-RU" sz="1400" b="1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E064448A-B0D1-4423-B5D0-B9FE45D16F3E}" type="parTrans" cxnId="{E49EBB2C-150F-4723-B154-7D59BB82A3C9}">
      <dgm:prSet/>
      <dgm:spPr/>
      <dgm:t>
        <a:bodyPr/>
        <a:lstStyle/>
        <a:p>
          <a:endParaRPr lang="ru-RU"/>
        </a:p>
      </dgm:t>
    </dgm:pt>
    <dgm:pt modelId="{1148A57E-7321-4DCF-AF26-1B1A2EF68284}" type="sibTrans" cxnId="{E49EBB2C-150F-4723-B154-7D59BB82A3C9}">
      <dgm:prSet/>
      <dgm:spPr/>
      <dgm:t>
        <a:bodyPr/>
        <a:lstStyle/>
        <a:p>
          <a:endParaRPr lang="ru-RU"/>
        </a:p>
      </dgm:t>
    </dgm:pt>
    <dgm:pt modelId="{6FE520A2-D0A4-4CC3-A078-0834171FA7E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800" b="1" i="0" dirty="0" smtClean="0"/>
            <a:t>Епоксидні</a:t>
          </a:r>
        </a:p>
        <a:p>
          <a:r>
            <a:rPr lang="uk-UA" sz="1400" b="1" i="0" dirty="0" smtClean="0"/>
            <a:t>(поліефірні смоли)</a:t>
          </a:r>
          <a:endParaRPr lang="ru-RU" sz="1400" b="1" i="0" dirty="0"/>
        </a:p>
      </dgm:t>
    </dgm:pt>
    <dgm:pt modelId="{0A955579-0B01-41CE-8D53-20CCC36FFD3D}" type="parTrans" cxnId="{FEA02BF2-EF3B-480E-A4AE-716012FE793C}">
      <dgm:prSet/>
      <dgm:spPr/>
      <dgm:t>
        <a:bodyPr/>
        <a:lstStyle/>
        <a:p>
          <a:endParaRPr lang="ru-RU"/>
        </a:p>
      </dgm:t>
    </dgm:pt>
    <dgm:pt modelId="{5536F6E1-3F94-4FFB-885F-292D3AEB3530}" type="sibTrans" cxnId="{FEA02BF2-EF3B-480E-A4AE-716012FE793C}">
      <dgm:prSet/>
      <dgm:spPr/>
      <dgm:t>
        <a:bodyPr/>
        <a:lstStyle/>
        <a:p>
          <a:endParaRPr lang="ru-RU"/>
        </a:p>
      </dgm:t>
    </dgm:pt>
    <dgm:pt modelId="{03A86D5A-F705-4576-A332-B98A826F595C}" type="pres">
      <dgm:prSet presAssocID="{362B6436-62BB-4B25-90DB-6240A6321864}" presName="linearFlow" presStyleCnt="0">
        <dgm:presLayoutVars>
          <dgm:resizeHandles val="exact"/>
        </dgm:presLayoutVars>
      </dgm:prSet>
      <dgm:spPr/>
    </dgm:pt>
    <dgm:pt modelId="{AAE6E37F-6ACA-485E-96F0-CA97415FFB46}" type="pres">
      <dgm:prSet presAssocID="{CDB36D6E-8445-43CD-9E31-20C58A151E13}" presName="node" presStyleLbl="node1" presStyleIdx="0" presStyleCnt="5" custScaleX="147525" custScaleY="104360" custLinFactNeighborX="-130" custLinFactNeighborY="-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15DF8-A4D6-4005-A05A-4E5207809D2C}" type="pres">
      <dgm:prSet presAssocID="{F8CFB9CD-ECE7-4A8D-B004-E1DD8C39980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8215CC9-6B90-4197-A9C1-DC4C2AC1E908}" type="pres">
      <dgm:prSet presAssocID="{F8CFB9CD-ECE7-4A8D-B004-E1DD8C39980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FB292FD-81FF-47CA-A5A7-F12B3D38AF44}" type="pres">
      <dgm:prSet presAssocID="{11E7E159-6FD2-49E2-8151-6B5C0304CE8B}" presName="node" presStyleLbl="node1" presStyleIdx="1" presStyleCnt="5" custScaleX="136786" custScaleY="156650" custLinFactNeighborX="1403" custLinFactNeighborY="-70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3D353-68E3-43C1-B9BF-CD456FF07ACA}" type="pres">
      <dgm:prSet presAssocID="{1148A57E-7321-4DCF-AF26-1B1A2EF68284}" presName="sibTrans" presStyleLbl="sibTrans2D1" presStyleIdx="1" presStyleCnt="4" custAng="5400000" custLinFactNeighborX="-23370" custLinFactNeighborY="-6591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CF5CB7C5-1F19-4F6E-B854-685D7C8F43A9}" type="pres">
      <dgm:prSet presAssocID="{1148A57E-7321-4DCF-AF26-1B1A2EF6828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AE210EC-2D55-4BBE-9EDA-E95576ECE46C}" type="pres">
      <dgm:prSet presAssocID="{1547C1AA-299B-47F8-BE4D-68A26B054DAC}" presName="node" presStyleLbl="node1" presStyleIdx="2" presStyleCnt="5" custAng="0" custScaleX="127027" custScaleY="172468" custLinFactY="-29719" custLinFactNeighborX="342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0F870-BABE-476B-A5BE-EB5C78FCB8A5}" type="pres">
      <dgm:prSet presAssocID="{F673CD4C-F176-40D1-A5AE-5721A70E662E}" presName="sibTrans" presStyleLbl="sibTrans2D1" presStyleIdx="2" presStyleCnt="4" custFlipVert="1" custFlipHor="1" custScaleX="46659" custScaleY="141095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270A274E-E2ED-4F15-8D23-A0D221FC4C17}" type="pres">
      <dgm:prSet presAssocID="{F673CD4C-F176-40D1-A5AE-5721A70E662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10639C2-7D72-46AA-80F0-9FA17D86B8AE}" type="pres">
      <dgm:prSet presAssocID="{088ED715-A49C-48CC-8F95-02A800A72068}" presName="node" presStyleLbl="node1" presStyleIdx="3" presStyleCnt="5" custScaleX="125676" custScaleY="152634" custLinFactY="-47216" custLinFactNeighborX="13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E908A-E894-430A-BE2B-705185A1DD65}" type="pres">
      <dgm:prSet presAssocID="{DFBFBE0C-66FB-4DB4-A3F3-D1E156413B16}" presName="sibTrans" presStyleLbl="sibTrans2D1" presStyleIdx="3" presStyleCnt="4" custAng="5483104" custLinFactY="-9954" custLinFactNeighborX="-20798" custLinFactNeighborY="-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10C12742-8B30-48DE-BA88-615578CF2734}" type="pres">
      <dgm:prSet presAssocID="{DFBFBE0C-66FB-4DB4-A3F3-D1E156413B1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3119ACD-8311-4652-81A4-0ADF305EC8E7}" type="pres">
      <dgm:prSet presAssocID="{6FE520A2-D0A4-4CC3-A078-0834171FA7EA}" presName="node" presStyleLbl="node1" presStyleIdx="4" presStyleCnt="5" custScaleX="122355" custScaleY="137085" custLinFactY="-58805" custLinFactNeighborX="56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EBB2C-150F-4723-B154-7D59BB82A3C9}" srcId="{362B6436-62BB-4B25-90DB-6240A6321864}" destId="{11E7E159-6FD2-49E2-8151-6B5C0304CE8B}" srcOrd="1" destOrd="0" parTransId="{E064448A-B0D1-4423-B5D0-B9FE45D16F3E}" sibTransId="{1148A57E-7321-4DCF-AF26-1B1A2EF68284}"/>
    <dgm:cxn modelId="{680E2094-8EB9-4532-9DC8-7235CADABB26}" type="presOf" srcId="{088ED715-A49C-48CC-8F95-02A800A72068}" destId="{210639C2-7D72-46AA-80F0-9FA17D86B8AE}" srcOrd="0" destOrd="0" presId="urn:microsoft.com/office/officeart/2005/8/layout/process2"/>
    <dgm:cxn modelId="{9796A958-1672-41E5-992D-E89003457ED7}" type="presOf" srcId="{CDB36D6E-8445-43CD-9E31-20C58A151E13}" destId="{AAE6E37F-6ACA-485E-96F0-CA97415FFB46}" srcOrd="0" destOrd="0" presId="urn:microsoft.com/office/officeart/2005/8/layout/process2"/>
    <dgm:cxn modelId="{B2E71E2B-FF6F-47EE-9787-D5D72F5AD69B}" srcId="{362B6436-62BB-4B25-90DB-6240A6321864}" destId="{088ED715-A49C-48CC-8F95-02A800A72068}" srcOrd="3" destOrd="0" parTransId="{AB884D43-D7E8-45BA-9B13-7FE9D90ED914}" sibTransId="{DFBFBE0C-66FB-4DB4-A3F3-D1E156413B16}"/>
    <dgm:cxn modelId="{A3F9D58E-9D12-4D31-9107-5DA9D0F64EC2}" srcId="{362B6436-62BB-4B25-90DB-6240A6321864}" destId="{1547C1AA-299B-47F8-BE4D-68A26B054DAC}" srcOrd="2" destOrd="0" parTransId="{223AD255-D6DD-4FC4-A04D-6956ED9CF3E0}" sibTransId="{F673CD4C-F176-40D1-A5AE-5721A70E662E}"/>
    <dgm:cxn modelId="{44C56786-5DBF-40B7-8459-428EAE91C675}" type="presOf" srcId="{DFBFBE0C-66FB-4DB4-A3F3-D1E156413B16}" destId="{10C12742-8B30-48DE-BA88-615578CF2734}" srcOrd="1" destOrd="0" presId="urn:microsoft.com/office/officeart/2005/8/layout/process2"/>
    <dgm:cxn modelId="{7502016C-1167-4D59-AEFB-7DEF12839149}" type="presOf" srcId="{F8CFB9CD-ECE7-4A8D-B004-E1DD8C39980B}" destId="{48215CC9-6B90-4197-A9C1-DC4C2AC1E908}" srcOrd="1" destOrd="0" presId="urn:microsoft.com/office/officeart/2005/8/layout/process2"/>
    <dgm:cxn modelId="{A0F53A5E-F407-4AEC-97E7-B84AB46C39D2}" type="presOf" srcId="{6FE520A2-D0A4-4CC3-A078-0834171FA7EA}" destId="{03119ACD-8311-4652-81A4-0ADF305EC8E7}" srcOrd="0" destOrd="0" presId="urn:microsoft.com/office/officeart/2005/8/layout/process2"/>
    <dgm:cxn modelId="{163D975E-A446-4D5D-934D-F4D1345F4578}" srcId="{362B6436-62BB-4B25-90DB-6240A6321864}" destId="{CDB36D6E-8445-43CD-9E31-20C58A151E13}" srcOrd="0" destOrd="0" parTransId="{1CB1AF63-A5AB-4391-8152-023C66B12A77}" sibTransId="{F8CFB9CD-ECE7-4A8D-B004-E1DD8C39980B}"/>
    <dgm:cxn modelId="{402AB5A3-3432-4A78-B238-96C4EF9F6FC2}" type="presOf" srcId="{1148A57E-7321-4DCF-AF26-1B1A2EF68284}" destId="{CF5CB7C5-1F19-4F6E-B854-685D7C8F43A9}" srcOrd="1" destOrd="0" presId="urn:microsoft.com/office/officeart/2005/8/layout/process2"/>
    <dgm:cxn modelId="{92C9699A-51E4-433D-A2BC-86CBD64F7526}" type="presOf" srcId="{F8CFB9CD-ECE7-4A8D-B004-E1DD8C39980B}" destId="{C0F15DF8-A4D6-4005-A05A-4E5207809D2C}" srcOrd="0" destOrd="0" presId="urn:microsoft.com/office/officeart/2005/8/layout/process2"/>
    <dgm:cxn modelId="{061FA7C9-C8F1-4164-A5FF-F1DA2A9C8510}" type="presOf" srcId="{11E7E159-6FD2-49E2-8151-6B5C0304CE8B}" destId="{6FB292FD-81FF-47CA-A5A7-F12B3D38AF44}" srcOrd="0" destOrd="0" presId="urn:microsoft.com/office/officeart/2005/8/layout/process2"/>
    <dgm:cxn modelId="{9CEC7D46-DC35-4DD3-A361-ACBB479CBF8F}" type="presOf" srcId="{1148A57E-7321-4DCF-AF26-1B1A2EF68284}" destId="{AC53D353-68E3-43C1-B9BF-CD456FF07ACA}" srcOrd="0" destOrd="0" presId="urn:microsoft.com/office/officeart/2005/8/layout/process2"/>
    <dgm:cxn modelId="{FEA02BF2-EF3B-480E-A4AE-716012FE793C}" srcId="{362B6436-62BB-4B25-90DB-6240A6321864}" destId="{6FE520A2-D0A4-4CC3-A078-0834171FA7EA}" srcOrd="4" destOrd="0" parTransId="{0A955579-0B01-41CE-8D53-20CCC36FFD3D}" sibTransId="{5536F6E1-3F94-4FFB-885F-292D3AEB3530}"/>
    <dgm:cxn modelId="{528E6760-3519-49DD-8F49-74D3AD36DC3E}" type="presOf" srcId="{F673CD4C-F176-40D1-A5AE-5721A70E662E}" destId="{2340F870-BABE-476B-A5BE-EB5C78FCB8A5}" srcOrd="0" destOrd="0" presId="urn:microsoft.com/office/officeart/2005/8/layout/process2"/>
    <dgm:cxn modelId="{0F5141E3-66A7-4E08-90BB-7B898C29FB01}" type="presOf" srcId="{362B6436-62BB-4B25-90DB-6240A6321864}" destId="{03A86D5A-F705-4576-A332-B98A826F595C}" srcOrd="0" destOrd="0" presId="urn:microsoft.com/office/officeart/2005/8/layout/process2"/>
    <dgm:cxn modelId="{51A95F74-803D-441F-A685-E4115317CD99}" type="presOf" srcId="{F673CD4C-F176-40D1-A5AE-5721A70E662E}" destId="{270A274E-E2ED-4F15-8D23-A0D221FC4C17}" srcOrd="1" destOrd="0" presId="urn:microsoft.com/office/officeart/2005/8/layout/process2"/>
    <dgm:cxn modelId="{A69C7AF2-2AC3-4664-B3A1-20FCCA1E44BD}" type="presOf" srcId="{DFBFBE0C-66FB-4DB4-A3F3-D1E156413B16}" destId="{744E908A-E894-430A-BE2B-705185A1DD65}" srcOrd="0" destOrd="0" presId="urn:microsoft.com/office/officeart/2005/8/layout/process2"/>
    <dgm:cxn modelId="{7037A0F9-09F8-4D75-9D82-6791060271FE}" type="presOf" srcId="{1547C1AA-299B-47F8-BE4D-68A26B054DAC}" destId="{4AE210EC-2D55-4BBE-9EDA-E95576ECE46C}" srcOrd="0" destOrd="0" presId="urn:microsoft.com/office/officeart/2005/8/layout/process2"/>
    <dgm:cxn modelId="{361556DE-7E54-424B-A610-0A7D0833B927}" type="presParOf" srcId="{03A86D5A-F705-4576-A332-B98A826F595C}" destId="{AAE6E37F-6ACA-485E-96F0-CA97415FFB46}" srcOrd="0" destOrd="0" presId="urn:microsoft.com/office/officeart/2005/8/layout/process2"/>
    <dgm:cxn modelId="{8FBF6878-BC87-4A19-A8EE-1C9899A3EABE}" type="presParOf" srcId="{03A86D5A-F705-4576-A332-B98A826F595C}" destId="{C0F15DF8-A4D6-4005-A05A-4E5207809D2C}" srcOrd="1" destOrd="0" presId="urn:microsoft.com/office/officeart/2005/8/layout/process2"/>
    <dgm:cxn modelId="{C60E4B31-2D73-4BF3-A3ED-905F0D9438FF}" type="presParOf" srcId="{C0F15DF8-A4D6-4005-A05A-4E5207809D2C}" destId="{48215CC9-6B90-4197-A9C1-DC4C2AC1E908}" srcOrd="0" destOrd="0" presId="urn:microsoft.com/office/officeart/2005/8/layout/process2"/>
    <dgm:cxn modelId="{DE25D208-34EE-4C04-ABFB-6710D1978749}" type="presParOf" srcId="{03A86D5A-F705-4576-A332-B98A826F595C}" destId="{6FB292FD-81FF-47CA-A5A7-F12B3D38AF44}" srcOrd="2" destOrd="0" presId="urn:microsoft.com/office/officeart/2005/8/layout/process2"/>
    <dgm:cxn modelId="{48046343-58FF-4862-8A98-7057B0BD2AB7}" type="presParOf" srcId="{03A86D5A-F705-4576-A332-B98A826F595C}" destId="{AC53D353-68E3-43C1-B9BF-CD456FF07ACA}" srcOrd="3" destOrd="0" presId="urn:microsoft.com/office/officeart/2005/8/layout/process2"/>
    <dgm:cxn modelId="{0CD464F9-049A-42FF-9149-1F430CC8B788}" type="presParOf" srcId="{AC53D353-68E3-43C1-B9BF-CD456FF07ACA}" destId="{CF5CB7C5-1F19-4F6E-B854-685D7C8F43A9}" srcOrd="0" destOrd="0" presId="urn:microsoft.com/office/officeart/2005/8/layout/process2"/>
    <dgm:cxn modelId="{D44AF66D-2167-42C8-80D8-691C367FCDE8}" type="presParOf" srcId="{03A86D5A-F705-4576-A332-B98A826F595C}" destId="{4AE210EC-2D55-4BBE-9EDA-E95576ECE46C}" srcOrd="4" destOrd="0" presId="urn:microsoft.com/office/officeart/2005/8/layout/process2"/>
    <dgm:cxn modelId="{2B9C6724-442C-4328-945D-A884A218F72B}" type="presParOf" srcId="{03A86D5A-F705-4576-A332-B98A826F595C}" destId="{2340F870-BABE-476B-A5BE-EB5C78FCB8A5}" srcOrd="5" destOrd="0" presId="urn:microsoft.com/office/officeart/2005/8/layout/process2"/>
    <dgm:cxn modelId="{0FEA15BD-AC7A-4B9C-B6B8-5499DB80130C}" type="presParOf" srcId="{2340F870-BABE-476B-A5BE-EB5C78FCB8A5}" destId="{270A274E-E2ED-4F15-8D23-A0D221FC4C17}" srcOrd="0" destOrd="0" presId="urn:microsoft.com/office/officeart/2005/8/layout/process2"/>
    <dgm:cxn modelId="{E3AC983E-F283-4D70-B531-959A4F5C8562}" type="presParOf" srcId="{03A86D5A-F705-4576-A332-B98A826F595C}" destId="{210639C2-7D72-46AA-80F0-9FA17D86B8AE}" srcOrd="6" destOrd="0" presId="urn:microsoft.com/office/officeart/2005/8/layout/process2"/>
    <dgm:cxn modelId="{FBFB3E99-F779-4C51-AC15-D746176A8848}" type="presParOf" srcId="{03A86D5A-F705-4576-A332-B98A826F595C}" destId="{744E908A-E894-430A-BE2B-705185A1DD65}" srcOrd="7" destOrd="0" presId="urn:microsoft.com/office/officeart/2005/8/layout/process2"/>
    <dgm:cxn modelId="{3622E390-F350-4D8E-A6A7-C9D8B50E28F3}" type="presParOf" srcId="{744E908A-E894-430A-BE2B-705185A1DD65}" destId="{10C12742-8B30-48DE-BA88-615578CF2734}" srcOrd="0" destOrd="0" presId="urn:microsoft.com/office/officeart/2005/8/layout/process2"/>
    <dgm:cxn modelId="{1874E0D1-9AF9-4A59-AED4-38E57AE3BEF1}" type="presParOf" srcId="{03A86D5A-F705-4576-A332-B98A826F595C}" destId="{03119ACD-8311-4652-81A4-0ADF305EC8E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55A363-4BBB-4CD5-8357-8D8995013E1F}">
      <dsp:nvSpPr>
        <dsp:cNvPr id="0" name=""/>
        <dsp:cNvSpPr/>
      </dsp:nvSpPr>
      <dsp:spPr>
        <a:xfrm>
          <a:off x="1512164" y="1593"/>
          <a:ext cx="2936927" cy="490744"/>
        </a:xfrm>
        <a:prstGeom prst="roundRect">
          <a:avLst>
            <a:gd name="adj" fmla="val 10000"/>
          </a:avLst>
        </a:prstGeom>
        <a:solidFill>
          <a:srgbClr val="00B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FF00"/>
              </a:solidFill>
            </a:rPr>
            <a:t>Термопласти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1512164" y="1593"/>
        <a:ext cx="2936927" cy="490744"/>
      </dsp:txXfrm>
    </dsp:sp>
    <dsp:sp modelId="{7EE02182-533C-402A-8981-380410BBDC24}">
      <dsp:nvSpPr>
        <dsp:cNvPr id="0" name=""/>
        <dsp:cNvSpPr/>
      </dsp:nvSpPr>
      <dsp:spPr>
        <a:xfrm rot="578498" flipV="1">
          <a:off x="2599451" y="489647"/>
          <a:ext cx="441635" cy="16112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578498" flipV="1">
        <a:off x="2599451" y="489647"/>
        <a:ext cx="441635" cy="161121"/>
      </dsp:txXfrm>
    </dsp:sp>
    <dsp:sp modelId="{3E302862-D50E-4838-BE60-3654F55A7EDD}">
      <dsp:nvSpPr>
        <dsp:cNvPr id="0" name=""/>
        <dsp:cNvSpPr/>
      </dsp:nvSpPr>
      <dsp:spPr>
        <a:xfrm>
          <a:off x="1512174" y="648077"/>
          <a:ext cx="2143040" cy="798004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Поліетилен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1512174" y="648077"/>
        <a:ext cx="2143040" cy="798004"/>
      </dsp:txXfrm>
    </dsp:sp>
    <dsp:sp modelId="{9FC78408-985F-4485-831E-C824811671E4}">
      <dsp:nvSpPr>
        <dsp:cNvPr id="0" name=""/>
        <dsp:cNvSpPr/>
      </dsp:nvSpPr>
      <dsp:spPr>
        <a:xfrm rot="5493406">
          <a:off x="2572354" y="1435402"/>
          <a:ext cx="893" cy="25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93406">
        <a:off x="2572354" y="1435402"/>
        <a:ext cx="893" cy="25044"/>
      </dsp:txXfrm>
    </dsp:sp>
    <dsp:sp modelId="{2B425253-DD2A-4E0C-A820-E151269A39B3}">
      <dsp:nvSpPr>
        <dsp:cNvPr id="0" name=""/>
        <dsp:cNvSpPr/>
      </dsp:nvSpPr>
      <dsp:spPr>
        <a:xfrm>
          <a:off x="1451008" y="1449768"/>
          <a:ext cx="2221402" cy="81253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Поліпропілен</a:t>
          </a:r>
        </a:p>
      </dsp:txBody>
      <dsp:txXfrm>
        <a:off x="1451008" y="1449768"/>
        <a:ext cx="2221402" cy="812535"/>
      </dsp:txXfrm>
    </dsp:sp>
    <dsp:sp modelId="{EA8D25C6-4584-45E9-AE76-7E7037D201DB}">
      <dsp:nvSpPr>
        <dsp:cNvPr id="0" name=""/>
        <dsp:cNvSpPr/>
      </dsp:nvSpPr>
      <dsp:spPr>
        <a:xfrm rot="21258438" flipH="1">
          <a:off x="2549525" y="2104521"/>
          <a:ext cx="14813" cy="357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258438" flipH="1">
        <a:off x="2549525" y="2104521"/>
        <a:ext cx="14813" cy="357516"/>
      </dsp:txXfrm>
    </dsp:sp>
    <dsp:sp modelId="{71A89A76-549A-4675-BF57-DFD14DFFB93A}">
      <dsp:nvSpPr>
        <dsp:cNvPr id="0" name=""/>
        <dsp:cNvSpPr/>
      </dsp:nvSpPr>
      <dsp:spPr>
        <a:xfrm>
          <a:off x="1440162" y="2304255"/>
          <a:ext cx="2222403" cy="95407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rgbClr val="FFFF00"/>
              </a:solidFill>
            </a:rPr>
            <a:t>Полістирен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1440162" y="2304255"/>
        <a:ext cx="2222403" cy="954070"/>
      </dsp:txXfrm>
    </dsp:sp>
    <dsp:sp modelId="{AEAF8E39-3294-425E-A82D-AB36EEA178CC}">
      <dsp:nvSpPr>
        <dsp:cNvPr id="0" name=""/>
        <dsp:cNvSpPr/>
      </dsp:nvSpPr>
      <dsp:spPr>
        <a:xfrm rot="10343418">
          <a:off x="2529468" y="2867356"/>
          <a:ext cx="40532" cy="22083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343418">
        <a:off x="2529468" y="2867356"/>
        <a:ext cx="40532" cy="220834"/>
      </dsp:txXfrm>
    </dsp:sp>
    <dsp:sp modelId="{5A5E025A-E412-4E5A-8174-7297A04F341E}">
      <dsp:nvSpPr>
        <dsp:cNvPr id="0" name=""/>
        <dsp:cNvSpPr/>
      </dsp:nvSpPr>
      <dsp:spPr>
        <a:xfrm>
          <a:off x="1440152" y="3312366"/>
          <a:ext cx="2204560" cy="81276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Полівінілхлорид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1440152" y="3312366"/>
        <a:ext cx="2204560" cy="8127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A34D5-29CF-44F5-9485-7A298E17197A}">
      <dsp:nvSpPr>
        <dsp:cNvPr id="0" name=""/>
        <dsp:cNvSpPr/>
      </dsp:nvSpPr>
      <dsp:spPr>
        <a:xfrm>
          <a:off x="144021" y="936101"/>
          <a:ext cx="2546262" cy="102321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rgbClr val="FFFF00"/>
              </a:solidFill>
            </a:rPr>
            <a:t>П</a:t>
          </a:r>
          <a:r>
            <a:rPr lang="uk-UA" sz="1400" b="1" kern="1200" dirty="0" err="1" smtClean="0">
              <a:solidFill>
                <a:srgbClr val="FFFF00"/>
              </a:solidFill>
            </a:rPr>
            <a:t>оліметилметакрилат</a:t>
          </a:r>
          <a:endParaRPr lang="uk-UA" sz="1400" b="1" kern="1200" dirty="0" smtClean="0">
            <a:solidFill>
              <a:srgbClr val="FFFF00"/>
            </a:solidFill>
          </a:endParaRPr>
        </a:p>
      </dsp:txBody>
      <dsp:txXfrm>
        <a:off x="144021" y="936101"/>
        <a:ext cx="2546262" cy="1023216"/>
      </dsp:txXfrm>
    </dsp:sp>
    <dsp:sp modelId="{A3D30567-0516-4CE1-9485-722EA91D3FA6}">
      <dsp:nvSpPr>
        <dsp:cNvPr id="0" name=""/>
        <dsp:cNvSpPr/>
      </dsp:nvSpPr>
      <dsp:spPr>
        <a:xfrm rot="16119544">
          <a:off x="1390139" y="419999"/>
          <a:ext cx="30801" cy="92923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119544">
        <a:off x="1390139" y="419999"/>
        <a:ext cx="30801" cy="929239"/>
      </dsp:txXfrm>
    </dsp:sp>
    <dsp:sp modelId="{12F9C17E-E718-4622-8270-1897A50F8FFD}">
      <dsp:nvSpPr>
        <dsp:cNvPr id="0" name=""/>
        <dsp:cNvSpPr/>
      </dsp:nvSpPr>
      <dsp:spPr>
        <a:xfrm>
          <a:off x="135864" y="72005"/>
          <a:ext cx="2517437" cy="8230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solidFill>
                <a:srgbClr val="FFFF00"/>
              </a:solidFill>
            </a:rPr>
            <a:t>Поліетилентерефталат</a:t>
          </a:r>
          <a:endParaRPr lang="uk-UA" sz="1400" b="1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135864" y="72005"/>
        <a:ext cx="2517437" cy="823037"/>
      </dsp:txXfrm>
    </dsp:sp>
    <dsp:sp modelId="{06DFC895-BD68-408E-A820-AEC19EC4F686}">
      <dsp:nvSpPr>
        <dsp:cNvPr id="0" name=""/>
        <dsp:cNvSpPr/>
      </dsp:nvSpPr>
      <dsp:spPr>
        <a:xfrm rot="21166685" flipH="1" flipV="1">
          <a:off x="1302570" y="2315865"/>
          <a:ext cx="243638" cy="46145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1166685" flipH="1" flipV="1">
        <a:off x="1302570" y="2315865"/>
        <a:ext cx="243638" cy="461451"/>
      </dsp:txXfrm>
    </dsp:sp>
    <dsp:sp modelId="{EE3004C8-FCE9-403D-88B6-A9D86697A35B}">
      <dsp:nvSpPr>
        <dsp:cNvPr id="0" name=""/>
        <dsp:cNvSpPr/>
      </dsp:nvSpPr>
      <dsp:spPr>
        <a:xfrm>
          <a:off x="143990" y="2016228"/>
          <a:ext cx="2623968" cy="105057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Фторопласти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143990" y="2016228"/>
        <a:ext cx="2623968" cy="10505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E6E37F-6ACA-485E-96F0-CA97415FFB46}">
      <dsp:nvSpPr>
        <dsp:cNvPr id="0" name=""/>
        <dsp:cNvSpPr/>
      </dsp:nvSpPr>
      <dsp:spPr>
        <a:xfrm>
          <a:off x="1384540" y="2050"/>
          <a:ext cx="2757826" cy="487725"/>
        </a:xfrm>
        <a:prstGeom prst="roundRect">
          <a:avLst>
            <a:gd name="adj" fmla="val 10000"/>
          </a:avLst>
        </a:prstGeom>
        <a:solidFill>
          <a:srgbClr val="00B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Реактопласти</a:t>
          </a:r>
          <a:endParaRPr lang="ru-RU" sz="2400" b="1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>
        <a:off x="1384540" y="2050"/>
        <a:ext cx="2757826" cy="487725"/>
      </dsp:txXfrm>
    </dsp:sp>
    <dsp:sp modelId="{C0F15DF8-A4D6-4005-A05A-4E5207809D2C}">
      <dsp:nvSpPr>
        <dsp:cNvPr id="0" name=""/>
        <dsp:cNvSpPr/>
      </dsp:nvSpPr>
      <dsp:spPr>
        <a:xfrm rot="5255044">
          <a:off x="2749183" y="419286"/>
          <a:ext cx="52042" cy="210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255044">
        <a:off x="2749183" y="419286"/>
        <a:ext cx="52042" cy="210307"/>
      </dsp:txXfrm>
    </dsp:sp>
    <dsp:sp modelId="{6FB292FD-81FF-47CA-A5A7-F12B3D38AF44}">
      <dsp:nvSpPr>
        <dsp:cNvPr id="0" name=""/>
        <dsp:cNvSpPr/>
      </dsp:nvSpPr>
      <dsp:spPr>
        <a:xfrm>
          <a:off x="1513575" y="559104"/>
          <a:ext cx="2557072" cy="732102"/>
        </a:xfrm>
        <a:prstGeom prst="roundRect">
          <a:avLst>
            <a:gd name="adj" fmla="val 10000"/>
          </a:avLst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/>
            <a:t>Фенопласти</a:t>
          </a:r>
          <a:endParaRPr lang="ru-RU" sz="2000" b="1" i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(</a:t>
          </a:r>
          <a:r>
            <a:rPr lang="uk-UA" sz="1400" b="1" kern="1200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фенолформальдегідні</a:t>
          </a:r>
          <a:r>
            <a:rPr lang="uk-UA" sz="1400" b="1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 смоли)</a:t>
          </a:r>
          <a:endParaRPr lang="ru-RU" sz="1400" b="1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>
        <a:off x="1513575" y="559104"/>
        <a:ext cx="2557072" cy="732102"/>
      </dsp:txXfrm>
    </dsp:sp>
    <dsp:sp modelId="{AC53D353-68E3-43C1-B9BF-CD456FF07ACA}">
      <dsp:nvSpPr>
        <dsp:cNvPr id="0" name=""/>
        <dsp:cNvSpPr/>
      </dsp:nvSpPr>
      <dsp:spPr>
        <a:xfrm rot="10649535">
          <a:off x="2758200" y="1219405"/>
          <a:ext cx="70888" cy="21030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649535">
        <a:off x="2758200" y="1219405"/>
        <a:ext cx="70888" cy="210307"/>
      </dsp:txXfrm>
    </dsp:sp>
    <dsp:sp modelId="{4AE210EC-2D55-4BBE-9EDA-E95576ECE46C}">
      <dsp:nvSpPr>
        <dsp:cNvPr id="0" name=""/>
        <dsp:cNvSpPr/>
      </dsp:nvSpPr>
      <dsp:spPr>
        <a:xfrm>
          <a:off x="1642610" y="1385634"/>
          <a:ext cx="2374637" cy="806027"/>
        </a:xfrm>
        <a:prstGeom prst="roundRect">
          <a:avLst>
            <a:gd name="adj" fmla="val 10000"/>
          </a:avLst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/>
            <a:t>Амінопласти</a:t>
          </a:r>
          <a:endParaRPr lang="ru-RU" sz="2000" b="1" i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/>
            <a:t>(</a:t>
          </a:r>
          <a:r>
            <a:rPr lang="ru-RU" sz="1400" b="1" i="0" kern="1200" dirty="0" err="1" smtClean="0"/>
            <a:t>аміносмоли</a:t>
          </a:r>
          <a:r>
            <a:rPr lang="ru-RU" sz="1400" b="1" i="0" kern="1200" dirty="0" smtClean="0"/>
            <a:t>)</a:t>
          </a:r>
          <a:endParaRPr lang="ru-RU" sz="1400" b="1" i="0" kern="1200" dirty="0"/>
        </a:p>
      </dsp:txBody>
      <dsp:txXfrm>
        <a:off x="1642610" y="1385634"/>
        <a:ext cx="2374637" cy="806027"/>
      </dsp:txXfrm>
    </dsp:sp>
    <dsp:sp modelId="{2340F870-BABE-476B-A5BE-EB5C78FCB8A5}">
      <dsp:nvSpPr>
        <dsp:cNvPr id="0" name=""/>
        <dsp:cNvSpPr/>
      </dsp:nvSpPr>
      <dsp:spPr>
        <a:xfrm rot="5560560" flipH="1" flipV="1">
          <a:off x="2794447" y="2085216"/>
          <a:ext cx="29372" cy="29673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560560" flipH="1" flipV="1">
        <a:off x="2794447" y="2085216"/>
        <a:ext cx="29372" cy="296732"/>
      </dsp:txXfrm>
    </dsp:sp>
    <dsp:sp modelId="{210639C2-7D72-46AA-80F0-9FA17D86B8AE}">
      <dsp:nvSpPr>
        <dsp:cNvPr id="0" name=""/>
        <dsp:cNvSpPr/>
      </dsp:nvSpPr>
      <dsp:spPr>
        <a:xfrm>
          <a:off x="1615812" y="2275504"/>
          <a:ext cx="2349382" cy="713333"/>
        </a:xfrm>
        <a:prstGeom prst="roundRect">
          <a:avLst>
            <a:gd name="adj" fmla="val 10000"/>
          </a:avLst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/>
            <a:t>Поліуретанові</a:t>
          </a:r>
          <a:endParaRPr lang="ru-RU" sz="1800" b="1" i="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/>
            <a:t>(поліуретанові полімери)</a:t>
          </a:r>
          <a:endParaRPr lang="ru-RU" sz="1400" b="1" i="0" kern="1200" dirty="0"/>
        </a:p>
      </dsp:txBody>
      <dsp:txXfrm>
        <a:off x="1615812" y="2275504"/>
        <a:ext cx="2349382" cy="713333"/>
      </dsp:txXfrm>
    </dsp:sp>
    <dsp:sp modelId="{744E908A-E894-430A-BE2B-705185A1DD65}">
      <dsp:nvSpPr>
        <dsp:cNvPr id="0" name=""/>
        <dsp:cNvSpPr/>
      </dsp:nvSpPr>
      <dsp:spPr>
        <a:xfrm rot="10557620">
          <a:off x="2737150" y="2742200"/>
          <a:ext cx="135240" cy="21030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557620">
        <a:off x="2737150" y="2742200"/>
        <a:ext cx="135240" cy="210307"/>
      </dsp:txXfrm>
    </dsp:sp>
    <dsp:sp modelId="{03119ACD-8311-4652-81A4-0ADF305EC8E7}">
      <dsp:nvSpPr>
        <dsp:cNvPr id="0" name=""/>
        <dsp:cNvSpPr/>
      </dsp:nvSpPr>
      <dsp:spPr>
        <a:xfrm>
          <a:off x="1728191" y="3168351"/>
          <a:ext cx="2287299" cy="640665"/>
        </a:xfrm>
        <a:prstGeom prst="roundRect">
          <a:avLst>
            <a:gd name="adj" fmla="val 10000"/>
          </a:avLst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/>
            <a:t>Епоксидні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/>
            <a:t>(поліефірні смоли)</a:t>
          </a:r>
          <a:endParaRPr lang="ru-RU" sz="1400" b="1" i="0" kern="1200" dirty="0"/>
        </a:p>
      </dsp:txBody>
      <dsp:txXfrm>
        <a:off x="1728191" y="3168351"/>
        <a:ext cx="2287299" cy="640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B382F-888B-48F9-9F39-D1EAE8C9DA94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B11BB-1A39-45E1-97D3-0D4220F7C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11BB-1A39-45E1-97D3-0D4220F7C14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27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28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67FE-40A3-4AC3-9C14-484361CD8238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CCB7111-8833-4D37-A6BF-E8D2BA6E4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1885-0B1D-4BF1-AE17-33A82D74B378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D9A5-A528-43FB-B491-F3BAB626F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26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27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28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B2C47-8C5F-4BDD-BC4C-B1B7DAFA8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6503-F18B-4F4D-A90B-4B868E3C38CD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15B1E-1209-4916-99DE-EE715876FC82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DE19-6A0E-4FCB-A540-717E42359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2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2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3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2C35-0733-4DF1-B2DD-0487EABF24A1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BBF934-2AF5-45FA-8EA1-E9216D152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A0A1D-CC5D-4C64-A828-A36CBCE680D5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E22D-00C3-4179-B740-199FAE74F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25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26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2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3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0147-B62A-46F5-BA55-35B1D569E795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DD2F02-B185-4F89-829B-6C2754019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3ABD-9C4D-4763-AC30-DC9942D3C287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F7206-062B-4685-8A3C-6BC45C796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5CD0-8D9C-4A49-BDA4-560A1F51C94D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BFBDD2-FFE1-4CC2-964B-2F61A6B3B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2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DD0F819-8D05-42C6-9F35-E5A23F55D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C43A-6549-41BC-B77B-C14A7853B9CD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оугольник 25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2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B03B-0EAB-4D90-A033-E33856876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B33C-7DE6-4066-BE4D-154E51E74624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E88FF6-8FF5-404A-9B75-586FD62004FF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741198C-C0F1-4D38-852D-E6501344D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83568" y="116632"/>
            <a:ext cx="7632848" cy="2088232"/>
          </a:xfrm>
        </p:spPr>
        <p:txBody>
          <a:bodyPr/>
          <a:lstStyle/>
          <a:p>
            <a:pPr algn="l"/>
            <a:r>
              <a:rPr lang="uk-UA" sz="3600" dirty="0" smtClean="0">
                <a:solidFill>
                  <a:srgbClr val="0000FF"/>
                </a:solidFill>
              </a:rPr>
              <a:t>Пластмаси </a:t>
            </a:r>
            <a:r>
              <a:rPr lang="uk-UA" sz="3600" dirty="0" smtClean="0">
                <a:solidFill>
                  <a:srgbClr val="0000FF"/>
                </a:solidFill>
              </a:rPr>
              <a:t>–</a:t>
            </a:r>
          </a:p>
          <a:p>
            <a:r>
              <a:rPr lang="uk-UA" sz="3600" dirty="0" smtClean="0">
                <a:solidFill>
                  <a:srgbClr val="0000FF"/>
                </a:solidFill>
              </a:rPr>
              <a:t>       полімерні</a:t>
            </a:r>
          </a:p>
          <a:p>
            <a:pPr algn="r"/>
            <a:r>
              <a:rPr lang="uk-UA" sz="3600" dirty="0" smtClean="0">
                <a:solidFill>
                  <a:srgbClr val="0000FF"/>
                </a:solidFill>
              </a:rPr>
              <a:t> </a:t>
            </a:r>
            <a:r>
              <a:rPr lang="uk-UA" sz="3600" dirty="0" smtClean="0">
                <a:solidFill>
                  <a:srgbClr val="0000FF"/>
                </a:solidFill>
              </a:rPr>
              <a:t>матеріали</a:t>
            </a:r>
            <a:endParaRPr lang="ru-RU" sz="3600" dirty="0" smtClean="0">
              <a:solidFill>
                <a:srgbClr val="0000FF"/>
              </a:solidFill>
            </a:endParaRPr>
          </a:p>
          <a:p>
            <a:endParaRPr lang="ru-RU" sz="3600" dirty="0"/>
          </a:p>
        </p:txBody>
      </p:sp>
      <p:pic>
        <p:nvPicPr>
          <p:cNvPr id="13315" name="Рисунок 2" descr="Syndiotactic_polyprope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652120" y="4103494"/>
            <a:ext cx="1547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 клас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484784"/>
            <a:ext cx="8504238" cy="461439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b="1" dirty="0" err="1">
                <a:solidFill>
                  <a:srgbClr val="009900"/>
                </a:solidFill>
              </a:rPr>
              <a:t>Поліетилен</a:t>
            </a:r>
            <a:r>
              <a:rPr lang="ru-RU" sz="2400" b="1" dirty="0">
                <a:solidFill>
                  <a:srgbClr val="009900"/>
                </a:solidFill>
              </a:rPr>
              <a:t> </a:t>
            </a:r>
            <a:r>
              <a:rPr lang="ru-RU" sz="2400" b="1" dirty="0" err="1">
                <a:solidFill>
                  <a:srgbClr val="009900"/>
                </a:solidFill>
              </a:rPr>
              <a:t>низької</a:t>
            </a:r>
            <a:r>
              <a:rPr lang="ru-RU" sz="2400" b="1" dirty="0">
                <a:solidFill>
                  <a:srgbClr val="009900"/>
                </a:solidFill>
              </a:rPr>
              <a:t> </a:t>
            </a:r>
            <a:r>
              <a:rPr lang="ru-RU" sz="2400" b="1" dirty="0" err="1">
                <a:solidFill>
                  <a:srgbClr val="009900"/>
                </a:solidFill>
              </a:rPr>
              <a:t>щільності</a:t>
            </a:r>
            <a:r>
              <a:rPr lang="ru-RU" sz="2400" b="1" dirty="0">
                <a:solidFill>
                  <a:srgbClr val="009900"/>
                </a:solidFill>
              </a:rPr>
              <a:t> (</a:t>
            </a:r>
            <a:r>
              <a:rPr lang="en-US" sz="2400" b="1" dirty="0">
                <a:solidFill>
                  <a:srgbClr val="009900"/>
                </a:solidFill>
              </a:rPr>
              <a:t>LDPE</a:t>
            </a:r>
            <a:r>
              <a:rPr lang="en-US" sz="2400" b="1" dirty="0" smtClean="0">
                <a:solidFill>
                  <a:srgbClr val="009900"/>
                </a:solidFill>
              </a:rPr>
              <a:t>)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1800" dirty="0" smtClean="0"/>
              <a:t> </a:t>
            </a:r>
            <a:r>
              <a:rPr lang="ru-RU" sz="1800" dirty="0" err="1"/>
              <a:t>низької</a:t>
            </a:r>
            <a:r>
              <a:rPr lang="ru-RU" sz="1800" dirty="0"/>
              <a:t> </a:t>
            </a:r>
            <a:r>
              <a:rPr lang="ru-RU" sz="1800" dirty="0" err="1"/>
              <a:t>щільності</a:t>
            </a:r>
            <a:r>
              <a:rPr lang="ru-RU" sz="1800" dirty="0"/>
              <a:t> </a:t>
            </a:r>
            <a:endParaRPr lang="ru-RU" sz="1800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1800" dirty="0" err="1" smtClean="0"/>
              <a:t>виготовляються</a:t>
            </a:r>
            <a:r>
              <a:rPr lang="ru-RU" sz="1800" dirty="0" smtClean="0"/>
              <a:t>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ru-RU" sz="1800" dirty="0" err="1"/>
              <a:t>пакувальні</a:t>
            </a:r>
            <a:r>
              <a:rPr lang="ru-RU" sz="1800" dirty="0"/>
              <a:t> </a:t>
            </a:r>
            <a:r>
              <a:rPr lang="ru-RU" sz="1800" dirty="0" err="1" smtClean="0"/>
              <a:t>матеріали</a:t>
            </a:r>
            <a:endParaRPr lang="ru-RU" sz="1800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dirty="0" smtClean="0"/>
              <a:t>   ( </a:t>
            </a:r>
            <a:r>
              <a:rPr lang="ru-RU" sz="1800" dirty="0" err="1"/>
              <a:t>пакети</a:t>
            </a:r>
            <a:r>
              <a:rPr lang="ru-RU" sz="1800" dirty="0"/>
              <a:t> для </a:t>
            </a:r>
            <a:r>
              <a:rPr lang="ru-RU" sz="1800" dirty="0" err="1" smtClean="0"/>
              <a:t>супермаркетів</a:t>
            </a:r>
            <a:r>
              <a:rPr lang="ru-RU" sz="1800" dirty="0" smtClean="0"/>
              <a:t>,)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CD</a:t>
            </a:r>
            <a:r>
              <a:rPr lang="en-US" sz="1800" dirty="0"/>
              <a:t>, DVD </a:t>
            </a:r>
            <a:r>
              <a:rPr lang="ru-RU" sz="1800" dirty="0"/>
              <a:t>диски.</a:t>
            </a:r>
            <a:br>
              <a:rPr lang="ru-RU" sz="1800" dirty="0"/>
            </a:br>
            <a:r>
              <a:rPr lang="ru-RU" sz="1600" b="1" dirty="0" err="1">
                <a:solidFill>
                  <a:srgbClr val="0070C0"/>
                </a:solidFill>
              </a:rPr>
              <a:t>Переваги</a:t>
            </a:r>
            <a:r>
              <a:rPr lang="ru-RU" sz="1600" b="1" dirty="0">
                <a:solidFill>
                  <a:srgbClr val="0070C0"/>
                </a:solidFill>
              </a:rPr>
              <a:t>: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800" dirty="0"/>
              <a:t>дешевизна, </a:t>
            </a:r>
            <a:r>
              <a:rPr lang="ru-RU" sz="1800" dirty="0" err="1"/>
              <a:t>легкість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600" b="1" dirty="0" err="1">
                <a:solidFill>
                  <a:srgbClr val="C00000"/>
                </a:solidFill>
              </a:rPr>
              <a:t>Недоліки</a:t>
            </a:r>
            <a:r>
              <a:rPr lang="ru-RU" sz="1600" b="1" dirty="0">
                <a:solidFill>
                  <a:srgbClr val="C00000"/>
                </a:solidFill>
              </a:rPr>
              <a:t>: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800" dirty="0" err="1"/>
              <a:t>низька</a:t>
            </a:r>
            <a:r>
              <a:rPr lang="ru-RU" sz="1800" dirty="0"/>
              <a:t> </a:t>
            </a:r>
            <a:r>
              <a:rPr lang="ru-RU" sz="1800" dirty="0" err="1"/>
              <a:t>рентабельність</a:t>
            </a:r>
            <a:r>
              <a:rPr lang="ru-RU" sz="1800" dirty="0"/>
              <a:t> </a:t>
            </a:r>
            <a:r>
              <a:rPr lang="ru-RU" sz="1800" dirty="0" err="1"/>
              <a:t>переробки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88840"/>
            <a:ext cx="2700230" cy="172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313" y="214313"/>
            <a:ext cx="8715375" cy="6429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Види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пластмас</a:t>
            </a:r>
            <a:r>
              <a:rPr lang="ru-RU" sz="28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28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Поліетилен</a:t>
            </a:r>
            <a:endParaRPr lang="ru-RU" sz="28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C:\Users\User\Desktop\Дистанційне навчання 12.03.3.04 2020\10 клас Хімія Дистанція\699a9d90af566e63fe1050113cecb565-image(1000x700).jpg"/>
          <p:cNvPicPr>
            <a:picLocks noChangeAspect="1" noChangeArrowheads="1"/>
          </p:cNvPicPr>
          <p:nvPr/>
        </p:nvPicPr>
        <p:blipFill>
          <a:blip r:embed="rId3" cstate="print"/>
          <a:srcRect t="13281" b="4641"/>
          <a:stretch>
            <a:fillRect/>
          </a:stretch>
        </p:blipFill>
        <p:spPr bwMode="auto">
          <a:xfrm>
            <a:off x="4572000" y="4077072"/>
            <a:ext cx="2376264" cy="1950410"/>
          </a:xfrm>
          <a:prstGeom prst="rect">
            <a:avLst/>
          </a:prstGeom>
          <a:noFill/>
        </p:spPr>
      </p:pic>
      <p:pic>
        <p:nvPicPr>
          <p:cNvPr id="10" name="Picture 4" descr="C:\Users\User\Desktop\Дистанційне навчання 12.03.3.04 2020\10 клас Хімія Дистанція\polietilen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77072"/>
            <a:ext cx="2548250" cy="203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642937"/>
          </a:xfrm>
        </p:spPr>
        <p:txBody>
          <a:bodyPr/>
          <a:lstStyle/>
          <a:p>
            <a:pPr eaLnBrk="1" hangingPunct="1"/>
            <a:r>
              <a:rPr lang="ru-RU" sz="2800" b="1" dirty="0" err="1" smtClean="0">
                <a:solidFill>
                  <a:srgbClr val="0000FF"/>
                </a:solidFill>
              </a:rPr>
              <a:t>Види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</a:rPr>
              <a:t>пластмас</a:t>
            </a:r>
            <a:r>
              <a:rPr lang="ru-RU" sz="2800" b="1" dirty="0" smtClean="0">
                <a:solidFill>
                  <a:srgbClr val="0000FF"/>
                </a:solidFill>
              </a:rPr>
              <a:t>: </a:t>
            </a:r>
            <a:r>
              <a:rPr lang="ru-RU" sz="2800" b="1" dirty="0" err="1" smtClean="0">
                <a:solidFill>
                  <a:srgbClr val="0000FF"/>
                </a:solidFill>
              </a:rPr>
              <a:t>Поліпропілен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892480" cy="5229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000" b="1" dirty="0" smtClean="0">
                <a:solidFill>
                  <a:srgbClr val="0000FF"/>
                </a:solidFill>
              </a:rPr>
              <a:t>Полімер </a:t>
            </a:r>
            <a:r>
              <a:rPr lang="ru-RU" sz="2000" b="1" dirty="0" err="1" smtClean="0">
                <a:solidFill>
                  <a:srgbClr val="0000FF"/>
                </a:solidFill>
              </a:rPr>
              <a:t>поліпропілен</a:t>
            </a:r>
            <a:r>
              <a:rPr lang="ru-RU" sz="2000" b="1" dirty="0" smtClean="0">
                <a:solidFill>
                  <a:srgbClr val="0000FF"/>
                </a:solidFill>
              </a:rPr>
              <a:t>:</a:t>
            </a:r>
            <a:r>
              <a:rPr lang="uk-UA" sz="2000" b="1" dirty="0" smtClean="0">
                <a:solidFill>
                  <a:srgbClr val="0000FF"/>
                </a:solidFill>
              </a:rPr>
              <a:t> ( -СН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2 </a:t>
            </a:r>
            <a:r>
              <a:rPr lang="uk-UA" sz="2000" b="1" dirty="0" smtClean="0">
                <a:solidFill>
                  <a:srgbClr val="0000FF"/>
                </a:solidFill>
              </a:rPr>
              <a:t>–СН-)n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uk-UA" sz="2000" b="1" dirty="0" smtClean="0">
                <a:solidFill>
                  <a:srgbClr val="0000FF"/>
                </a:solidFill>
              </a:rPr>
              <a:t>                                                               СН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3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              Мономер-</a:t>
            </a:r>
            <a:r>
              <a:rPr lang="uk-UA" sz="2000" b="1" dirty="0" smtClean="0">
                <a:solidFill>
                  <a:srgbClr val="0000FF"/>
                </a:solidFill>
              </a:rPr>
              <a:t> </a:t>
            </a:r>
            <a:r>
              <a:rPr lang="uk-UA" sz="2000" b="1" dirty="0" err="1" smtClean="0">
                <a:solidFill>
                  <a:srgbClr val="0000FF"/>
                </a:solidFill>
              </a:rPr>
              <a:t>пропен</a:t>
            </a:r>
            <a:r>
              <a:rPr lang="uk-UA" sz="2000" b="1" dirty="0" smtClean="0">
                <a:solidFill>
                  <a:srgbClr val="0000FF"/>
                </a:solidFill>
              </a:rPr>
              <a:t>( пропілен) : СН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2 </a:t>
            </a:r>
            <a:r>
              <a:rPr lang="uk-UA" sz="2000" b="1" dirty="0" smtClean="0">
                <a:solidFill>
                  <a:srgbClr val="0000FF"/>
                </a:solidFill>
              </a:rPr>
              <a:t>=СН- СН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3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uk-UA" sz="1900" b="1" dirty="0" smtClean="0"/>
              <a:t>За властивостями подібний до поліетилену. Але витримує нагрівання до вищих температур.</a:t>
            </a:r>
            <a:endParaRPr lang="ru-RU" sz="1900" dirty="0" smtClean="0"/>
          </a:p>
          <a:p>
            <a:pPr>
              <a:buNone/>
            </a:pPr>
            <a:r>
              <a:rPr lang="ru-RU" sz="2000" b="1" dirty="0" err="1" smtClean="0">
                <a:solidFill>
                  <a:srgbClr val="009900"/>
                </a:solidFill>
              </a:rPr>
              <a:t>Поліпропілен</a:t>
            </a:r>
            <a:r>
              <a:rPr lang="ru-RU" sz="2000" b="1" dirty="0" smtClean="0">
                <a:solidFill>
                  <a:srgbClr val="009900"/>
                </a:solidFill>
              </a:rPr>
              <a:t> (</a:t>
            </a:r>
            <a:r>
              <a:rPr lang="en-US" sz="2000" b="1" dirty="0" smtClean="0">
                <a:solidFill>
                  <a:srgbClr val="009900"/>
                </a:solidFill>
              </a:rPr>
              <a:t>PP) </a:t>
            </a:r>
            <a:r>
              <a:rPr lang="uk-UA" sz="1900" b="1" dirty="0" err="1" smtClean="0">
                <a:solidFill>
                  <a:srgbClr val="009900"/>
                </a:solidFill>
              </a:rPr>
              <a:t>-виготовляють</a:t>
            </a:r>
            <a:r>
              <a:rPr lang="uk-UA" sz="1900" b="1" dirty="0" smtClean="0">
                <a:solidFill>
                  <a:srgbClr val="009900"/>
                </a:solidFill>
              </a:rPr>
              <a:t>: </a:t>
            </a:r>
          </a:p>
          <a:p>
            <a:r>
              <a:rPr lang="uk-UA" sz="1900" b="1" dirty="0" smtClean="0"/>
              <a:t> деталі машин, трубки;</a:t>
            </a:r>
          </a:p>
          <a:p>
            <a:r>
              <a:rPr lang="uk-UA" sz="1900" b="1" dirty="0" smtClean="0"/>
              <a:t> риболовні сітки, волокна, технічні тканини ;</a:t>
            </a:r>
          </a:p>
          <a:p>
            <a:r>
              <a:rPr lang="uk-UA" sz="1900" b="1" dirty="0" smtClean="0"/>
              <a:t>побутові вироби:</a:t>
            </a:r>
            <a:r>
              <a:rPr lang="uk-UA" sz="2400" b="1" dirty="0" smtClean="0">
                <a:solidFill>
                  <a:srgbClr val="009900"/>
                </a:solidFill>
              </a:rPr>
              <a:t> </a:t>
            </a:r>
            <a:r>
              <a:rPr lang="ru-RU" sz="1800" dirty="0" err="1" smtClean="0"/>
              <a:t>відра</a:t>
            </a:r>
            <a:r>
              <a:rPr lang="ru-RU" sz="1800" dirty="0"/>
              <a:t>, посуд для </a:t>
            </a:r>
            <a:r>
              <a:rPr lang="ru-RU" sz="1800" dirty="0" err="1"/>
              <a:t>гарячих</a:t>
            </a:r>
            <a:r>
              <a:rPr lang="ru-RU" sz="1800" dirty="0"/>
              <a:t> </a:t>
            </a:r>
            <a:r>
              <a:rPr lang="ru-RU" sz="1800" dirty="0" err="1"/>
              <a:t>страв</a:t>
            </a:r>
            <a:r>
              <a:rPr lang="ru-RU" sz="1800" dirty="0" smtClean="0"/>
              <a:t>,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/>
              <a:t> </a:t>
            </a:r>
            <a:r>
              <a:rPr lang="ru-RU" sz="1800" dirty="0" err="1"/>
              <a:t>одноразові</a:t>
            </a:r>
            <a:r>
              <a:rPr lang="ru-RU" sz="1800" dirty="0"/>
              <a:t> </a:t>
            </a:r>
            <a:r>
              <a:rPr lang="ru-RU" sz="1800" dirty="0" err="1"/>
              <a:t>шприци</a:t>
            </a:r>
            <a:r>
              <a:rPr lang="ru-RU" sz="1800" dirty="0"/>
              <a:t>, </a:t>
            </a:r>
            <a:r>
              <a:rPr lang="ru-RU" sz="1800" dirty="0" err="1"/>
              <a:t>мішки</a:t>
            </a:r>
            <a:r>
              <a:rPr lang="ru-RU" sz="1800" dirty="0"/>
              <a:t> для </a:t>
            </a:r>
            <a:r>
              <a:rPr lang="ru-RU" sz="1800" dirty="0" err="1"/>
              <a:t>цукру</a:t>
            </a:r>
            <a:r>
              <a:rPr lang="ru-RU" sz="1800" dirty="0"/>
              <a:t>, </a:t>
            </a:r>
            <a:r>
              <a:rPr lang="ru-RU" sz="1800" dirty="0" err="1" smtClean="0"/>
              <a:t>іграшки</a:t>
            </a:r>
            <a:r>
              <a:rPr lang="ru-RU" sz="1800" dirty="0" smtClean="0"/>
              <a:t>,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err="1" smtClean="0"/>
              <a:t>контейнери</a:t>
            </a:r>
            <a:r>
              <a:rPr lang="ru-RU" sz="1800" dirty="0" smtClean="0"/>
              <a:t> </a:t>
            </a:r>
            <a:r>
              <a:rPr lang="ru-RU" sz="1800" dirty="0"/>
              <a:t>для </a:t>
            </a:r>
            <a:r>
              <a:rPr lang="ru-RU" sz="1800" dirty="0" err="1"/>
              <a:t>заморожування</a:t>
            </a:r>
            <a:r>
              <a:rPr lang="ru-RU" sz="1800" dirty="0"/>
              <a:t> </a:t>
            </a:r>
            <a:r>
              <a:rPr lang="ru-RU" sz="1800" dirty="0" err="1"/>
              <a:t>продуктів</a:t>
            </a:r>
            <a:r>
              <a:rPr lang="ru-RU" sz="1800" dirty="0"/>
              <a:t>, </a:t>
            </a:r>
            <a:r>
              <a:rPr lang="ru-RU" sz="1800" dirty="0" err="1" smtClean="0"/>
              <a:t>плівку</a:t>
            </a:r>
            <a:r>
              <a:rPr lang="ru-RU" sz="1800" dirty="0" smtClean="0"/>
              <a:t>,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err="1" smtClean="0"/>
              <a:t>кришки</a:t>
            </a:r>
            <a:r>
              <a:rPr lang="ru-RU" sz="1800" dirty="0" smtClean="0"/>
              <a:t> </a:t>
            </a:r>
            <a:r>
              <a:rPr lang="ru-RU" sz="1800" dirty="0"/>
              <a:t>для </a:t>
            </a:r>
            <a:r>
              <a:rPr lang="ru-RU" sz="1800" dirty="0" err="1"/>
              <a:t>більшості</a:t>
            </a:r>
            <a:r>
              <a:rPr lang="ru-RU" sz="1800" dirty="0"/>
              <a:t> </a:t>
            </a:r>
            <a:r>
              <a:rPr lang="ru-RU" sz="1800" dirty="0" err="1"/>
              <a:t>пляшок</a:t>
            </a:r>
            <a:r>
              <a:rPr lang="ru-RU" sz="1800" dirty="0"/>
              <a:t>, </a:t>
            </a:r>
            <a:r>
              <a:rPr lang="ru-RU" sz="1800" dirty="0" err="1" smtClean="0"/>
              <a:t>маслянки</a:t>
            </a:r>
            <a:r>
              <a:rPr lang="ru-RU" sz="1800" dirty="0" smtClean="0"/>
              <a:t>,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/>
              <a:t>упаковку </a:t>
            </a:r>
            <a:r>
              <a:rPr lang="ru-RU" sz="1800" dirty="0" err="1"/>
              <a:t>деяких</a:t>
            </a:r>
            <a:r>
              <a:rPr lang="ru-RU" sz="1800" dirty="0"/>
              <a:t> </a:t>
            </a:r>
            <a:r>
              <a:rPr lang="ru-RU" sz="1800" dirty="0" err="1"/>
              <a:t>продуктів</a:t>
            </a:r>
            <a:r>
              <a:rPr lang="ru-RU" sz="1800" dirty="0"/>
              <a:t> </a:t>
            </a:r>
            <a:r>
              <a:rPr lang="ru-RU" sz="1800" dirty="0" err="1" smtClean="0"/>
              <a:t>харчування</a:t>
            </a:r>
            <a:r>
              <a:rPr lang="ru-RU" sz="1800" dirty="0" smtClean="0"/>
              <a:t>;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/>
              <a:t> -</a:t>
            </a:r>
            <a:r>
              <a:rPr lang="ru-RU" sz="1800" b="1" dirty="0" err="1" smtClean="0"/>
              <a:t>будівництво</a:t>
            </a:r>
            <a:r>
              <a:rPr lang="ru-RU" sz="1800" b="1" dirty="0" smtClean="0"/>
              <a:t> -  </a:t>
            </a:r>
            <a:r>
              <a:rPr lang="ru-RU" sz="1800" b="1" dirty="0" err="1" smtClean="0"/>
              <a:t>шумоізоляція</a:t>
            </a:r>
            <a:r>
              <a:rPr lang="uk-UA" sz="1800" b="1" dirty="0" smtClean="0"/>
              <a:t> 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 err="1" smtClean="0">
                <a:solidFill>
                  <a:srgbClr val="0070C0"/>
                </a:solidFill>
              </a:rPr>
              <a:t>Переваги</a:t>
            </a:r>
            <a:r>
              <a:rPr lang="ru-RU" sz="1800" b="1" dirty="0">
                <a:solidFill>
                  <a:srgbClr val="0070C0"/>
                </a:solidFill>
              </a:rPr>
              <a:t>: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 smtClean="0"/>
              <a:t>термостійкість</a:t>
            </a:r>
            <a:r>
              <a:rPr lang="ru-RU" sz="1800" dirty="0" smtClean="0"/>
              <a:t>, </a:t>
            </a:r>
            <a:r>
              <a:rPr lang="ru-RU" sz="1800" dirty="0" err="1"/>
              <a:t>стійкість</a:t>
            </a:r>
            <a:r>
              <a:rPr lang="ru-RU" sz="1800" dirty="0"/>
              <a:t> до </a:t>
            </a:r>
            <a:r>
              <a:rPr lang="ru-RU" sz="1800" dirty="0" err="1" smtClean="0"/>
              <a:t>зношування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err="1">
                <a:solidFill>
                  <a:srgbClr val="C00000"/>
                </a:solidFill>
              </a:rPr>
              <a:t>Недоліки</a:t>
            </a:r>
            <a:r>
              <a:rPr lang="ru-RU" sz="1800" b="1" dirty="0">
                <a:solidFill>
                  <a:srgbClr val="C00000"/>
                </a:solidFill>
              </a:rPr>
              <a:t>: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/>
              <a:t>чутливий</a:t>
            </a:r>
            <a:r>
              <a:rPr lang="ru-RU" sz="1800" dirty="0"/>
              <a:t> до </a:t>
            </a:r>
            <a:r>
              <a:rPr lang="ru-RU" sz="1800" dirty="0" err="1"/>
              <a:t>світла</a:t>
            </a:r>
            <a:r>
              <a:rPr lang="ru-RU" sz="1800" dirty="0"/>
              <a:t> та </a:t>
            </a:r>
            <a:r>
              <a:rPr lang="ru-RU" sz="1800" dirty="0" err="1"/>
              <a:t>кисню</a:t>
            </a:r>
            <a:r>
              <a:rPr lang="ru-RU" sz="1800" dirty="0"/>
              <a:t>, </a:t>
            </a:r>
            <a:r>
              <a:rPr lang="ru-RU" sz="1800" dirty="0" err="1"/>
              <a:t>швидше</a:t>
            </a:r>
            <a:r>
              <a:rPr lang="ru-RU" sz="1800" dirty="0"/>
              <a:t> </a:t>
            </a:r>
            <a:r>
              <a:rPr lang="ru-RU" sz="1800" dirty="0" err="1"/>
              <a:t>старіє</a:t>
            </a:r>
            <a:r>
              <a:rPr lang="ru-RU" sz="1800" dirty="0"/>
              <a:t> </a:t>
            </a:r>
            <a:r>
              <a:rPr lang="ru-RU" sz="1800" dirty="0" err="1"/>
              <a:t>ніж</a:t>
            </a:r>
            <a:r>
              <a:rPr lang="ru-RU" sz="1800" dirty="0"/>
              <a:t> </a:t>
            </a:r>
            <a:r>
              <a:rPr lang="ru-RU" sz="1800" dirty="0" err="1" smtClean="0"/>
              <a:t>поліетилен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24944"/>
            <a:ext cx="2421673" cy="162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640960" cy="566124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sz="2300" b="1" dirty="0" smtClean="0">
                <a:solidFill>
                  <a:srgbClr val="0000FF"/>
                </a:solidFill>
              </a:rPr>
              <a:t>          Полімер </a:t>
            </a:r>
            <a:r>
              <a:rPr lang="ru-RU" sz="2300" b="1" dirty="0" err="1" smtClean="0">
                <a:solidFill>
                  <a:srgbClr val="0000FF"/>
                </a:solidFill>
              </a:rPr>
              <a:t>поліпропілен</a:t>
            </a:r>
            <a:r>
              <a:rPr lang="ru-RU" sz="2300" b="1" dirty="0" smtClean="0">
                <a:solidFill>
                  <a:srgbClr val="0000FF"/>
                </a:solidFill>
              </a:rPr>
              <a:t>:</a:t>
            </a:r>
            <a:r>
              <a:rPr lang="uk-UA" sz="2300" b="1" dirty="0" smtClean="0">
                <a:solidFill>
                  <a:srgbClr val="0000FF"/>
                </a:solidFill>
              </a:rPr>
              <a:t> ( -СН</a:t>
            </a:r>
            <a:r>
              <a:rPr lang="uk-UA" sz="2300" b="1" baseline="-25000" dirty="0" smtClean="0">
                <a:solidFill>
                  <a:srgbClr val="0000FF"/>
                </a:solidFill>
              </a:rPr>
              <a:t>2 </a:t>
            </a:r>
            <a:r>
              <a:rPr lang="uk-UA" sz="2300" b="1" dirty="0" smtClean="0">
                <a:solidFill>
                  <a:srgbClr val="0000FF"/>
                </a:solidFill>
              </a:rPr>
              <a:t>–СН-)n</a:t>
            </a:r>
            <a:endParaRPr lang="ru-RU" sz="23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uk-UA" sz="2300" b="1" dirty="0" smtClean="0">
                <a:solidFill>
                  <a:srgbClr val="0000FF"/>
                </a:solidFill>
              </a:rPr>
              <a:t>                                                                            С</a:t>
            </a:r>
            <a:r>
              <a:rPr lang="en-US" sz="2300" b="1" dirty="0" smtClean="0">
                <a:solidFill>
                  <a:srgbClr val="0000FF"/>
                </a:solidFill>
              </a:rPr>
              <a:t>l</a:t>
            </a:r>
            <a:endParaRPr lang="ru-RU" sz="23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300" b="1" dirty="0" smtClean="0">
                <a:solidFill>
                  <a:srgbClr val="0000FF"/>
                </a:solidFill>
              </a:rPr>
              <a:t>         Мономер- </a:t>
            </a:r>
            <a:r>
              <a:rPr lang="ru-RU" sz="2300" b="1" dirty="0" err="1" smtClean="0">
                <a:solidFill>
                  <a:srgbClr val="0000FF"/>
                </a:solidFill>
              </a:rPr>
              <a:t>хлоретен</a:t>
            </a:r>
            <a:r>
              <a:rPr lang="ru-RU" sz="2300" b="1" dirty="0" smtClean="0">
                <a:solidFill>
                  <a:srgbClr val="0000FF"/>
                </a:solidFill>
              </a:rPr>
              <a:t> </a:t>
            </a:r>
            <a:r>
              <a:rPr lang="uk-UA" sz="2300" b="1" dirty="0" smtClean="0">
                <a:solidFill>
                  <a:srgbClr val="0000FF"/>
                </a:solidFill>
              </a:rPr>
              <a:t>( вінілхлорид): СН</a:t>
            </a:r>
            <a:r>
              <a:rPr lang="uk-UA" sz="2300" b="1" baseline="-25000" dirty="0" smtClean="0">
                <a:solidFill>
                  <a:srgbClr val="0000FF"/>
                </a:solidFill>
              </a:rPr>
              <a:t>2 </a:t>
            </a:r>
            <a:r>
              <a:rPr lang="uk-UA" sz="2300" b="1" dirty="0" smtClean="0">
                <a:solidFill>
                  <a:srgbClr val="0000FF"/>
                </a:solidFill>
              </a:rPr>
              <a:t>=СН- С</a:t>
            </a:r>
            <a:r>
              <a:rPr lang="en-US" sz="2300" b="1" dirty="0" smtClean="0">
                <a:solidFill>
                  <a:srgbClr val="0000FF"/>
                </a:solidFill>
              </a:rPr>
              <a:t>l</a:t>
            </a:r>
            <a:endParaRPr lang="ru-RU" sz="23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9900"/>
                </a:solidFill>
              </a:rPr>
              <a:t> </a:t>
            </a:r>
            <a:r>
              <a:rPr lang="en-US" sz="1800" b="1" dirty="0" smtClean="0">
                <a:solidFill>
                  <a:srgbClr val="009900"/>
                </a:solidFill>
              </a:rPr>
              <a:t>В</a:t>
            </a:r>
            <a:r>
              <a:rPr lang="uk-UA" sz="1800" b="1" dirty="0" err="1" smtClean="0">
                <a:solidFill>
                  <a:srgbClr val="009900"/>
                </a:solidFill>
              </a:rPr>
              <a:t>ластивості</a:t>
            </a:r>
            <a:r>
              <a:rPr lang="uk-UA" sz="1800" b="1" dirty="0" smtClean="0">
                <a:solidFill>
                  <a:srgbClr val="009900"/>
                </a:solidFill>
              </a:rPr>
              <a:t>: </a:t>
            </a:r>
            <a:endParaRPr lang="ru-RU" sz="1800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uk-UA" sz="1800" b="1" dirty="0" smtClean="0"/>
              <a:t>- стійкий до дії кислот, лугів</a:t>
            </a:r>
            <a:endParaRPr lang="ru-RU" sz="1800" dirty="0" smtClean="0"/>
          </a:p>
          <a:p>
            <a:pPr>
              <a:buNone/>
            </a:pPr>
            <a:r>
              <a:rPr lang="uk-UA" sz="1800" b="1" dirty="0" smtClean="0"/>
              <a:t>- не горить, але легко розкладається при нагріванні</a:t>
            </a:r>
            <a:endParaRPr lang="ru-RU" sz="1800" dirty="0" smtClean="0"/>
          </a:p>
          <a:p>
            <a:pPr>
              <a:buNone/>
            </a:pPr>
            <a:r>
              <a:rPr lang="uk-UA" sz="1800" b="1" dirty="0" smtClean="0"/>
              <a:t>- діелектрик</a:t>
            </a:r>
            <a:endParaRPr lang="ru-RU" sz="1800" dirty="0" smtClean="0"/>
          </a:p>
          <a:p>
            <a:pPr>
              <a:buNone/>
            </a:pPr>
            <a:r>
              <a:rPr lang="uk-UA" sz="1800" b="1" dirty="0" smtClean="0"/>
              <a:t>- легко фарбується</a:t>
            </a:r>
            <a:endParaRPr lang="ru-RU" sz="1800" dirty="0" smtClean="0"/>
          </a:p>
          <a:p>
            <a:pPr>
              <a:buNone/>
            </a:pPr>
            <a:r>
              <a:rPr lang="ru-RU" sz="1900" b="1" dirty="0" err="1" smtClean="0">
                <a:solidFill>
                  <a:srgbClr val="009900"/>
                </a:solidFill>
              </a:rPr>
              <a:t>Полівінілхлорид</a:t>
            </a:r>
            <a:r>
              <a:rPr lang="ru-RU" sz="1900" b="1" dirty="0" smtClean="0">
                <a:solidFill>
                  <a:srgbClr val="009900"/>
                </a:solidFill>
              </a:rPr>
              <a:t> (</a:t>
            </a:r>
            <a:r>
              <a:rPr lang="en-US" sz="1900" b="1" dirty="0" smtClean="0">
                <a:solidFill>
                  <a:srgbClr val="009900"/>
                </a:solidFill>
              </a:rPr>
              <a:t>PVC/V) </a:t>
            </a:r>
            <a:r>
              <a:rPr lang="uk-UA" sz="1900" b="1" dirty="0" smtClean="0">
                <a:solidFill>
                  <a:srgbClr val="009900"/>
                </a:solidFill>
              </a:rPr>
              <a:t>використовують  для виготовлення: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штучної  шкіри, 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виготовляють технічні волокна,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 </a:t>
            </a:r>
            <a:r>
              <a:rPr lang="uk-UA" sz="1800" b="1" dirty="0" err="1" smtClean="0"/>
              <a:t>газо-</a:t>
            </a:r>
            <a:r>
              <a:rPr lang="uk-UA" sz="1800" b="1" dirty="0" smtClean="0"/>
              <a:t> і водогінні труби,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 </a:t>
            </a:r>
            <a:r>
              <a:rPr lang="uk-UA" sz="1800" b="1" dirty="0" err="1" smtClean="0"/>
              <a:t>ленолеум</a:t>
            </a:r>
            <a:r>
              <a:rPr lang="uk-UA" sz="1800" b="1" dirty="0" smtClean="0"/>
              <a:t>, клейонки, 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металопластикові вікна,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 деталі хімічної апаратури,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упаковки побутової  техніки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плівки для натяжних  стель,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деякі іграшки.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 </a:t>
            </a:r>
            <a:r>
              <a:rPr lang="ru-RU" sz="2000" b="1" dirty="0" err="1" smtClean="0">
                <a:solidFill>
                  <a:srgbClr val="0070C0"/>
                </a:solidFill>
              </a:rPr>
              <a:t>Переваги</a:t>
            </a:r>
            <a:r>
              <a:rPr lang="ru-RU" sz="2000" b="1" dirty="0" smtClean="0">
                <a:solidFill>
                  <a:srgbClr val="0070C0"/>
                </a:solidFill>
              </a:rPr>
              <a:t>: 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/>
              <a:t>стійкість</a:t>
            </a:r>
            <a:r>
              <a:rPr lang="ru-RU" sz="2000" dirty="0"/>
              <a:t> до кислот, </a:t>
            </a:r>
            <a:r>
              <a:rPr lang="ru-RU" sz="2000" dirty="0" err="1"/>
              <a:t>лугів</a:t>
            </a:r>
            <a:r>
              <a:rPr lang="ru-RU" sz="2000" dirty="0"/>
              <a:t>, </a:t>
            </a:r>
            <a:r>
              <a:rPr lang="ru-RU" sz="2000" dirty="0" err="1"/>
              <a:t>розчинників</a:t>
            </a:r>
            <a:r>
              <a:rPr lang="ru-RU" sz="2000" dirty="0"/>
              <a:t> і масел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                         </a:t>
            </a:r>
            <a:r>
              <a:rPr lang="ru-RU" sz="2000" dirty="0"/>
              <a:t>бензину, </a:t>
            </a:r>
            <a:r>
              <a:rPr lang="ru-RU" sz="2000" dirty="0" smtClean="0"/>
              <a:t>   </a:t>
            </a:r>
            <a:r>
              <a:rPr lang="ru-RU" sz="2000" dirty="0" err="1" smtClean="0"/>
              <a:t>гасу</a:t>
            </a:r>
            <a:r>
              <a:rPr lang="ru-RU" sz="2000" dirty="0"/>
              <a:t>, хороший </a:t>
            </a:r>
            <a:r>
              <a:rPr lang="ru-RU" sz="2000" dirty="0" err="1"/>
              <a:t>діелектрик</a:t>
            </a:r>
            <a:r>
              <a:rPr lang="ru-RU" sz="2000" dirty="0"/>
              <a:t>, не </a:t>
            </a:r>
            <a:r>
              <a:rPr lang="ru-RU" sz="2000" dirty="0" err="1" smtClean="0"/>
              <a:t>горить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Недоліки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</a:t>
            </a:r>
            <a:r>
              <a:rPr lang="ru-RU" sz="2000" dirty="0" err="1" smtClean="0"/>
              <a:t>важкість</a:t>
            </a:r>
            <a:r>
              <a:rPr lang="ru-RU" sz="2000" dirty="0" smtClean="0"/>
              <a:t> </a:t>
            </a:r>
            <a:r>
              <a:rPr lang="ru-RU" sz="2000" dirty="0" err="1"/>
              <a:t>переробки</a:t>
            </a:r>
            <a:r>
              <a:rPr lang="ru-RU" sz="1600" dirty="0"/>
              <a:t>, </a:t>
            </a:r>
            <a:r>
              <a:rPr lang="ru-RU" sz="2000" dirty="0" err="1"/>
              <a:t>токсичність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484784"/>
            <a:ext cx="147978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3" y="214313"/>
            <a:ext cx="8715375" cy="6429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Види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пластмас</a:t>
            </a:r>
            <a:r>
              <a:rPr lang="ru-RU" sz="28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28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Полівінілхлорид</a:t>
            </a:r>
            <a:endParaRPr lang="ru-RU" sz="28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C:\Users\User\Desktop\Дистанційне навчання 12.03.3.04 2020\10 клас Хімія Дистанція\38996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645024"/>
            <a:ext cx="1336678" cy="1363773"/>
          </a:xfrm>
          <a:prstGeom prst="rect">
            <a:avLst/>
          </a:prstGeom>
          <a:noFill/>
        </p:spPr>
      </p:pic>
      <p:pic>
        <p:nvPicPr>
          <p:cNvPr id="8" name="Picture 2" descr="C:\Users\User\Desktop\Дистанційне навчання 12.03.3.04 2020\10 клас Хімія Дистанція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22871"/>
            <a:ext cx="1296144" cy="129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esktop\Дистанційне навчання 12.03.3.04 2020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1492771" cy="11532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1" y="1484784"/>
            <a:ext cx="8784977" cy="489696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sz="2900" b="1" dirty="0" smtClean="0">
                <a:solidFill>
                  <a:srgbClr val="0000FF"/>
                </a:solidFill>
              </a:rPr>
              <a:t>Полімер </a:t>
            </a:r>
            <a:r>
              <a:rPr lang="ru-RU" sz="2900" b="1" dirty="0" smtClean="0">
                <a:solidFill>
                  <a:srgbClr val="0000FF"/>
                </a:solidFill>
              </a:rPr>
              <a:t>пол</a:t>
            </a:r>
            <a:r>
              <a:rPr lang="uk-UA" sz="2900" b="1" dirty="0" err="1" smtClean="0">
                <a:solidFill>
                  <a:srgbClr val="0000FF"/>
                </a:solidFill>
              </a:rPr>
              <a:t>істирен</a:t>
            </a:r>
            <a:r>
              <a:rPr lang="ru-RU" sz="2900" b="1" dirty="0" smtClean="0">
                <a:solidFill>
                  <a:srgbClr val="0000FF"/>
                </a:solidFill>
              </a:rPr>
              <a:t>:</a:t>
            </a:r>
            <a:r>
              <a:rPr lang="uk-UA" sz="2900" b="1" dirty="0" smtClean="0">
                <a:solidFill>
                  <a:srgbClr val="0000FF"/>
                </a:solidFill>
              </a:rPr>
              <a:t> ( -СН</a:t>
            </a:r>
            <a:r>
              <a:rPr lang="uk-UA" sz="2900" b="1" baseline="-25000" dirty="0" smtClean="0">
                <a:solidFill>
                  <a:srgbClr val="0000FF"/>
                </a:solidFill>
              </a:rPr>
              <a:t>2 </a:t>
            </a:r>
            <a:r>
              <a:rPr lang="uk-UA" sz="2900" b="1" dirty="0" smtClean="0">
                <a:solidFill>
                  <a:srgbClr val="0000FF"/>
                </a:solidFill>
              </a:rPr>
              <a:t>–СН-)n</a:t>
            </a:r>
            <a:endParaRPr lang="ru-RU" sz="2900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uk-UA" sz="2900" b="1" dirty="0" smtClean="0">
                <a:solidFill>
                  <a:srgbClr val="0000FF"/>
                </a:solidFill>
              </a:rPr>
              <a:t>                                                          С</a:t>
            </a:r>
            <a:r>
              <a:rPr lang="uk-UA" sz="2900" b="1" baseline="-25000" dirty="0" smtClean="0">
                <a:solidFill>
                  <a:srgbClr val="0000FF"/>
                </a:solidFill>
              </a:rPr>
              <a:t>6</a:t>
            </a:r>
            <a:r>
              <a:rPr lang="uk-UA" sz="2900" b="1" dirty="0" smtClean="0">
                <a:solidFill>
                  <a:srgbClr val="0000FF"/>
                </a:solidFill>
              </a:rPr>
              <a:t>Н</a:t>
            </a:r>
            <a:r>
              <a:rPr lang="uk-UA" sz="2900" b="1" baseline="-25000" dirty="0" smtClean="0">
                <a:solidFill>
                  <a:srgbClr val="0000FF"/>
                </a:solidFill>
              </a:rPr>
              <a:t>5</a:t>
            </a:r>
            <a:endParaRPr lang="ru-RU" sz="2900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0000FF"/>
                </a:solidFill>
              </a:rPr>
              <a:t>Мономер- </a:t>
            </a:r>
            <a:r>
              <a:rPr lang="uk-UA" sz="2900" b="1" dirty="0" err="1" smtClean="0">
                <a:solidFill>
                  <a:srgbClr val="0000FF"/>
                </a:solidFill>
              </a:rPr>
              <a:t>стирен</a:t>
            </a:r>
            <a:r>
              <a:rPr lang="uk-UA" sz="2900" b="1" dirty="0" smtClean="0">
                <a:solidFill>
                  <a:srgbClr val="0000FF"/>
                </a:solidFill>
              </a:rPr>
              <a:t> : С</a:t>
            </a:r>
            <a:r>
              <a:rPr lang="uk-UA" sz="2900" b="1" baseline="-25000" dirty="0" smtClean="0">
                <a:solidFill>
                  <a:srgbClr val="0000FF"/>
                </a:solidFill>
              </a:rPr>
              <a:t>6</a:t>
            </a:r>
            <a:r>
              <a:rPr lang="uk-UA" sz="2900" b="1" dirty="0" smtClean="0">
                <a:solidFill>
                  <a:srgbClr val="0000FF"/>
                </a:solidFill>
              </a:rPr>
              <a:t>Н</a:t>
            </a:r>
            <a:r>
              <a:rPr lang="uk-UA" sz="2900" b="1" baseline="-25000" dirty="0" smtClean="0">
                <a:solidFill>
                  <a:srgbClr val="0000FF"/>
                </a:solidFill>
              </a:rPr>
              <a:t>5 </a:t>
            </a:r>
            <a:r>
              <a:rPr lang="uk-UA" sz="2900" b="1" dirty="0" smtClean="0">
                <a:solidFill>
                  <a:srgbClr val="0000FF"/>
                </a:solidFill>
              </a:rPr>
              <a:t>-СН</a:t>
            </a:r>
            <a:r>
              <a:rPr lang="uk-UA" sz="2900" b="1" baseline="-25000" dirty="0" smtClean="0">
                <a:solidFill>
                  <a:srgbClr val="0000FF"/>
                </a:solidFill>
              </a:rPr>
              <a:t> </a:t>
            </a:r>
            <a:r>
              <a:rPr lang="uk-UA" sz="2900" b="1" dirty="0" smtClean="0">
                <a:solidFill>
                  <a:srgbClr val="0000FF"/>
                </a:solidFill>
              </a:rPr>
              <a:t>=СН</a:t>
            </a:r>
            <a:r>
              <a:rPr lang="uk-UA" sz="2900" b="1" baseline="-25000" dirty="0" smtClean="0">
                <a:solidFill>
                  <a:srgbClr val="0000FF"/>
                </a:solidFill>
              </a:rPr>
              <a:t>2</a:t>
            </a:r>
            <a:endParaRPr lang="ru-RU" sz="29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uk-UA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smtClean="0">
                <a:solidFill>
                  <a:srgbClr val="009900"/>
                </a:solidFill>
              </a:rPr>
              <a:t>В</a:t>
            </a:r>
            <a:r>
              <a:rPr lang="uk-UA" sz="2400" b="1" dirty="0" err="1" smtClean="0">
                <a:solidFill>
                  <a:srgbClr val="009900"/>
                </a:solidFill>
              </a:rPr>
              <a:t>ластивості</a:t>
            </a:r>
            <a:r>
              <a:rPr lang="uk-UA" sz="2400" b="1" dirty="0" smtClean="0">
                <a:solidFill>
                  <a:srgbClr val="009900"/>
                </a:solidFill>
              </a:rPr>
              <a:t>: </a:t>
            </a:r>
            <a:endParaRPr lang="ru-RU" sz="2400" dirty="0" smtClean="0">
              <a:solidFill>
                <a:srgbClr val="009900"/>
              </a:solidFill>
            </a:endParaRPr>
          </a:p>
          <a:p>
            <a:r>
              <a:rPr lang="uk-UA" sz="2400" b="1" dirty="0" smtClean="0">
                <a:solidFill>
                  <a:srgbClr val="009900"/>
                </a:solidFill>
              </a:rPr>
              <a:t>- </a:t>
            </a:r>
            <a:r>
              <a:rPr lang="uk-UA" sz="2400" b="1" dirty="0" smtClean="0"/>
              <a:t>термопластичний, легко формується</a:t>
            </a:r>
            <a:endParaRPr lang="ru-RU" sz="2400" dirty="0" smtClean="0"/>
          </a:p>
          <a:p>
            <a:r>
              <a:rPr lang="uk-UA" sz="2400" b="1" dirty="0" smtClean="0"/>
              <a:t>- хімічно стійкий ( виняток HNO</a:t>
            </a:r>
            <a:r>
              <a:rPr lang="ru-RU" sz="2400" b="1" baseline="-25000" dirty="0" smtClean="0"/>
              <a:t>3</a:t>
            </a:r>
            <a:r>
              <a:rPr lang="uk-UA" sz="2400" b="1" dirty="0" smtClean="0"/>
              <a:t>-t)</a:t>
            </a:r>
            <a:endParaRPr lang="ru-RU" sz="2400" dirty="0" smtClean="0"/>
          </a:p>
          <a:p>
            <a:r>
              <a:rPr lang="uk-UA" sz="2400" b="1" dirty="0" smtClean="0"/>
              <a:t>- діелектрик</a:t>
            </a:r>
            <a:endParaRPr lang="ru-RU" sz="2400" dirty="0" smtClean="0"/>
          </a:p>
          <a:p>
            <a:r>
              <a:rPr lang="uk-UA" sz="2400" b="1" dirty="0" smtClean="0"/>
              <a:t>- дуже крихкий,</a:t>
            </a:r>
            <a:endParaRPr lang="ru-RU" sz="2400" dirty="0" smtClean="0"/>
          </a:p>
          <a:p>
            <a:r>
              <a:rPr lang="uk-UA" sz="2400" b="1" dirty="0" smtClean="0"/>
              <a:t>- при 85</a:t>
            </a:r>
            <a:r>
              <a:rPr lang="uk-UA" sz="2400" b="1" baseline="30000" dirty="0" smtClean="0"/>
              <a:t>0 </a:t>
            </a:r>
            <a:r>
              <a:rPr lang="uk-UA" sz="2400" b="1" dirty="0" smtClean="0"/>
              <a:t>С розм’якшується - </a:t>
            </a:r>
            <a:r>
              <a:rPr lang="uk-UA" sz="2400" b="1" dirty="0" err="1" smtClean="0"/>
              <a:t>деполімеризується</a:t>
            </a:r>
            <a:endParaRPr lang="ru-RU" sz="2400" dirty="0" smtClean="0"/>
          </a:p>
          <a:p>
            <a:r>
              <a:rPr lang="uk-UA" sz="2400" b="1" dirty="0" smtClean="0"/>
              <a:t>- легко займається і горить</a:t>
            </a:r>
            <a:endParaRPr lang="ru-RU" sz="2400" dirty="0" smtClean="0"/>
          </a:p>
          <a:p>
            <a:r>
              <a:rPr lang="uk-UA" sz="2400" b="1" dirty="0" smtClean="0"/>
              <a:t>- нетоксичний</a:t>
            </a:r>
            <a:endParaRPr lang="ru-RU" sz="2400" dirty="0" smtClean="0"/>
          </a:p>
          <a:p>
            <a:pPr>
              <a:buNone/>
            </a:pPr>
            <a:r>
              <a:rPr lang="ru-RU" sz="2400" b="1" dirty="0" err="1" smtClean="0">
                <a:solidFill>
                  <a:srgbClr val="00B050"/>
                </a:solidFill>
              </a:rPr>
              <a:t>Поліс</a:t>
            </a:r>
            <a:r>
              <a:rPr lang="ru-RU" sz="2400" b="1" dirty="0" err="1" smtClean="0">
                <a:solidFill>
                  <a:srgbClr val="009900"/>
                </a:solidFill>
              </a:rPr>
              <a:t>тирен</a:t>
            </a:r>
            <a:r>
              <a:rPr lang="ru-RU" sz="2400" b="1" dirty="0" smtClean="0">
                <a:solidFill>
                  <a:srgbClr val="009900"/>
                </a:solidFill>
              </a:rPr>
              <a:t> (</a:t>
            </a:r>
            <a:r>
              <a:rPr lang="en-US" sz="2400" b="1" dirty="0" smtClean="0">
                <a:solidFill>
                  <a:srgbClr val="009900"/>
                </a:solidFill>
              </a:rPr>
              <a:t>PS)</a:t>
            </a:r>
            <a:r>
              <a:rPr lang="uk-UA" sz="2400" b="1" dirty="0" smtClean="0">
                <a:solidFill>
                  <a:srgbClr val="009900"/>
                </a:solidFill>
              </a:rPr>
              <a:t> використовують для виготовлення:</a:t>
            </a:r>
            <a:endParaRPr lang="ru-RU" sz="2400" dirty="0" smtClean="0">
              <a:solidFill>
                <a:srgbClr val="009900"/>
              </a:solidFill>
            </a:endParaRPr>
          </a:p>
          <a:p>
            <a:r>
              <a:rPr lang="uk-UA" sz="2400" b="1" dirty="0" smtClean="0"/>
              <a:t>- одноразового посуду, контейнерів , пакувальних </a:t>
            </a:r>
            <a:r>
              <a:rPr lang="uk-UA" sz="2400" b="1" dirty="0" err="1" smtClean="0"/>
              <a:t>тацей</a:t>
            </a:r>
            <a:r>
              <a:rPr lang="uk-UA" sz="2400" b="1" dirty="0" smtClean="0"/>
              <a:t> для їжі,</a:t>
            </a:r>
          </a:p>
          <a:p>
            <a:r>
              <a:rPr lang="uk-UA" sz="2400" b="1" dirty="0" smtClean="0"/>
              <a:t>- дитячих іграшок,</a:t>
            </a:r>
            <a:endParaRPr lang="ru-RU" sz="2400" dirty="0" smtClean="0"/>
          </a:p>
          <a:p>
            <a:r>
              <a:rPr lang="uk-UA" sz="2400" b="1" dirty="0" smtClean="0"/>
              <a:t>- галантерейних виробів,</a:t>
            </a:r>
            <a:endParaRPr lang="ru-RU" sz="2400" dirty="0" smtClean="0"/>
          </a:p>
          <a:p>
            <a:r>
              <a:rPr lang="uk-UA" sz="2400" b="1" dirty="0" smtClean="0"/>
              <a:t>- освітлювальної апаратури,</a:t>
            </a:r>
            <a:endParaRPr lang="ru-RU" sz="2400" dirty="0" smtClean="0"/>
          </a:p>
          <a:p>
            <a:r>
              <a:rPr lang="uk-UA" sz="2400" b="1" dirty="0" smtClean="0"/>
              <a:t>- кабельної ізоляції,</a:t>
            </a:r>
            <a:endParaRPr lang="ru-RU" sz="2400" dirty="0" smtClean="0"/>
          </a:p>
          <a:p>
            <a:r>
              <a:rPr lang="uk-UA" sz="2400" b="1" dirty="0" smtClean="0"/>
              <a:t>- деталі </a:t>
            </a:r>
            <a:r>
              <a:rPr lang="uk-UA" sz="2400" b="1" dirty="0" err="1" smtClean="0">
                <a:solidFill>
                  <a:srgbClr val="009900"/>
                </a:solidFill>
              </a:rPr>
              <a:t>електро-</a:t>
            </a:r>
            <a:r>
              <a:rPr lang="uk-UA" sz="2400" b="1" dirty="0" smtClean="0">
                <a:solidFill>
                  <a:srgbClr val="009900"/>
                </a:solidFill>
              </a:rPr>
              <a:t> і радіоапаратури.</a:t>
            </a:r>
            <a:endParaRPr lang="ru-RU" sz="2400" b="1" dirty="0" smtClean="0">
              <a:solidFill>
                <a:srgbClr val="0099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rgbClr val="009900"/>
                </a:solidFill>
              </a:rPr>
              <a:t>Різновид </a:t>
            </a:r>
            <a:r>
              <a:rPr lang="uk-UA" sz="2400" b="1" dirty="0" err="1" smtClean="0">
                <a:solidFill>
                  <a:srgbClr val="009900"/>
                </a:solidFill>
              </a:rPr>
              <a:t>полістирену</a:t>
            </a:r>
            <a:r>
              <a:rPr lang="uk-UA" sz="2400" b="1" dirty="0" smtClean="0">
                <a:solidFill>
                  <a:srgbClr val="009900"/>
                </a:solidFill>
              </a:rPr>
              <a:t> </a:t>
            </a:r>
            <a:r>
              <a:rPr lang="uk-UA" sz="2400" b="1" dirty="0" err="1" smtClean="0">
                <a:solidFill>
                  <a:srgbClr val="009900"/>
                </a:solidFill>
              </a:rPr>
              <a:t>-Пінопласт</a:t>
            </a:r>
            <a:r>
              <a:rPr lang="uk-UA" sz="2400" b="1" dirty="0" smtClean="0">
                <a:solidFill>
                  <a:srgbClr val="009900"/>
                </a:solidFill>
              </a:rPr>
              <a:t>: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500" b="1" dirty="0" smtClean="0"/>
              <a:t> -</a:t>
            </a:r>
            <a:r>
              <a:rPr lang="ru-RU" sz="2500" b="1" dirty="0" err="1" smtClean="0"/>
              <a:t>теплоізоляційні</a:t>
            </a:r>
            <a:r>
              <a:rPr lang="ru-RU" sz="2500" b="1" dirty="0" smtClean="0"/>
              <a:t> </a:t>
            </a:r>
            <a:r>
              <a:rPr lang="ru-RU" sz="2500" b="1" dirty="0" err="1"/>
              <a:t>плити</a:t>
            </a:r>
            <a:r>
              <a:rPr lang="ru-RU" sz="2500" b="1" dirty="0"/>
              <a:t>, </a:t>
            </a:r>
            <a:r>
              <a:rPr lang="ru-RU" sz="2500" b="1" dirty="0" err="1" smtClean="0"/>
              <a:t>сендвіч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панелі</a:t>
            </a:r>
            <a:r>
              <a:rPr lang="ru-RU" sz="2500" b="1" dirty="0"/>
              <a:t/>
            </a:r>
            <a:br>
              <a:rPr lang="ru-RU" sz="2500" b="1" dirty="0"/>
            </a:br>
            <a:endParaRPr lang="ru-RU" sz="2500" b="1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500" b="1" dirty="0" err="1" smtClean="0">
                <a:solidFill>
                  <a:srgbClr val="0070C0"/>
                </a:solidFill>
              </a:rPr>
              <a:t>Переваги</a:t>
            </a:r>
            <a:r>
              <a:rPr lang="ru-RU" sz="2500" b="1" dirty="0">
                <a:solidFill>
                  <a:srgbClr val="0070C0"/>
                </a:solidFill>
              </a:rPr>
              <a:t>:</a:t>
            </a:r>
            <a:r>
              <a:rPr lang="ru-RU" sz="2500" dirty="0">
                <a:solidFill>
                  <a:srgbClr val="0070C0"/>
                </a:solidFill>
              </a:rPr>
              <a:t> </a:t>
            </a:r>
            <a:r>
              <a:rPr lang="ru-RU" sz="2500" dirty="0"/>
              <a:t>дешевизна, </a:t>
            </a:r>
            <a:r>
              <a:rPr lang="ru-RU" sz="2500" dirty="0" err="1"/>
              <a:t>морозостійкість</a:t>
            </a:r>
            <a:r>
              <a:rPr lang="ru-RU" sz="2500" dirty="0"/>
              <a:t>, </a:t>
            </a:r>
            <a:r>
              <a:rPr lang="ru-RU" sz="2500" dirty="0" err="1"/>
              <a:t>легкість</a:t>
            </a:r>
            <a:r>
              <a:rPr lang="ru-RU" sz="2500" dirty="0"/>
              <a:t> в </a:t>
            </a:r>
            <a:r>
              <a:rPr lang="ru-RU" sz="2500" dirty="0" err="1"/>
              <a:t>переробці</a:t>
            </a:r>
            <a:r>
              <a:rPr lang="ru-RU" sz="2500" dirty="0"/>
              <a:t>, </a:t>
            </a:r>
            <a:r>
              <a:rPr lang="ru-RU" sz="2500" dirty="0" smtClean="0"/>
              <a:t> </a:t>
            </a:r>
            <a:r>
              <a:rPr lang="ru-RU" sz="2500" dirty="0" err="1"/>
              <a:t>діелектрик</a:t>
            </a:r>
            <a:r>
              <a:rPr lang="ru-RU" sz="2500" dirty="0" smtClean="0"/>
              <a:t>.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b="1" dirty="0" err="1">
                <a:solidFill>
                  <a:srgbClr val="C00000"/>
                </a:solidFill>
              </a:rPr>
              <a:t>Недоліки</a:t>
            </a:r>
            <a:r>
              <a:rPr lang="ru-RU" sz="2500" b="1" dirty="0">
                <a:solidFill>
                  <a:srgbClr val="C00000"/>
                </a:solidFill>
              </a:rPr>
              <a:t>:</a:t>
            </a:r>
            <a:r>
              <a:rPr lang="ru-RU" sz="2500" dirty="0">
                <a:solidFill>
                  <a:srgbClr val="C00000"/>
                </a:solidFill>
              </a:rPr>
              <a:t> </a:t>
            </a:r>
            <a:r>
              <a:rPr lang="ru-RU" sz="2500" dirty="0" err="1"/>
              <a:t>низька</a:t>
            </a:r>
            <a:r>
              <a:rPr lang="ru-RU" sz="2500" dirty="0"/>
              <a:t> </a:t>
            </a:r>
            <a:r>
              <a:rPr lang="ru-RU" sz="2500" dirty="0" err="1"/>
              <a:t>механічна</a:t>
            </a:r>
            <a:r>
              <a:rPr lang="ru-RU" sz="2500" dirty="0"/>
              <a:t> </a:t>
            </a:r>
            <a:r>
              <a:rPr lang="ru-RU" sz="2500" dirty="0" err="1"/>
              <a:t>міцність</a:t>
            </a:r>
            <a:r>
              <a:rPr lang="ru-RU" sz="2500" dirty="0"/>
              <a:t> і </a:t>
            </a:r>
            <a:r>
              <a:rPr lang="ru-RU" sz="2500" dirty="0" err="1"/>
              <a:t>хімічна</a:t>
            </a:r>
            <a:r>
              <a:rPr lang="ru-RU" sz="2500" dirty="0"/>
              <a:t> </a:t>
            </a:r>
            <a:r>
              <a:rPr lang="ru-RU" sz="2500" dirty="0" err="1"/>
              <a:t>нестійкість</a:t>
            </a:r>
            <a:r>
              <a:rPr lang="ru-RU" sz="25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84784"/>
            <a:ext cx="1800200" cy="247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3" y="214313"/>
            <a:ext cx="8715375" cy="6429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Види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пластмас</a:t>
            </a:r>
            <a:r>
              <a:rPr lang="ru-RU" sz="28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28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Полістирен</a:t>
            </a:r>
            <a:endParaRPr lang="ru-RU" sz="28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User\Desktop\Дистанційне навчання 12.03.3.04 2020\10 клас Хімія Дистанція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21088"/>
            <a:ext cx="2273052" cy="142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User\Desktop\Дистанційне навчання 12.03.3.04 2020\10 клас Хімія Дистанція\polistirol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21088"/>
            <a:ext cx="1963688" cy="14727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892480" cy="55892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22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00FF"/>
                </a:solidFill>
              </a:rPr>
              <a:t>Полімер </a:t>
            </a:r>
            <a:r>
              <a:rPr lang="uk-UA" sz="2000" b="1" dirty="0" err="1" smtClean="0">
                <a:solidFill>
                  <a:srgbClr val="0000FF"/>
                </a:solidFill>
              </a:rPr>
              <a:t>поліетилентерафталат</a:t>
            </a:r>
            <a:r>
              <a:rPr lang="uk-UA" sz="2000" b="1" dirty="0" smtClean="0">
                <a:solidFill>
                  <a:srgbClr val="0000FF"/>
                </a:solidFill>
              </a:rPr>
              <a:t>: [-</a:t>
            </a:r>
            <a:r>
              <a:rPr lang="en-US" sz="2000" b="1" dirty="0" smtClean="0">
                <a:solidFill>
                  <a:srgbClr val="0000FF"/>
                </a:solidFill>
              </a:rPr>
              <a:t>CH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2</a:t>
            </a:r>
            <a:r>
              <a:rPr lang="uk-UA" sz="2000" b="1" dirty="0" smtClean="0">
                <a:solidFill>
                  <a:srgbClr val="0000FF"/>
                </a:solidFill>
              </a:rPr>
              <a:t>-</a:t>
            </a:r>
            <a:r>
              <a:rPr lang="en-US" sz="2000" b="1" dirty="0" smtClean="0">
                <a:solidFill>
                  <a:srgbClr val="0000FF"/>
                </a:solidFill>
              </a:rPr>
              <a:t>CH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OC</a:t>
            </a:r>
            <a:r>
              <a:rPr lang="uk-UA" sz="2000" b="1" dirty="0" smtClean="0">
                <a:solidFill>
                  <a:srgbClr val="0000FF"/>
                </a:solidFill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</a:rPr>
              <a:t>O</a:t>
            </a:r>
            <a:r>
              <a:rPr lang="uk-UA" sz="2000" b="1" dirty="0" smtClean="0">
                <a:solidFill>
                  <a:srgbClr val="0000FF"/>
                </a:solidFill>
              </a:rPr>
              <a:t>)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6</a:t>
            </a:r>
            <a:r>
              <a:rPr lang="en-US" sz="2000" b="1" dirty="0" smtClean="0">
                <a:solidFill>
                  <a:srgbClr val="0000FF"/>
                </a:solidFill>
              </a:rPr>
              <a:t>H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4</a:t>
            </a:r>
            <a:r>
              <a:rPr lang="en-US" sz="2000" b="1" dirty="0" smtClean="0">
                <a:solidFill>
                  <a:srgbClr val="0000FF"/>
                </a:solidFill>
              </a:rPr>
              <a:t>OC</a:t>
            </a:r>
            <a:r>
              <a:rPr lang="uk-UA" sz="2000" b="1" dirty="0" smtClean="0">
                <a:solidFill>
                  <a:srgbClr val="0000FF"/>
                </a:solidFill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</a:rPr>
              <a:t>O</a:t>
            </a:r>
            <a:r>
              <a:rPr lang="uk-UA" sz="2000" b="1" dirty="0" smtClean="0">
                <a:solidFill>
                  <a:srgbClr val="0000FF"/>
                </a:solidFill>
              </a:rPr>
              <a:t>)-]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n</a:t>
            </a:r>
            <a:r>
              <a:rPr lang="uk-UA" sz="2000" b="1" dirty="0" smtClean="0">
                <a:solidFill>
                  <a:srgbClr val="0000FF"/>
                </a:solidFill>
              </a:rPr>
              <a:t>.</a:t>
            </a:r>
            <a:r>
              <a:rPr lang="en-US" sz="2000" b="1" dirty="0" smtClean="0">
                <a:solidFill>
                  <a:srgbClr val="0000FF"/>
                </a:solidFill>
              </a:rPr>
              <a:t> 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uk-UA" sz="1900" b="1" dirty="0" smtClean="0">
                <a:solidFill>
                  <a:srgbClr val="0000FF"/>
                </a:solidFill>
              </a:rPr>
              <a:t>Продукт поліконденсації </a:t>
            </a:r>
            <a:r>
              <a:rPr lang="uk-UA" sz="1900" b="1" dirty="0" err="1" smtClean="0">
                <a:solidFill>
                  <a:srgbClr val="0000FF"/>
                </a:solidFill>
              </a:rPr>
              <a:t>етиленгліколя</a:t>
            </a:r>
            <a:r>
              <a:rPr lang="uk-UA" sz="1900" b="1" dirty="0" smtClean="0">
                <a:solidFill>
                  <a:srgbClr val="0000FF"/>
                </a:solidFill>
              </a:rPr>
              <a:t> і </a:t>
            </a:r>
            <a:r>
              <a:rPr lang="uk-UA" sz="1900" b="1" dirty="0" err="1" smtClean="0">
                <a:solidFill>
                  <a:srgbClr val="0000FF"/>
                </a:solidFill>
              </a:rPr>
              <a:t>терефталевої</a:t>
            </a:r>
            <a:r>
              <a:rPr lang="uk-UA" sz="1900" b="1" dirty="0" smtClean="0">
                <a:solidFill>
                  <a:srgbClr val="0000FF"/>
                </a:solidFill>
              </a:rPr>
              <a:t> кислоти</a:t>
            </a:r>
          </a:p>
          <a:p>
            <a:pPr>
              <a:buNone/>
            </a:pPr>
            <a:r>
              <a:rPr lang="uk-UA" sz="2900" b="1" dirty="0" smtClean="0"/>
              <a:t> </a:t>
            </a:r>
            <a:r>
              <a:rPr lang="uk-UA" sz="1700" b="1" dirty="0" smtClean="0"/>
              <a:t>В аморфному стані-твердий, прозорий.</a:t>
            </a:r>
            <a:endParaRPr lang="ru-RU" sz="1700" b="1" dirty="0" smtClean="0"/>
          </a:p>
          <a:p>
            <a:pPr>
              <a:buNone/>
            </a:pPr>
            <a:r>
              <a:rPr lang="uk-UA" sz="1700" b="1" dirty="0" smtClean="0"/>
              <a:t>В кристалічному – твердий, безбарвний ,непрозорий.</a:t>
            </a:r>
            <a:endParaRPr lang="ru-RU" sz="1700" dirty="0" smtClean="0"/>
          </a:p>
          <a:p>
            <a:pPr>
              <a:buNone/>
            </a:pPr>
            <a:r>
              <a:rPr lang="uk-UA" sz="1700" b="1" dirty="0" smtClean="0"/>
              <a:t>  При t</a:t>
            </a:r>
            <a:r>
              <a:rPr lang="ru-RU" sz="1700" b="1" dirty="0" smtClean="0"/>
              <a:t> =70-90</a:t>
            </a:r>
            <a:r>
              <a:rPr lang="ru-RU" sz="1700" b="1" baseline="30000" dirty="0" smtClean="0"/>
              <a:t>0 </a:t>
            </a:r>
            <a:r>
              <a:rPr lang="en-US" sz="1700" b="1" dirty="0" smtClean="0"/>
              <a:t>C </a:t>
            </a:r>
            <a:r>
              <a:rPr lang="ru-RU" sz="1700" b="1" dirty="0" smtClean="0"/>
              <a:t>– </a:t>
            </a:r>
            <a:r>
              <a:rPr lang="ru-RU" sz="1700" b="1" dirty="0" err="1" smtClean="0"/>
              <a:t>прозорий</a:t>
            </a:r>
            <a:r>
              <a:rPr lang="uk-UA" sz="1700" b="1" dirty="0" smtClean="0"/>
              <a:t>, 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аморфний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полімер</a:t>
            </a:r>
            <a:endParaRPr lang="ru-RU" sz="1700" dirty="0" smtClean="0"/>
          </a:p>
          <a:p>
            <a:pPr>
              <a:buNone/>
            </a:pPr>
            <a:r>
              <a:rPr lang="uk-UA" sz="2200" b="1" dirty="0" smtClean="0"/>
              <a:t>      </a:t>
            </a:r>
            <a:r>
              <a:rPr lang="ru-RU" sz="2200" b="1" dirty="0" smtClean="0">
                <a:solidFill>
                  <a:srgbClr val="009900"/>
                </a:solidFill>
              </a:rPr>
              <a:t>В</a:t>
            </a:r>
            <a:r>
              <a:rPr lang="uk-UA" sz="2200" b="1" dirty="0" err="1" smtClean="0">
                <a:solidFill>
                  <a:srgbClr val="009900"/>
                </a:solidFill>
              </a:rPr>
              <a:t>ластивості</a:t>
            </a:r>
            <a:r>
              <a:rPr lang="uk-UA" sz="2200" b="1" dirty="0" smtClean="0">
                <a:solidFill>
                  <a:srgbClr val="009900"/>
                </a:solidFill>
              </a:rPr>
              <a:t>: </a:t>
            </a:r>
            <a:endParaRPr lang="ru-RU" sz="2200" b="1" dirty="0" smtClean="0">
              <a:solidFill>
                <a:srgbClr val="009900"/>
              </a:solidFill>
            </a:endParaRPr>
          </a:p>
          <a:p>
            <a:r>
              <a:rPr lang="uk-UA" sz="1800" b="1" dirty="0" smtClean="0"/>
              <a:t>- термопластичний</a:t>
            </a:r>
            <a:endParaRPr lang="ru-RU" sz="1800" dirty="0" smtClean="0"/>
          </a:p>
          <a:p>
            <a:r>
              <a:rPr lang="uk-UA" sz="1800" b="1" dirty="0" smtClean="0"/>
              <a:t>- хімічно стійкий до бензину, спиртів, жирів</a:t>
            </a:r>
            <a:endParaRPr lang="ru-RU" sz="1800" dirty="0" smtClean="0"/>
          </a:p>
          <a:p>
            <a:r>
              <a:rPr lang="uk-UA" sz="1800" b="1" dirty="0" smtClean="0"/>
              <a:t>- не стійкий до дії сильних лугів і кислот</a:t>
            </a:r>
            <a:endParaRPr lang="ru-RU" sz="1800" dirty="0" smtClean="0"/>
          </a:p>
          <a:p>
            <a:r>
              <a:rPr lang="uk-UA" sz="1800" b="1" dirty="0" smtClean="0"/>
              <a:t>- не розчинний у воді і органічних розчинниках,</a:t>
            </a:r>
            <a:endParaRPr lang="ru-RU" sz="1800" dirty="0" smtClean="0"/>
          </a:p>
          <a:p>
            <a:r>
              <a:rPr lang="uk-UA" sz="1800" b="1" dirty="0" smtClean="0"/>
              <a:t>- підвищена стійкість  до дії водяної пари,</a:t>
            </a:r>
            <a:endParaRPr lang="ru-RU" sz="1800" dirty="0" smtClean="0"/>
          </a:p>
          <a:p>
            <a:r>
              <a:rPr lang="uk-UA" sz="1800" b="1" dirty="0" smtClean="0"/>
              <a:t>- слабкий діелектрик</a:t>
            </a:r>
            <a:endParaRPr lang="ru-RU" sz="1800" dirty="0" smtClean="0"/>
          </a:p>
          <a:p>
            <a:r>
              <a:rPr lang="uk-UA" sz="1800" b="1" dirty="0" smtClean="0"/>
              <a:t>- нетоксичний</a:t>
            </a: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564904"/>
            <a:ext cx="2339752" cy="149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313" y="214313"/>
            <a:ext cx="8715375" cy="6429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Види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пластмас:Поліетилентерефталат</a:t>
            </a:r>
            <a:endParaRPr lang="ru-RU" sz="28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User\Desktop\Дистанційне навчання 12.03.3.04 2020\10 клас Хімія Дистанція\поліетилентерафтал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29309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401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/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/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/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/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err="1" smtClean="0">
                <a:solidFill>
                  <a:srgbClr val="0000FF"/>
                </a:solidFill>
              </a:rPr>
              <a:t>Види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</a:rPr>
              <a:t>пластмас:Поліетилентерефталат</a:t>
            </a:r>
            <a:r>
              <a:rPr lang="ru-RU" sz="2800" b="1" dirty="0" smtClean="0">
                <a:solidFill>
                  <a:srgbClr val="0000FF"/>
                </a:solidFill>
              </a:rPr>
              <a:t/>
            </a:r>
            <a:br>
              <a:rPr lang="ru-RU" sz="2800" b="1" dirty="0" smtClean="0">
                <a:solidFill>
                  <a:srgbClr val="0000FF"/>
                </a:solidFill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554152" cy="5661248"/>
          </a:xfrm>
        </p:spPr>
        <p:txBody>
          <a:bodyPr/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000" b="1" dirty="0" err="1" smtClean="0">
                <a:solidFill>
                  <a:srgbClr val="009900"/>
                </a:solidFill>
              </a:rPr>
              <a:t>Поліетилентерефталат</a:t>
            </a:r>
            <a:r>
              <a:rPr lang="ru-RU" sz="2000" b="1" dirty="0" smtClean="0">
                <a:solidFill>
                  <a:srgbClr val="009900"/>
                </a:solidFill>
              </a:rPr>
              <a:t> (</a:t>
            </a:r>
            <a:r>
              <a:rPr lang="en-US" sz="2000" b="1" dirty="0" smtClean="0">
                <a:solidFill>
                  <a:srgbClr val="009900"/>
                </a:solidFill>
              </a:rPr>
              <a:t>PETE/PET)</a:t>
            </a:r>
            <a:r>
              <a:rPr lang="uk-UA" sz="2000" b="1" dirty="0" smtClean="0">
                <a:solidFill>
                  <a:srgbClr val="009900"/>
                </a:solidFill>
              </a:rPr>
              <a:t>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sz="2000" b="1" dirty="0" smtClean="0">
                <a:solidFill>
                  <a:srgbClr val="009900"/>
                </a:solidFill>
              </a:rPr>
              <a:t>використовують для виготовлення</a:t>
            </a:r>
            <a:r>
              <a:rPr lang="uk-UA" sz="2000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uk-UA" sz="1800" b="1" dirty="0" smtClean="0"/>
              <a:t>тари для прохолодних напоїв(мінеральна вода, лимонади);</a:t>
            </a:r>
            <a:endParaRPr lang="ru-RU" sz="1800" dirty="0" smtClean="0"/>
          </a:p>
          <a:p>
            <a:r>
              <a:rPr lang="uk-UA" sz="1800" b="1" dirty="0" smtClean="0"/>
              <a:t> тари для рослинних олій,тари;</a:t>
            </a:r>
            <a:endParaRPr lang="ru-RU" sz="1800" dirty="0" smtClean="0"/>
          </a:p>
          <a:p>
            <a:r>
              <a:rPr lang="uk-UA" sz="1800" b="1" dirty="0" smtClean="0"/>
              <a:t>волокна( лавсан, </a:t>
            </a:r>
            <a:r>
              <a:rPr lang="uk-UA" sz="1800" b="1" dirty="0" err="1" smtClean="0"/>
              <a:t>поліестер</a:t>
            </a:r>
            <a:r>
              <a:rPr lang="uk-UA" sz="1800" b="1" dirty="0" smtClean="0"/>
              <a:t>);</a:t>
            </a:r>
            <a:endParaRPr lang="ru-RU" sz="1800" dirty="0" smtClean="0"/>
          </a:p>
          <a:p>
            <a:r>
              <a:rPr lang="uk-UA" sz="1800" b="1" dirty="0" smtClean="0"/>
              <a:t>пакувальних матеріалів;</a:t>
            </a:r>
            <a:endParaRPr lang="ru-RU" sz="1800" dirty="0" smtClean="0"/>
          </a:p>
          <a:p>
            <a:r>
              <a:rPr lang="uk-UA" sz="1800" b="1" dirty="0" smtClean="0"/>
              <a:t>ниток, плівок;</a:t>
            </a:r>
          </a:p>
          <a:p>
            <a:r>
              <a:rPr lang="uk-UA" sz="1800" b="1" dirty="0" smtClean="0"/>
              <a:t>деталей кузовів автомобіля;</a:t>
            </a:r>
            <a:endParaRPr lang="ru-RU" sz="1800" dirty="0" smtClean="0"/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деталей  двигунів, насосів, компресорів;</a:t>
            </a:r>
          </a:p>
          <a:p>
            <a:pPr>
              <a:buFont typeface="Wingdings" pitchFamily="2" charset="2"/>
              <a:buChar char="§"/>
            </a:pPr>
            <a:r>
              <a:rPr lang="uk-UA" sz="1800" b="1" dirty="0" smtClean="0"/>
              <a:t> деталей електротехнічного призначення;</a:t>
            </a:r>
            <a:endParaRPr lang="ru-RU" sz="1800" dirty="0" smtClean="0"/>
          </a:p>
          <a:p>
            <a:r>
              <a:rPr lang="uk-UA" sz="1800" b="1" dirty="0" smtClean="0"/>
              <a:t> ізоляції в обмотках трансформатора;</a:t>
            </a:r>
          </a:p>
          <a:p>
            <a:r>
              <a:rPr lang="uk-UA" sz="1800" b="1" dirty="0" err="1" smtClean="0"/>
              <a:t>арміровочний</a:t>
            </a:r>
            <a:r>
              <a:rPr lang="uk-UA" sz="1800" b="1" dirty="0" smtClean="0"/>
              <a:t> матеріал шлангів, </a:t>
            </a:r>
            <a:r>
              <a:rPr lang="uk-UA" sz="1800" b="1" dirty="0" err="1" smtClean="0"/>
              <a:t>автошин</a:t>
            </a:r>
            <a:r>
              <a:rPr lang="uk-UA" sz="1800" b="1" dirty="0" smtClean="0"/>
              <a:t>, </a:t>
            </a:r>
            <a:r>
              <a:rPr lang="uk-UA" sz="1800" b="1" dirty="0" err="1" smtClean="0"/>
              <a:t>трансортерних</a:t>
            </a:r>
            <a:r>
              <a:rPr lang="uk-UA" sz="1800" b="1" dirty="0" smtClean="0"/>
              <a:t> стрічок;</a:t>
            </a:r>
          </a:p>
          <a:p>
            <a:r>
              <a:rPr lang="uk-UA" sz="1800" b="1" dirty="0" smtClean="0"/>
              <a:t>прозорих листів для с/г та будівництва(пропускає світло).</a:t>
            </a:r>
            <a:endParaRPr lang="ru-RU" sz="1800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err="1" smtClean="0">
                <a:solidFill>
                  <a:srgbClr val="0070C0"/>
                </a:solidFill>
              </a:rPr>
              <a:t>Переваги</a:t>
            </a:r>
            <a:r>
              <a:rPr lang="ru-RU" sz="2000" b="1" dirty="0" smtClean="0">
                <a:solidFill>
                  <a:srgbClr val="0070C0"/>
                </a:solidFill>
              </a:rPr>
              <a:t>: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/>
              <a:t>дешевизна, </a:t>
            </a:r>
            <a:r>
              <a:rPr lang="ru-RU" sz="2000" dirty="0" err="1" smtClean="0"/>
              <a:t>механічна</a:t>
            </a:r>
            <a:r>
              <a:rPr lang="ru-RU" sz="2000" dirty="0" smtClean="0"/>
              <a:t>  </a:t>
            </a:r>
            <a:r>
              <a:rPr lang="ru-RU" sz="2000" dirty="0" err="1" smtClean="0"/>
              <a:t>мійність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стійкість</a:t>
            </a:r>
            <a:r>
              <a:rPr lang="ru-RU" sz="2000" dirty="0" smtClean="0"/>
              <a:t> до </a:t>
            </a:r>
            <a:r>
              <a:rPr lang="en-US" sz="2000" dirty="0" smtClean="0"/>
              <a:t>t</a:t>
            </a:r>
            <a:r>
              <a:rPr lang="uk-UA" sz="2000" dirty="0" smtClean="0"/>
              <a:t>,        прозорість, </a:t>
            </a:r>
            <a:r>
              <a:rPr lang="ru-RU" sz="2000" dirty="0" err="1" smtClean="0"/>
              <a:t>безпечність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b="1" dirty="0" err="1" smtClean="0">
                <a:solidFill>
                  <a:srgbClr val="C00000"/>
                </a:solidFill>
              </a:rPr>
              <a:t>Недоліки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/>
              <a:t>низькі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бар'єрні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властивості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ru-RU" sz="2000" dirty="0"/>
          </a:p>
        </p:txBody>
      </p:sp>
      <p:pic>
        <p:nvPicPr>
          <p:cNvPr id="7" name="Содержимое 5" descr="Посуда из полиэтилентерефталата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429000"/>
            <a:ext cx="1988703" cy="15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лиэтилентерефталат самый распространенный пласти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2076822" cy="148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9900"/>
                </a:solidFill>
              </a:rPr>
              <a:t>OTHER</a:t>
            </a:r>
            <a:r>
              <a:rPr lang="en-US" sz="2400" dirty="0">
                <a:solidFill>
                  <a:srgbClr val="009900"/>
                </a:solidFill>
              </a:rPr>
              <a:t> </a:t>
            </a:r>
            <a:r>
              <a:rPr lang="ru-RU" sz="2400" dirty="0" err="1">
                <a:solidFill>
                  <a:srgbClr val="009900"/>
                </a:solidFill>
              </a:rPr>
              <a:t>або</a:t>
            </a:r>
            <a:r>
              <a:rPr lang="ru-RU" sz="2400" dirty="0">
                <a:solidFill>
                  <a:srgbClr val="009900"/>
                </a:solidFill>
              </a:rPr>
              <a:t> </a:t>
            </a:r>
            <a:r>
              <a:rPr lang="ru-RU" sz="2400" b="1" dirty="0">
                <a:solidFill>
                  <a:srgbClr val="009900"/>
                </a:solidFill>
              </a:rPr>
              <a:t>О</a:t>
            </a:r>
            <a:r>
              <a:rPr lang="ru-RU" sz="2400" dirty="0">
                <a:solidFill>
                  <a:srgbClr val="009900"/>
                </a:solidFill>
              </a:rPr>
              <a:t> — </a:t>
            </a:r>
            <a:r>
              <a:rPr lang="ru-RU" sz="2400" dirty="0" err="1">
                <a:solidFill>
                  <a:srgbClr val="009900"/>
                </a:solidFill>
              </a:rPr>
              <a:t>інші</a:t>
            </a:r>
            <a:r>
              <a:rPr lang="ru-RU" sz="2400" dirty="0" smtClean="0">
                <a:solidFill>
                  <a:srgbClr val="009900"/>
                </a:solidFill>
              </a:rPr>
              <a:t>.</a:t>
            </a:r>
            <a:endParaRPr lang="en-US" sz="2400" dirty="0" smtClean="0">
              <a:solidFill>
                <a:srgbClr val="009900"/>
              </a:solidFill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 err="1">
                <a:solidFill>
                  <a:srgbClr val="FF0000"/>
                </a:solidFill>
              </a:rPr>
              <a:t>Небезпека</a:t>
            </a:r>
            <a:r>
              <a:rPr lang="ru-RU" sz="1800" b="1" dirty="0">
                <a:solidFill>
                  <a:srgbClr val="FF0000"/>
                </a:solidFill>
              </a:rPr>
              <a:t> для </a:t>
            </a:r>
            <a:r>
              <a:rPr lang="ru-RU" sz="1800" b="1" dirty="0" err="1">
                <a:solidFill>
                  <a:srgbClr val="FF0000"/>
                </a:solidFill>
              </a:rPr>
              <a:t>здоров'я</a:t>
            </a:r>
            <a:r>
              <a:rPr lang="ru-RU" sz="1800" b="1" dirty="0">
                <a:solidFill>
                  <a:srgbClr val="FF0000"/>
                </a:solidFill>
              </a:rPr>
              <a:t> та </a:t>
            </a:r>
            <a:r>
              <a:rPr lang="ru-RU" sz="1800" b="1" dirty="0" err="1">
                <a:solidFill>
                  <a:srgbClr val="FF0000"/>
                </a:solidFill>
              </a:rPr>
              <a:t>довкілля</a:t>
            </a:r>
            <a:r>
              <a:rPr lang="ru-RU" sz="1800" b="1" dirty="0">
                <a:solidFill>
                  <a:srgbClr val="FF0000"/>
                </a:solidFill>
              </a:rPr>
              <a:t>: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в </a:t>
            </a:r>
            <a:r>
              <a:rPr lang="ru-RU" sz="1800" dirty="0" err="1"/>
              <a:t>цю</a:t>
            </a:r>
            <a:r>
              <a:rPr lang="ru-RU" sz="1800" dirty="0"/>
              <a:t> </a:t>
            </a:r>
            <a:r>
              <a:rPr lang="ru-RU" sz="1800" dirty="0" err="1"/>
              <a:t>групу</a:t>
            </a:r>
            <a:r>
              <a:rPr lang="ru-RU" sz="1800" dirty="0"/>
              <a:t> </a:t>
            </a:r>
            <a:r>
              <a:rPr lang="ru-RU" sz="1800" dirty="0" err="1"/>
              <a:t>входять</a:t>
            </a:r>
            <a:r>
              <a:rPr lang="ru-RU" sz="1800" dirty="0"/>
              <a:t>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види</a:t>
            </a:r>
            <a:r>
              <a:rPr lang="ru-RU" sz="1800" dirty="0"/>
              <a:t> </a:t>
            </a:r>
            <a:r>
              <a:rPr lang="ru-RU" sz="1800" dirty="0" err="1"/>
              <a:t>пластмас</a:t>
            </a:r>
            <a:r>
              <a:rPr lang="ru-RU" sz="1800" dirty="0"/>
              <a:t>, тому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в </a:t>
            </a:r>
            <a:r>
              <a:rPr lang="ru-RU" sz="1800" dirty="0" err="1"/>
              <a:t>побуті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бути </a:t>
            </a:r>
            <a:r>
              <a:rPr lang="ru-RU" sz="1800" dirty="0" err="1"/>
              <a:t>пов'язане</a:t>
            </a:r>
            <a:r>
              <a:rPr lang="ru-RU" sz="1800" dirty="0"/>
              <a:t> з </a:t>
            </a:r>
            <a:r>
              <a:rPr lang="ru-RU" sz="1800" dirty="0" err="1"/>
              <a:t>небезпекою</a:t>
            </a:r>
            <a:r>
              <a:rPr lang="ru-RU" sz="1800" dirty="0"/>
              <a:t> для </a:t>
            </a:r>
            <a:r>
              <a:rPr lang="ru-RU" sz="1800" dirty="0" err="1" smtClean="0"/>
              <a:t>здоров'я</a:t>
            </a:r>
            <a:r>
              <a:rPr lang="ru-RU" sz="1800" dirty="0" smtClean="0"/>
              <a:t>.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 err="1" smtClean="0">
                <a:solidFill>
                  <a:srgbClr val="009900"/>
                </a:solidFill>
              </a:rPr>
              <a:t>Переробка</a:t>
            </a:r>
            <a:r>
              <a:rPr lang="ru-RU" sz="1800" b="1" dirty="0">
                <a:solidFill>
                  <a:srgbClr val="009900"/>
                </a:solidFill>
              </a:rPr>
              <a:t>:</a:t>
            </a:r>
            <a:r>
              <a:rPr lang="ru-RU" sz="1800" dirty="0">
                <a:solidFill>
                  <a:srgbClr val="0099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не </a:t>
            </a:r>
            <a:r>
              <a:rPr lang="ru-RU" sz="1800" b="1" dirty="0" err="1">
                <a:solidFill>
                  <a:srgbClr val="FF0000"/>
                </a:solidFill>
              </a:rPr>
              <a:t>підлягає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357563"/>
            <a:ext cx="434022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3" y="214313"/>
            <a:ext cx="8715375" cy="6429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Види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пластмас</a:t>
            </a:r>
            <a:endParaRPr lang="ru-RU" sz="28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152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0000FF"/>
                </a:solidFill>
              </a:rPr>
              <a:t>Види</a:t>
            </a: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</a:rPr>
              <a:t>пластмас</a:t>
            </a:r>
            <a:r>
              <a:rPr lang="ru-RU" sz="3200" b="1" dirty="0" smtClean="0">
                <a:solidFill>
                  <a:srgbClr val="0000FF"/>
                </a:solidFill>
              </a:rPr>
              <a:t>: </a:t>
            </a:r>
            <a:r>
              <a:rPr lang="ru-RU" sz="3200" b="1" dirty="0" err="1" smtClean="0">
                <a:solidFill>
                  <a:srgbClr val="0000FF"/>
                </a:solidFill>
              </a:rPr>
              <a:t>Поліметилметакрилат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8503920" cy="5328592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0000FF"/>
                </a:solidFill>
              </a:rPr>
              <a:t>Полімер </a:t>
            </a:r>
            <a:r>
              <a:rPr lang="ru-RU" dirty="0" smtClean="0">
                <a:solidFill>
                  <a:srgbClr val="0000FF"/>
                </a:solidFill>
              </a:rPr>
              <a:t>пол</a:t>
            </a:r>
            <a:r>
              <a:rPr lang="uk-UA" dirty="0" err="1" smtClean="0">
                <a:solidFill>
                  <a:srgbClr val="0000FF"/>
                </a:solidFill>
              </a:rPr>
              <a:t>іметилметакрилат</a:t>
            </a:r>
            <a:r>
              <a:rPr lang="ru-RU" dirty="0" smtClean="0">
                <a:solidFill>
                  <a:srgbClr val="0000FF"/>
                </a:solidFill>
              </a:rPr>
              <a:t>: </a:t>
            </a:r>
          </a:p>
          <a:p>
            <a:pPr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Мономер- </a:t>
            </a:r>
            <a:r>
              <a:rPr lang="uk-UA" dirty="0" smtClean="0">
                <a:solidFill>
                  <a:srgbClr val="0000FF"/>
                </a:solidFill>
              </a:rPr>
              <a:t>метилметакрилат</a:t>
            </a:r>
            <a:endParaRPr lang="ru-RU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</a:rPr>
              <a:t>Має назву «органічне скло»( плексиглас)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b="1" dirty="0" smtClean="0"/>
              <a:t> </a:t>
            </a:r>
            <a:r>
              <a:rPr lang="ru-RU" sz="2400" b="1" dirty="0" smtClean="0">
                <a:solidFill>
                  <a:srgbClr val="009900"/>
                </a:solidFill>
              </a:rPr>
              <a:t>В</a:t>
            </a:r>
            <a:r>
              <a:rPr lang="uk-UA" sz="2400" b="1" dirty="0" err="1" smtClean="0">
                <a:solidFill>
                  <a:srgbClr val="009900"/>
                </a:solidFill>
              </a:rPr>
              <a:t>ластивості</a:t>
            </a:r>
            <a:r>
              <a:rPr lang="uk-UA" sz="2400" b="1" dirty="0" smtClean="0">
                <a:solidFill>
                  <a:srgbClr val="009900"/>
                </a:solidFill>
              </a:rPr>
              <a:t>: </a:t>
            </a:r>
            <a:endParaRPr lang="ru-RU" sz="2400" dirty="0" smtClean="0">
              <a:solidFill>
                <a:srgbClr val="009900"/>
              </a:solidFill>
            </a:endParaRPr>
          </a:p>
          <a:p>
            <a:r>
              <a:rPr lang="uk-UA" sz="2000" b="1" dirty="0" smtClean="0"/>
              <a:t>стійкий проти дії ударів</a:t>
            </a:r>
            <a:endParaRPr lang="ru-RU" sz="2000" dirty="0" smtClean="0"/>
          </a:p>
          <a:p>
            <a:pPr>
              <a:buNone/>
            </a:pPr>
            <a:r>
              <a:rPr lang="uk-UA" sz="2400" b="1" dirty="0" smtClean="0">
                <a:solidFill>
                  <a:srgbClr val="009900"/>
                </a:solidFill>
              </a:rPr>
              <a:t>Використовують для виготовлення:</a:t>
            </a:r>
            <a:endParaRPr lang="ru-RU" sz="2400" dirty="0" smtClean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b="1" dirty="0" smtClean="0"/>
              <a:t> </a:t>
            </a:r>
            <a:r>
              <a:rPr lang="uk-UA" sz="2000" b="1" dirty="0" smtClean="0"/>
              <a:t>скла для автомобілів,</a:t>
            </a:r>
            <a:endParaRPr lang="ru-RU" sz="2000" dirty="0" smtClean="0"/>
          </a:p>
          <a:p>
            <a:r>
              <a:rPr lang="uk-UA" sz="2000" b="1" dirty="0" smtClean="0"/>
              <a:t> ілюмінаторів літаків і теплоходів,</a:t>
            </a:r>
            <a:endParaRPr lang="ru-RU" sz="2000" dirty="0" smtClean="0"/>
          </a:p>
          <a:p>
            <a:r>
              <a:rPr lang="uk-UA" sz="2000" b="1" dirty="0" smtClean="0"/>
              <a:t>годинникового скла</a:t>
            </a:r>
          </a:p>
          <a:p>
            <a:r>
              <a:rPr lang="uk-UA" sz="2000" b="1" dirty="0" smtClean="0"/>
              <a:t> </a:t>
            </a:r>
            <a:r>
              <a:rPr lang="uk-UA" sz="2000" b="1" dirty="0" err="1" smtClean="0"/>
              <a:t>інтраокулярних</a:t>
            </a:r>
            <a:r>
              <a:rPr lang="uk-UA" sz="2000" b="1" dirty="0" smtClean="0"/>
              <a:t> та жорстких контактних лінз тощо.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6" name="Picture 2" descr="C:\Users\User\Desktop\Дистанційне навчання 12.03.3.04 2020\10 клас Хімія Дистанція\2ce2a47467da6545c45ed95674cb40c2-300x2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348881"/>
            <a:ext cx="1410494" cy="11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User\Desktop\Дистанційне навчання 12.03.3.04 2020\10 клас Хімія Дистанція\mediapreview (1).jpg"/>
          <p:cNvPicPr>
            <a:picLocks noChangeAspect="1" noChangeArrowheads="1"/>
          </p:cNvPicPr>
          <p:nvPr/>
        </p:nvPicPr>
        <p:blipFill>
          <a:blip r:embed="rId3" cstate="print"/>
          <a:srcRect l="7323" t="3659" r="4885" b="5022"/>
          <a:stretch>
            <a:fillRect/>
          </a:stretch>
        </p:blipFill>
        <p:spPr bwMode="auto">
          <a:xfrm>
            <a:off x="5652120" y="1335766"/>
            <a:ext cx="1440160" cy="1340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</a:rPr>
              <a:t>Види полімерів: Тефлон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03920" cy="5517232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>
                <a:solidFill>
                  <a:srgbClr val="0000FF"/>
                </a:solidFill>
              </a:rPr>
              <a:t>Полімер тефлон: ( -С</a:t>
            </a:r>
            <a:r>
              <a:rPr lang="en-US" sz="2000" dirty="0" smtClean="0">
                <a:solidFill>
                  <a:srgbClr val="0000FF"/>
                </a:solidFill>
              </a:rPr>
              <a:t>F</a:t>
            </a:r>
            <a:r>
              <a:rPr lang="uk-UA" sz="2000" baseline="-25000" dirty="0" smtClean="0">
                <a:solidFill>
                  <a:srgbClr val="0000FF"/>
                </a:solidFill>
              </a:rPr>
              <a:t>2 </a:t>
            </a:r>
            <a:r>
              <a:rPr lang="uk-UA" sz="2000" dirty="0" smtClean="0">
                <a:solidFill>
                  <a:srgbClr val="0000FF"/>
                </a:solidFill>
              </a:rPr>
              <a:t>– С</a:t>
            </a:r>
            <a:r>
              <a:rPr lang="en-US" sz="2000" dirty="0" smtClean="0">
                <a:solidFill>
                  <a:srgbClr val="0000FF"/>
                </a:solidFill>
              </a:rPr>
              <a:t>F</a:t>
            </a:r>
            <a:r>
              <a:rPr lang="uk-UA" sz="2000" baseline="-25000" dirty="0" smtClean="0">
                <a:solidFill>
                  <a:srgbClr val="0000FF"/>
                </a:solidFill>
              </a:rPr>
              <a:t>2 </a:t>
            </a:r>
            <a:r>
              <a:rPr lang="uk-UA" sz="2000" dirty="0" smtClean="0">
                <a:solidFill>
                  <a:srgbClr val="0000FF"/>
                </a:solidFill>
              </a:rPr>
              <a:t>-)n</a:t>
            </a:r>
            <a:endParaRPr lang="ru-RU" sz="2000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uk-UA" sz="2000" dirty="0" smtClean="0">
                <a:solidFill>
                  <a:srgbClr val="0000FF"/>
                </a:solidFill>
              </a:rPr>
              <a:t>     М</a:t>
            </a:r>
            <a:r>
              <a:rPr lang="ru-RU" sz="2000" dirty="0" err="1" smtClean="0">
                <a:solidFill>
                  <a:srgbClr val="0000FF"/>
                </a:solidFill>
              </a:rPr>
              <a:t>ономер</a:t>
            </a:r>
            <a:r>
              <a:rPr lang="ru-RU" sz="2000" dirty="0" smtClean="0">
                <a:solidFill>
                  <a:srgbClr val="0000FF"/>
                </a:solidFill>
              </a:rPr>
              <a:t>- </a:t>
            </a:r>
            <a:r>
              <a:rPr lang="uk-UA" sz="2000" dirty="0" err="1" smtClean="0">
                <a:solidFill>
                  <a:srgbClr val="0000FF"/>
                </a:solidFill>
              </a:rPr>
              <a:t>тетрафлуоретен</a:t>
            </a:r>
            <a:r>
              <a:rPr lang="uk-UA" sz="2000" dirty="0" smtClean="0">
                <a:solidFill>
                  <a:srgbClr val="0000FF"/>
                </a:solidFill>
              </a:rPr>
              <a:t> : С </a:t>
            </a:r>
            <a:r>
              <a:rPr lang="en-US" sz="2000" dirty="0" smtClean="0">
                <a:solidFill>
                  <a:srgbClr val="0000FF"/>
                </a:solidFill>
              </a:rPr>
              <a:t>F</a:t>
            </a:r>
            <a:r>
              <a:rPr lang="uk-UA" sz="2000" baseline="-25000" dirty="0" smtClean="0">
                <a:solidFill>
                  <a:srgbClr val="0000FF"/>
                </a:solidFill>
              </a:rPr>
              <a:t>2 </a:t>
            </a:r>
            <a:r>
              <a:rPr lang="uk-UA" sz="2000" dirty="0" smtClean="0">
                <a:solidFill>
                  <a:srgbClr val="0000FF"/>
                </a:solidFill>
              </a:rPr>
              <a:t>=</a:t>
            </a:r>
            <a:r>
              <a:rPr lang="en-US" sz="2000" dirty="0" smtClean="0">
                <a:solidFill>
                  <a:srgbClr val="0000FF"/>
                </a:solidFill>
              </a:rPr>
              <a:t>CF</a:t>
            </a:r>
            <a:r>
              <a:rPr lang="uk-UA" sz="2000" baseline="-25000" dirty="0" smtClean="0">
                <a:solidFill>
                  <a:srgbClr val="0000FF"/>
                </a:solidFill>
              </a:rPr>
              <a:t>2</a:t>
            </a:r>
            <a:endParaRPr lang="ru-RU" sz="20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9900"/>
                </a:solidFill>
              </a:rPr>
              <a:t> </a:t>
            </a:r>
            <a:r>
              <a:rPr lang="ru-RU" sz="2000" b="1" dirty="0" smtClean="0">
                <a:solidFill>
                  <a:srgbClr val="009900"/>
                </a:solidFill>
              </a:rPr>
              <a:t>В</a:t>
            </a:r>
            <a:r>
              <a:rPr lang="uk-UA" sz="2000" b="1" dirty="0" err="1" smtClean="0">
                <a:solidFill>
                  <a:srgbClr val="009900"/>
                </a:solidFill>
              </a:rPr>
              <a:t>ластивості</a:t>
            </a:r>
            <a:r>
              <a:rPr lang="uk-UA" sz="2000" b="1" dirty="0" smtClean="0">
                <a:solidFill>
                  <a:srgbClr val="009900"/>
                </a:solidFill>
              </a:rPr>
              <a:t>: </a:t>
            </a:r>
            <a:endParaRPr lang="ru-RU" sz="2000" dirty="0" smtClean="0">
              <a:solidFill>
                <a:srgbClr val="009900"/>
              </a:solidFill>
            </a:endParaRPr>
          </a:p>
          <a:p>
            <a:r>
              <a:rPr lang="uk-UA" sz="1800" b="1" dirty="0" smtClean="0"/>
              <a:t> </a:t>
            </a:r>
            <a:r>
              <a:rPr lang="ru-RU" sz="1600" b="1" dirty="0" err="1" smtClean="0"/>
              <a:t>висока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хімічна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стійкість</a:t>
            </a:r>
            <a:r>
              <a:rPr lang="ru-RU" sz="1600" b="1" dirty="0" smtClean="0"/>
              <a:t> </a:t>
            </a:r>
            <a:r>
              <a:rPr lang="uk-UA" sz="1600" b="1" dirty="0" err="1" smtClean="0"/>
              <a:t>-«органічна</a:t>
            </a:r>
            <a:r>
              <a:rPr lang="uk-UA" sz="1600" b="1" dirty="0" smtClean="0"/>
              <a:t> платина»</a:t>
            </a:r>
            <a:endParaRPr lang="ru-RU" sz="1600" dirty="0" smtClean="0"/>
          </a:p>
          <a:p>
            <a:r>
              <a:rPr lang="uk-UA" sz="1600" b="1" dirty="0" smtClean="0"/>
              <a:t> не розчиняється в жодному розчиннику,</a:t>
            </a:r>
            <a:endParaRPr lang="ru-RU" sz="1600" dirty="0" smtClean="0"/>
          </a:p>
          <a:p>
            <a:r>
              <a:rPr lang="uk-UA" sz="1600" b="1" dirty="0" smtClean="0"/>
              <a:t> висока t плавлення,</a:t>
            </a:r>
            <a:endParaRPr lang="ru-RU" sz="1600" dirty="0" smtClean="0"/>
          </a:p>
          <a:p>
            <a:r>
              <a:rPr lang="uk-UA" sz="1600" b="1" dirty="0" smtClean="0"/>
              <a:t> стійкий проти холоду і нагрівання,</a:t>
            </a:r>
            <a:endParaRPr lang="ru-RU" sz="1600" dirty="0" smtClean="0"/>
          </a:p>
          <a:p>
            <a:r>
              <a:rPr lang="uk-UA" sz="1600" b="1" dirty="0" smtClean="0"/>
              <a:t> велика твердість,</a:t>
            </a:r>
            <a:endParaRPr lang="ru-RU" sz="1600" dirty="0" smtClean="0"/>
          </a:p>
          <a:p>
            <a:r>
              <a:rPr lang="uk-UA" sz="1600" b="1" dirty="0" smtClean="0"/>
              <a:t> низький коефіцієнт тертя,</a:t>
            </a:r>
            <a:endParaRPr lang="ru-RU" sz="1600" dirty="0" smtClean="0"/>
          </a:p>
          <a:p>
            <a:r>
              <a:rPr lang="uk-UA" sz="1600" b="1" dirty="0" smtClean="0"/>
              <a:t>світлостійкий</a:t>
            </a:r>
            <a:endParaRPr lang="ru-RU" sz="1600" dirty="0" smtClean="0"/>
          </a:p>
          <a:p>
            <a:r>
              <a:rPr lang="uk-UA" sz="1600" b="1" dirty="0" smtClean="0"/>
              <a:t>нетоксичний</a:t>
            </a:r>
            <a:endParaRPr lang="ru-RU" sz="1600" dirty="0" smtClean="0"/>
          </a:p>
          <a:p>
            <a:pPr>
              <a:buNone/>
            </a:pPr>
            <a:r>
              <a:rPr lang="uk-UA" sz="2000" b="1" dirty="0" smtClean="0">
                <a:solidFill>
                  <a:srgbClr val="009900"/>
                </a:solidFill>
              </a:rPr>
              <a:t>Використовують для виготовлення:</a:t>
            </a:r>
            <a:endParaRPr lang="ru-RU" sz="2000" dirty="0" smtClean="0">
              <a:solidFill>
                <a:srgbClr val="009900"/>
              </a:solidFill>
            </a:endParaRPr>
          </a:p>
          <a:p>
            <a:r>
              <a:rPr lang="uk-UA" sz="2000" b="1" dirty="0" smtClean="0"/>
              <a:t> </a:t>
            </a:r>
            <a:r>
              <a:rPr lang="uk-UA" sz="1800" b="1" dirty="0" smtClean="0"/>
              <a:t>деталі машин, приладів, апаратів, що працюють в агресивному </a:t>
            </a:r>
            <a:r>
              <a:rPr lang="uk-UA" sz="1600" b="1" dirty="0" smtClean="0"/>
              <a:t>середовищі( авіація, радіотехніка,харчова та фармацевтична промисловості), </a:t>
            </a:r>
            <a:endParaRPr lang="ru-RU" sz="1600" dirty="0" smtClean="0"/>
          </a:p>
          <a:p>
            <a:r>
              <a:rPr lang="uk-UA" sz="1600" b="1" dirty="0" smtClean="0"/>
              <a:t> штучних хрящів і кісток,</a:t>
            </a:r>
            <a:endParaRPr lang="ru-RU" sz="1600" dirty="0" smtClean="0"/>
          </a:p>
          <a:p>
            <a:r>
              <a:rPr lang="uk-UA" sz="1600" b="1" dirty="0" smtClean="0"/>
              <a:t> посуд  для зберігання харчових продуктів і лікарських препаратів.</a:t>
            </a:r>
            <a:endParaRPr lang="ru-RU" sz="1600" dirty="0" smtClean="0"/>
          </a:p>
          <a:p>
            <a:endParaRPr lang="ru-RU" sz="2000" dirty="0"/>
          </a:p>
        </p:txBody>
      </p:sp>
      <p:pic>
        <p:nvPicPr>
          <p:cNvPr id="6" name="Содержимое 3" descr="Тефлонові пательні: головне – не перегріти | MedExpress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24944"/>
            <a:ext cx="316306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68152"/>
          </a:xfrm>
        </p:spPr>
        <p:txBody>
          <a:bodyPr/>
          <a:lstStyle/>
          <a:p>
            <a:r>
              <a:rPr lang="uk-UA" sz="2800" b="1" dirty="0" smtClean="0">
                <a:solidFill>
                  <a:srgbClr val="0000FF"/>
                </a:solidFill>
              </a:rPr>
              <a:t>Види пластмас: </a:t>
            </a:r>
            <a:br>
              <a:rPr lang="uk-UA" sz="2800" b="1" dirty="0" smtClean="0">
                <a:solidFill>
                  <a:srgbClr val="0000FF"/>
                </a:solidFill>
              </a:rPr>
            </a:br>
            <a:r>
              <a:rPr lang="uk-UA" sz="2800" b="1" dirty="0" err="1" smtClean="0">
                <a:solidFill>
                  <a:srgbClr val="0000FF"/>
                </a:solidFill>
              </a:rPr>
              <a:t>Фенолоформальдегідні</a:t>
            </a:r>
            <a:r>
              <a:rPr lang="uk-UA" sz="2800" b="1" dirty="0" smtClean="0">
                <a:solidFill>
                  <a:srgbClr val="0000FF"/>
                </a:solidFill>
              </a:rPr>
              <a:t> смоли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445224"/>
          </a:xfrm>
        </p:spPr>
        <p:txBody>
          <a:bodyPr/>
          <a:lstStyle/>
          <a:p>
            <a:pPr>
              <a:buNone/>
            </a:pPr>
            <a:r>
              <a:rPr lang="uk-UA" sz="2000" b="1" dirty="0" smtClean="0">
                <a:solidFill>
                  <a:srgbClr val="0000FF"/>
                </a:solidFill>
              </a:rPr>
              <a:t>Полімер </a:t>
            </a:r>
            <a:r>
              <a:rPr lang="uk-UA" sz="2000" b="1" dirty="0" err="1" smtClean="0">
                <a:solidFill>
                  <a:srgbClr val="0000FF"/>
                </a:solidFill>
              </a:rPr>
              <a:t>фенолофоральдегідна</a:t>
            </a:r>
            <a:r>
              <a:rPr lang="uk-UA" sz="2000" b="1" dirty="0" smtClean="0">
                <a:solidFill>
                  <a:srgbClr val="0000FF"/>
                </a:solidFill>
              </a:rPr>
              <a:t> смола: -[С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6</a:t>
            </a:r>
            <a:r>
              <a:rPr lang="uk-UA" sz="2000" b="1" dirty="0" smtClean="0">
                <a:solidFill>
                  <a:srgbClr val="0000FF"/>
                </a:solidFill>
              </a:rPr>
              <a:t>Н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3</a:t>
            </a:r>
            <a:r>
              <a:rPr lang="uk-UA" sz="2000" b="1" dirty="0" smtClean="0">
                <a:solidFill>
                  <a:srgbClr val="0000FF"/>
                </a:solidFill>
              </a:rPr>
              <a:t>(ОН)-СН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2</a:t>
            </a:r>
            <a:r>
              <a:rPr lang="uk-UA" sz="2000" b="1" dirty="0" smtClean="0">
                <a:solidFill>
                  <a:srgbClr val="0000FF"/>
                </a:solidFill>
              </a:rPr>
              <a:t>-]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n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00FF"/>
                </a:solidFill>
              </a:rPr>
              <a:t> М</a:t>
            </a:r>
            <a:r>
              <a:rPr lang="ru-RU" sz="2000" b="1" dirty="0" err="1" smtClean="0">
                <a:solidFill>
                  <a:srgbClr val="0000FF"/>
                </a:solidFill>
              </a:rPr>
              <a:t>ономер</a:t>
            </a:r>
            <a:r>
              <a:rPr lang="uk-UA" sz="2000" b="1" dirty="0" smtClean="0">
                <a:solidFill>
                  <a:srgbClr val="0000FF"/>
                </a:solidFill>
              </a:rPr>
              <a:t>и:фенол,метаналь(формальдегід): </a:t>
            </a:r>
            <a:r>
              <a:rPr lang="ru-RU" sz="2000" b="1" dirty="0" smtClean="0">
                <a:solidFill>
                  <a:srgbClr val="0000FF"/>
                </a:solidFill>
              </a:rPr>
              <a:t> C</a:t>
            </a:r>
            <a:r>
              <a:rPr lang="ru-RU" sz="2000" b="1" baseline="-25000" dirty="0" smtClean="0">
                <a:solidFill>
                  <a:srgbClr val="0000FF"/>
                </a:solidFill>
              </a:rPr>
              <a:t>6</a:t>
            </a:r>
            <a:r>
              <a:rPr lang="ru-RU" sz="2000" b="1" dirty="0" smtClean="0">
                <a:solidFill>
                  <a:srgbClr val="0000FF"/>
                </a:solidFill>
              </a:rPr>
              <a:t>H</a:t>
            </a:r>
            <a:r>
              <a:rPr lang="ru-RU" sz="2000" b="1" baseline="-25000" dirty="0" smtClean="0">
                <a:solidFill>
                  <a:srgbClr val="0000FF"/>
                </a:solidFill>
              </a:rPr>
              <a:t>5</a:t>
            </a:r>
            <a:r>
              <a:rPr lang="ru-RU" sz="2000" b="1" dirty="0" smtClean="0">
                <a:solidFill>
                  <a:srgbClr val="0000FF"/>
                </a:solidFill>
              </a:rPr>
              <a:t>OH</a:t>
            </a:r>
            <a:r>
              <a:rPr lang="uk-UA" sz="2000" b="1" dirty="0" smtClean="0">
                <a:solidFill>
                  <a:srgbClr val="0000FF"/>
                </a:solidFill>
              </a:rPr>
              <a:t> і </a:t>
            </a:r>
            <a:r>
              <a:rPr lang="ru-RU" sz="2000" b="1" dirty="0" smtClean="0">
                <a:solidFill>
                  <a:srgbClr val="0000FF"/>
                </a:solidFill>
              </a:rPr>
              <a:t>H</a:t>
            </a:r>
            <a:r>
              <a:rPr lang="uk-UA" sz="2000" b="1" dirty="0" smtClean="0">
                <a:solidFill>
                  <a:srgbClr val="0000FF"/>
                </a:solidFill>
              </a:rPr>
              <a:t>С</a:t>
            </a:r>
            <a:r>
              <a:rPr lang="ru-RU" sz="2000" b="1" dirty="0" smtClean="0">
                <a:solidFill>
                  <a:srgbClr val="0000FF"/>
                </a:solidFill>
              </a:rPr>
              <a:t>OH</a:t>
            </a:r>
          </a:p>
          <a:p>
            <a:pPr>
              <a:buNone/>
            </a:pPr>
            <a:r>
              <a:rPr lang="uk-UA" sz="1400" b="1" dirty="0" smtClean="0">
                <a:solidFill>
                  <a:srgbClr val="C00000"/>
                </a:solidFill>
              </a:rPr>
              <a:t>Найпоширеніша термореактивна пластмаса</a:t>
            </a:r>
            <a:r>
              <a:rPr lang="uk-UA" sz="2000" dirty="0" smtClean="0">
                <a:solidFill>
                  <a:srgbClr val="C00000"/>
                </a:solidFill>
              </a:rPr>
              <a:t>.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9900"/>
                </a:solidFill>
              </a:rPr>
              <a:t>                                   </a:t>
            </a:r>
            <a:r>
              <a:rPr lang="ru-RU" sz="2000" b="1" dirty="0" err="1" smtClean="0">
                <a:solidFill>
                  <a:srgbClr val="009900"/>
                </a:solidFill>
              </a:rPr>
              <a:t>Реакція</a:t>
            </a:r>
            <a:r>
              <a:rPr lang="ru-RU" sz="2000" b="1" dirty="0" smtClean="0">
                <a:solidFill>
                  <a:srgbClr val="009900"/>
                </a:solidFill>
              </a:rPr>
              <a:t> </a:t>
            </a:r>
            <a:r>
              <a:rPr lang="ru-RU" sz="2000" b="1" dirty="0" err="1" smtClean="0">
                <a:solidFill>
                  <a:srgbClr val="009900"/>
                </a:solidFill>
              </a:rPr>
              <a:t>поліконденсації</a:t>
            </a:r>
            <a:r>
              <a:rPr lang="ru-RU" sz="2000" b="1" dirty="0" smtClean="0">
                <a:solidFill>
                  <a:srgbClr val="009900"/>
                </a:solidFill>
              </a:rPr>
              <a:t>: </a:t>
            </a:r>
            <a:endParaRPr lang="ru-RU" sz="2000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uk-UA" sz="1800" b="1" baseline="-25000" dirty="0" smtClean="0">
                <a:solidFill>
                  <a:srgbClr val="C00000"/>
                </a:solidFill>
              </a:rPr>
              <a:t>Коли  полімер має просторову будову -  термореактивний.</a:t>
            </a:r>
            <a:endParaRPr lang="ru-RU" sz="1800" dirty="0" smtClean="0">
              <a:solidFill>
                <a:srgbClr val="C00000"/>
              </a:solidFill>
            </a:endParaRPr>
          </a:p>
          <a:p>
            <a:pPr marL="180000" indent="-180000">
              <a:buNone/>
            </a:pPr>
            <a:r>
              <a:rPr lang="uk-UA" b="1" dirty="0" smtClean="0"/>
              <a:t> </a:t>
            </a:r>
            <a:r>
              <a:rPr lang="uk-UA" sz="1600" b="1" dirty="0" smtClean="0">
                <a:solidFill>
                  <a:srgbClr val="009900"/>
                </a:solidFill>
              </a:rPr>
              <a:t>До смоли додають наповнювачі  - отримують матеріали:</a:t>
            </a:r>
            <a:endParaRPr lang="ru-RU" sz="1600" b="1" dirty="0" smtClean="0">
              <a:solidFill>
                <a:srgbClr val="009900"/>
              </a:solidFill>
            </a:endParaRPr>
          </a:p>
          <a:p>
            <a:pPr marL="180000" indent="-180000">
              <a:buFont typeface="Wingdings" pitchFamily="2" charset="2"/>
              <a:buChar char="§"/>
            </a:pPr>
            <a:r>
              <a:rPr lang="uk-UA" sz="1600" b="1" dirty="0" smtClean="0"/>
              <a:t> бавовняну </a:t>
            </a:r>
            <a:r>
              <a:rPr lang="uk-UA" sz="1600" b="1" dirty="0" err="1" smtClean="0"/>
              <a:t>тканинум</a:t>
            </a:r>
            <a:r>
              <a:rPr lang="uk-UA" sz="1600" b="1" dirty="0" err="1" smtClean="0">
                <a:sym typeface="Symbol"/>
              </a:rPr>
              <a:t></a:t>
            </a:r>
            <a:r>
              <a:rPr lang="uk-UA" sz="1600" b="1" dirty="0" smtClean="0"/>
              <a:t> текстоліт,</a:t>
            </a:r>
            <a:endParaRPr lang="ru-RU" sz="1600" b="1" dirty="0" smtClean="0"/>
          </a:p>
          <a:p>
            <a:r>
              <a:rPr lang="uk-UA" sz="1600" b="1" dirty="0" smtClean="0"/>
              <a:t> склопластик </a:t>
            </a:r>
            <a:r>
              <a:rPr lang="uk-UA" sz="1600" b="1" dirty="0" smtClean="0">
                <a:sym typeface="Symbol"/>
              </a:rPr>
              <a:t></a:t>
            </a:r>
            <a:r>
              <a:rPr lang="uk-UA" sz="1600" b="1" dirty="0" smtClean="0"/>
              <a:t> скловолокно або склотканина,</a:t>
            </a:r>
            <a:endParaRPr lang="ru-RU" sz="1600" b="1" dirty="0" smtClean="0"/>
          </a:p>
          <a:p>
            <a:r>
              <a:rPr lang="uk-UA" sz="1600" b="1" dirty="0" smtClean="0"/>
              <a:t>папір </a:t>
            </a:r>
            <a:r>
              <a:rPr lang="uk-UA" sz="1600" b="1" dirty="0" smtClean="0">
                <a:sym typeface="Symbol"/>
              </a:rPr>
              <a:t> </a:t>
            </a:r>
            <a:r>
              <a:rPr lang="uk-UA" sz="1600" b="1" dirty="0" smtClean="0"/>
              <a:t>гетинакс,</a:t>
            </a:r>
            <a:endParaRPr lang="ru-RU" sz="1600" b="1" dirty="0" smtClean="0"/>
          </a:p>
          <a:p>
            <a:r>
              <a:rPr lang="uk-UA" sz="1600" b="1" dirty="0" smtClean="0"/>
              <a:t>деревний шпон </a:t>
            </a:r>
            <a:r>
              <a:rPr lang="uk-UA" sz="1600" b="1" dirty="0" smtClean="0">
                <a:sym typeface="Symbol"/>
              </a:rPr>
              <a:t> </a:t>
            </a:r>
            <a:r>
              <a:rPr lang="uk-UA" sz="1600" b="1" dirty="0" err="1" smtClean="0"/>
              <a:t>деревошаруваті</a:t>
            </a:r>
            <a:r>
              <a:rPr lang="uk-UA" sz="1600" b="1" dirty="0" smtClean="0"/>
              <a:t> пластини,</a:t>
            </a:r>
            <a:endParaRPr lang="ru-RU" sz="1600" b="1" dirty="0" smtClean="0"/>
          </a:p>
          <a:p>
            <a:r>
              <a:rPr lang="uk-UA" sz="1600" b="1" dirty="0" smtClean="0"/>
              <a:t> слюда, графіт </a:t>
            </a:r>
            <a:r>
              <a:rPr lang="uk-UA" sz="1600" b="1" dirty="0" smtClean="0">
                <a:sym typeface="Symbol"/>
              </a:rPr>
              <a:t></a:t>
            </a:r>
            <a:r>
              <a:rPr lang="uk-UA" sz="1600" b="1" dirty="0" smtClean="0"/>
              <a:t> прес – панелі.</a:t>
            </a:r>
            <a:endParaRPr lang="ru-RU" sz="1600" b="1" dirty="0" smtClean="0"/>
          </a:p>
          <a:p>
            <a:pPr>
              <a:buNone/>
            </a:pPr>
            <a:r>
              <a:rPr lang="uk-UA" sz="1600" b="1" dirty="0" smtClean="0">
                <a:solidFill>
                  <a:srgbClr val="009900"/>
                </a:solidFill>
              </a:rPr>
              <a:t>Використовують у:</a:t>
            </a:r>
            <a:endParaRPr lang="ru-RU" sz="1600" dirty="0" smtClean="0">
              <a:solidFill>
                <a:srgbClr val="009900"/>
              </a:solidFill>
            </a:endParaRPr>
          </a:p>
          <a:p>
            <a:r>
              <a:rPr lang="uk-UA" sz="1600" b="1" dirty="0" smtClean="0"/>
              <a:t> будівництві,</a:t>
            </a:r>
            <a:endParaRPr lang="ru-RU" sz="1600" b="1" dirty="0" smtClean="0"/>
          </a:p>
          <a:p>
            <a:r>
              <a:rPr lang="uk-UA" sz="1600" b="1" dirty="0" smtClean="0"/>
              <a:t>панелі радіоапаратури( телефонів),</a:t>
            </a:r>
            <a:endParaRPr lang="ru-RU" sz="1600" b="1" dirty="0" smtClean="0"/>
          </a:p>
          <a:p>
            <a:r>
              <a:rPr lang="uk-UA" sz="1600" b="1" dirty="0" smtClean="0"/>
              <a:t>електричні вмикачі, розетки, патрони, штепсельні вилки,</a:t>
            </a:r>
            <a:endParaRPr lang="ru-RU" sz="1600" b="1" dirty="0" smtClean="0"/>
          </a:p>
          <a:p>
            <a:r>
              <a:rPr lang="uk-UA" sz="1600" b="1" dirty="0" err="1" smtClean="0"/>
              <a:t>ракето-</a:t>
            </a:r>
            <a:r>
              <a:rPr lang="uk-UA" sz="1600" b="1" dirty="0" smtClean="0"/>
              <a:t> та машинобудуванні. </a:t>
            </a:r>
            <a:endParaRPr lang="ru-RU" sz="1600" b="1" dirty="0" smtClean="0"/>
          </a:p>
          <a:p>
            <a:pPr>
              <a:buNone/>
            </a:pPr>
            <a:r>
              <a:rPr lang="uk-UA" sz="1600" b="1" dirty="0" smtClean="0"/>
              <a:t> </a:t>
            </a:r>
            <a:endParaRPr lang="ru-RU" sz="1600" b="1" dirty="0"/>
          </a:p>
        </p:txBody>
      </p:sp>
      <p:pic>
        <p:nvPicPr>
          <p:cNvPr id="4" name="Picture 4" descr="C:\Users\User\Desktop\Дистанційне навчання 12.03.3.04 2020\10 клас Хімія Дистанція\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04864"/>
            <a:ext cx="2294806" cy="1175784"/>
          </a:xfrm>
          <a:prstGeom prst="rect">
            <a:avLst/>
          </a:prstGeom>
          <a:noFill/>
        </p:spPr>
      </p:pic>
      <p:pic>
        <p:nvPicPr>
          <p:cNvPr id="5" name="Picture 3" descr="C:\Users\User\Desktop\Дистанційне навчання 12.03.3.04 2020\10 клас Хімія Дистанція\image-22.jpg"/>
          <p:cNvPicPr>
            <a:picLocks noChangeAspect="1" noChangeArrowheads="1"/>
          </p:cNvPicPr>
          <p:nvPr/>
        </p:nvPicPr>
        <p:blipFill>
          <a:blip r:embed="rId3" cstate="print"/>
          <a:srcRect l="65099" t="9800" r="2351" b="18801"/>
          <a:stretch>
            <a:fillRect/>
          </a:stretch>
        </p:blipFill>
        <p:spPr bwMode="auto">
          <a:xfrm rot="16200000">
            <a:off x="6307542" y="3349642"/>
            <a:ext cx="1808584" cy="297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</a:rPr>
              <a:t>Сучасні полімерні матеріали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uk-UA" sz="2400" b="1" dirty="0" err="1" smtClean="0">
                <a:solidFill>
                  <a:srgbClr val="009900"/>
                </a:solidFill>
              </a:rPr>
              <a:t>Матеріали</a:t>
            </a:r>
            <a:r>
              <a:rPr lang="uk-UA" sz="2800" b="1" dirty="0" err="1" smtClean="0">
                <a:solidFill>
                  <a:srgbClr val="009900"/>
                </a:solidFill>
              </a:rPr>
              <a:t>-</a:t>
            </a:r>
            <a:r>
              <a:rPr lang="uk-UA" b="1" dirty="0" smtClean="0">
                <a:solidFill>
                  <a:srgbClr val="009900"/>
                </a:solidFill>
              </a:rPr>
              <a:t> </a:t>
            </a:r>
            <a:r>
              <a:rPr lang="uk-UA" sz="2000" dirty="0" smtClean="0"/>
              <a:t>речовини</a:t>
            </a:r>
            <a:r>
              <a:rPr lang="uk-UA" sz="2000" b="1" dirty="0" smtClean="0">
                <a:solidFill>
                  <a:srgbClr val="00B050"/>
                </a:solidFill>
              </a:rPr>
              <a:t> </a:t>
            </a:r>
            <a:r>
              <a:rPr lang="uk-UA" sz="2000" dirty="0" smtClean="0"/>
              <a:t>чи суміші, які використовуються для      </a:t>
            </a:r>
          </a:p>
          <a:p>
            <a:pPr>
              <a:buNone/>
            </a:pPr>
            <a:r>
              <a:rPr lang="uk-UA" sz="2000" dirty="0" smtClean="0"/>
              <a:t>                                    виготовлення  предметів, обладнання, а також у                           </a:t>
            </a:r>
          </a:p>
          <a:p>
            <a:pPr>
              <a:buNone/>
            </a:pPr>
            <a:r>
              <a:rPr lang="uk-UA" sz="2000" dirty="0" smtClean="0"/>
              <a:t>                                    будівництві та інших галузях.   </a:t>
            </a:r>
          </a:p>
          <a:p>
            <a:pPr>
              <a:buNone/>
            </a:pPr>
            <a:r>
              <a:rPr lang="uk-UA" sz="2000" dirty="0" smtClean="0"/>
              <a:t>  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009900"/>
                </a:solidFill>
              </a:rPr>
              <a:t>Представники полімерних матеріалів: </a:t>
            </a:r>
            <a:r>
              <a:rPr lang="uk-UA" sz="2400" b="1" dirty="0" smtClean="0">
                <a:solidFill>
                  <a:srgbClr val="00B050"/>
                </a:solidFill>
              </a:rPr>
              <a:t>          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     Пластмаси  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 err="1" smtClean="0">
                <a:solidFill>
                  <a:srgbClr val="0070C0"/>
                </a:solidFill>
              </a:rPr>
              <a:t>Каучуки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 Волокна</a:t>
            </a:r>
            <a:r>
              <a:rPr lang="uk-UA" sz="2800" b="1" dirty="0" smtClean="0">
                <a:solidFill>
                  <a:srgbClr val="0070C0"/>
                </a:solidFill>
              </a:rPr>
              <a:t>  </a:t>
            </a:r>
          </a:p>
          <a:p>
            <a:pPr>
              <a:buNone/>
            </a:pPr>
            <a:r>
              <a:rPr lang="uk-UA" sz="2000" dirty="0" smtClean="0">
                <a:solidFill>
                  <a:srgbClr val="0000FF"/>
                </a:solidFill>
              </a:rPr>
              <a:t>             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rgbClr val="0000FF"/>
                </a:solidFill>
              </a:rPr>
              <a:t>Історія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564356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1855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 smtClean="0"/>
              <a:t>   </a:t>
            </a:r>
            <a:r>
              <a:rPr lang="ru-RU" sz="2000" dirty="0" err="1" smtClean="0"/>
              <a:t>отримано</a:t>
            </a:r>
            <a:r>
              <a:rPr lang="ru-RU" sz="2000" dirty="0" smtClean="0"/>
              <a:t> першу </a:t>
            </a:r>
            <a:r>
              <a:rPr lang="ru-RU" sz="2000" dirty="0" err="1" smtClean="0"/>
              <a:t>пластмасу</a:t>
            </a:r>
            <a:r>
              <a:rPr lang="ru-RU" sz="2000" dirty="0" smtClean="0"/>
              <a:t> </a:t>
            </a:r>
            <a:r>
              <a:rPr lang="ru-RU" sz="2000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/>
              <a:t>Олександром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Парксом</a:t>
            </a:r>
            <a:r>
              <a:rPr lang="ru-RU" sz="2000" dirty="0" smtClean="0"/>
              <a:t> (</a:t>
            </a:r>
            <a:r>
              <a:rPr lang="ru-RU" sz="2000" dirty="0" err="1" smtClean="0"/>
              <a:t>британським</a:t>
            </a:r>
            <a:r>
              <a:rPr lang="ru-RU" sz="2000" dirty="0" smtClean="0"/>
              <a:t> </a:t>
            </a:r>
            <a:r>
              <a:rPr lang="ru-RU" sz="2000" dirty="0" err="1" smtClean="0"/>
              <a:t>металургом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 </a:t>
            </a:r>
            <a:r>
              <a:rPr lang="ru-RU" sz="2000" dirty="0" err="1" smtClean="0"/>
              <a:t>винахідником</a:t>
            </a:r>
            <a:r>
              <a:rPr lang="ru-RU" sz="20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00FF"/>
                </a:solidFill>
              </a:rPr>
              <a:t> 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/>
              <a:t>Паркс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/>
              <a:t>назвав </a:t>
            </a:r>
            <a:r>
              <a:rPr lang="ru-RU" sz="2000" dirty="0" err="1"/>
              <a:t>її</a:t>
            </a:r>
            <a:r>
              <a:rPr lang="ru-RU" sz="2000" dirty="0"/>
              <a:t> «</a:t>
            </a:r>
            <a:r>
              <a:rPr lang="ru-RU" sz="2000" dirty="0" err="1"/>
              <a:t>паркезин</a:t>
            </a:r>
            <a:r>
              <a:rPr lang="ru-RU" sz="2000" dirty="0"/>
              <a:t>» </a:t>
            </a:r>
            <a:r>
              <a:rPr lang="ru-RU" sz="2000" dirty="0" smtClean="0"/>
              <a:t>(</a:t>
            </a:r>
            <a:r>
              <a:rPr lang="ru-RU" sz="2000" dirty="0"/>
              <a:t> </a:t>
            </a:r>
            <a:r>
              <a:rPr lang="ru-RU" sz="2000" dirty="0" err="1"/>
              <a:t>целулоїд</a:t>
            </a:r>
            <a:r>
              <a:rPr lang="ru-RU" sz="20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FF"/>
                </a:solidFill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1862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/>
              <a:t>Паркезин</a:t>
            </a:r>
            <a:r>
              <a:rPr lang="ru-RU" sz="2000" dirty="0" smtClean="0"/>
              <a:t> </a:t>
            </a:r>
            <a:r>
              <a:rPr lang="ru-RU" sz="2000" dirty="0" err="1"/>
              <a:t>вперше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представлено на </a:t>
            </a:r>
            <a:r>
              <a:rPr lang="ru-RU" sz="2000" dirty="0" err="1"/>
              <a:t>Всесвітній</a:t>
            </a:r>
            <a:r>
              <a:rPr lang="ru-RU" sz="2000" dirty="0"/>
              <a:t> </a:t>
            </a:r>
            <a:r>
              <a:rPr lang="ru-RU" sz="2000" dirty="0" err="1"/>
              <a:t>виставці</a:t>
            </a:r>
            <a:r>
              <a:rPr lang="ru-RU" sz="2000" dirty="0"/>
              <a:t> в </a:t>
            </a:r>
            <a:r>
              <a:rPr lang="ru-RU" sz="2000" dirty="0" err="1" smtClean="0"/>
              <a:t>Лондоні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9900"/>
                </a:solidFill>
              </a:rPr>
              <a:t>Етапи</a:t>
            </a:r>
            <a:r>
              <a:rPr lang="ru-RU" sz="2000" dirty="0" smtClean="0">
                <a:solidFill>
                  <a:srgbClr val="009900"/>
                </a:solidFill>
              </a:rPr>
              <a:t> </a:t>
            </a:r>
            <a:r>
              <a:rPr lang="ru-RU" sz="2000" dirty="0" err="1" smtClean="0">
                <a:solidFill>
                  <a:srgbClr val="009900"/>
                </a:solidFill>
              </a:rPr>
              <a:t>розвитоку</a:t>
            </a:r>
            <a:r>
              <a:rPr lang="ru-RU" sz="2000" dirty="0" smtClean="0">
                <a:solidFill>
                  <a:srgbClr val="009900"/>
                </a:solidFill>
              </a:rPr>
              <a:t> </a:t>
            </a:r>
            <a:r>
              <a:rPr lang="ru-RU" sz="2000" dirty="0" err="1" smtClean="0">
                <a:solidFill>
                  <a:srgbClr val="009900"/>
                </a:solidFill>
              </a:rPr>
              <a:t>пластмас</a:t>
            </a:r>
            <a:r>
              <a:rPr lang="ru-RU" sz="2000" dirty="0" smtClean="0">
                <a:solidFill>
                  <a:srgbClr val="00990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</a:t>
            </a:r>
            <a:r>
              <a:rPr lang="ru-RU" sz="2000" dirty="0" err="1"/>
              <a:t>пластичних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 (</a:t>
            </a:r>
            <a:r>
              <a:rPr lang="ru-RU" sz="2000" dirty="0" err="1"/>
              <a:t>жувальної</a:t>
            </a:r>
            <a:r>
              <a:rPr lang="ru-RU" sz="2000" dirty="0"/>
              <a:t> </a:t>
            </a:r>
            <a:r>
              <a:rPr lang="ru-RU" sz="2000" dirty="0" err="1"/>
              <a:t>гумки</a:t>
            </a:r>
            <a:r>
              <a:rPr lang="ru-RU" sz="2000" dirty="0"/>
              <a:t>, </a:t>
            </a:r>
            <a:r>
              <a:rPr lang="ru-RU" sz="2000" dirty="0" err="1"/>
              <a:t>шелаку</a:t>
            </a:r>
            <a:r>
              <a:rPr lang="ru-RU" sz="20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dirty="0" err="1" smtClean="0"/>
              <a:t>використанням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/>
              <a:t>хімічно</a:t>
            </a:r>
            <a:r>
              <a:rPr lang="ru-RU" sz="2000" dirty="0" smtClean="0"/>
              <a:t> </a:t>
            </a:r>
            <a:r>
              <a:rPr lang="ru-RU" sz="2000" dirty="0" err="1"/>
              <a:t>модифікованих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 (</a:t>
            </a:r>
            <a:r>
              <a:rPr lang="ru-RU" sz="2000" dirty="0" err="1"/>
              <a:t>гума</a:t>
            </a:r>
            <a:r>
              <a:rPr lang="ru-RU" sz="2000" dirty="0"/>
              <a:t>, </a:t>
            </a:r>
            <a:r>
              <a:rPr lang="ru-RU" sz="2000" dirty="0" err="1"/>
              <a:t>ебоніт</a:t>
            </a:r>
            <a:r>
              <a:rPr lang="ru-RU" sz="2000" dirty="0"/>
              <a:t>, </a:t>
            </a:r>
            <a:r>
              <a:rPr lang="ru-RU" sz="2000" dirty="0" err="1"/>
              <a:t>нітроцелюлоза</a:t>
            </a:r>
            <a:r>
              <a:rPr lang="ru-RU" sz="2000" dirty="0"/>
              <a:t>, </a:t>
            </a:r>
            <a:r>
              <a:rPr lang="ru-RU" sz="2000" dirty="0" err="1"/>
              <a:t>колаген</a:t>
            </a:r>
            <a:r>
              <a:rPr lang="ru-RU" sz="2000" dirty="0"/>
              <a:t>, </a:t>
            </a:r>
            <a:r>
              <a:rPr lang="ru-RU" sz="2000" dirty="0" err="1"/>
              <a:t>галаліт</a:t>
            </a:r>
            <a:r>
              <a:rPr lang="ru-RU" sz="2000" dirty="0"/>
              <a:t>) </a:t>
            </a:r>
            <a:r>
              <a:rPr lang="ru-RU" sz="2000" dirty="0" smtClean="0"/>
              <a:t>    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/>
              <a:t>повністю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/>
              <a:t>перейшли</a:t>
            </a:r>
            <a:r>
              <a:rPr lang="ru-RU" sz="2000" dirty="0" smtClean="0"/>
              <a:t> до </a:t>
            </a:r>
            <a:r>
              <a:rPr lang="ru-RU" sz="2000" dirty="0" err="1"/>
              <a:t>синтетичних</a:t>
            </a:r>
            <a:r>
              <a:rPr lang="ru-RU" sz="2000" dirty="0"/>
              <a:t> молекул (</a:t>
            </a:r>
            <a:r>
              <a:rPr lang="ru-RU" sz="2000" dirty="0" err="1"/>
              <a:t>бакеліт</a:t>
            </a:r>
            <a:r>
              <a:rPr lang="ru-RU" sz="2000" dirty="0"/>
              <a:t>, </a:t>
            </a:r>
            <a:r>
              <a:rPr lang="ru-RU" sz="2000" dirty="0" err="1" smtClean="0"/>
              <a:t>епоксидна</a:t>
            </a:r>
            <a:r>
              <a:rPr lang="ru-RU" sz="2000" dirty="0" smtClean="0"/>
              <a:t> смола,    </a:t>
            </a:r>
            <a:r>
              <a:rPr lang="ru-RU" sz="2000" dirty="0"/>
              <a:t> </a:t>
            </a:r>
            <a:r>
              <a:rPr lang="ru-RU" sz="2000" dirty="0" err="1" smtClean="0"/>
              <a:t>полівінілхлорид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 </a:t>
            </a:r>
            <a:r>
              <a:rPr lang="ru-RU" sz="2000" dirty="0" err="1"/>
              <a:t>поліетилен</a:t>
            </a:r>
            <a:r>
              <a:rPr lang="ru-RU" sz="2000" dirty="0"/>
              <a:t>).</a:t>
            </a:r>
          </a:p>
        </p:txBody>
      </p:sp>
      <p:pic>
        <p:nvPicPr>
          <p:cNvPr id="5" name="Picture 2" descr="C:\Users\Артем\Documents\uXqPwKc-Z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857364"/>
            <a:ext cx="25019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56176" y="5198423"/>
            <a:ext cx="2627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Олександр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Паркс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1813-1890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dirty="0" smtClean="0">
                <a:solidFill>
                  <a:srgbClr val="FF0000"/>
                </a:solidFill>
              </a:rPr>
              <a:t>Висновки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79512" y="1628800"/>
            <a:ext cx="89644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FF"/>
                </a:solidFill>
              </a:rPr>
              <a:t>Пластмаси широко використовуються </a:t>
            </a:r>
            <a:r>
              <a:rPr lang="uk-UA" sz="2400" b="1" dirty="0" smtClean="0">
                <a:solidFill>
                  <a:srgbClr val="0000FF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rgbClr val="C00000"/>
                </a:solidFill>
              </a:rPr>
              <a:t> </a:t>
            </a:r>
            <a:r>
              <a:rPr lang="uk-UA" sz="2000" dirty="0" smtClean="0"/>
              <a:t>в </a:t>
            </a:r>
            <a:r>
              <a:rPr lang="uk-UA" sz="2000" dirty="0"/>
              <a:t>усіх галузях народного господарства </a:t>
            </a:r>
            <a:endParaRPr lang="uk-UA" sz="2000" dirty="0" smtClean="0"/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rgbClr val="C00000"/>
                </a:solidFill>
              </a:rPr>
              <a:t> </a:t>
            </a:r>
            <a:r>
              <a:rPr lang="uk-UA" sz="2000" dirty="0" smtClean="0"/>
              <a:t>домашньому господарстві</a:t>
            </a:r>
          </a:p>
          <a:p>
            <a:r>
              <a:rPr lang="uk-UA" sz="2000" dirty="0" smtClean="0"/>
              <a:t>Сучасний </a:t>
            </a:r>
            <a:r>
              <a:rPr lang="uk-UA" sz="2000" dirty="0" err="1" smtClean="0"/>
              <a:t>науково-технчний</a:t>
            </a:r>
            <a:r>
              <a:rPr lang="uk-UA" sz="2000" dirty="0" smtClean="0"/>
              <a:t> прогрес неможливий без застосування пластмас. Вони стають невід</a:t>
            </a:r>
            <a:r>
              <a:rPr lang="en-US" sz="2000" dirty="0" smtClean="0"/>
              <a:t>’</a:t>
            </a:r>
            <a:r>
              <a:rPr lang="uk-UA" sz="2000" dirty="0" smtClean="0"/>
              <a:t>ємною частиною нашого життя, завдяки </a:t>
            </a:r>
            <a:r>
              <a:rPr lang="uk-UA" sz="2000" dirty="0"/>
              <a:t>своїм унікальним властивостям </a:t>
            </a:r>
            <a:r>
              <a:rPr lang="uk-UA" sz="2000" dirty="0" smtClean="0"/>
              <a:t>:  легкість; міцність; </a:t>
            </a:r>
            <a:r>
              <a:rPr lang="uk-UA" sz="2000" dirty="0" err="1" smtClean="0"/>
              <a:t>термопластичність</a:t>
            </a:r>
            <a:r>
              <a:rPr lang="uk-UA" sz="2000" dirty="0" smtClean="0"/>
              <a:t> чи </a:t>
            </a:r>
            <a:r>
              <a:rPr lang="uk-UA" sz="2000" dirty="0" err="1" smtClean="0"/>
              <a:t>термореактивність</a:t>
            </a:r>
            <a:r>
              <a:rPr lang="uk-UA" sz="2000" dirty="0" smtClean="0"/>
              <a:t>; стійкість до окисників, кислот і лугів; газонепроникність, нерозчинність у воді .  </a:t>
            </a:r>
          </a:p>
          <a:p>
            <a:r>
              <a:rPr lang="uk-UA" sz="2000" dirty="0" smtClean="0"/>
              <a:t>                                             З іншого боку  у довкіллі накопичується велика </a:t>
            </a:r>
          </a:p>
          <a:p>
            <a:r>
              <a:rPr lang="uk-UA" sz="2000" dirty="0" smtClean="0"/>
              <a:t>                                        кількість відпрацьованих матеріалів. Якщо </a:t>
            </a:r>
            <a:r>
              <a:rPr lang="uk-UA" sz="2000" dirty="0"/>
              <a:t>ми хочемо </a:t>
            </a:r>
            <a:r>
              <a:rPr lang="uk-UA" sz="2000" dirty="0" smtClean="0"/>
              <a:t>   </a:t>
            </a:r>
          </a:p>
          <a:p>
            <a:r>
              <a:rPr lang="uk-UA" sz="2000" dirty="0" smtClean="0"/>
              <a:t>                                        жити у  </a:t>
            </a:r>
            <a:r>
              <a:rPr lang="uk-UA" sz="2000" dirty="0"/>
              <a:t>злагоді з природою, </a:t>
            </a:r>
            <a:r>
              <a:rPr lang="uk-UA" sz="2000" dirty="0" smtClean="0"/>
              <a:t>то  ми  </a:t>
            </a:r>
            <a:r>
              <a:rPr lang="uk-UA" sz="2000" dirty="0" err="1" smtClean="0"/>
              <a:t>зобов</a:t>
            </a:r>
            <a:r>
              <a:rPr lang="en-US" sz="2000" dirty="0"/>
              <a:t>’</a:t>
            </a:r>
            <a:r>
              <a:rPr lang="ru-RU" sz="2000" dirty="0"/>
              <a:t>яз</a:t>
            </a:r>
            <a:r>
              <a:rPr lang="uk-UA" sz="2000" dirty="0"/>
              <a:t>ані </a:t>
            </a:r>
            <a:r>
              <a:rPr lang="uk-UA" sz="2000" dirty="0" smtClean="0"/>
              <a:t>                                 </a:t>
            </a:r>
          </a:p>
          <a:p>
            <a:r>
              <a:rPr lang="uk-UA" sz="2000" dirty="0" smtClean="0"/>
              <a:t>                                        відповідально </a:t>
            </a:r>
            <a:r>
              <a:rPr lang="uk-UA" sz="2000" dirty="0"/>
              <a:t>ставитися до пластмас і </a:t>
            </a:r>
            <a:r>
              <a:rPr lang="uk-UA" sz="2000" dirty="0" smtClean="0"/>
              <a:t> виробів </a:t>
            </a:r>
            <a:r>
              <a:rPr lang="uk-UA" sz="2000" dirty="0"/>
              <a:t>з них, </a:t>
            </a:r>
            <a:r>
              <a:rPr lang="uk-UA" sz="2000" dirty="0" smtClean="0"/>
              <a:t>                 </a:t>
            </a:r>
          </a:p>
          <a:p>
            <a:r>
              <a:rPr lang="uk-UA" sz="2000" dirty="0" smtClean="0"/>
              <a:t>                                        потрібно  вивчати </a:t>
            </a:r>
            <a:r>
              <a:rPr lang="uk-UA" sz="2000" dirty="0"/>
              <a:t>їх </a:t>
            </a:r>
            <a:r>
              <a:rPr lang="uk-UA" sz="2000" dirty="0" smtClean="0"/>
              <a:t>властивості</a:t>
            </a:r>
            <a:r>
              <a:rPr lang="uk-UA" sz="2000" dirty="0"/>
              <a:t>, щоб </a:t>
            </a:r>
            <a:r>
              <a:rPr lang="uk-UA" sz="2000" dirty="0" smtClean="0"/>
              <a:t> правильно                        </a:t>
            </a:r>
          </a:p>
          <a:p>
            <a:r>
              <a:rPr lang="uk-UA" sz="2000" dirty="0" smtClean="0"/>
              <a:t>                                         ними користуватися</a:t>
            </a:r>
            <a:r>
              <a:rPr lang="uk-UA" sz="2000" dirty="0"/>
              <a:t> </a:t>
            </a:r>
            <a:r>
              <a:rPr lang="uk-UA" sz="2000" dirty="0" smtClean="0"/>
              <a:t>та утилізувати.</a:t>
            </a:r>
          </a:p>
          <a:p>
            <a:r>
              <a:rPr lang="uk-UA" sz="2000" b="1" dirty="0" smtClean="0">
                <a:solidFill>
                  <a:srgbClr val="FF0000"/>
                </a:solidFill>
              </a:rPr>
              <a:t>                                                 Приєднуйся , збережемо довкілля разом!</a:t>
            </a:r>
          </a:p>
          <a:p>
            <a:endParaRPr lang="uk-UA" sz="2400" dirty="0" smtClean="0"/>
          </a:p>
          <a:p>
            <a:endParaRPr lang="ru-RU" sz="2400" dirty="0"/>
          </a:p>
        </p:txBody>
      </p:sp>
      <p:pic>
        <p:nvPicPr>
          <p:cNvPr id="26628" name="Picture 1" descr="C:\Users\HP\Desktop\20101228095444_Anh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268760"/>
            <a:ext cx="19202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E:\Робочий стіл 2019\ШКОЛА Хімія 2018-19\Тиждень хімії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592288" cy="1709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</a:rPr>
              <a:t>Починай сортувати сміття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6866" name="Picture 2" descr="C:\Users\User\Desktop\Дистанційне навчання 12.03.3.04 2020\10 клас Хімія Дистанція\pravyla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80411"/>
            <a:ext cx="8640960" cy="5777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User\Desktop\Дистанційне навчання 12.03.3.04 2020\10 клас Хімія Дистанція\1469795675-53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418729" cy="7173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84176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3200" b="1" dirty="0" smtClean="0">
                <a:solidFill>
                  <a:srgbClr val="009900"/>
                </a:solidFill>
              </a:rPr>
              <a:t>Приєднуйтесь до акції.</a:t>
            </a:r>
            <a:r>
              <a:rPr lang="uk-UA" sz="3200" b="1" dirty="0" smtClean="0">
                <a:solidFill>
                  <a:srgbClr val="0000FF"/>
                </a:solidFill>
              </a:rPr>
              <a:t/>
            </a:r>
            <a:br>
              <a:rPr lang="uk-UA" sz="3200" b="1" dirty="0" smtClean="0">
                <a:solidFill>
                  <a:srgbClr val="0000FF"/>
                </a:solidFill>
              </a:rPr>
            </a:br>
            <a:r>
              <a:rPr lang="uk-UA" sz="3200" b="1" dirty="0" smtClean="0">
                <a:solidFill>
                  <a:srgbClr val="0000FF"/>
                </a:solidFill>
              </a:rPr>
              <a:t>                                               Дякую за увагу!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User\Desktop\Дистанційне навчання 12.03.3.04 2020\10 клас Хімія Дистанція\img15619834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3564831" cy="4243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b="1" dirty="0" smtClean="0">
                <a:solidFill>
                  <a:srgbClr val="0000FF"/>
                </a:solidFill>
              </a:rPr>
              <a:t>Загальна характеристика пластмас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285750" y="1500188"/>
            <a:ext cx="8858250" cy="2288852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9900"/>
                </a:solidFill>
              </a:rPr>
              <a:t>Пластична </a:t>
            </a:r>
            <a:r>
              <a:rPr lang="ru-RU" sz="2400" b="1" dirty="0" err="1" smtClean="0">
                <a:solidFill>
                  <a:srgbClr val="009900"/>
                </a:solidFill>
              </a:rPr>
              <a:t>маса</a:t>
            </a:r>
            <a:r>
              <a:rPr lang="ru-RU" sz="2400" b="1" dirty="0" smtClean="0">
                <a:solidFill>
                  <a:srgbClr val="009900"/>
                </a:solidFill>
              </a:rPr>
              <a:t> (</a:t>
            </a:r>
            <a:r>
              <a:rPr lang="ru-RU" sz="2400" b="1" dirty="0" err="1" smtClean="0">
                <a:solidFill>
                  <a:srgbClr val="009900"/>
                </a:solidFill>
              </a:rPr>
              <a:t>пластмаса</a:t>
            </a:r>
            <a:r>
              <a:rPr lang="ru-RU" sz="2400" b="1" dirty="0" smtClean="0">
                <a:solidFill>
                  <a:srgbClr val="009900"/>
                </a:solidFill>
              </a:rPr>
              <a:t>)</a:t>
            </a:r>
            <a:r>
              <a:rPr lang="ru-RU" sz="2400" dirty="0" smtClean="0">
                <a:solidFill>
                  <a:srgbClr val="009900"/>
                </a:solidFill>
              </a:rPr>
              <a:t> </a:t>
            </a:r>
            <a:r>
              <a:rPr lang="ru-RU" sz="2400" dirty="0" smtClean="0"/>
              <a:t>— </a:t>
            </a:r>
            <a:r>
              <a:rPr lang="ru-RU" sz="2000" dirty="0" smtClean="0"/>
              <a:t>штучно </a:t>
            </a:r>
            <a:r>
              <a:rPr lang="ru-RU" sz="2000" dirty="0" err="1" smtClean="0"/>
              <a:t>створені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синтетичних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полімер</a:t>
            </a:r>
            <a:r>
              <a:rPr lang="uk-UA" sz="2000" dirty="0" err="1" smtClean="0"/>
              <a:t>ів</a:t>
            </a:r>
            <a:r>
              <a:rPr lang="ru-RU" sz="2400" dirty="0" smtClean="0"/>
              <a:t>. </a:t>
            </a:r>
          </a:p>
          <a:p>
            <a:pPr marL="136525" indent="0" eaLnBrk="1" hangingPunct="1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надання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полімерам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експлуатаційних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властивостей</a:t>
            </a:r>
            <a:r>
              <a:rPr lang="ru-RU" sz="2000" dirty="0" smtClean="0"/>
              <a:t>,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перетворюють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пластмасу</a:t>
            </a:r>
            <a:r>
              <a:rPr lang="ru-RU" sz="2000" dirty="0" smtClean="0"/>
              <a:t> — </a:t>
            </a:r>
            <a:r>
              <a:rPr lang="ru-RU" sz="2000" b="1" i="1" dirty="0" err="1" smtClean="0">
                <a:solidFill>
                  <a:srgbClr val="009900"/>
                </a:solidFill>
              </a:rPr>
              <a:t>матеріал</a:t>
            </a:r>
            <a:r>
              <a:rPr lang="ru-RU" sz="2000" b="1" i="1" dirty="0" smtClean="0">
                <a:solidFill>
                  <a:srgbClr val="00B050"/>
                </a:solidFill>
              </a:rPr>
              <a:t>, 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вироби</a:t>
            </a:r>
            <a:r>
              <a:rPr lang="ru-RU" sz="2000" dirty="0" smtClean="0"/>
              <a:t>, </a:t>
            </a:r>
            <a:r>
              <a:rPr lang="ru-RU" sz="2000" dirty="0" err="1" smtClean="0"/>
              <a:t>додаючи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полімерної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</a:t>
            </a:r>
            <a:r>
              <a:rPr lang="ru-RU" sz="2000" dirty="0" smtClean="0"/>
              <a:t>  </a:t>
            </a:r>
            <a:r>
              <a:rPr lang="ru-RU" sz="2000" dirty="0" err="1" smtClean="0"/>
              <a:t>спеціальні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.</a:t>
            </a:r>
          </a:p>
          <a:p>
            <a:pPr marL="136525" indent="0" eaLnBrk="1" hangingPunct="1">
              <a:buNone/>
            </a:pPr>
            <a:endParaRPr lang="ru-RU" sz="2000" dirty="0" smtClean="0"/>
          </a:p>
        </p:txBody>
      </p:sp>
      <p:pic>
        <p:nvPicPr>
          <p:cNvPr id="14340" name="Рисунок 7" descr="izdeliya-iz-plastmassyi-v-nashej-zhizn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3857625"/>
            <a:ext cx="350043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1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3857625"/>
            <a:ext cx="216058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uk-UA" sz="2800" b="1" dirty="0" smtClean="0">
                <a:solidFill>
                  <a:srgbClr val="0000FF"/>
                </a:solidFill>
              </a:rPr>
              <a:t>Речовини які  додають до полімерів: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892480" cy="5256584"/>
          </a:xfrm>
        </p:spPr>
        <p:txBody>
          <a:bodyPr>
            <a:noAutofit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009900"/>
                </a:solidFill>
              </a:rPr>
              <a:t> </a:t>
            </a:r>
            <a:r>
              <a:rPr lang="ru-RU" sz="1800" b="1" dirty="0" err="1" smtClean="0">
                <a:solidFill>
                  <a:srgbClr val="009900"/>
                </a:solidFill>
              </a:rPr>
              <a:t>Пластифікатори</a:t>
            </a:r>
            <a:r>
              <a:rPr lang="ru-RU" sz="1800" dirty="0" smtClean="0">
                <a:solidFill>
                  <a:srgbClr val="009900"/>
                </a:solidFill>
              </a:rPr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полегшують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тертя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полімерних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ланцюгів</a:t>
            </a:r>
            <a:r>
              <a:rPr lang="ru-RU" sz="1800" dirty="0" smtClean="0"/>
              <a:t> у    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dirty="0" smtClean="0"/>
              <a:t>      </a:t>
            </a:r>
            <a:r>
              <a:rPr lang="ru-RU" sz="1800" dirty="0" err="1" smtClean="0"/>
              <a:t>макромолекулі</a:t>
            </a:r>
            <a:r>
              <a:rPr lang="ru-RU" sz="1800" dirty="0" smtClean="0"/>
              <a:t>, </a:t>
            </a:r>
            <a:r>
              <a:rPr lang="ru-RU" sz="1800" dirty="0" err="1" smtClean="0"/>
              <a:t>твердий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полімер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стає</a:t>
            </a:r>
            <a:r>
              <a:rPr lang="ru-RU" sz="1800" dirty="0" smtClean="0"/>
              <a:t> </a:t>
            </a:r>
            <a:r>
              <a:rPr lang="ru-RU" sz="1800" dirty="0" err="1" smtClean="0"/>
              <a:t>еластичним</a:t>
            </a:r>
            <a:r>
              <a:rPr lang="ru-RU" sz="1800" dirty="0" smtClean="0"/>
              <a:t>, </a:t>
            </a:r>
            <a:r>
              <a:rPr lang="ru-RU" sz="1800" dirty="0" err="1" smtClean="0"/>
              <a:t>пластичним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 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dirty="0" smtClean="0"/>
              <a:t>       </a:t>
            </a:r>
            <a:r>
              <a:rPr lang="ru-RU" sz="1800" dirty="0" err="1" smtClean="0"/>
              <a:t>зменшують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крихкість</a:t>
            </a:r>
            <a:r>
              <a:rPr lang="ru-RU" sz="1800" dirty="0" smtClean="0"/>
              <a:t>);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800" b="1" dirty="0" err="1" smtClean="0">
                <a:solidFill>
                  <a:srgbClr val="009900"/>
                </a:solidFill>
              </a:rPr>
              <a:t>Піноутворювач</a:t>
            </a:r>
            <a:r>
              <a:rPr lang="ru-RU" sz="1800" b="1" dirty="0" err="1" smtClean="0">
                <a:solidFill>
                  <a:srgbClr val="00B050"/>
                </a:solidFill>
              </a:rPr>
              <a:t>і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поруватість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пластмас</a:t>
            </a:r>
            <a:r>
              <a:rPr lang="ru-RU" sz="1800" dirty="0" smtClean="0"/>
              <a:t>)</a:t>
            </a:r>
            <a:r>
              <a:rPr lang="ru-RU" sz="1800" b="1" dirty="0" smtClean="0"/>
              <a:t>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800" b="1" dirty="0" err="1" smtClean="0">
                <a:solidFill>
                  <a:srgbClr val="009900"/>
                </a:solidFill>
              </a:rPr>
              <a:t>Стабілізатори</a:t>
            </a:r>
            <a:r>
              <a:rPr lang="ru-RU" sz="1800" b="1" dirty="0" smtClean="0">
                <a:solidFill>
                  <a:srgbClr val="009900"/>
                </a:solidFill>
              </a:rPr>
              <a:t> </a:t>
            </a:r>
            <a:r>
              <a:rPr lang="ru-RU" sz="1800" b="1" dirty="0" err="1" smtClean="0">
                <a:solidFill>
                  <a:srgbClr val="009900"/>
                </a:solidFill>
              </a:rPr>
              <a:t>або</a:t>
            </a:r>
            <a:r>
              <a:rPr lang="ru-RU" sz="1800" b="1" dirty="0" smtClean="0">
                <a:solidFill>
                  <a:srgbClr val="009900"/>
                </a:solidFill>
              </a:rPr>
              <a:t> </a:t>
            </a:r>
            <a:r>
              <a:rPr lang="ru-RU" sz="1800" b="1" dirty="0" err="1" smtClean="0">
                <a:solidFill>
                  <a:srgbClr val="009900"/>
                </a:solidFill>
              </a:rPr>
              <a:t>антиоксиданти</a:t>
            </a:r>
            <a:r>
              <a:rPr lang="ru-RU" sz="1800" b="1" dirty="0" smtClean="0">
                <a:solidFill>
                  <a:srgbClr val="009900"/>
                </a:solidFill>
              </a:rPr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підвищення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стійкості</a:t>
            </a:r>
            <a:r>
              <a:rPr lang="ru-RU" sz="1800" dirty="0" smtClean="0"/>
              <a:t>,  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dirty="0" smtClean="0"/>
              <a:t>     </a:t>
            </a:r>
            <a:r>
              <a:rPr lang="ru-RU" sz="1800" dirty="0" err="1" smtClean="0"/>
              <a:t>уповілюють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старіння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спияюють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зберіганню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властивостей</a:t>
            </a:r>
            <a:r>
              <a:rPr lang="ru-RU" sz="1800" dirty="0" smtClean="0"/>
              <a:t> </a:t>
            </a:r>
            <a:r>
              <a:rPr lang="ru-RU" sz="1800" dirty="0" err="1" smtClean="0"/>
              <a:t>пластмас</a:t>
            </a:r>
            <a:r>
              <a:rPr lang="ru-RU" sz="1800" dirty="0" smtClean="0"/>
              <a:t>  у    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dirty="0" smtClean="0"/>
              <a:t>     </a:t>
            </a:r>
            <a:r>
              <a:rPr lang="ru-RU" sz="1800" dirty="0" err="1" smtClean="0"/>
              <a:t>процесі</a:t>
            </a:r>
            <a:r>
              <a:rPr lang="ru-RU" sz="1800" dirty="0" smtClean="0"/>
              <a:t> 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переробки</a:t>
            </a:r>
            <a:r>
              <a:rPr lang="ru-RU" sz="1800" dirty="0" smtClean="0"/>
              <a:t> )</a:t>
            </a:r>
            <a:endParaRPr lang="ru-RU" sz="1800" b="1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940" b="1" dirty="0" err="1" smtClean="0">
                <a:solidFill>
                  <a:srgbClr val="009900"/>
                </a:solidFill>
              </a:rPr>
              <a:t>Пігменти</a:t>
            </a:r>
            <a:r>
              <a:rPr lang="ru-RU" sz="1940" b="1" dirty="0" smtClean="0">
                <a:solidFill>
                  <a:srgbClr val="009900"/>
                </a:solidFill>
              </a:rPr>
              <a:t> </a:t>
            </a:r>
            <a:r>
              <a:rPr lang="ru-RU" sz="1940" dirty="0" smtClean="0"/>
              <a:t>(</a:t>
            </a:r>
            <a:r>
              <a:rPr lang="ru-RU" sz="1940" dirty="0" err="1" smtClean="0"/>
              <a:t>забарвлення</a:t>
            </a:r>
            <a:r>
              <a:rPr lang="ru-RU" sz="1940" dirty="0" smtClean="0"/>
              <a:t>)</a:t>
            </a:r>
            <a:endParaRPr lang="ru-RU" sz="1940" b="1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009900"/>
                </a:solidFill>
              </a:rPr>
              <a:t>Антистатики </a:t>
            </a:r>
            <a:r>
              <a:rPr lang="ru-RU" sz="1800" dirty="0" smtClean="0"/>
              <a:t>(</a:t>
            </a:r>
            <a:r>
              <a:rPr lang="ru-RU" sz="1800" dirty="0" err="1" smtClean="0"/>
              <a:t>запобігання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наелектризовуванню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виробів</a:t>
            </a:r>
            <a:r>
              <a:rPr lang="ru-RU" sz="1800" dirty="0" smtClean="0"/>
              <a:t>)</a:t>
            </a:r>
            <a:endParaRPr lang="ru-RU" sz="1800" b="1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772" b="1" dirty="0" err="1" smtClean="0">
                <a:solidFill>
                  <a:srgbClr val="009900"/>
                </a:solidFill>
              </a:rPr>
              <a:t>Наповнівачі</a:t>
            </a:r>
            <a:r>
              <a:rPr lang="ru-RU" sz="1772" b="1" dirty="0" smtClean="0">
                <a:solidFill>
                  <a:srgbClr val="009900"/>
                </a:solidFill>
              </a:rPr>
              <a:t> </a:t>
            </a:r>
            <a:r>
              <a:rPr lang="ru-RU" sz="1772" dirty="0" smtClean="0"/>
              <a:t>(кварц, деревина, </a:t>
            </a:r>
            <a:r>
              <a:rPr lang="ru-RU" sz="1772" dirty="0" err="1" smtClean="0"/>
              <a:t>крейда</a:t>
            </a:r>
            <a:r>
              <a:rPr lang="ru-RU" sz="1772" dirty="0" smtClean="0"/>
              <a:t> ,</a:t>
            </a:r>
            <a:r>
              <a:rPr lang="ru-RU" sz="1772" dirty="0" err="1" smtClean="0"/>
              <a:t>тканини</a:t>
            </a:r>
            <a:r>
              <a:rPr lang="ru-RU" sz="1772" dirty="0" smtClean="0"/>
              <a:t>, волокна, </a:t>
            </a:r>
            <a:r>
              <a:rPr lang="ru-RU" sz="1772" dirty="0" err="1" smtClean="0"/>
              <a:t>азбест</a:t>
            </a:r>
            <a:r>
              <a:rPr lang="ru-RU" sz="1772" dirty="0" smtClean="0"/>
              <a:t>, </a:t>
            </a:r>
            <a:r>
              <a:rPr lang="ru-RU" sz="1772" dirty="0" err="1" smtClean="0"/>
              <a:t>папір</a:t>
            </a:r>
            <a:r>
              <a:rPr lang="ru-RU" sz="1772" dirty="0" smtClean="0"/>
              <a:t>,   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772" dirty="0" smtClean="0"/>
              <a:t>     слюда, </a:t>
            </a:r>
            <a:r>
              <a:rPr lang="ru-RU" sz="1772" dirty="0" err="1" smtClean="0"/>
              <a:t>повітря</a:t>
            </a:r>
            <a:r>
              <a:rPr lang="ru-RU" sz="1772" dirty="0" smtClean="0"/>
              <a:t>, азот </a:t>
            </a:r>
            <a:r>
              <a:rPr lang="ru-RU" sz="1772" dirty="0" err="1" smtClean="0"/>
              <a:t>ін</a:t>
            </a:r>
            <a:r>
              <a:rPr lang="ru-RU" sz="1772" dirty="0" smtClean="0"/>
              <a:t>. </a:t>
            </a:r>
            <a:r>
              <a:rPr lang="ru-RU" sz="1772" dirty="0" err="1" smtClean="0"/>
              <a:t>органічні</a:t>
            </a:r>
            <a:r>
              <a:rPr lang="ru-RU" sz="1772" dirty="0" smtClean="0"/>
              <a:t> та </a:t>
            </a:r>
            <a:r>
              <a:rPr lang="ru-RU" sz="1772" dirty="0" err="1" smtClean="0"/>
              <a:t>неорганічні</a:t>
            </a:r>
            <a:r>
              <a:rPr lang="ru-RU" sz="1772" dirty="0" smtClean="0"/>
              <a:t> </a:t>
            </a:r>
            <a:r>
              <a:rPr lang="ru-RU" sz="1772" dirty="0" err="1" smtClean="0"/>
              <a:t>речовини</a:t>
            </a:r>
            <a:r>
              <a:rPr lang="ru-RU" sz="1772" dirty="0" smtClean="0"/>
              <a:t>-</a:t>
            </a:r>
            <a:r>
              <a:rPr lang="ru-RU" sz="1800" b="1" dirty="0" smtClean="0"/>
              <a:t> </a:t>
            </a:r>
            <a:r>
              <a:rPr lang="ru-RU" sz="1800" dirty="0" err="1"/>
              <a:t>спеціальні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dirty="0" smtClean="0"/>
              <a:t>     добавки</a:t>
            </a:r>
            <a:r>
              <a:rPr lang="ru-RU" sz="1800" dirty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поліпшують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механічні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властивості</a:t>
            </a:r>
            <a:r>
              <a:rPr lang="ru-RU" sz="1800" dirty="0" smtClean="0"/>
              <a:t>: </a:t>
            </a:r>
            <a:r>
              <a:rPr lang="ru-RU" sz="1800" dirty="0" err="1" smtClean="0"/>
              <a:t>міцність</a:t>
            </a:r>
            <a:r>
              <a:rPr lang="ru-RU" sz="1800" dirty="0" smtClean="0"/>
              <a:t>,  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dirty="0" smtClean="0"/>
              <a:t>     </a:t>
            </a:r>
            <a:r>
              <a:rPr lang="ru-RU" sz="1800" dirty="0" err="1" smtClean="0"/>
              <a:t>зносостійкість</a:t>
            </a:r>
            <a:r>
              <a:rPr lang="ru-RU" sz="1800" dirty="0" smtClean="0"/>
              <a:t>,  </a:t>
            </a:r>
            <a:r>
              <a:rPr lang="ru-RU" sz="1800" dirty="0" err="1" smtClean="0"/>
              <a:t>теплостійкість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.;   </a:t>
            </a:r>
            <a:r>
              <a:rPr lang="ru-RU" sz="1800" dirty="0" err="1" smtClean="0"/>
              <a:t>здешевлюють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матеріали</a:t>
            </a:r>
            <a:r>
              <a:rPr lang="ru-RU" sz="1800" dirty="0" smtClean="0"/>
              <a:t>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800" b="1" dirty="0" err="1" smtClean="0">
                <a:solidFill>
                  <a:srgbClr val="009900"/>
                </a:solidFill>
              </a:rPr>
              <a:t>Каталізатори</a:t>
            </a:r>
            <a:r>
              <a:rPr lang="ru-RU" sz="1800" dirty="0">
                <a:solidFill>
                  <a:srgbClr val="00B050"/>
                </a:solidFill>
              </a:rPr>
              <a:t> </a:t>
            </a:r>
            <a:r>
              <a:rPr lang="ru-RU" sz="1800" dirty="0"/>
              <a:t>— </a:t>
            </a:r>
            <a:r>
              <a:rPr lang="ru-RU" sz="1800" dirty="0" err="1"/>
              <a:t>речовини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прискорюють</a:t>
            </a:r>
            <a:r>
              <a:rPr lang="ru-RU" sz="1800" dirty="0"/>
              <a:t> </a:t>
            </a:r>
            <a:r>
              <a:rPr lang="ru-RU" sz="1800" dirty="0" err="1"/>
              <a:t>твердіння</a:t>
            </a:r>
            <a:r>
              <a:rPr lang="ru-RU" sz="1800" dirty="0"/>
              <a:t> </a:t>
            </a:r>
            <a:r>
              <a:rPr lang="ru-RU" sz="1800" dirty="0" err="1"/>
              <a:t>пластмаси</a:t>
            </a:r>
            <a:r>
              <a:rPr lang="ru-RU" sz="1800" dirty="0"/>
              <a:t> </a:t>
            </a:r>
            <a:r>
              <a:rPr lang="ru-RU" sz="1800" dirty="0" smtClean="0"/>
              <a:t>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dirty="0" smtClean="0"/>
              <a:t>                                          (</a:t>
            </a:r>
            <a:r>
              <a:rPr lang="ru-RU" sz="1800" dirty="0" err="1"/>
              <a:t>уротропін</a:t>
            </a:r>
            <a:r>
              <a:rPr lang="ru-RU" sz="1800" dirty="0"/>
              <a:t>, </a:t>
            </a:r>
            <a:r>
              <a:rPr lang="ru-RU" sz="1800" dirty="0" err="1"/>
              <a:t>оксиди</a:t>
            </a:r>
            <a:r>
              <a:rPr lang="ru-RU" sz="1800" dirty="0"/>
              <a:t> </a:t>
            </a:r>
            <a:r>
              <a:rPr lang="ru-RU" sz="1800" dirty="0" err="1"/>
              <a:t>металів</a:t>
            </a:r>
            <a:r>
              <a:rPr lang="ru-RU" sz="1800" dirty="0"/>
              <a:t>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sz="1800" dirty="0" smtClean="0"/>
              <a:t> </a:t>
            </a:r>
            <a:endParaRPr lang="ru-RU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1600" dirty="0" smtClean="0"/>
              <a:t>  </a:t>
            </a:r>
            <a:endParaRPr lang="ru-RU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57250"/>
          </a:xfrm>
        </p:spPr>
        <p:txBody>
          <a:bodyPr/>
          <a:lstStyle/>
          <a:p>
            <a:pPr eaLnBrk="1" hangingPunct="1"/>
            <a:r>
              <a:rPr lang="ru-RU" sz="2800" b="1" dirty="0" err="1" smtClean="0">
                <a:solidFill>
                  <a:srgbClr val="0000FF"/>
                </a:solidFill>
              </a:rPr>
              <a:t>Класифікація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</a:rPr>
              <a:t>пластмас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625" y="1500188"/>
            <a:ext cx="8229600" cy="5025156"/>
          </a:xfrm>
        </p:spPr>
        <p:txBody>
          <a:bodyPr>
            <a:normAutofit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err="1"/>
              <a:t>Залежно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властивостей</a:t>
            </a:r>
            <a:r>
              <a:rPr lang="ru-RU" sz="1800" dirty="0"/>
              <a:t> смоли </a:t>
            </a:r>
            <a:r>
              <a:rPr lang="ru-RU" sz="1800" dirty="0" err="1"/>
              <a:t>пластмаси</a:t>
            </a:r>
            <a:r>
              <a:rPr lang="ru-RU" sz="1800" dirty="0"/>
              <a:t> </a:t>
            </a:r>
            <a:r>
              <a:rPr lang="ru-RU" sz="1800" dirty="0" err="1"/>
              <a:t>поділяють</a:t>
            </a:r>
            <a:r>
              <a:rPr lang="ru-RU" sz="1800" dirty="0"/>
              <a:t> на </a:t>
            </a:r>
            <a:r>
              <a:rPr lang="ru-RU" sz="1800" dirty="0" err="1"/>
              <a:t>термопластичні</a:t>
            </a:r>
            <a:r>
              <a:rPr lang="ru-RU" sz="1800" dirty="0"/>
              <a:t> і </a:t>
            </a:r>
            <a:r>
              <a:rPr lang="ru-RU" sz="1800" dirty="0" err="1"/>
              <a:t>термореактивні</a:t>
            </a:r>
            <a:r>
              <a:rPr lang="ru-RU" sz="1800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800" b="1" i="1" dirty="0" err="1">
                <a:solidFill>
                  <a:srgbClr val="00B050"/>
                </a:solidFill>
              </a:rPr>
              <a:t>Термопластичні</a:t>
            </a:r>
            <a:r>
              <a:rPr lang="ru-RU" sz="1800" b="1" i="1" dirty="0">
                <a:solidFill>
                  <a:srgbClr val="00B050"/>
                </a:solidFill>
              </a:rPr>
              <a:t> </a:t>
            </a:r>
            <a:r>
              <a:rPr lang="ru-RU" sz="1800" b="1" i="1" dirty="0" err="1">
                <a:solidFill>
                  <a:srgbClr val="00B050"/>
                </a:solidFill>
              </a:rPr>
              <a:t>пластмаси</a:t>
            </a:r>
            <a:r>
              <a:rPr lang="ru-RU" sz="1800" b="1" i="1" dirty="0">
                <a:solidFill>
                  <a:srgbClr val="00B050"/>
                </a:solidFill>
              </a:rPr>
              <a:t> </a:t>
            </a:r>
            <a:r>
              <a:rPr lang="ru-RU" sz="1800" i="1" dirty="0"/>
              <a:t>(</a:t>
            </a:r>
            <a:r>
              <a:rPr lang="ru-RU" sz="1800" i="1" dirty="0" err="1"/>
              <a:t>термопласти</a:t>
            </a:r>
            <a:r>
              <a:rPr lang="ru-RU" sz="1800" i="1" dirty="0"/>
              <a:t>)</a:t>
            </a:r>
            <a:r>
              <a:rPr lang="ru-RU" sz="1800" dirty="0"/>
              <a:t> 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такі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нагріву</a:t>
            </a:r>
            <a:r>
              <a:rPr lang="ru-RU" sz="1800" dirty="0"/>
              <a:t> </a:t>
            </a:r>
            <a:r>
              <a:rPr lang="ru-RU" sz="1800" dirty="0" err="1"/>
              <a:t>розм'якшуються</a:t>
            </a:r>
            <a:r>
              <a:rPr lang="ru-RU" sz="1800" dirty="0"/>
              <a:t>, </a:t>
            </a:r>
            <a:r>
              <a:rPr lang="ru-RU" sz="1800" dirty="0" err="1"/>
              <a:t>переходять</a:t>
            </a:r>
            <a:r>
              <a:rPr lang="ru-RU" sz="1800" dirty="0"/>
              <a:t> у </a:t>
            </a:r>
            <a:r>
              <a:rPr lang="ru-RU" sz="1800" dirty="0" err="1"/>
              <a:t>в'язко</a:t>
            </a:r>
            <a:r>
              <a:rPr lang="ru-RU" sz="1800" dirty="0"/>
              <a:t> текучий стан, а при </a:t>
            </a:r>
            <a:r>
              <a:rPr lang="ru-RU" sz="1800" dirty="0" err="1"/>
              <a:t>охолодженні</a:t>
            </a:r>
            <a:r>
              <a:rPr lang="ru-RU" sz="1800" dirty="0"/>
              <a:t> </a:t>
            </a:r>
            <a:r>
              <a:rPr lang="ru-RU" sz="1800" dirty="0" err="1" smtClean="0"/>
              <a:t>затвердівають</a:t>
            </a:r>
            <a:r>
              <a:rPr lang="ru-RU" sz="1800" dirty="0" smtClean="0"/>
              <a:t>. </a:t>
            </a:r>
            <a:r>
              <a:rPr lang="ru-RU" sz="1800" dirty="0" err="1" smtClean="0"/>
              <a:t>Цей</a:t>
            </a:r>
            <a:r>
              <a:rPr lang="ru-RU" sz="1800" dirty="0" smtClean="0"/>
              <a:t> </a:t>
            </a:r>
            <a:r>
              <a:rPr lang="ru-RU" sz="1800" dirty="0" err="1"/>
              <a:t>процес</a:t>
            </a:r>
            <a:r>
              <a:rPr lang="ru-RU" sz="1800" dirty="0"/>
              <a:t> </a:t>
            </a:r>
            <a:r>
              <a:rPr lang="ru-RU" sz="1800" dirty="0" err="1"/>
              <a:t>повторюється</a:t>
            </a:r>
            <a:r>
              <a:rPr lang="ru-RU" sz="1800" dirty="0"/>
              <a:t> при повторному </a:t>
            </a:r>
            <a:r>
              <a:rPr lang="ru-RU" sz="1800" dirty="0" err="1"/>
              <a:t>нагріві</a:t>
            </a:r>
            <a:r>
              <a:rPr lang="ru-RU" sz="1800" dirty="0"/>
              <a:t>. </a:t>
            </a:r>
            <a:r>
              <a:rPr lang="ru-RU" sz="1800" dirty="0" err="1"/>
              <a:t>Тобто</a:t>
            </a:r>
            <a:r>
              <a:rPr lang="ru-RU" sz="1800" dirty="0"/>
              <a:t>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пластмаси</a:t>
            </a:r>
            <a:r>
              <a:rPr lang="ru-RU" sz="1800" dirty="0"/>
              <a:t> </a:t>
            </a:r>
            <a:r>
              <a:rPr lang="ru-RU" sz="1800" dirty="0" err="1"/>
              <a:t>допускають</a:t>
            </a:r>
            <a:r>
              <a:rPr lang="ru-RU" sz="1800" dirty="0"/>
              <a:t> </a:t>
            </a:r>
            <a:r>
              <a:rPr lang="ru-RU" sz="1800" dirty="0" err="1"/>
              <a:t>повторну</a:t>
            </a:r>
            <a:r>
              <a:rPr lang="ru-RU" sz="1800" dirty="0"/>
              <a:t> </a:t>
            </a:r>
            <a:r>
              <a:rPr lang="ru-RU" sz="1800" dirty="0" err="1" smtClean="0"/>
              <a:t>переробку</a:t>
            </a:r>
            <a:r>
              <a:rPr lang="en-US" sz="1800" dirty="0" smtClean="0"/>
              <a:t>.</a:t>
            </a:r>
            <a:endParaRPr lang="ru-RU" sz="18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800" b="1" i="1" dirty="0" err="1" smtClean="0">
                <a:solidFill>
                  <a:srgbClr val="00B050"/>
                </a:solidFill>
              </a:rPr>
              <a:t>Термореактивні</a:t>
            </a:r>
            <a:r>
              <a:rPr lang="ru-RU" sz="1800" b="1" i="1" dirty="0" smtClean="0">
                <a:solidFill>
                  <a:srgbClr val="00B050"/>
                </a:solidFill>
              </a:rPr>
              <a:t> </a:t>
            </a:r>
            <a:r>
              <a:rPr lang="ru-RU" sz="1800" b="1" i="1" dirty="0" err="1">
                <a:solidFill>
                  <a:srgbClr val="00B050"/>
                </a:solidFill>
              </a:rPr>
              <a:t>пластмаси</a:t>
            </a:r>
            <a:r>
              <a:rPr lang="ru-RU" sz="1800" b="1" i="1" dirty="0">
                <a:solidFill>
                  <a:srgbClr val="00B050"/>
                </a:solidFill>
              </a:rPr>
              <a:t> </a:t>
            </a:r>
            <a:r>
              <a:rPr lang="ru-RU" sz="1800" i="1" dirty="0"/>
              <a:t>(</a:t>
            </a:r>
            <a:r>
              <a:rPr lang="ru-RU" sz="1800" i="1" dirty="0" err="1"/>
              <a:t>реактопласти</a:t>
            </a:r>
            <a:r>
              <a:rPr lang="ru-RU" sz="1800" i="1" dirty="0" smtClean="0"/>
              <a:t>)</a:t>
            </a:r>
            <a:r>
              <a:rPr lang="ru-RU" sz="1800" dirty="0" smtClean="0"/>
              <a:t> </a:t>
            </a:r>
            <a:r>
              <a:rPr lang="ru-RU" sz="1800" dirty="0" err="1" smtClean="0"/>
              <a:t>нагріваючись</a:t>
            </a:r>
            <a:r>
              <a:rPr lang="ru-RU" sz="1800" dirty="0" smtClean="0"/>
              <a:t> </a:t>
            </a:r>
            <a:r>
              <a:rPr lang="ru-RU" sz="1800" dirty="0" err="1"/>
              <a:t>розм'якшуються</a:t>
            </a:r>
            <a:r>
              <a:rPr lang="ru-RU" sz="1800" dirty="0"/>
              <a:t>, але при </a:t>
            </a:r>
            <a:r>
              <a:rPr lang="ru-RU" sz="1800" dirty="0" err="1"/>
              <a:t>певній</a:t>
            </a:r>
            <a:r>
              <a:rPr lang="ru-RU" sz="1800" dirty="0"/>
              <a:t> </a:t>
            </a:r>
            <a:r>
              <a:rPr lang="ru-RU" sz="1800" dirty="0" err="1"/>
              <a:t>температурі</a:t>
            </a:r>
            <a:r>
              <a:rPr lang="ru-RU" sz="1800" dirty="0"/>
              <a:t> </a:t>
            </a:r>
            <a:r>
              <a:rPr lang="ru-RU" sz="1800" dirty="0" err="1"/>
              <a:t>відбувається</a:t>
            </a:r>
            <a:r>
              <a:rPr lang="ru-RU" sz="1800" dirty="0"/>
              <a:t> </a:t>
            </a:r>
            <a:r>
              <a:rPr lang="ru-RU" sz="1800" dirty="0" err="1"/>
              <a:t>полімеризація</a:t>
            </a:r>
            <a:r>
              <a:rPr lang="ru-RU" sz="1800" dirty="0"/>
              <a:t>,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якої</a:t>
            </a:r>
            <a:r>
              <a:rPr lang="ru-RU" sz="1800" dirty="0"/>
              <a:t> смола переходить у </a:t>
            </a:r>
            <a:r>
              <a:rPr lang="ru-RU" sz="1800" dirty="0" err="1"/>
              <a:t>твердий</a:t>
            </a:r>
            <a:r>
              <a:rPr lang="ru-RU" sz="1800" dirty="0"/>
              <a:t> стан і повторна </a:t>
            </a:r>
            <a:r>
              <a:rPr lang="ru-RU" sz="1800" dirty="0" err="1"/>
              <a:t>переробка</a:t>
            </a:r>
            <a:r>
              <a:rPr lang="ru-RU" sz="1800" dirty="0"/>
              <a:t> таких </a:t>
            </a:r>
            <a:r>
              <a:rPr lang="ru-RU" sz="1800" dirty="0" err="1"/>
              <a:t>пластмас</a:t>
            </a:r>
            <a:r>
              <a:rPr lang="ru-RU" sz="1800" dirty="0"/>
              <a:t> </a:t>
            </a:r>
            <a:r>
              <a:rPr lang="ru-RU" sz="1800" dirty="0" err="1" smtClean="0"/>
              <a:t>неможлива</a:t>
            </a:r>
            <a:r>
              <a:rPr lang="ru-RU" sz="1800" dirty="0" smtClean="0"/>
              <a:t>.</a:t>
            </a:r>
            <a:endParaRPr lang="ru-RU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/>
          </a:p>
        </p:txBody>
      </p:sp>
      <p:pic>
        <p:nvPicPr>
          <p:cNvPr id="16388" name="Picture 7" descr="C:\Users\HP\Desktop\1291877358_17942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4500563"/>
            <a:ext cx="2571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C:\Users\HP\Desktop\collageTW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4500563"/>
            <a:ext cx="3000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116632" y="836712"/>
          <a:ext cx="4824536" cy="486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7829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00FF"/>
                </a:solidFill>
              </a:rPr>
              <a:t>Класифікація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пластмас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483768" y="1412776"/>
          <a:ext cx="56886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427984" y="836712"/>
          <a:ext cx="55317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24136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0000FF"/>
                </a:solidFill>
              </a:rPr>
              <a:t>Найпоширеніші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</a:rPr>
              <a:t>пластмаси</a:t>
            </a:r>
            <a:r>
              <a:rPr lang="ru-RU" sz="2800" b="1" dirty="0" smtClean="0">
                <a:solidFill>
                  <a:srgbClr val="0000FF"/>
                </a:solidFill>
              </a:rPr>
              <a:t>: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User\Desktop\20200402_1732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723893" cy="4892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8581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Система </a:t>
            </a:r>
            <a:r>
              <a:rPr lang="ru-RU" sz="2800" b="1" dirty="0" err="1" smtClean="0">
                <a:solidFill>
                  <a:srgbClr val="0000FF"/>
                </a:solidFill>
              </a:rPr>
              <a:t>маркування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</a:rPr>
              <a:t>пластмас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625" y="1500188"/>
            <a:ext cx="8229600" cy="4953148"/>
          </a:xfrm>
        </p:spPr>
        <p:txBody>
          <a:bodyPr>
            <a:noAutofit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/>
              <a:t>Для </a:t>
            </a:r>
            <a:r>
              <a:rPr lang="ru-RU" sz="1800" dirty="0" err="1"/>
              <a:t>створення</a:t>
            </a:r>
            <a:r>
              <a:rPr lang="ru-RU" sz="1800" dirty="0"/>
              <a:t> умов для </a:t>
            </a:r>
            <a:r>
              <a:rPr lang="ru-RU" sz="1800" dirty="0" err="1"/>
              <a:t>утилізації</a:t>
            </a:r>
            <a:r>
              <a:rPr lang="ru-RU" sz="1800" dirty="0"/>
              <a:t> </a:t>
            </a:r>
            <a:r>
              <a:rPr lang="ru-RU" sz="1800" dirty="0" err="1"/>
              <a:t>пластикових</a:t>
            </a:r>
            <a:r>
              <a:rPr lang="ru-RU" sz="1800" dirty="0"/>
              <a:t> </a:t>
            </a:r>
            <a:r>
              <a:rPr lang="ru-RU" sz="1800" dirty="0" err="1"/>
              <a:t>предметів</a:t>
            </a:r>
            <a:r>
              <a:rPr lang="ru-RU" sz="1800" dirty="0"/>
              <a:t> одноразового </a:t>
            </a:r>
            <a:r>
              <a:rPr lang="ru-RU" sz="1800" dirty="0" err="1"/>
              <a:t>використання</a:t>
            </a:r>
            <a:r>
              <a:rPr lang="ru-RU" sz="1800" dirty="0"/>
              <a:t>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1988</a:t>
            </a:r>
            <a:r>
              <a:rPr lang="ru-RU" sz="1800" dirty="0" smtClean="0"/>
              <a:t> 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Співтовариством</a:t>
            </a:r>
            <a:r>
              <a:rPr lang="ru-RU" sz="1800" dirty="0"/>
              <a:t> </a:t>
            </a:r>
            <a:r>
              <a:rPr lang="ru-RU" sz="1800" dirty="0" err="1"/>
              <a:t>Пластикової</a:t>
            </a:r>
            <a:r>
              <a:rPr lang="ru-RU" sz="1800" dirty="0"/>
              <a:t> </a:t>
            </a:r>
            <a:r>
              <a:rPr lang="ru-RU" sz="1800" dirty="0" err="1"/>
              <a:t>індустрії</a:t>
            </a:r>
            <a:r>
              <a:rPr lang="ru-RU" sz="1800" dirty="0"/>
              <a:t>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/>
              <a:t>запроваджена</a:t>
            </a:r>
            <a:r>
              <a:rPr lang="ru-RU" sz="1800" dirty="0"/>
              <a:t> </a:t>
            </a:r>
            <a:r>
              <a:rPr lang="ru-RU" sz="1800" b="1" dirty="0">
                <a:solidFill>
                  <a:srgbClr val="0000FF"/>
                </a:solidFill>
              </a:rPr>
              <a:t>система з </a:t>
            </a:r>
            <a:r>
              <a:rPr lang="ru-RU" sz="1800" b="1" dirty="0" err="1">
                <a:solidFill>
                  <a:srgbClr val="0000FF"/>
                </a:solidFill>
              </a:rPr>
              <a:t>ідентифікаційними</a:t>
            </a:r>
            <a:r>
              <a:rPr lang="ru-RU" sz="1800" b="1" dirty="0">
                <a:solidFill>
                  <a:srgbClr val="0000FF"/>
                </a:solidFill>
              </a:rPr>
              <a:t> кодами для </a:t>
            </a:r>
            <a:r>
              <a:rPr lang="ru-RU" sz="1800" b="1" dirty="0" err="1">
                <a:solidFill>
                  <a:srgbClr val="0000FF"/>
                </a:solidFill>
              </a:rPr>
              <a:t>маркування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всіх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видів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</a:rPr>
              <a:t>пластмас</a:t>
            </a:r>
            <a:r>
              <a:rPr lang="ru-RU" sz="1800" b="1" dirty="0" smtClean="0">
                <a:solidFill>
                  <a:srgbClr val="0000FF"/>
                </a:solidFill>
              </a:rPr>
              <a:t>. </a:t>
            </a:r>
            <a:r>
              <a:rPr lang="ru-RU" sz="1800" dirty="0" err="1"/>
              <a:t>Маркування</a:t>
            </a:r>
            <a:r>
              <a:rPr lang="ru-RU" sz="1800" dirty="0"/>
              <a:t> </a:t>
            </a:r>
            <a:r>
              <a:rPr lang="ru-RU" sz="1800" dirty="0" err="1"/>
              <a:t>містить</a:t>
            </a:r>
            <a:r>
              <a:rPr lang="ru-RU" sz="1800" dirty="0"/>
              <a:t> три </a:t>
            </a:r>
            <a:r>
              <a:rPr lang="ru-RU" sz="1800" dirty="0" err="1"/>
              <a:t>стрілки</a:t>
            </a:r>
            <a:r>
              <a:rPr lang="ru-RU" sz="1800" dirty="0"/>
              <a:t> у </a:t>
            </a:r>
            <a:r>
              <a:rPr lang="ru-RU" sz="1800" dirty="0" err="1"/>
              <a:t>формі</a:t>
            </a:r>
            <a:r>
              <a:rPr lang="ru-RU" sz="1800" dirty="0"/>
              <a:t> </a:t>
            </a:r>
            <a:r>
              <a:rPr lang="ru-RU" sz="1800" dirty="0" err="1"/>
              <a:t>трикутника</a:t>
            </a:r>
            <a:r>
              <a:rPr lang="ru-RU" sz="1800" dirty="0"/>
              <a:t>, </a:t>
            </a:r>
            <a:r>
              <a:rPr lang="ru-RU" sz="1800" dirty="0" err="1"/>
              <a:t>всередині</a:t>
            </a:r>
            <a:r>
              <a:rPr lang="ru-RU" sz="1800" dirty="0"/>
              <a:t> </a:t>
            </a:r>
            <a:r>
              <a:rPr lang="ru-RU" sz="1800" dirty="0" err="1"/>
              <a:t>якого</a:t>
            </a:r>
            <a:r>
              <a:rPr lang="ru-RU" sz="1800" dirty="0"/>
              <a:t> </a:t>
            </a:r>
            <a:r>
              <a:rPr lang="ru-RU" sz="1800" dirty="0" err="1"/>
              <a:t>поміщена</a:t>
            </a:r>
            <a:r>
              <a:rPr lang="ru-RU" sz="1800" dirty="0"/>
              <a:t> цифра,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означає</a:t>
            </a:r>
            <a:r>
              <a:rPr lang="ru-RU" sz="1800" dirty="0"/>
              <a:t> тип пластика: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sz="16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16271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84984"/>
            <a:ext cx="16129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356992"/>
            <a:ext cx="166846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356992"/>
            <a:ext cx="1681163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356992"/>
            <a:ext cx="17351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5083175"/>
            <a:ext cx="16906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5141912"/>
            <a:ext cx="1716087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964488" cy="53732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uk-UA" sz="2000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uk-UA" sz="2000" b="1" dirty="0" smtClean="0">
                <a:solidFill>
                  <a:srgbClr val="0000FF"/>
                </a:solidFill>
              </a:rPr>
              <a:t>Полімер поліетилен :   ( -СН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2 </a:t>
            </a:r>
            <a:r>
              <a:rPr lang="uk-UA" sz="2000" b="1" dirty="0" smtClean="0">
                <a:solidFill>
                  <a:srgbClr val="0000FF"/>
                </a:solidFill>
              </a:rPr>
              <a:t>–СН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2 </a:t>
            </a:r>
            <a:r>
              <a:rPr lang="uk-UA" sz="2000" b="1" dirty="0" smtClean="0">
                <a:solidFill>
                  <a:srgbClr val="0000FF"/>
                </a:solidFill>
              </a:rPr>
              <a:t>-)n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sz="2000" b="1" dirty="0" err="1" smtClean="0">
                <a:solidFill>
                  <a:srgbClr val="0000FF"/>
                </a:solidFill>
              </a:rPr>
              <a:t>Мономер-етен</a:t>
            </a:r>
            <a:r>
              <a:rPr lang="ru-RU" sz="2000" b="1" dirty="0" smtClean="0">
                <a:solidFill>
                  <a:srgbClr val="0000FF"/>
                </a:solidFill>
              </a:rPr>
              <a:t>(</a:t>
            </a:r>
            <a:r>
              <a:rPr lang="ru-RU" sz="2000" b="1" dirty="0" err="1" smtClean="0">
                <a:solidFill>
                  <a:srgbClr val="0000FF"/>
                </a:solidFill>
              </a:rPr>
              <a:t>етилен</a:t>
            </a:r>
            <a:r>
              <a:rPr lang="ru-RU" sz="2000" b="1" dirty="0" smtClean="0">
                <a:solidFill>
                  <a:srgbClr val="0000FF"/>
                </a:solidFill>
              </a:rPr>
              <a:t>): </a:t>
            </a:r>
            <a:r>
              <a:rPr lang="uk-UA" sz="2000" b="1" dirty="0" smtClean="0">
                <a:solidFill>
                  <a:srgbClr val="0000FF"/>
                </a:solidFill>
              </a:rPr>
              <a:t>     СН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2 </a:t>
            </a:r>
            <a:r>
              <a:rPr lang="uk-UA" sz="2000" b="1" dirty="0" smtClean="0">
                <a:solidFill>
                  <a:srgbClr val="0000FF"/>
                </a:solidFill>
              </a:rPr>
              <a:t>=СН</a:t>
            </a:r>
            <a:r>
              <a:rPr lang="uk-UA" sz="2000" b="1" baseline="-25000" dirty="0" smtClean="0">
                <a:solidFill>
                  <a:srgbClr val="0000FF"/>
                </a:solidFill>
              </a:rPr>
              <a:t>2 </a:t>
            </a:r>
          </a:p>
          <a:p>
            <a:r>
              <a:rPr lang="uk-UA" sz="1700" dirty="0" smtClean="0"/>
              <a:t>тверда речовина, напівпрозора    </a:t>
            </a:r>
            <a:endParaRPr lang="ru-RU" sz="1700" dirty="0" smtClean="0"/>
          </a:p>
          <a:p>
            <a:r>
              <a:rPr lang="uk-UA" sz="1700" dirty="0" smtClean="0"/>
              <a:t>жирна на дотик; без запаху</a:t>
            </a:r>
            <a:endParaRPr lang="ru-RU" sz="1700" dirty="0" smtClean="0"/>
          </a:p>
          <a:p>
            <a:r>
              <a:rPr lang="uk-UA" sz="1700" dirty="0" smtClean="0"/>
              <a:t>легша за воду, нерозчинна в ній</a:t>
            </a:r>
            <a:endParaRPr lang="ru-RU" sz="1700" dirty="0" smtClean="0"/>
          </a:p>
          <a:p>
            <a:r>
              <a:rPr lang="uk-UA" sz="1700" dirty="0" smtClean="0"/>
              <a:t>термопластична, але горить </a:t>
            </a:r>
            <a:endParaRPr lang="ru-RU" sz="1700" dirty="0" smtClean="0"/>
          </a:p>
          <a:p>
            <a:r>
              <a:rPr lang="uk-UA" sz="1700" dirty="0" smtClean="0"/>
              <a:t>хімічно стійка</a:t>
            </a:r>
            <a:endParaRPr lang="ru-RU" sz="1700" dirty="0" smtClean="0"/>
          </a:p>
          <a:p>
            <a:r>
              <a:rPr lang="uk-UA" sz="1700" dirty="0" err="1" smtClean="0"/>
              <a:t>водо-</a:t>
            </a:r>
            <a:r>
              <a:rPr lang="uk-UA" sz="1700" dirty="0" smtClean="0"/>
              <a:t> і газонепроникна</a:t>
            </a:r>
            <a:endParaRPr lang="ru-RU" sz="1700" dirty="0" smtClean="0"/>
          </a:p>
          <a:p>
            <a:r>
              <a:rPr lang="uk-UA" sz="1700" dirty="0" smtClean="0"/>
              <a:t>має електроізоляційні властивості</a:t>
            </a:r>
          </a:p>
          <a:p>
            <a:pPr>
              <a:buNone/>
            </a:pPr>
            <a:r>
              <a:rPr lang="uk-UA" sz="1800" dirty="0" smtClean="0">
                <a:solidFill>
                  <a:srgbClr val="0070C0"/>
                </a:solidFill>
              </a:rPr>
              <a:t>      </a:t>
            </a:r>
            <a:r>
              <a:rPr lang="uk-UA" sz="1700" dirty="0" smtClean="0">
                <a:solidFill>
                  <a:srgbClr val="0070C0"/>
                </a:solidFill>
              </a:rPr>
              <a:t>Виготовляють деталі апаратів , що працюють в агресивних середовищах, посуд,водогінні труби,антикорозійні покриття, пакувальні матеріали, ізоляційні матеріали тощо. </a:t>
            </a:r>
            <a:endParaRPr lang="ru-RU" sz="17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1800" dirty="0" smtClean="0"/>
              <a:t> </a:t>
            </a:r>
            <a:r>
              <a:rPr lang="ru-RU" sz="2000" b="1" dirty="0" err="1" smtClean="0">
                <a:solidFill>
                  <a:srgbClr val="009900"/>
                </a:solidFill>
              </a:rPr>
              <a:t>Поліетилен</a:t>
            </a:r>
            <a:r>
              <a:rPr lang="ru-RU" sz="2000" b="1" dirty="0" smtClean="0">
                <a:solidFill>
                  <a:srgbClr val="009900"/>
                </a:solidFill>
              </a:rPr>
              <a:t> </a:t>
            </a:r>
            <a:r>
              <a:rPr lang="ru-RU" sz="2000" b="1" dirty="0" err="1">
                <a:solidFill>
                  <a:srgbClr val="009900"/>
                </a:solidFill>
              </a:rPr>
              <a:t>високої</a:t>
            </a:r>
            <a:r>
              <a:rPr lang="ru-RU" sz="2000" b="1" dirty="0">
                <a:solidFill>
                  <a:srgbClr val="009900"/>
                </a:solidFill>
              </a:rPr>
              <a:t> </a:t>
            </a:r>
            <a:r>
              <a:rPr lang="ru-RU" sz="2000" b="1" dirty="0" err="1">
                <a:solidFill>
                  <a:srgbClr val="009900"/>
                </a:solidFill>
              </a:rPr>
              <a:t>щільності</a:t>
            </a:r>
            <a:r>
              <a:rPr lang="ru-RU" sz="2000" b="1" dirty="0">
                <a:solidFill>
                  <a:srgbClr val="009900"/>
                </a:solidFill>
              </a:rPr>
              <a:t> (</a:t>
            </a:r>
            <a:r>
              <a:rPr lang="en-US" sz="2000" b="1" dirty="0">
                <a:solidFill>
                  <a:srgbClr val="009900"/>
                </a:solidFill>
              </a:rPr>
              <a:t>HDPE</a:t>
            </a:r>
            <a:r>
              <a:rPr lang="en-US" sz="2000" b="1" dirty="0" smtClean="0">
                <a:solidFill>
                  <a:srgbClr val="009900"/>
                </a:solidFill>
              </a:rPr>
              <a:t>)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1500" dirty="0" smtClean="0"/>
              <a:t>- </a:t>
            </a:r>
            <a:r>
              <a:rPr lang="ru-RU" sz="1500" dirty="0" err="1" smtClean="0"/>
              <a:t>флакони</a:t>
            </a:r>
            <a:r>
              <a:rPr lang="ru-RU" sz="1500" dirty="0" smtClean="0"/>
              <a:t> </a:t>
            </a:r>
            <a:r>
              <a:rPr lang="ru-RU" sz="1500" dirty="0"/>
              <a:t>для шампуней, </a:t>
            </a:r>
            <a:r>
              <a:rPr lang="ru-RU" sz="1500" dirty="0" err="1"/>
              <a:t>косметичних</a:t>
            </a:r>
            <a:r>
              <a:rPr lang="ru-RU" sz="1500" dirty="0"/>
              <a:t> та </a:t>
            </a:r>
            <a:r>
              <a:rPr lang="ru-RU" sz="1500" dirty="0" err="1"/>
              <a:t>миючих</a:t>
            </a:r>
            <a:r>
              <a:rPr lang="ru-RU" sz="1500" dirty="0"/>
              <a:t> </a:t>
            </a:r>
            <a:r>
              <a:rPr lang="ru-RU" sz="1500" dirty="0" err="1" smtClean="0"/>
              <a:t>засобів</a:t>
            </a:r>
            <a:endParaRPr lang="ru-RU" sz="1500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1500" dirty="0" smtClean="0"/>
              <a:t> -</a:t>
            </a:r>
            <a:r>
              <a:rPr lang="ru-RU" sz="1500" dirty="0" err="1" smtClean="0"/>
              <a:t>каністри</a:t>
            </a:r>
            <a:r>
              <a:rPr lang="ru-RU" sz="1500" dirty="0" smtClean="0"/>
              <a:t> </a:t>
            </a:r>
            <a:r>
              <a:rPr lang="ru-RU" sz="1500" dirty="0"/>
              <a:t>для </a:t>
            </a:r>
            <a:r>
              <a:rPr lang="ru-RU" sz="1500" dirty="0" err="1"/>
              <a:t>моторних</a:t>
            </a:r>
            <a:r>
              <a:rPr lang="ru-RU" sz="1500" dirty="0"/>
              <a:t> </a:t>
            </a:r>
            <a:r>
              <a:rPr lang="ru-RU" sz="1500" dirty="0" err="1" smtClean="0"/>
              <a:t>мастил</a:t>
            </a:r>
            <a:endParaRPr lang="ru-RU" sz="1500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500" dirty="0" smtClean="0"/>
              <a:t>-</a:t>
            </a:r>
            <a:r>
              <a:rPr lang="ru-RU" sz="1500" dirty="0" err="1" smtClean="0"/>
              <a:t>одноразовий</a:t>
            </a:r>
            <a:r>
              <a:rPr lang="ru-RU" sz="1500" dirty="0" smtClean="0"/>
              <a:t> </a:t>
            </a:r>
            <a:r>
              <a:rPr lang="ru-RU" sz="1500" dirty="0"/>
              <a:t>посуд</a:t>
            </a:r>
            <a:r>
              <a:rPr lang="ru-RU" sz="1500" dirty="0" smtClean="0"/>
              <a:t>,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500" dirty="0" smtClean="0"/>
              <a:t>- </a:t>
            </a:r>
            <a:r>
              <a:rPr lang="ru-RU" sz="1500" dirty="0" err="1"/>
              <a:t>контейнери</a:t>
            </a:r>
            <a:r>
              <a:rPr lang="ru-RU" sz="1500" dirty="0"/>
              <a:t> і </a:t>
            </a:r>
            <a:r>
              <a:rPr lang="ru-RU" sz="1500" dirty="0" err="1"/>
              <a:t>ємності</a:t>
            </a:r>
            <a:r>
              <a:rPr lang="ru-RU" sz="1500" dirty="0"/>
              <a:t> для </a:t>
            </a:r>
            <a:r>
              <a:rPr lang="ru-RU" sz="1500" dirty="0" err="1"/>
              <a:t>продуктів</a:t>
            </a:r>
            <a:r>
              <a:rPr lang="ru-RU" sz="1500" dirty="0"/>
              <a:t> </a:t>
            </a:r>
            <a:r>
              <a:rPr lang="ru-RU" sz="1500" dirty="0" err="1" smtClean="0"/>
              <a:t>харчування</a:t>
            </a:r>
            <a:endParaRPr lang="ru-RU" sz="1500" dirty="0" smtClean="0"/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500" dirty="0" smtClean="0"/>
              <a:t>- </a:t>
            </a:r>
            <a:r>
              <a:rPr lang="ru-RU" sz="1500" dirty="0" err="1"/>
              <a:t>контейнери</a:t>
            </a:r>
            <a:r>
              <a:rPr lang="ru-RU" sz="1500" dirty="0"/>
              <a:t> для </a:t>
            </a:r>
            <a:r>
              <a:rPr lang="ru-RU" sz="1500" dirty="0" err="1"/>
              <a:t>заморожування</a:t>
            </a:r>
            <a:r>
              <a:rPr lang="ru-RU" sz="1500" dirty="0"/>
              <a:t> </a:t>
            </a:r>
            <a:r>
              <a:rPr lang="ru-RU" sz="1500" dirty="0" err="1" smtClean="0"/>
              <a:t>продуктів</a:t>
            </a:r>
            <a:endParaRPr lang="ru-RU" sz="15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500" dirty="0" smtClean="0"/>
              <a:t> -</a:t>
            </a:r>
            <a:r>
              <a:rPr lang="ru-RU" sz="1500" dirty="0" err="1" smtClean="0"/>
              <a:t>іграшки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err="1">
                <a:solidFill>
                  <a:srgbClr val="0070C0"/>
                </a:solidFill>
              </a:rPr>
              <a:t>Переваги</a:t>
            </a:r>
            <a:r>
              <a:rPr lang="ru-RU" sz="1600" b="1" dirty="0">
                <a:solidFill>
                  <a:srgbClr val="0070C0"/>
                </a:solidFill>
              </a:rPr>
              <a:t>: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/>
              <a:t>дешевизна, </a:t>
            </a:r>
            <a:r>
              <a:rPr lang="ru-RU" sz="1600" dirty="0" err="1"/>
              <a:t>безпечність</a:t>
            </a:r>
            <a:r>
              <a:rPr lang="ru-RU" sz="1600" dirty="0"/>
              <a:t>, </a:t>
            </a:r>
            <a:r>
              <a:rPr lang="ru-RU" sz="1600" dirty="0" err="1"/>
              <a:t>міцність</a:t>
            </a:r>
            <a:r>
              <a:rPr lang="ru-RU" sz="1600" dirty="0"/>
              <a:t>, </a:t>
            </a:r>
            <a:r>
              <a:rPr lang="ru-RU" sz="1600" dirty="0" err="1"/>
              <a:t>легкість</a:t>
            </a:r>
            <a:r>
              <a:rPr lang="ru-RU" sz="1600" dirty="0"/>
              <a:t> </a:t>
            </a:r>
            <a:r>
              <a:rPr lang="ru-RU" sz="1600" dirty="0" err="1"/>
              <a:t>переробки</a:t>
            </a:r>
            <a:r>
              <a:rPr lang="ru-RU" sz="1600" dirty="0"/>
              <a:t>, </a:t>
            </a:r>
            <a:r>
              <a:rPr lang="ru-RU" sz="1600" dirty="0" err="1"/>
              <a:t>стійкість</a:t>
            </a:r>
            <a:r>
              <a:rPr lang="ru-RU" sz="1600" dirty="0"/>
              <a:t> до </a:t>
            </a:r>
            <a:r>
              <a:rPr lang="ru-RU" sz="1600" dirty="0" smtClean="0"/>
              <a:t>масел.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 err="1">
                <a:solidFill>
                  <a:srgbClr val="C00000"/>
                </a:solidFill>
              </a:rPr>
              <a:t>Недоліки</a:t>
            </a:r>
            <a:r>
              <a:rPr lang="ru-RU" sz="1600" b="1" dirty="0">
                <a:solidFill>
                  <a:srgbClr val="C00000"/>
                </a:solidFill>
              </a:rPr>
              <a:t>: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500" dirty="0" err="1" smtClean="0"/>
              <a:t>уразливі</a:t>
            </a:r>
            <a:r>
              <a:rPr lang="ru-RU" sz="1500" dirty="0" smtClean="0"/>
              <a:t> </a:t>
            </a:r>
            <a:r>
              <a:rPr lang="ru-RU" sz="1500" dirty="0"/>
              <a:t>для </a:t>
            </a:r>
            <a:r>
              <a:rPr lang="ru-RU" sz="1500" dirty="0" err="1"/>
              <a:t>газів</a:t>
            </a:r>
            <a:r>
              <a:rPr lang="ru-RU" sz="1500" dirty="0"/>
              <a:t> і тому </a:t>
            </a:r>
            <a:r>
              <a:rPr lang="ru-RU" sz="1500" dirty="0" err="1"/>
              <a:t>непридатні</a:t>
            </a:r>
            <a:r>
              <a:rPr lang="ru-RU" sz="1500" dirty="0"/>
              <a:t> для </a:t>
            </a:r>
            <a:r>
              <a:rPr lang="ru-RU" sz="1500" dirty="0" err="1"/>
              <a:t>пакування</a:t>
            </a:r>
            <a:r>
              <a:rPr lang="ru-RU" sz="1500" dirty="0"/>
              <a:t> </a:t>
            </a:r>
            <a:r>
              <a:rPr lang="ru-RU" sz="1500" dirty="0" err="1" smtClean="0"/>
              <a:t>газованих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продуктів</a:t>
            </a:r>
            <a:endParaRPr lang="ru-RU" sz="15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93096"/>
            <a:ext cx="2630762" cy="17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313" y="214313"/>
            <a:ext cx="8715375" cy="6429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Види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пластмас</a:t>
            </a:r>
            <a:r>
              <a:rPr lang="ru-RU" sz="28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28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Поліетилен</a:t>
            </a:r>
            <a:endParaRPr lang="ru-RU" sz="28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User\Desktop\Дистанційне навчання 12.03.3.04 2020\10 клас Хімія Дистанція\polietile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132856"/>
            <a:ext cx="2331197" cy="17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1121</TotalTime>
  <Words>1123</Words>
  <Application>Microsoft Office PowerPoint</Application>
  <PresentationFormat>Экран (4:3)</PresentationFormat>
  <Paragraphs>256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Слайд 1</vt:lpstr>
      <vt:lpstr>Сучасні полімерні матеріали</vt:lpstr>
      <vt:lpstr>Загальна характеристика пластмас</vt:lpstr>
      <vt:lpstr>Речовини які  додають до полімерів:</vt:lpstr>
      <vt:lpstr>Класифікація пластмас</vt:lpstr>
      <vt:lpstr>Класифікація пластмас</vt:lpstr>
      <vt:lpstr>Найпоширеніші пластмаси:</vt:lpstr>
      <vt:lpstr>Система маркування пластмас</vt:lpstr>
      <vt:lpstr>Слайд 9</vt:lpstr>
      <vt:lpstr>Слайд 10</vt:lpstr>
      <vt:lpstr>Види пластмас: Поліпропілен</vt:lpstr>
      <vt:lpstr>Слайд 12</vt:lpstr>
      <vt:lpstr>Слайд 13</vt:lpstr>
      <vt:lpstr>Слайд 14</vt:lpstr>
      <vt:lpstr>    Види пластмас:Поліетилентерефталат </vt:lpstr>
      <vt:lpstr>Слайд 16</vt:lpstr>
      <vt:lpstr>Види пластмас: Поліметилметакрилат</vt:lpstr>
      <vt:lpstr>Види полімерів: Тефлон</vt:lpstr>
      <vt:lpstr>Види пластмас:  Фенолоформальдегідні смоли</vt:lpstr>
      <vt:lpstr>Історія</vt:lpstr>
      <vt:lpstr>Висновки</vt:lpstr>
      <vt:lpstr>Починай сортувати сміття</vt:lpstr>
      <vt:lpstr>Слайд 23</vt:lpstr>
      <vt:lpstr>Приєднуйтесь до акції.                                                Дякую за увагу!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Презинтація на тему : пластмаса</dc:title>
  <dc:creator>www.PHILka.RU</dc:creator>
  <cp:lastModifiedBy>Svitlana</cp:lastModifiedBy>
  <cp:revision>153</cp:revision>
  <dcterms:created xsi:type="dcterms:W3CDTF">2012-01-30T12:52:38Z</dcterms:created>
  <dcterms:modified xsi:type="dcterms:W3CDTF">2021-03-14T16:40:21Z</dcterms:modified>
</cp:coreProperties>
</file>