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71" r:id="rId3"/>
    <p:sldId id="256" r:id="rId4"/>
    <p:sldId id="268" r:id="rId5"/>
    <p:sldId id="257" r:id="rId6"/>
    <p:sldId id="263" r:id="rId7"/>
    <p:sldId id="269" r:id="rId8"/>
    <p:sldId id="273" r:id="rId9"/>
    <p:sldId id="27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>
        <p:scale>
          <a:sx n="81" d="100"/>
          <a:sy n="81" d="100"/>
        </p:scale>
        <p:origin x="7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3C2C-9CE1-4121-B327-4280EC0C0294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25E4-DCF6-48D7-8218-A75C6A067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5125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3C2C-9CE1-4121-B327-4280EC0C0294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25E4-DCF6-48D7-8218-A75C6A067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751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3C2C-9CE1-4121-B327-4280EC0C0294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25E4-DCF6-48D7-8218-A75C6A067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67398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3C2C-9CE1-4121-B327-4280EC0C0294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25E4-DCF6-48D7-8218-A75C6A0678A5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52072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3C2C-9CE1-4121-B327-4280EC0C0294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25E4-DCF6-48D7-8218-A75C6A067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8290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3C2C-9CE1-4121-B327-4280EC0C0294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25E4-DCF6-48D7-8218-A75C6A067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56197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3C2C-9CE1-4121-B327-4280EC0C0294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25E4-DCF6-48D7-8218-A75C6A067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2110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3C2C-9CE1-4121-B327-4280EC0C0294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25E4-DCF6-48D7-8218-A75C6A067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0587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3C2C-9CE1-4121-B327-4280EC0C0294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25E4-DCF6-48D7-8218-A75C6A067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7524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3C2C-9CE1-4121-B327-4280EC0C0294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25E4-DCF6-48D7-8218-A75C6A067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9444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3C2C-9CE1-4121-B327-4280EC0C0294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25E4-DCF6-48D7-8218-A75C6A067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27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3C2C-9CE1-4121-B327-4280EC0C0294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25E4-DCF6-48D7-8218-A75C6A067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210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3C2C-9CE1-4121-B327-4280EC0C0294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25E4-DCF6-48D7-8218-A75C6A067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469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3C2C-9CE1-4121-B327-4280EC0C0294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25E4-DCF6-48D7-8218-A75C6A067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9754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3C2C-9CE1-4121-B327-4280EC0C0294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25E4-DCF6-48D7-8218-A75C6A067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799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3C2C-9CE1-4121-B327-4280EC0C0294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25E4-DCF6-48D7-8218-A75C6A067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19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3C2C-9CE1-4121-B327-4280EC0C0294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25E4-DCF6-48D7-8218-A75C6A067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7463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3C2C-9CE1-4121-B327-4280EC0C0294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25E4-DCF6-48D7-8218-A75C6A067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767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3E23C2C-9CE1-4121-B327-4280EC0C0294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02825E4-DCF6-48D7-8218-A75C6A067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3737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ojwcisrvlZQ" TargetMode="External"/><Relationship Id="rId2" Type="http://schemas.openxmlformats.org/officeDocument/2006/relationships/slideLayout" Target="../slideLayouts/slideLayout13.xml"/><Relationship Id="rId1" Type="http://schemas.openxmlformats.org/officeDocument/2006/relationships/video" Target="https://www.youtube.com/embed/ojwcisrvlZQ" TargetMode="Externa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s://cutt.ly/St97X4V" TargetMode="Externa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Y5GmIBLlTw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7445" y="2205758"/>
            <a:ext cx="8689976" cy="2509213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ПРАКТИЧНА РИТОРИКА</a:t>
            </a:r>
            <a:br>
              <a:rPr lang="uk-UA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Мовленнєві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жанри</a:t>
            </a:r>
            <a:br>
              <a:rPr lang="uk-UA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інформаційні жанри</a:t>
            </a:r>
            <a:r>
              <a:rPr lang="uk-UA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57762" y="1183792"/>
            <a:ext cx="8689976" cy="1371599"/>
          </a:xfrm>
        </p:spPr>
        <p:txBody>
          <a:bodyPr>
            <a:normAutofit/>
          </a:bodyPr>
          <a:lstStyle/>
          <a:p>
            <a:r>
              <a:rPr lang="uk-UA" sz="4000" b="1" dirty="0" smtClean="0"/>
              <a:t>25.04.2023</a:t>
            </a:r>
            <a:endParaRPr lang="uk-UA" sz="4000" b="1" dirty="0"/>
          </a:p>
        </p:txBody>
      </p:sp>
    </p:spTree>
    <p:extLst>
      <p:ext uri="{BB962C8B-B14F-4D97-AF65-F5344CB8AC3E}">
        <p14:creationId xmlns:p14="http://schemas.microsoft.com/office/powerpoint/2010/main" val="1124082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18095" y="1162314"/>
            <a:ext cx="1030349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 algn="just">
              <a:spcAft>
                <a:spcPts val="0"/>
              </a:spcAft>
            </a:pPr>
            <a:r>
              <a:rPr lang="uk-UA" sz="2600" kern="5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</a:rPr>
              <a:t>Термін «</a:t>
            </a:r>
            <a:r>
              <a:rPr lang="uk-UA" sz="2600" b="1" kern="5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</a:rPr>
              <a:t>риторика»</a:t>
            </a:r>
            <a:r>
              <a:rPr lang="uk-UA" sz="2600" kern="5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</a:rPr>
              <a:t> походить від давньогрецького слова </a:t>
            </a:r>
            <a:r>
              <a:rPr lang="uk-UA" sz="2600" i="1" kern="5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</a:rPr>
              <a:t>оратор</a:t>
            </a:r>
            <a:r>
              <a:rPr lang="uk-UA" sz="2600" kern="5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</a:rPr>
              <a:t> та означає «теорія ораторського мистецтва, наука красномовства». Риторика виникла в Стародавній Греції дві з половиною тисячі років тому з єдиним призначенням – впливати на розум і волю громадян за допомогою засобів живого слова, щоб захищати їх.</a:t>
            </a:r>
            <a:endParaRPr lang="uk-UA" sz="2600" kern="5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457200" indent="450215" algn="just">
              <a:spcAft>
                <a:spcPts val="0"/>
              </a:spcAft>
            </a:pPr>
            <a:r>
              <a:rPr lang="uk-UA" sz="2600" b="1" kern="5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</a:rPr>
              <a:t>Риторика </a:t>
            </a:r>
            <a:r>
              <a:rPr lang="uk-UA" sz="2600" kern="5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</a:rPr>
              <a:t>– це наука про способи переконання та впливу на аудиторію з урахуванням її особливостей.</a:t>
            </a:r>
            <a:endParaRPr lang="uk-UA" sz="2600" kern="5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457200" indent="450215" algn="just">
              <a:spcAft>
                <a:spcPts val="0"/>
              </a:spcAft>
            </a:pPr>
            <a:r>
              <a:rPr lang="uk-UA" sz="2600" b="1" kern="5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</a:rPr>
              <a:t>Мовленнєвий жанр</a:t>
            </a:r>
            <a:r>
              <a:rPr lang="en-US" sz="2600" kern="5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</a:rPr>
              <a:t> </a:t>
            </a:r>
            <a:r>
              <a:rPr lang="uk-UA" sz="2600" kern="5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</a:rPr>
              <a:t>(</a:t>
            </a:r>
            <a:r>
              <a:rPr lang="uk-UA" sz="2600" kern="50" dirty="0" err="1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</a:rPr>
              <a:t>франц</a:t>
            </a:r>
            <a:r>
              <a:rPr lang="uk-UA" sz="2600" kern="5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</a:rPr>
              <a:t>. –  рід, вид) –  тематично, ком­позиційно та стилістично усталені типи повідомлень – носіїв мо­вленнєвих актів, об’єднаних метою спілкування, задумом мовця з урахуванням особистості адресата, контексту  та  ситуації спілкуван­ня.</a:t>
            </a:r>
            <a:endParaRPr lang="uk-UA" sz="2600" kern="50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66853" y="247702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r"/>
            <a:r>
              <a:rPr lang="uk-UA" sz="4000" b="1" dirty="0">
                <a:solidFill>
                  <a:srgbClr val="2FA3EE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ПРАКТИЧНА </a:t>
            </a:r>
            <a:r>
              <a:rPr lang="uk-UA" sz="4000" b="1" dirty="0" smtClean="0">
                <a:solidFill>
                  <a:srgbClr val="2FA3EE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РИТОРИКА</a:t>
            </a:r>
            <a:endParaRPr lang="uk-UA" sz="4000" b="1" dirty="0">
              <a:solidFill>
                <a:srgbClr val="2FA3EE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98989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Запрошуємо долучитись громадськість Вінниччини до обговорення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309" y="8475725"/>
            <a:ext cx="1859849" cy="139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034252" y="2829791"/>
            <a:ext cx="2584862" cy="1371455"/>
          </a:xfrm>
        </p:spPr>
        <p:txBody>
          <a:bodyPr>
            <a:noAutofit/>
          </a:bodyPr>
          <a:lstStyle/>
          <a:p>
            <a:r>
              <a:rPr lang="uk-UA" sz="2000" b="1" u="sng" dirty="0" smtClean="0">
                <a:solidFill>
                  <a:schemeClr val="accent1">
                    <a:lumMod val="75000"/>
                  </a:schemeClr>
                </a:solidFill>
              </a:rPr>
              <a:t>Діалогічні жанри</a:t>
            </a:r>
            <a:br>
              <a:rPr lang="uk-UA" sz="2000" b="1" u="sng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діалогічне мовлення</a:t>
            </a:r>
            <a:b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бесіда</a:t>
            </a:r>
            <a:b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телефонна розмова</a:t>
            </a:r>
            <a:b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листування (офіційне, неофіційне)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46293" y="5050054"/>
            <a:ext cx="2510870" cy="137145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000" b="1" u="sng" dirty="0" smtClean="0">
                <a:solidFill>
                  <a:schemeClr val="accent1">
                    <a:lumMod val="75000"/>
                  </a:schemeClr>
                </a:solidFill>
              </a:rPr>
              <a:t>Інформаційні жанри</a:t>
            </a:r>
            <a:br>
              <a:rPr lang="uk-UA" sz="2000" b="1" u="sng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інформація</a:t>
            </a:r>
            <a:b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пояснення</a:t>
            </a:r>
            <a:b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інструкція</a:t>
            </a:r>
            <a:b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повідомлення</a:t>
            </a:r>
          </a:p>
          <a:p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лекція</a:t>
            </a:r>
            <a:endParaRPr lang="uk-UA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Доповідь</a:t>
            </a:r>
          </a:p>
          <a:p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оголошення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7409679" y="5056671"/>
            <a:ext cx="2380449" cy="1600221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000" b="1" u="sng" dirty="0" smtClean="0">
                <a:solidFill>
                  <a:schemeClr val="accent1">
                    <a:lumMod val="75000"/>
                  </a:schemeClr>
                </a:solidFill>
              </a:rPr>
              <a:t>Оцінювальні жанри</a:t>
            </a:r>
            <a:br>
              <a:rPr lang="uk-UA" sz="2000" b="1" u="sng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похвала</a:t>
            </a:r>
          </a:p>
          <a:p>
            <a:r>
              <a:rPr lang="uk-UA" sz="2000" b="1" dirty="0">
                <a:solidFill>
                  <a:schemeClr val="accent1">
                    <a:lumMod val="75000"/>
                  </a:schemeClr>
                </a:solidFill>
              </a:rPr>
              <a:t>о</a:t>
            </a:r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суд </a:t>
            </a:r>
          </a:p>
          <a:p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рецензія</a:t>
            </a:r>
          </a:p>
          <a:p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характеристика</a:t>
            </a:r>
          </a:p>
          <a:p>
            <a:endParaRPr lang="ru-RU" sz="1400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0103243" y="2201625"/>
            <a:ext cx="1987365" cy="13714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000" b="1" u="sng" dirty="0" smtClean="0">
                <a:solidFill>
                  <a:schemeClr val="accent1">
                    <a:lumMod val="75000"/>
                  </a:schemeClr>
                </a:solidFill>
              </a:rPr>
              <a:t>Етикетні жанри</a:t>
            </a:r>
            <a:br>
              <a:rPr lang="uk-UA" sz="2000" b="1" u="sng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привітання</a:t>
            </a:r>
          </a:p>
          <a:p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вибачення </a:t>
            </a:r>
          </a:p>
          <a:p>
            <a:endParaRPr lang="ru-RU" sz="1400" dirty="0"/>
          </a:p>
        </p:txBody>
      </p:sp>
      <p:sp>
        <p:nvSpPr>
          <p:cNvPr id="8" name="AutoShape 2" descr="Доступ до публічної інформації - Загальний вигляд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8" name="Picture 14" descr="ECOMIX TO ACQUIRE 74.3% OF UKRAINIAN MEGA-POLIS INSUR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5795" y="4206646"/>
            <a:ext cx="3031382" cy="265135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Увага!Громадські слухання. | Покровська селищна рада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3955" y="2211699"/>
            <a:ext cx="3028289" cy="24781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Картинки по запросу черные человечки для презентации | Imagens 3d ..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3606" y="4354988"/>
            <a:ext cx="2306641" cy="2466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ᐈ Белый человечек фото, фотографии белые человечки 3d | скачать ...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029" y="1301533"/>
            <a:ext cx="3573723" cy="282721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949116" y="253840"/>
            <a:ext cx="10958286" cy="20174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Мовленнєві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жанри</a:t>
            </a:r>
            <a:br>
              <a:rPr lang="uk-UA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r"/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48694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ollection &quot;Человечки для презентации&quot; of the user Наталья Д. in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807" y="1269774"/>
            <a:ext cx="4660507" cy="474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01600" y="203201"/>
            <a:ext cx="12090400" cy="6248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5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5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5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5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44500">
              <a:spcAft>
                <a:spcPts val="0"/>
              </a:spcAft>
            </a:pPr>
            <a:r>
              <a:rPr lang="ru-RU" sz="4000" dirty="0" err="1" smtClean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Інформаційні</a:t>
            </a:r>
            <a:r>
              <a:rPr lang="ru-RU" sz="4000" dirty="0" smtClean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4000" dirty="0" err="1" smtClean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виступи</a:t>
            </a:r>
            <a:r>
              <a:rPr lang="ru-RU" sz="4000" dirty="0" smtClean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4000" dirty="0" err="1" smtClean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всіх</a:t>
            </a:r>
            <a:r>
              <a:rPr lang="ru-RU" sz="4000" dirty="0" smtClean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4000" dirty="0" err="1" smtClean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жанрів</a:t>
            </a:r>
            <a:r>
              <a:rPr lang="ru-RU" sz="4000" dirty="0" smtClean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4000" dirty="0" err="1" smtClean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мають</a:t>
            </a:r>
            <a:r>
              <a:rPr lang="ru-RU" sz="4000" dirty="0" smtClean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4000" dirty="0" err="1" smtClean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загальні</a:t>
            </a:r>
            <a:r>
              <a:rPr lang="ru-RU" sz="4000" dirty="0" smtClean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4000" dirty="0" err="1" smtClean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вимоги</a:t>
            </a:r>
            <a:r>
              <a:rPr lang="ru-RU" sz="4000" dirty="0" smtClean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ru-RU" sz="3600" dirty="0" smtClean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45"/>
              </a:lnSpc>
              <a:spcAft>
                <a:spcPts val="0"/>
              </a:spcAft>
            </a:pPr>
            <a:r>
              <a:rPr lang="ru-RU" sz="3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"/>
              <a:tabLst>
                <a:tab pos="228600" algn="l"/>
                <a:tab pos="622300" algn="l"/>
              </a:tabLst>
            </a:pPr>
            <a:r>
              <a:rPr lang="ru-RU" sz="4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новизна;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40"/>
              </a:lnSpc>
              <a:spcAft>
                <a:spcPts val="0"/>
              </a:spcAft>
            </a:pPr>
            <a:r>
              <a:rPr lang="ru-RU" sz="4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"/>
              <a:tabLst>
                <a:tab pos="228600" algn="l"/>
                <a:tab pos="622300" algn="l"/>
              </a:tabLst>
            </a:pPr>
            <a:r>
              <a:rPr lang="ru-RU" sz="4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актуальність</a:t>
            </a:r>
            <a:r>
              <a:rPr lang="ru-RU" sz="4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40"/>
              </a:lnSpc>
              <a:spcAft>
                <a:spcPts val="0"/>
              </a:spcAft>
            </a:pPr>
            <a:r>
              <a:rPr lang="ru-RU" sz="4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"/>
              <a:tabLst>
                <a:tab pos="228600" algn="l"/>
                <a:tab pos="622300" algn="l"/>
              </a:tabLst>
            </a:pPr>
            <a:r>
              <a:rPr lang="ru-RU" sz="4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повнота</a:t>
            </a:r>
            <a:r>
              <a:rPr lang="ru-RU" sz="4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40"/>
              </a:lnSpc>
              <a:spcAft>
                <a:spcPts val="0"/>
              </a:spcAft>
            </a:pPr>
            <a:r>
              <a:rPr lang="ru-RU" sz="4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"/>
              <a:tabLst>
                <a:tab pos="228600" algn="l"/>
                <a:tab pos="622300" algn="l"/>
              </a:tabLst>
            </a:pPr>
            <a:r>
              <a:rPr lang="ru-RU" sz="4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конкретні</a:t>
            </a:r>
            <a:r>
              <a:rPr lang="ru-RU" sz="4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4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факти</a:t>
            </a:r>
            <a:r>
              <a:rPr lang="ru-RU" sz="4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40"/>
              </a:lnSpc>
              <a:spcAft>
                <a:spcPts val="0"/>
              </a:spcAft>
            </a:pPr>
            <a:r>
              <a:rPr lang="ru-RU" sz="4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"/>
              <a:tabLst>
                <a:tab pos="228600" algn="l"/>
                <a:tab pos="622300" algn="l"/>
              </a:tabLst>
            </a:pPr>
            <a:r>
              <a:rPr lang="ru-RU" sz="4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лаконічність</a:t>
            </a:r>
            <a:r>
              <a:rPr lang="ru-RU" sz="4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40"/>
              </a:lnSpc>
              <a:spcAft>
                <a:spcPts val="0"/>
              </a:spcAft>
            </a:pPr>
            <a:r>
              <a:rPr lang="ru-RU" sz="4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"/>
              <a:tabLst>
                <a:tab pos="228600" algn="l"/>
                <a:tab pos="622300" algn="l"/>
              </a:tabLst>
            </a:pPr>
            <a:r>
              <a:rPr lang="ru-RU" sz="4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чіткість</a:t>
            </a:r>
            <a:r>
              <a:rPr lang="ru-RU" sz="4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40"/>
              </a:lnSpc>
              <a:spcAft>
                <a:spcPts val="0"/>
              </a:spcAft>
            </a:pPr>
            <a:r>
              <a:rPr lang="ru-RU" sz="3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44500">
              <a:spcAft>
                <a:spcPts val="0"/>
              </a:spcAft>
            </a:pPr>
            <a:r>
              <a:rPr lang="ru-RU" sz="4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Не </a:t>
            </a:r>
            <a:r>
              <a:rPr lang="ru-RU" sz="4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потрібно</a:t>
            </a:r>
            <a:r>
              <a:rPr lang="ru-RU" sz="4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4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використовувати</a:t>
            </a:r>
            <a:r>
              <a:rPr lang="ru-RU" sz="4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4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багато</a:t>
            </a:r>
            <a:r>
              <a:rPr lang="ru-RU" sz="4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4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жестів</a:t>
            </a:r>
            <a:r>
              <a:rPr lang="ru-RU" sz="4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і </a:t>
            </a:r>
            <a:r>
              <a:rPr lang="ru-RU" sz="4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говорити</a:t>
            </a:r>
            <a:r>
              <a:rPr lang="ru-RU" sz="4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4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надто</a:t>
            </a:r>
            <a:r>
              <a:rPr lang="ru-RU" sz="4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4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емоційно</a:t>
            </a:r>
            <a:r>
              <a:rPr lang="ru-RU" sz="4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712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3846285"/>
            <a:ext cx="12090400" cy="19945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marR="346710" indent="215900" algn="ctr">
              <a:lnSpc>
                <a:spcPct val="103000"/>
              </a:lnSpc>
              <a:spcAft>
                <a:spcPts val="0"/>
              </a:spcAft>
            </a:pPr>
            <a:r>
              <a:rPr lang="ru-RU" sz="4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Найпоширенішими</a:t>
            </a:r>
            <a:r>
              <a:rPr lang="ru-RU" sz="4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жанрами </a:t>
            </a:r>
            <a:r>
              <a:rPr lang="ru-RU" sz="4000" b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sz="4000" b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виступів</a:t>
            </a:r>
            <a:r>
              <a:rPr lang="ru-RU" sz="4000" b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sz="4000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4000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пояснення</a:t>
            </a:r>
            <a:r>
              <a:rPr lang="ru-RU" sz="4000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інструкція</a:t>
            </a:r>
            <a:r>
              <a:rPr lang="ru-RU" sz="4000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4000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лекція</a:t>
            </a:r>
            <a:r>
              <a:rPr lang="ru-RU" sz="4000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доповідь</a:t>
            </a:r>
            <a:r>
              <a:rPr lang="ru-RU" sz="4000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оголошення</a:t>
            </a:r>
            <a:r>
              <a:rPr lang="ru-RU" sz="4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5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Информация — что это такое, виды и свойства информации ..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56"/>
          <a:stretch/>
        </p:blipFill>
        <p:spPr bwMode="auto">
          <a:xfrm>
            <a:off x="3305174" y="292553"/>
            <a:ext cx="5352773" cy="355373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642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600" y="3831771"/>
            <a:ext cx="12090400" cy="2882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5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marR="346710" indent="215900" algn="ctr">
              <a:lnSpc>
                <a:spcPct val="103000"/>
              </a:lnSpc>
              <a:spcAft>
                <a:spcPts val="0"/>
              </a:spcAft>
            </a:pPr>
            <a:r>
              <a:rPr lang="ru-RU" sz="4400" b="1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Інформація</a:t>
            </a:r>
            <a:r>
              <a:rPr lang="ru-RU" sz="4400" b="1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4400" b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— </a:t>
            </a:r>
            <a:r>
              <a:rPr lang="ru-RU" sz="4400" b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усне</a:t>
            </a:r>
            <a:r>
              <a:rPr lang="ru-RU" sz="4400" b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4400" b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повідомлення</a:t>
            </a:r>
            <a:r>
              <a:rPr lang="ru-RU" sz="4400" b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про </a:t>
            </a:r>
            <a:r>
              <a:rPr lang="ru-RU" sz="4400" b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які-небудь</a:t>
            </a:r>
            <a:r>
              <a:rPr lang="ru-RU" sz="4400" b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4400" b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події</a:t>
            </a:r>
            <a:r>
              <a:rPr lang="ru-RU" sz="4400" b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4400" b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що</a:t>
            </a:r>
            <a:r>
              <a:rPr lang="ru-RU" sz="4400" b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4400" b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відбулися</a:t>
            </a:r>
            <a:r>
              <a:rPr lang="ru-RU" sz="4400" b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ru-RU" sz="4400" b="1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marL="228600" marR="346710" indent="215900" algn="ctr">
              <a:lnSpc>
                <a:spcPct val="103000"/>
              </a:lnSpc>
              <a:spcAft>
                <a:spcPts val="0"/>
              </a:spcAft>
            </a:pPr>
            <a:r>
              <a:rPr lang="ru-RU" sz="44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Вона </a:t>
            </a:r>
            <a:r>
              <a:rPr lang="ru-RU" sz="44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має</a:t>
            </a:r>
            <a:r>
              <a:rPr lang="ru-RU" sz="44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бути</a:t>
            </a:r>
            <a:r>
              <a:rPr lang="ru-RU" sz="4400" b="1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44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короткою, </a:t>
            </a:r>
            <a:r>
              <a:rPr lang="ru-RU" sz="44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містити</a:t>
            </a:r>
            <a:r>
              <a:rPr lang="ru-RU" sz="44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44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факти</a:t>
            </a:r>
            <a:r>
              <a:rPr lang="ru-RU" sz="44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бути новою й </a:t>
            </a:r>
            <a:r>
              <a:rPr lang="ru-RU" sz="44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цікавою</a:t>
            </a:r>
            <a:r>
              <a:rPr lang="ru-RU" sz="44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для </a:t>
            </a:r>
            <a:r>
              <a:rPr lang="ru-RU" sz="44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слухачів</a:t>
            </a:r>
            <a:r>
              <a:rPr lang="ru-RU" sz="44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4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5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ДОСТУП ДО ШКОЛИ: ЩО ТАКЕ ПУБЛІЧНА ІНФОРМАЦІЯ ПРО ОСВІТУ ТА ЯК ЇЇ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799" y="0"/>
            <a:ext cx="5206547" cy="3915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4318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bg1">
                    <a:lumMod val="50000"/>
                  </a:schemeClr>
                </a:solidFill>
              </a:rPr>
              <a:t>Порівняй матеріал уроку та відеоматеріал всеукраїнської школи онлайн. Зроби висновки про спільне та відмінне інформації</a:t>
            </a:r>
            <a:endParaRPr lang="uk-UA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www.youtube.com/watch?v=ojwcisrvlZQ</a:t>
            </a:r>
            <a:r>
              <a:rPr lang="uk-UA" dirty="0" smtClean="0"/>
              <a:t> </a:t>
            </a:r>
            <a:endParaRPr lang="uk-UA" dirty="0"/>
          </a:p>
        </p:txBody>
      </p:sp>
      <p:pic>
        <p:nvPicPr>
          <p:cNvPr id="4" name="ojwcisrvlZQ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756581" y="488721"/>
            <a:ext cx="4557860" cy="2563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79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0336" y="55397"/>
            <a:ext cx="10364452" cy="2511835"/>
          </a:xfrm>
        </p:spPr>
        <p:txBody>
          <a:bodyPr/>
          <a:lstStyle/>
          <a:p>
            <a:r>
              <a:rPr lang="uk-UA" b="1" dirty="0"/>
              <a:t>Розподіліть мовленнєві жанри відповідно до їх групи. </a:t>
            </a:r>
            <a:r>
              <a:rPr lang="uk-UA" dirty="0"/>
              <a:t/>
            </a:r>
            <a:br>
              <a:rPr lang="uk-UA" dirty="0"/>
            </a:br>
            <a:r>
              <a:rPr lang="uk-UA" dirty="0"/>
              <a:t>Режим доступу</a:t>
            </a:r>
            <a:r>
              <a:rPr lang="uk-UA" dirty="0" smtClean="0"/>
              <a:t>: 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092885" y="2739267"/>
            <a:ext cx="10364452" cy="1140644"/>
          </a:xfrm>
        </p:spPr>
        <p:txBody>
          <a:bodyPr/>
          <a:lstStyle/>
          <a:p>
            <a:r>
              <a:rPr lang="uk-UA" u="sng" dirty="0">
                <a:hlinkClick r:id="rId2"/>
              </a:rPr>
              <a:t>https://</a:t>
            </a:r>
            <a:r>
              <a:rPr lang="uk-UA" u="sng" dirty="0" smtClean="0">
                <a:hlinkClick r:id="rId2"/>
              </a:rPr>
              <a:t>cutt.ly/St97X4V</a:t>
            </a:r>
            <a:endParaRPr lang="uk-UA" u="sng" dirty="0" smtClean="0"/>
          </a:p>
          <a:p>
            <a:r>
              <a:rPr lang="uk-UA" kern="50" dirty="0">
                <a:latin typeface="Times New Roman" panose="02020603050405020304" pitchFamily="18" charset="0"/>
              </a:rPr>
              <a:t>або </a:t>
            </a:r>
            <a:r>
              <a:rPr lang="en-US" kern="50" dirty="0">
                <a:latin typeface="Times New Roman" panose="02020603050405020304" pitchFamily="18" charset="0"/>
              </a:rPr>
              <a:t>QR</a:t>
            </a:r>
            <a:r>
              <a:rPr lang="ru-RU" kern="50" dirty="0">
                <a:latin typeface="Times New Roman" panose="02020603050405020304" pitchFamily="18" charset="0"/>
              </a:rPr>
              <a:t>-код</a:t>
            </a:r>
            <a:r>
              <a:rPr lang="ru-RU" kern="5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smtClean="0"/>
              <a:t>  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3320" y="3544814"/>
            <a:ext cx="5243582" cy="2285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505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chemeClr val="bg1">
                    <a:lumMod val="50000"/>
                  </a:schemeClr>
                </a:solidFill>
              </a:rPr>
              <a:t>Завдання</a:t>
            </a:r>
            <a:br>
              <a:rPr lang="uk-UA" b="1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uk-UA" b="1" dirty="0">
                <a:solidFill>
                  <a:schemeClr val="bg1">
                    <a:lumMod val="50000"/>
                  </a:schemeClr>
                </a:solidFill>
              </a:rPr>
              <a:t>1. Орієнтуватися в теоретичному матеріалі.</a:t>
            </a:r>
            <a:br>
              <a:rPr lang="uk-UA" b="1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uk-UA" b="1" dirty="0">
                <a:solidFill>
                  <a:schemeClr val="bg1">
                    <a:lumMod val="50000"/>
                  </a:schemeClr>
                </a:solidFill>
              </a:rPr>
              <a:t>2. Перегляньте виступ І. Малковича на врученні Шевченківської премії  та виконайте </a:t>
            </a:r>
            <a:r>
              <a:rPr lang="uk-UA" b="1" dirty="0" smtClean="0">
                <a:solidFill>
                  <a:schemeClr val="bg1">
                    <a:lumMod val="50000"/>
                  </a:schemeClr>
                </a:solidFill>
              </a:rPr>
              <a:t>завдання: письмово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US" b="1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uk-UA" b="1" dirty="0" err="1">
                <a:solidFill>
                  <a:schemeClr val="bg1">
                    <a:lumMod val="50000"/>
                  </a:schemeClr>
                </a:solidFill>
              </a:rPr>
              <a:t>Висловте</a:t>
            </a:r>
            <a:r>
              <a:rPr lang="uk-UA" b="1" dirty="0">
                <a:solidFill>
                  <a:schemeClr val="bg1">
                    <a:lumMod val="50000"/>
                  </a:schemeClr>
                </a:solidFill>
              </a:rPr>
              <a:t> загальне враження від ораторських здібностей митця.</a:t>
            </a:r>
            <a:br>
              <a:rPr lang="uk-UA" b="1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uk-UA" b="1" dirty="0">
                <a:solidFill>
                  <a:schemeClr val="bg1">
                    <a:lumMod val="50000"/>
                  </a:schemeClr>
                </a:solidFill>
              </a:rPr>
              <a:t>Проаналізуйте міміку, жести, голос (тембр, інтонаційний малюнок) і темп виступу.</a:t>
            </a:r>
            <a:br>
              <a:rPr lang="uk-UA" b="1" dirty="0">
                <a:solidFill>
                  <a:schemeClr val="bg1">
                    <a:lumMod val="50000"/>
                  </a:schemeClr>
                </a:solidFill>
              </a:rPr>
            </a:br>
            <a:endParaRPr lang="uk-UA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913775" y="4214562"/>
            <a:ext cx="10364452" cy="1140644"/>
          </a:xfrm>
        </p:spPr>
        <p:txBody>
          <a:bodyPr/>
          <a:lstStyle/>
          <a:p>
            <a:r>
              <a:rPr lang="uk-UA" dirty="0"/>
              <a:t> </a:t>
            </a:r>
            <a:r>
              <a:rPr lang="uk-UA" b="1" dirty="0">
                <a:solidFill>
                  <a:schemeClr val="bg1">
                    <a:lumMod val="50000"/>
                  </a:schemeClr>
                </a:solidFill>
              </a:rPr>
              <a:t> Режим доступу:</a:t>
            </a:r>
            <a:br>
              <a:rPr lang="uk-UA" b="1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uk-UA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  <a:hlinkClick r:id="rId2"/>
              </a:rPr>
              <a:t>https://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www.youtube.com/watch?v=pY5GmIBLlTw</a:t>
            </a:r>
            <a:r>
              <a:rPr lang="uk-UA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40875983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402</TotalTime>
  <Words>357</Words>
  <Application>Microsoft Office PowerPoint</Application>
  <PresentationFormat>Широкоэкранный</PresentationFormat>
  <Paragraphs>53</Paragraphs>
  <Slides>9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Tw Cen MT</vt:lpstr>
      <vt:lpstr>Капля</vt:lpstr>
      <vt:lpstr>ПРАКТИЧНА РИТОРИКА Мовленнєві жанри інформаційні жанри </vt:lpstr>
      <vt:lpstr>Презентация PowerPoint</vt:lpstr>
      <vt:lpstr>Діалогічні жанри діалогічне мовлення бесіда телефонна розмова листування (офіційне, неофіційне)</vt:lpstr>
      <vt:lpstr>Презентация PowerPoint</vt:lpstr>
      <vt:lpstr>Презентация PowerPoint</vt:lpstr>
      <vt:lpstr>Презентация PowerPoint</vt:lpstr>
      <vt:lpstr>Порівняй матеріал уроку та відеоматеріал всеукраїнської школи онлайн. Зроби висновки про спільне та відмінне інформації</vt:lpstr>
      <vt:lpstr>Розподіліть мовленнєві жанри відповідно до їх групи.  Режим доступу: </vt:lpstr>
      <vt:lpstr>Завдання 1. Орієнтуватися в теоретичному матеріалі. 2. Перегляньте виступ І. Малковича на врученні Шевченківської премії  та виконайте завдання: письмово Висловте загальне враження від ораторських здібностей митця. Проаналізуйте міміку, жести, голос (тембр, інтонаційний малюнок) і темп виступу.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Діалогічні жанри діалогічне мовлення бесіда телефонна розмова листування (офіційне, неофіційне)</dc:title>
  <dc:creator>Карпатська Джерельна</dc:creator>
  <cp:lastModifiedBy>Карпатська Джерельна</cp:lastModifiedBy>
  <cp:revision>21</cp:revision>
  <dcterms:created xsi:type="dcterms:W3CDTF">2020-04-02T13:13:58Z</dcterms:created>
  <dcterms:modified xsi:type="dcterms:W3CDTF">2023-04-25T05:34:52Z</dcterms:modified>
</cp:coreProperties>
</file>