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2" r:id="rId2"/>
    <p:sldId id="384" r:id="rId3"/>
    <p:sldId id="414" r:id="rId4"/>
    <p:sldId id="319" r:id="rId5"/>
    <p:sldId id="421" r:id="rId6"/>
    <p:sldId id="420" r:id="rId7"/>
    <p:sldId id="418" r:id="rId8"/>
    <p:sldId id="424" r:id="rId9"/>
    <p:sldId id="430" r:id="rId10"/>
    <p:sldId id="423" r:id="rId11"/>
    <p:sldId id="425" r:id="rId12"/>
    <p:sldId id="426" r:id="rId13"/>
    <p:sldId id="427" r:id="rId14"/>
    <p:sldId id="428" r:id="rId15"/>
    <p:sldId id="429" r:id="rId16"/>
    <p:sldId id="431" r:id="rId17"/>
    <p:sldId id="261" r:id="rId18"/>
    <p:sldId id="440" r:id="rId19"/>
    <p:sldId id="433" r:id="rId20"/>
    <p:sldId id="434" r:id="rId21"/>
    <p:sldId id="435" r:id="rId22"/>
    <p:sldId id="436" r:id="rId23"/>
    <p:sldId id="437" r:id="rId24"/>
    <p:sldId id="438" r:id="rId25"/>
    <p:sldId id="329" r:id="rId2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1CE12-6BB1-4042-86D5-FE86F699E0B0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4324BE3-B97E-4F27-938F-A85C71652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/>
          </a:p>
        </p:txBody>
      </p:sp>
      <p:sp>
        <p:nvSpPr>
          <p:cNvPr id="16387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69012A9-BAD0-40B9-AFF5-C6BED8583E7B}" type="slidenum">
              <a:rPr lang="uk-UA" sz="1200">
                <a:latin typeface="Calibri" pitchFamily="34" charset="0"/>
              </a:rPr>
              <a:pPr algn="r"/>
              <a:t>1</a:t>
            </a:fld>
            <a:endParaRPr lang="uk-UA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/>
          </a:p>
        </p:txBody>
      </p:sp>
      <p:sp>
        <p:nvSpPr>
          <p:cNvPr id="17411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10DB31A-DD0E-4D24-A928-91EEFF399ACF}" type="slidenum">
              <a:rPr lang="uk-UA" sz="1200">
                <a:latin typeface="+mn-lt"/>
              </a:rPr>
              <a:pPr algn="r">
                <a:defRPr/>
              </a:pPr>
              <a:t>2</a:t>
            </a:fld>
            <a:endParaRPr lang="uk-UA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9E77C-879B-477E-917D-85228366211D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41811-5D8D-4EC7-A507-75F8646A0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0D16A-0D47-410D-BF5E-38DFACE944C9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66C7F-DCA2-4B7D-8268-7ABA33F326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66E70-605A-4B2E-8BD6-DB03F945AA2A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A0000-0316-4232-839C-37B9B07921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99219-173A-4DDA-9D7C-694DDD0ACBB5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77294-28BC-45B2-B0C8-DD366FFD5D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F836D-B03B-4E81-9384-585326AA537E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DA61C-F909-42F2-87C9-67AB0004D0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A2E38-A06B-4AB3-B6A1-7FAAF4E6E2A2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D0DA-DD01-44A5-A725-2399F8CCB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2BF4C-2B4C-4EC0-ADA4-8683B654C892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54D4F-8297-41BA-9A0A-5690EFD02C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E064A-4346-4BFF-B179-2C8A6A360122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A45C5-A8D5-457B-A286-53BC7523C0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58395-0B9C-420D-B8B8-51F42C4A86B8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3617A9-9774-4F41-A309-F516B929B6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25EB0-FB10-4317-AE7C-7D0C9E05E0EA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524389-BA02-4606-9734-83888B0E30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71F1-DF2F-441B-8E06-19364778F13C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5AF1C-D705-4DFD-A71E-7FA90DE3C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79E00-98D1-4B80-8FF0-345C75F47621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AE23F-3F70-42C1-B80B-D3388E1D74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42905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64DD30-2006-4EDC-AF37-0E8F46A573B3}" type="datetimeFigureOut">
              <a:rPr lang="ru-RU"/>
              <a:pPr>
                <a:defRPr/>
              </a:pPr>
              <a:t>01.05.2021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EE2A3F-7811-48A8-9E0B-B062E51D99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2.gif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.jpe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9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3.jpeg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image" Target="../media/image9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5.wmf"/><Relationship Id="rId18" Type="http://schemas.openxmlformats.org/officeDocument/2006/relationships/image" Target="../media/image18.png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7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3.jpeg"/><Relationship Id="rId4" Type="http://schemas.openxmlformats.org/officeDocument/2006/relationships/oleObject" Target="../embeddings/oleObject7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Скругленный прямоугольник 17"/>
          <p:cNvSpPr/>
          <p:nvPr/>
        </p:nvSpPr>
        <p:spPr>
          <a:xfrm>
            <a:off x="73025" y="131763"/>
            <a:ext cx="8964613" cy="21113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07950" y="2390775"/>
            <a:ext cx="8964613" cy="4321175"/>
          </a:xfrm>
          <a:prstGeom prst="roundRect">
            <a:avLst>
              <a:gd name="adj" fmla="val 6415"/>
            </a:avLst>
          </a:prstGeom>
          <a:noFill/>
          <a:ln w="44450">
            <a:solidFill>
              <a:schemeClr val="accent1">
                <a:shade val="95000"/>
                <a:satMod val="105000"/>
                <a:alpha val="54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692275" y="549275"/>
            <a:ext cx="7272338" cy="1295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uk-U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Робота при переміщенні заряду в однорідному електричному полі. 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15364" name="Группа 20"/>
          <p:cNvGrpSpPr>
            <a:grpSpLocks/>
          </p:cNvGrpSpPr>
          <p:nvPr/>
        </p:nvGrpSpPr>
        <p:grpSpPr bwMode="auto">
          <a:xfrm>
            <a:off x="384175" y="298450"/>
            <a:ext cx="1517650" cy="1778000"/>
            <a:chOff x="827584" y="541377"/>
            <a:chExt cx="1517353" cy="1481069"/>
          </a:xfrm>
        </p:grpSpPr>
        <p:pic>
          <p:nvPicPr>
            <p:cNvPr id="15367" name="Рисунок 18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827584" y="541377"/>
              <a:ext cx="1517353" cy="14810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TextBox 21"/>
            <p:cNvSpPr txBox="1"/>
            <p:nvPr/>
          </p:nvSpPr>
          <p:spPr>
            <a:xfrm>
              <a:off x="1154358" y="914915"/>
              <a:ext cx="984565" cy="58990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uk-UA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</a:rPr>
                <a:t>Фізика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</a:rPr>
                <a:t>1</a:t>
              </a:r>
              <a:r>
                <a:rPr lang="uk-UA" sz="20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</a:rPr>
                <a:t>0 клас</a:t>
              </a:r>
              <a:endParaRPr lang="ru-RU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endParaRPr>
            </a:p>
          </p:txBody>
        </p:sp>
      </p:grpSp>
      <p:pic>
        <p:nvPicPr>
          <p:cNvPr id="15366" name="Picture 8" descr="Рисунок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56325" y="4005263"/>
            <a:ext cx="2603500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9" name="Rectangle 3"/>
          <p:cNvSpPr>
            <a:spLocks noGrp="1"/>
          </p:cNvSpPr>
          <p:nvPr>
            <p:ph type="body" idx="1"/>
          </p:nvPr>
        </p:nvSpPr>
        <p:spPr>
          <a:xfrm>
            <a:off x="971550" y="1600200"/>
            <a:ext cx="7715250" cy="4525963"/>
          </a:xfrm>
        </p:spPr>
        <p:txBody>
          <a:bodyPr/>
          <a:lstStyle/>
          <a:p>
            <a:pPr marL="623888" indent="-623888" eaLnBrk="1" hangingPunct="1">
              <a:buFont typeface="Wingdings" pitchFamily="2" charset="2"/>
              <a:buChar char="&amp;"/>
              <a:tabLst>
                <a:tab pos="623888" algn="l"/>
              </a:tabLst>
              <a:defRPr/>
            </a:pPr>
            <a:r>
              <a:rPr lang="ru-RU" dirty="0"/>
              <a:t>робота в </a:t>
            </a:r>
            <a:r>
              <a:rPr lang="ru-RU" dirty="0" err="1"/>
              <a:t>електростатичному</a:t>
            </a:r>
            <a:r>
              <a:rPr lang="ru-RU" dirty="0"/>
              <a:t> </a:t>
            </a:r>
            <a:r>
              <a:rPr lang="ru-RU" dirty="0" err="1"/>
              <a:t>полі</a:t>
            </a:r>
            <a:r>
              <a:rPr lang="ru-RU" dirty="0"/>
              <a:t> не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траекторії</a:t>
            </a:r>
            <a:r>
              <a:rPr lang="ru-RU" dirty="0"/>
              <a:t>, а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точок</a:t>
            </a:r>
            <a:r>
              <a:rPr lang="ru-RU" dirty="0"/>
              <a:t> у </a:t>
            </a:r>
            <a:r>
              <a:rPr lang="ru-RU" dirty="0" err="1"/>
              <a:t>полі</a:t>
            </a:r>
            <a:r>
              <a:rPr lang="ru-RU" dirty="0"/>
              <a:t>,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якими</a:t>
            </a:r>
            <a:r>
              <a:rPr lang="uk-UA" dirty="0"/>
              <a:t> </a:t>
            </a:r>
            <a:r>
              <a:rPr lang="ru-RU" dirty="0" err="1"/>
              <a:t>переміщується</a:t>
            </a:r>
            <a:r>
              <a:rPr lang="ru-RU" dirty="0"/>
              <a:t> заряд;</a:t>
            </a:r>
          </a:p>
          <a:p>
            <a:pPr marL="623888" indent="-623888" eaLnBrk="1" hangingPunct="1">
              <a:buFont typeface="Wingdings" pitchFamily="2" charset="2"/>
              <a:buChar char="&amp;"/>
              <a:tabLst>
                <a:tab pos="623888" algn="l"/>
              </a:tabLst>
              <a:defRPr/>
            </a:pPr>
            <a:r>
              <a:rPr lang="ru-RU" dirty="0"/>
              <a:t>робота для будь-</a:t>
            </a:r>
            <a:r>
              <a:rPr lang="ru-RU" dirty="0" err="1"/>
              <a:t>якого</a:t>
            </a:r>
            <a:r>
              <a:rPr lang="ru-RU" dirty="0"/>
              <a:t> замкнутого контуру в </a:t>
            </a:r>
            <a:r>
              <a:rPr lang="ru-RU" dirty="0" err="1"/>
              <a:t>електростатичному</a:t>
            </a:r>
            <a:r>
              <a:rPr lang="ru-RU" dirty="0"/>
              <a:t> </a:t>
            </a:r>
            <a:r>
              <a:rPr lang="ru-RU" dirty="0" err="1"/>
              <a:t>полі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нулю.</a:t>
            </a:r>
          </a:p>
        </p:txBody>
      </p: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116013" y="0"/>
            <a:ext cx="75088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Властивості роботи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grpSp>
        <p:nvGrpSpPr>
          <p:cNvPr id="2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1882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882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6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7" name="Rectangle 3"/>
          <p:cNvSpPr>
            <a:spLocks noGrp="1"/>
          </p:cNvSpPr>
          <p:nvPr>
            <p:ph type="body" idx="1"/>
          </p:nvPr>
        </p:nvSpPr>
        <p:spPr>
          <a:xfrm>
            <a:off x="1116013" y="1600200"/>
            <a:ext cx="7777162" cy="1828800"/>
          </a:xfrm>
        </p:spPr>
        <p:txBody>
          <a:bodyPr/>
          <a:lstStyle/>
          <a:p>
            <a:pPr marL="0" indent="357188" eaLnBrk="1" hangingPunct="1">
              <a:lnSpc>
                <a:spcPct val="90000"/>
              </a:lnSpc>
              <a:buFont typeface="Arial" charset="0"/>
              <a:buNone/>
              <a:defRPr/>
            </a:pPr>
            <a:r>
              <a:rPr lang="uk-UA"/>
              <a:t>Поля в яких робота на замкненій траєкторії дорівнює нулю називаються потенціальними. Тобто електростатичне поле – </a:t>
            </a:r>
            <a:r>
              <a:rPr lang="uk-UA" b="1">
                <a:effectLst>
                  <a:outerShdw blurRad="38100" dist="38100" dir="2700000" algn="tl">
                    <a:srgbClr val="C0C0C0"/>
                  </a:outerShdw>
                </a:effectLst>
              </a:rPr>
              <a:t>потенціальне.</a:t>
            </a:r>
            <a:endParaRPr lang="ru-RU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357188">
              <a:defRPr/>
            </a:pPr>
            <a:endParaRPr lang="ru-RU"/>
          </a:p>
        </p:txBody>
      </p:sp>
      <p:grpSp>
        <p:nvGrpSpPr>
          <p:cNvPr id="419842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1984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4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4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4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5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5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5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985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19844" name="Text Box 14"/>
          <p:cNvSpPr txBox="1">
            <a:spLocks noChangeArrowheads="1"/>
          </p:cNvSpPr>
          <p:nvPr/>
        </p:nvSpPr>
        <p:spPr bwMode="auto">
          <a:xfrm>
            <a:off x="900113" y="3644900"/>
            <a:ext cx="7993062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7188">
              <a:spcBef>
                <a:spcPct val="50000"/>
              </a:spcBef>
            </a:pPr>
            <a:r>
              <a:rPr lang="uk-UA" sz="2800">
                <a:latin typeface="Calibri" pitchFamily="34" charset="0"/>
              </a:rPr>
              <a:t>Тіло,</a:t>
            </a:r>
            <a:r>
              <a:rPr lang="uk-UA" sz="2800" b="1">
                <a:latin typeface="Calibri" pitchFamily="34" charset="0"/>
              </a:rPr>
              <a:t> </a:t>
            </a:r>
            <a:r>
              <a:rPr lang="uk-UA" sz="2800">
                <a:latin typeface="Calibri" pitchFamily="34" charset="0"/>
              </a:rPr>
              <a:t>що перебуває  в потенціальному полі, має потенціальну енергію, за рахунок зменшення якої сили поля  виконують роботу. Тому заряджене тіло, поміщене в електростатичне поле, так само як і тіло, що перебуває в гравітаційному полі Землі, має потенціальну енергію.</a:t>
            </a:r>
            <a:r>
              <a:rPr lang="ru-RU"/>
              <a:t> </a:t>
            </a:r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7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903" name="Rectangle 3"/>
          <p:cNvSpPr>
            <a:spLocks noGrp="1"/>
          </p:cNvSpPr>
          <p:nvPr>
            <p:ph type="body" sz="half" idx="1"/>
          </p:nvPr>
        </p:nvSpPr>
        <p:spPr>
          <a:xfrm>
            <a:off x="971550" y="1268413"/>
            <a:ext cx="7848600" cy="45259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sz="3000"/>
              <a:t>Різниця значень потенціальної енергії у довільних точках дорівнює роботі, яку повинні виконати сили поля, щоб перемістити заряджене тіло із однієї точки у іншу.  </a:t>
            </a:r>
          </a:p>
          <a:p>
            <a:pPr>
              <a:lnSpc>
                <a:spcPct val="90000"/>
              </a:lnSpc>
            </a:pPr>
            <a:r>
              <a:rPr lang="uk-UA" sz="3000"/>
              <a:t>Електростатичне поле є полем </a:t>
            </a:r>
            <a:r>
              <a:rPr lang="uk-UA" sz="3000" b="1"/>
              <a:t>потенціальним.</a:t>
            </a:r>
            <a:r>
              <a:rPr lang="uk-UA" sz="3000"/>
              <a:t> </a:t>
            </a:r>
          </a:p>
          <a:p>
            <a:pPr>
              <a:lnSpc>
                <a:spcPct val="90000"/>
              </a:lnSpc>
            </a:pPr>
            <a:r>
              <a:rPr lang="uk-UA" sz="3000" b="1"/>
              <a:t>Робота сил поля</a:t>
            </a:r>
            <a:r>
              <a:rPr lang="uk-UA" sz="3000"/>
              <a:t> дорівнює зміні потенціальної енергії заряду, взятій з протилежним знаком.</a:t>
            </a:r>
            <a:r>
              <a:rPr lang="uk-UA" sz="2800"/>
              <a:t> </a:t>
            </a:r>
            <a:endParaRPr lang="ru-RU" sz="2800"/>
          </a:p>
        </p:txBody>
      </p:sp>
      <p:grpSp>
        <p:nvGrpSpPr>
          <p:cNvPr id="421904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2190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0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191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graphicFrame>
        <p:nvGraphicFramePr>
          <p:cNvPr id="421902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1692275" y="5734050"/>
          <a:ext cx="6551613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02" name="Формула" r:id="rId3" imgW="1624895" imgH="215806" progId="Equation.3">
                  <p:embed/>
                </p:oleObj>
              </mc:Choice>
              <mc:Fallback>
                <p:oleObj name="Формула" r:id="rId3" imgW="1624895" imgH="215806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5734050"/>
                        <a:ext cx="6551613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1906" name="Rectangle 17"/>
          <p:cNvSpPr>
            <a:spLocks noChangeArrowheads="1"/>
          </p:cNvSpPr>
          <p:nvPr/>
        </p:nvSpPr>
        <p:spPr bwMode="auto">
          <a:xfrm>
            <a:off x="1692275" y="5734050"/>
            <a:ext cx="6551613" cy="863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8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3" name="Rectangle 2"/>
          <p:cNvSpPr>
            <a:spLocks noGrp="1"/>
          </p:cNvSpPr>
          <p:nvPr>
            <p:ph type="body" idx="1"/>
          </p:nvPr>
        </p:nvSpPr>
        <p:spPr>
          <a:xfrm>
            <a:off x="900113" y="1484313"/>
            <a:ext cx="8064500" cy="5184775"/>
          </a:xfrm>
        </p:spPr>
        <p:txBody>
          <a:bodyPr/>
          <a:lstStyle/>
          <a:p>
            <a:pPr marL="0" indent="357188">
              <a:buFont typeface="Arial" charset="0"/>
              <a:buNone/>
            </a:pPr>
            <a:r>
              <a:rPr lang="uk-UA" sz="3000"/>
              <a:t>Потенціальна енергія залежить від вибора нульової точки</a:t>
            </a:r>
            <a:r>
              <a:rPr lang="ru-RU" sz="3000"/>
              <a:t>.</a:t>
            </a:r>
          </a:p>
          <a:p>
            <a:pPr marL="0" indent="357188">
              <a:buFont typeface="Arial" charset="0"/>
              <a:buNone/>
            </a:pPr>
            <a:r>
              <a:rPr lang="uk-UA" sz="3000" b="1"/>
              <a:t>Нульовою називається точка, про яку домовляються, що в ній потенціальна енергія заряду дорівнює нулю.</a:t>
            </a:r>
            <a:r>
              <a:rPr lang="uk-UA" sz="3000"/>
              <a:t> </a:t>
            </a:r>
          </a:p>
          <a:p>
            <a:pPr marL="0" indent="357188">
              <a:buFont typeface="Arial" charset="0"/>
              <a:buNone/>
            </a:pPr>
            <a:r>
              <a:rPr lang="uk-UA" sz="3000"/>
              <a:t>Зазвичай за нульову обирають будь-яку точку, що нескінченно віддалена від зарядів, які створюють поле: </a:t>
            </a:r>
            <a:r>
              <a:rPr lang="en-US" sz="3000"/>
              <a:t>W</a:t>
            </a:r>
            <a:r>
              <a:rPr lang="uk-UA" sz="3000"/>
              <a:t>п </a:t>
            </a:r>
            <a:r>
              <a:rPr lang="uk-UA" sz="3000">
                <a:sym typeface="Symbol" pitchFamily="18" charset="2"/>
              </a:rPr>
              <a:t></a:t>
            </a:r>
            <a:r>
              <a:rPr lang="uk-UA" sz="3000"/>
              <a:t> 0, якщо </a:t>
            </a:r>
            <a:r>
              <a:rPr lang="en-US" sz="3000"/>
              <a:t>r </a:t>
            </a:r>
            <a:r>
              <a:rPr lang="ru-RU" sz="3000">
                <a:sym typeface="Symbol" pitchFamily="18" charset="2"/>
              </a:rPr>
              <a:t></a:t>
            </a:r>
            <a:r>
              <a:rPr lang="uk-UA" sz="3000"/>
              <a:t>. У такому випадку </a:t>
            </a:r>
            <a:r>
              <a:rPr lang="en-US" sz="3000"/>
              <a:t>W</a:t>
            </a:r>
            <a:r>
              <a:rPr lang="uk-UA" sz="3000" baseline="-25000"/>
              <a:t>п2</a:t>
            </a:r>
            <a:r>
              <a:rPr lang="uk-UA" sz="3000"/>
              <a:t> = 0, а А</a:t>
            </a:r>
            <a:r>
              <a:rPr lang="uk-UA" sz="3000" baseline="-25000"/>
              <a:t>1 </a:t>
            </a:r>
            <a:r>
              <a:rPr lang="uk-UA" sz="3000"/>
              <a:t>= </a:t>
            </a:r>
            <a:r>
              <a:rPr lang="en-US" sz="3000"/>
              <a:t>W</a:t>
            </a:r>
            <a:r>
              <a:rPr lang="uk-UA" sz="3000" baseline="-25000"/>
              <a:t>п1</a:t>
            </a:r>
            <a:r>
              <a:rPr lang="uk-UA" sz="3000"/>
              <a:t> </a:t>
            </a:r>
            <a:endParaRPr lang="ru-RU" sz="3000"/>
          </a:p>
        </p:txBody>
      </p:sp>
      <p:grpSp>
        <p:nvGrpSpPr>
          <p:cNvPr id="422914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2291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1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292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22916" name="Rectangle 14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9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77" name="Rectangle 2"/>
          <p:cNvSpPr>
            <a:spLocks noGrp="1"/>
          </p:cNvSpPr>
          <p:nvPr>
            <p:ph type="body" idx="1"/>
          </p:nvPr>
        </p:nvSpPr>
        <p:spPr>
          <a:xfrm>
            <a:off x="900113" y="1484313"/>
            <a:ext cx="8064500" cy="3457575"/>
          </a:xfrm>
        </p:spPr>
        <p:txBody>
          <a:bodyPr/>
          <a:lstStyle/>
          <a:p>
            <a:pPr marL="0" indent="357188">
              <a:buFont typeface="Arial" charset="0"/>
              <a:buNone/>
            </a:pPr>
            <a:r>
              <a:rPr lang="uk-UA" sz="3000" b="1"/>
              <a:t>Потенціальна енергія заряду в даній точці електростатичного поля дорівнює роботі, яку має виконати поле для переміщення заряду з цієї точки в нескінченність.</a:t>
            </a:r>
          </a:p>
          <a:p>
            <a:pPr marL="0" indent="357188">
              <a:buFont typeface="Arial" charset="0"/>
              <a:buNone/>
            </a:pPr>
            <a:r>
              <a:rPr lang="uk-UA" sz="3000" b="1"/>
              <a:t>Потенціальна енергія електростатичної взаємодії двох точкових зарядів </a:t>
            </a:r>
            <a:r>
              <a:rPr lang="en-US" sz="3000"/>
              <a:t>q</a:t>
            </a:r>
            <a:r>
              <a:rPr lang="uk-UA" sz="3000" baseline="-25000"/>
              <a:t>1</a:t>
            </a:r>
            <a:r>
              <a:rPr lang="en-US" sz="3000"/>
              <a:t> i q</a:t>
            </a:r>
            <a:r>
              <a:rPr lang="uk-UA" sz="3000" baseline="-25000"/>
              <a:t>2</a:t>
            </a:r>
            <a:r>
              <a:rPr lang="uk-UA" sz="3000"/>
              <a:t>, розташованих на відстані </a:t>
            </a:r>
            <a:r>
              <a:rPr lang="en-US" sz="3000"/>
              <a:t>r</a:t>
            </a:r>
            <a:r>
              <a:rPr lang="uk-UA" sz="3000"/>
              <a:t> один від одного:</a:t>
            </a:r>
            <a:endParaRPr lang="en-US" sz="3000" b="1"/>
          </a:p>
          <a:p>
            <a:pPr marL="0" indent="357188">
              <a:buFont typeface="Arial" charset="0"/>
              <a:buNone/>
            </a:pPr>
            <a:endParaRPr lang="ru-RU" sz="3000" b="1"/>
          </a:p>
        </p:txBody>
      </p:sp>
      <p:grpSp>
        <p:nvGrpSpPr>
          <p:cNvPr id="424978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2498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8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8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8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8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9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9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499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24980" name="Rectangle 13"/>
          <p:cNvSpPr>
            <a:spLocks noChangeArrowheads="1"/>
          </p:cNvSpPr>
          <p:nvPr/>
        </p:nvSpPr>
        <p:spPr bwMode="auto">
          <a:xfrm>
            <a:off x="0" y="3322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4981" name="Rectangle 15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4982" name="Rectangle 17"/>
          <p:cNvSpPr>
            <a:spLocks noChangeArrowheads="1"/>
          </p:cNvSpPr>
          <p:nvPr/>
        </p:nvSpPr>
        <p:spPr bwMode="auto">
          <a:xfrm>
            <a:off x="0" y="3230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24976" name="Object 16"/>
          <p:cNvGraphicFramePr>
            <a:graphicFrameLocks noChangeAspect="1"/>
          </p:cNvGraphicFramePr>
          <p:nvPr/>
        </p:nvGraphicFramePr>
        <p:xfrm>
          <a:off x="3132138" y="4941888"/>
          <a:ext cx="3024187" cy="171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4976" name="Формула" r:id="rId3" imgW="698197" imgH="393529" progId="Equation.3">
                  <p:embed/>
                </p:oleObj>
              </mc:Choice>
              <mc:Fallback>
                <p:oleObj name="Формула" r:id="rId3" imgW="698197" imgH="393529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941888"/>
                        <a:ext cx="3024187" cy="171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4983" name="Rectangle 18"/>
          <p:cNvSpPr>
            <a:spLocks noChangeArrowheads="1"/>
          </p:cNvSpPr>
          <p:nvPr/>
        </p:nvSpPr>
        <p:spPr bwMode="auto">
          <a:xfrm>
            <a:off x="3132138" y="4941888"/>
            <a:ext cx="3024187" cy="172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10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5" name="Rectangle 3"/>
          <p:cNvSpPr>
            <a:spLocks noGrp="1"/>
          </p:cNvSpPr>
          <p:nvPr>
            <p:ph type="body" idx="1"/>
          </p:nvPr>
        </p:nvSpPr>
        <p:spPr>
          <a:xfrm>
            <a:off x="1042988" y="1600200"/>
            <a:ext cx="7643812" cy="4525963"/>
          </a:xfrm>
        </p:spPr>
        <p:txBody>
          <a:bodyPr/>
          <a:lstStyle/>
          <a:p>
            <a:pPr marL="0" indent="357188">
              <a:buFont typeface="Arial" charset="0"/>
              <a:buNone/>
            </a:pPr>
            <a:r>
              <a:rPr lang="uk-UA" sz="3000" b="1"/>
              <a:t>Енергія взаємодії двох точкових зарядів має зміст роботи, яку має виконати електростатичне поле для збільшення відстані між цими зарядами від </a:t>
            </a:r>
            <a:r>
              <a:rPr lang="en-US" sz="3000" b="1"/>
              <a:t>r</a:t>
            </a:r>
            <a:r>
              <a:rPr lang="uk-UA" sz="3000" b="1"/>
              <a:t> до нескінченності.</a:t>
            </a:r>
            <a:endParaRPr lang="ru-RU" sz="3000" b="1"/>
          </a:p>
        </p:txBody>
      </p:sp>
      <p:grpSp>
        <p:nvGrpSpPr>
          <p:cNvPr id="425986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2598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599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11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09" name="Rectangle 2"/>
          <p:cNvSpPr>
            <a:spLocks noGrp="1"/>
          </p:cNvSpPr>
          <p:nvPr>
            <p:ph type="body" idx="1"/>
          </p:nvPr>
        </p:nvSpPr>
        <p:spPr>
          <a:xfrm>
            <a:off x="1042988" y="1341438"/>
            <a:ext cx="7643812" cy="4784725"/>
          </a:xfrm>
        </p:spPr>
        <p:txBody>
          <a:bodyPr/>
          <a:lstStyle/>
          <a:p>
            <a:pPr marL="0" indent="357188">
              <a:buFont typeface="Arial" charset="0"/>
              <a:buNone/>
            </a:pPr>
            <a:r>
              <a:rPr lang="ru-RU" sz="3000"/>
              <a:t>Схематичні графіки залежності потенціальної енергії взаємодії двох точуових зарядів від відстані між ними.</a:t>
            </a:r>
          </a:p>
          <a:p>
            <a:pPr marL="0" indent="357188">
              <a:buFont typeface="Arial" charset="0"/>
              <a:buNone/>
            </a:pPr>
            <a:r>
              <a:rPr lang="uk-UA" sz="3000"/>
              <a:t>1 – графік для зарядів одного знаку.</a:t>
            </a:r>
          </a:p>
          <a:p>
            <a:pPr marL="0" indent="357188">
              <a:buFont typeface="Arial" charset="0"/>
              <a:buNone/>
            </a:pPr>
            <a:r>
              <a:rPr lang="uk-UA" sz="3000"/>
              <a:t>2 – графік для зарядів протилежних знаків.</a:t>
            </a:r>
            <a:endParaRPr lang="ru-RU" sz="3000"/>
          </a:p>
        </p:txBody>
      </p:sp>
      <p:grpSp>
        <p:nvGrpSpPr>
          <p:cNvPr id="427010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2702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2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2703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1403350" y="0"/>
            <a:ext cx="741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Робота та </a:t>
            </a: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енергія</a:t>
            </a:r>
            <a:r>
              <a:rPr lang="ru-RU" altLang="ru-RU" sz="3600" b="1" dirty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електростатичного поля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grpSp>
        <p:nvGrpSpPr>
          <p:cNvPr id="427012" name="Group 13"/>
          <p:cNvGrpSpPr>
            <a:grpSpLocks/>
          </p:cNvGrpSpPr>
          <p:nvPr/>
        </p:nvGrpSpPr>
        <p:grpSpPr bwMode="auto">
          <a:xfrm>
            <a:off x="4643438" y="3789363"/>
            <a:ext cx="4500562" cy="2633662"/>
            <a:chOff x="3061" y="1525"/>
            <a:chExt cx="2700" cy="2112"/>
          </a:xfrm>
        </p:grpSpPr>
        <p:sp>
          <p:nvSpPr>
            <p:cNvPr id="427014" name="Line 14"/>
            <p:cNvSpPr>
              <a:spLocks noChangeShapeType="1"/>
            </p:cNvSpPr>
            <p:nvPr/>
          </p:nvSpPr>
          <p:spPr bwMode="auto">
            <a:xfrm flipV="1">
              <a:off x="3334" y="1661"/>
              <a:ext cx="0" cy="18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015" name="Line 15"/>
            <p:cNvSpPr>
              <a:spLocks noChangeShapeType="1"/>
            </p:cNvSpPr>
            <p:nvPr/>
          </p:nvSpPr>
          <p:spPr bwMode="auto">
            <a:xfrm>
              <a:off x="3334" y="2614"/>
              <a:ext cx="217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27016" name="Text Box 16"/>
            <p:cNvSpPr txBox="1">
              <a:spLocks noChangeArrowheads="1"/>
            </p:cNvSpPr>
            <p:nvPr/>
          </p:nvSpPr>
          <p:spPr bwMode="auto">
            <a:xfrm>
              <a:off x="3061" y="1570"/>
              <a:ext cx="363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latin typeface="Times New Roman" pitchFamily="18" charset="0"/>
                  <a:cs typeface="Arial" charset="0"/>
                </a:rPr>
                <a:t>W</a:t>
              </a:r>
              <a:endParaRPr lang="ru-RU" sz="2400" b="1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27017" name="Text Box 17"/>
            <p:cNvSpPr txBox="1">
              <a:spLocks noChangeArrowheads="1"/>
            </p:cNvSpPr>
            <p:nvPr/>
          </p:nvSpPr>
          <p:spPr bwMode="auto">
            <a:xfrm>
              <a:off x="5375" y="2613"/>
              <a:ext cx="205" cy="4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Times New Roman" pitchFamily="18" charset="0"/>
                  <a:cs typeface="Arial" charset="0"/>
                </a:rPr>
                <a:t>r</a:t>
              </a:r>
              <a:endParaRPr lang="ru-RU" sz="2800" b="1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27018" name="Text Box 18"/>
            <p:cNvSpPr txBox="1">
              <a:spLocks noChangeArrowheads="1"/>
            </p:cNvSpPr>
            <p:nvPr/>
          </p:nvSpPr>
          <p:spPr bwMode="auto">
            <a:xfrm>
              <a:off x="3107" y="2479"/>
              <a:ext cx="202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itchFamily="18" charset="0"/>
                  <a:cs typeface="Arial" charset="0"/>
                </a:rPr>
                <a:t>0</a:t>
              </a:r>
              <a:endParaRPr lang="ru-RU" sz="2400" b="1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427019" name="Arc 19"/>
            <p:cNvSpPr>
              <a:spLocks/>
            </p:cNvSpPr>
            <p:nvPr/>
          </p:nvSpPr>
          <p:spPr bwMode="auto">
            <a:xfrm rot="10329821">
              <a:off x="3560" y="1525"/>
              <a:ext cx="2106" cy="1085"/>
            </a:xfrm>
            <a:custGeom>
              <a:avLst/>
              <a:gdLst>
                <a:gd name="T0" fmla="*/ 37 w 21594"/>
                <a:gd name="T1" fmla="*/ 0 h 21251"/>
                <a:gd name="T2" fmla="*/ 205 w 21594"/>
                <a:gd name="T3" fmla="*/ 54 h 21251"/>
                <a:gd name="T4" fmla="*/ 0 w 21594"/>
                <a:gd name="T5" fmla="*/ 55 h 21251"/>
                <a:gd name="T6" fmla="*/ 0 60000 65536"/>
                <a:gd name="T7" fmla="*/ 0 60000 65536"/>
                <a:gd name="T8" fmla="*/ 0 60000 65536"/>
                <a:gd name="T9" fmla="*/ 0 w 21594"/>
                <a:gd name="T10" fmla="*/ 0 h 21251"/>
                <a:gd name="T11" fmla="*/ 21594 w 21594"/>
                <a:gd name="T12" fmla="*/ 21251 h 2125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4" h="21251" fill="none" extrusionOk="0">
                  <a:moveTo>
                    <a:pt x="3869" y="0"/>
                  </a:moveTo>
                  <a:cubicBezTo>
                    <a:pt x="13943" y="1834"/>
                    <a:pt x="21344" y="10489"/>
                    <a:pt x="21593" y="20726"/>
                  </a:cubicBezTo>
                </a:path>
                <a:path w="21594" h="21251" stroke="0" extrusionOk="0">
                  <a:moveTo>
                    <a:pt x="3869" y="0"/>
                  </a:moveTo>
                  <a:cubicBezTo>
                    <a:pt x="13943" y="1834"/>
                    <a:pt x="21344" y="10489"/>
                    <a:pt x="21593" y="20726"/>
                  </a:cubicBezTo>
                  <a:lnTo>
                    <a:pt x="0" y="21251"/>
                  </a:lnTo>
                  <a:close/>
                </a:path>
              </a:pathLst>
            </a:custGeom>
            <a:noFill/>
            <a:ln w="38100">
              <a:solidFill>
                <a:srgbClr val="FF0F1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7020" name="Arc 20"/>
            <p:cNvSpPr>
              <a:spLocks/>
            </p:cNvSpPr>
            <p:nvPr/>
          </p:nvSpPr>
          <p:spPr bwMode="auto">
            <a:xfrm rot="11149977" flipV="1">
              <a:off x="3655" y="2647"/>
              <a:ext cx="2106" cy="990"/>
            </a:xfrm>
            <a:custGeom>
              <a:avLst/>
              <a:gdLst>
                <a:gd name="T0" fmla="*/ 44 w 21594"/>
                <a:gd name="T1" fmla="*/ 0 h 21090"/>
                <a:gd name="T2" fmla="*/ 205 w 21594"/>
                <a:gd name="T3" fmla="*/ 45 h 21090"/>
                <a:gd name="T4" fmla="*/ 0 w 21594"/>
                <a:gd name="T5" fmla="*/ 46 h 21090"/>
                <a:gd name="T6" fmla="*/ 0 60000 65536"/>
                <a:gd name="T7" fmla="*/ 0 60000 65536"/>
                <a:gd name="T8" fmla="*/ 0 60000 65536"/>
                <a:gd name="T9" fmla="*/ 0 w 21594"/>
                <a:gd name="T10" fmla="*/ 0 h 21090"/>
                <a:gd name="T11" fmla="*/ 21594 w 21594"/>
                <a:gd name="T12" fmla="*/ 21090 h 2109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594" h="21090" fill="none" extrusionOk="0">
                  <a:moveTo>
                    <a:pt x="4665" y="-1"/>
                  </a:moveTo>
                  <a:cubicBezTo>
                    <a:pt x="14366" y="2145"/>
                    <a:pt x="21352" y="10632"/>
                    <a:pt x="21593" y="20565"/>
                  </a:cubicBezTo>
                </a:path>
                <a:path w="21594" h="21090" stroke="0" extrusionOk="0">
                  <a:moveTo>
                    <a:pt x="4665" y="-1"/>
                  </a:moveTo>
                  <a:cubicBezTo>
                    <a:pt x="14366" y="2145"/>
                    <a:pt x="21352" y="10632"/>
                    <a:pt x="21593" y="20565"/>
                  </a:cubicBezTo>
                  <a:lnTo>
                    <a:pt x="0" y="2109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7021" name="Text Box 21"/>
            <p:cNvSpPr txBox="1">
              <a:spLocks noChangeArrowheads="1"/>
            </p:cNvSpPr>
            <p:nvPr/>
          </p:nvSpPr>
          <p:spPr bwMode="auto">
            <a:xfrm>
              <a:off x="4105" y="2051"/>
              <a:ext cx="186" cy="3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b="1">
                  <a:latin typeface="Times New Roman" pitchFamily="18" charset="0"/>
                  <a:cs typeface="Arial" charset="0"/>
                </a:rPr>
                <a:t>1</a:t>
              </a:r>
            </a:p>
          </p:txBody>
        </p:sp>
        <p:sp>
          <p:nvSpPr>
            <p:cNvPr id="427022" name="Text Box 22"/>
            <p:cNvSpPr txBox="1">
              <a:spLocks noChangeArrowheads="1"/>
            </p:cNvSpPr>
            <p:nvPr/>
          </p:nvSpPr>
          <p:spPr bwMode="auto">
            <a:xfrm>
              <a:off x="4105" y="3135"/>
              <a:ext cx="186" cy="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b="1">
                  <a:latin typeface="Times New Roman" pitchFamily="18" charset="0"/>
                  <a:cs typeface="Arial" charset="0"/>
                </a:rPr>
                <a:t>2</a:t>
              </a:r>
            </a:p>
          </p:txBody>
        </p:sp>
      </p:grp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12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14850" y="3298825"/>
          <a:ext cx="1143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Формула" r:id="rId2" imgW="114120" imgH="215640" progId="Equation.3">
                  <p:embed/>
                </p:oleObj>
              </mc:Choice>
              <mc:Fallback>
                <p:oleObj name="Формула" r:id="rId2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298825"/>
                        <a:ext cx="1143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27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1030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1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5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6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37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5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Закріплення матеріалу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1042988" y="1125538"/>
            <a:ext cx="7850187" cy="573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Як визначається робота однорідного електричного поля по переміщенню заряду?</a:t>
            </a:r>
          </a:p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Назвіть властивості роботи електростатичного поля.</a:t>
            </a:r>
          </a:p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Чому електростатичне поле є потенціальним?</a:t>
            </a:r>
          </a:p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Як пов</a:t>
            </a:r>
            <a:r>
              <a:rPr lang="en-US" sz="2800">
                <a:latin typeface="Calibri" pitchFamily="34" charset="0"/>
              </a:rPr>
              <a:t>’</a:t>
            </a:r>
            <a:r>
              <a:rPr lang="uk-UA" sz="2800">
                <a:latin typeface="Calibri" pitchFamily="34" charset="0"/>
              </a:rPr>
              <a:t>язані робота та енергія електростатичного поля?</a:t>
            </a:r>
          </a:p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Що таке нульова точка?</a:t>
            </a:r>
          </a:p>
          <a:p>
            <a:pPr marL="355600" indent="-355600">
              <a:lnSpc>
                <a:spcPct val="120000"/>
              </a:lnSpc>
              <a:buFontTx/>
              <a:buAutoNum type="arabicPeriod"/>
            </a:pPr>
            <a:r>
              <a:rPr lang="uk-UA" sz="2800">
                <a:latin typeface="Calibri" pitchFamily="34" charset="0"/>
              </a:rPr>
              <a:t>Як визначається потенціальна енергія електростатичної взаємодії двох точкових зарядів?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1" name="Місце для вмісту 2"/>
          <p:cNvSpPr>
            <a:spLocks noGrp="1"/>
          </p:cNvSpPr>
          <p:nvPr>
            <p:ph idx="4294967295"/>
          </p:nvPr>
        </p:nvSpPr>
        <p:spPr>
          <a:xfrm>
            <a:off x="900113" y="1268413"/>
            <a:ext cx="7786687" cy="4525962"/>
          </a:xfrm>
        </p:spPr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uk-UA" sz="2800"/>
              <a:t>Поле створене зарядом 17 нКл. Яку роботу необхідно виконати, щоб однойменний заряд 4 нКл перемістити з точки, віддаленої від першого заряду на 0,5 м, у точку, віддалену від того заряду на 0,05 м?</a:t>
            </a:r>
          </a:p>
          <a:p>
            <a:pPr marL="609600" indent="-609600" eaLnBrk="1" hangingPunct="1">
              <a:buFont typeface="Arial" charset="0"/>
              <a:buAutoNum type="arabicPeriod"/>
            </a:pPr>
            <a:endParaRPr lang="uk-UA" sz="2800"/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uk-UA" sz="2800"/>
              <a:t>Два точкових заряди 2 × 10</a:t>
            </a:r>
            <a:r>
              <a:rPr lang="uk-UA" sz="2800" baseline="30000"/>
              <a:t>-8</a:t>
            </a:r>
            <a:r>
              <a:rPr lang="uk-UA" sz="2800"/>
              <a:t> та 3 нКл знаходяться у вакуумі на відстані 0,6 м один від одного. Яку роботу слід виконати, щоб стулити заряди до відстані 25 см?</a:t>
            </a:r>
            <a:endParaRPr lang="en-US" sz="2800"/>
          </a:p>
        </p:txBody>
      </p:sp>
      <p:grpSp>
        <p:nvGrpSpPr>
          <p:cNvPr id="430082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008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8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8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8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8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8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9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009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5" name="Rectangle 3"/>
          <p:cNvSpPr>
            <a:spLocks noGrp="1"/>
          </p:cNvSpPr>
          <p:nvPr>
            <p:ph type="body" idx="1"/>
          </p:nvPr>
        </p:nvSpPr>
        <p:spPr>
          <a:xfrm>
            <a:off x="900113" y="1268413"/>
            <a:ext cx="7786687" cy="4525962"/>
          </a:xfrm>
        </p:spPr>
        <p:txBody>
          <a:bodyPr/>
          <a:lstStyle/>
          <a:p>
            <a:pPr marL="609600" indent="-609600">
              <a:buFont typeface="Arial" charset="0"/>
              <a:buAutoNum type="arabicPeriod" startAt="3"/>
            </a:pPr>
            <a:r>
              <a:rPr lang="ru-RU" sz="2800"/>
              <a:t>Обчислити потенціальну енергію </a:t>
            </a:r>
            <a:r>
              <a:rPr lang="uk-UA" sz="2800"/>
              <a:t>П</a:t>
            </a:r>
            <a:r>
              <a:rPr lang="ru-RU" sz="2800"/>
              <a:t> системи двох точкових зарядів q</a:t>
            </a:r>
            <a:r>
              <a:rPr lang="ru-RU" sz="2800" baseline="-25000"/>
              <a:t>1</a:t>
            </a:r>
            <a:r>
              <a:rPr lang="ru-RU" sz="2800"/>
              <a:t> = 100 нКл та q</a:t>
            </a:r>
            <a:r>
              <a:rPr lang="ru-RU" sz="2800" baseline="-25000"/>
              <a:t>2 </a:t>
            </a:r>
            <a:r>
              <a:rPr lang="ru-RU" sz="2800"/>
              <a:t>= 10 нКл, які знаходяться на відстані d = 0,1 м один від одного. </a:t>
            </a:r>
          </a:p>
        </p:txBody>
      </p:sp>
      <p:pic>
        <p:nvPicPr>
          <p:cNvPr id="4300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2988" y="3716338"/>
            <a:ext cx="777875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1107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1109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0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1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2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3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4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5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1116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7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19460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1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2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3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4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5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6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9467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3" name="Подзаголовок 12"/>
          <p:cNvSpPr>
            <a:spLocks noGrp="1"/>
          </p:cNvSpPr>
          <p:nvPr>
            <p:ph type="subTitle" idx="4294967295"/>
          </p:nvPr>
        </p:nvSpPr>
        <p:spPr>
          <a:xfrm>
            <a:off x="900113" y="1052513"/>
            <a:ext cx="7993062" cy="5184775"/>
          </a:xfrm>
        </p:spPr>
        <p:txBody>
          <a:bodyPr/>
          <a:lstStyle/>
          <a:p>
            <a:pPr marL="541338" lvl="1" indent="-452438">
              <a:buFont typeface="+mj-lt"/>
              <a:buAutoNum type="arabicPeriod"/>
            </a:pPr>
            <a:r>
              <a:rPr lang="uk-UA" dirty="0"/>
              <a:t>Що називають електричним полем?</a:t>
            </a:r>
          </a:p>
          <a:p>
            <a:pPr marL="541338" lvl="1" indent="-452438">
              <a:buFont typeface="+mj-lt"/>
              <a:buAutoNum type="arabicPeriod"/>
            </a:pPr>
            <a:r>
              <a:rPr lang="uk-UA" dirty="0"/>
              <a:t>Що є силовою характеристикою електричного поля?</a:t>
            </a:r>
          </a:p>
          <a:p>
            <a:pPr marL="541338" lvl="1" indent="-452438">
              <a:buFont typeface="+mj-lt"/>
              <a:buAutoNum type="arabicPeriod"/>
            </a:pPr>
            <a:r>
              <a:rPr lang="uk-UA" dirty="0"/>
              <a:t>Властивості силових ліній електричного поля?</a:t>
            </a:r>
          </a:p>
          <a:p>
            <a:pPr marL="541338" lvl="1" indent="-452438">
              <a:buFont typeface="+mj-lt"/>
              <a:buAutoNum type="arabicPeriod"/>
            </a:pPr>
            <a:r>
              <a:rPr lang="uk-UA" dirty="0"/>
              <a:t>В чому полягає принцип суперпозиції полів?</a:t>
            </a:r>
          </a:p>
          <a:p>
            <a:pPr marL="541338" lvl="1" indent="-452438">
              <a:buFont typeface="+mj-lt"/>
              <a:buAutoNum type="arabicPeriod"/>
            </a:pPr>
            <a:r>
              <a:rPr lang="ru-RU" dirty="0"/>
              <a:t>Чим </a:t>
            </a:r>
            <a:r>
              <a:rPr lang="ru-RU" dirty="0" err="1"/>
              <a:t>відрізняється</a:t>
            </a:r>
            <a:r>
              <a:rPr lang="ru-RU" dirty="0"/>
              <a:t> </a:t>
            </a:r>
            <a:r>
              <a:rPr lang="ru-RU" dirty="0" err="1"/>
              <a:t>простір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оточує</a:t>
            </a:r>
            <a:r>
              <a:rPr lang="ru-RU" dirty="0"/>
              <a:t> </a:t>
            </a:r>
            <a:r>
              <a:rPr lang="ru-RU" dirty="0" err="1"/>
              <a:t>заряджене</a:t>
            </a:r>
            <a:r>
              <a:rPr lang="ru-RU" dirty="0"/>
              <a:t> </a:t>
            </a:r>
            <a:r>
              <a:rPr lang="ru-RU" dirty="0" err="1"/>
              <a:t>тіло</a:t>
            </a:r>
            <a:r>
              <a:rPr lang="ru-RU" dirty="0"/>
              <a:t>, </a:t>
            </a:r>
            <a:r>
              <a:rPr lang="ru-RU" dirty="0" err="1"/>
              <a:t>від</a:t>
            </a:r>
            <a:r>
              <a:rPr lang="ru-RU" dirty="0"/>
              <a:t> простору,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оточує</a:t>
            </a:r>
            <a:r>
              <a:rPr lang="ru-RU" dirty="0"/>
              <a:t> </a:t>
            </a:r>
            <a:r>
              <a:rPr lang="ru-RU" dirty="0" err="1"/>
              <a:t>незаряджене</a:t>
            </a:r>
            <a:r>
              <a:rPr lang="ru-RU" dirty="0"/>
              <a:t> </a:t>
            </a:r>
            <a:r>
              <a:rPr lang="ru-RU" dirty="0" err="1"/>
              <a:t>тіло</a:t>
            </a:r>
            <a:r>
              <a:rPr lang="ru-RU" dirty="0"/>
              <a:t>?</a:t>
            </a:r>
          </a:p>
          <a:p>
            <a:pPr marL="541338" lvl="1" indent="-452438" eaLnBrk="1" hangingPunct="1">
              <a:lnSpc>
                <a:spcPct val="80000"/>
              </a:lnSpc>
              <a:buFont typeface="Arial" charset="0"/>
              <a:buAutoNum type="arabicPeriod"/>
            </a:pP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головні</a:t>
            </a:r>
            <a:r>
              <a:rPr lang="ru-RU" dirty="0"/>
              <a:t> </a:t>
            </a:r>
            <a:r>
              <a:rPr lang="ru-RU" dirty="0" err="1"/>
              <a:t>ознака</a:t>
            </a:r>
            <a:r>
              <a:rPr lang="ru-RU" dirty="0"/>
              <a:t> й </a:t>
            </a:r>
            <a:r>
              <a:rPr lang="ru-RU" dirty="0" err="1"/>
              <a:t>властивість</a:t>
            </a:r>
            <a:r>
              <a:rPr lang="ru-RU" dirty="0"/>
              <a:t> </a:t>
            </a:r>
            <a:r>
              <a:rPr lang="ru-RU" dirty="0" err="1"/>
              <a:t>електричного</a:t>
            </a:r>
            <a:r>
              <a:rPr lang="ru-RU" dirty="0"/>
              <a:t> поля?</a:t>
            </a:r>
          </a:p>
        </p:txBody>
      </p: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1188244" y="300037"/>
            <a:ext cx="741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Актуалізація опорних знань</a:t>
            </a:r>
            <a:endParaRPr 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110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3795713"/>
            <a:ext cx="5040313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2130" name="Rectangle 3"/>
          <p:cNvSpPr>
            <a:spLocks noGrp="1"/>
          </p:cNvSpPr>
          <p:nvPr>
            <p:ph type="body" idx="1"/>
          </p:nvPr>
        </p:nvSpPr>
        <p:spPr>
          <a:xfrm>
            <a:off x="827088" y="1125538"/>
            <a:ext cx="8208962" cy="4525962"/>
          </a:xfrm>
        </p:spPr>
        <p:txBody>
          <a:bodyPr/>
          <a:lstStyle/>
          <a:p>
            <a:pPr marL="609600" indent="-609600">
              <a:buFont typeface="Arial" charset="0"/>
              <a:buAutoNum type="arabicPeriod" startAt="4"/>
            </a:pPr>
            <a:r>
              <a:rPr lang="ru-RU" sz="3000"/>
              <a:t>Знайти потенціальну енергію П системм трьох точкових зарядів q</a:t>
            </a:r>
            <a:r>
              <a:rPr lang="ru-RU" sz="3000" baseline="-25000"/>
              <a:t>1</a:t>
            </a:r>
            <a:r>
              <a:rPr lang="ru-RU" sz="3000"/>
              <a:t> = 10 нКл, q</a:t>
            </a:r>
            <a:r>
              <a:rPr lang="ru-RU" sz="3000" baseline="-25000"/>
              <a:t>2</a:t>
            </a:r>
            <a:r>
              <a:rPr lang="ru-RU" sz="3000"/>
              <a:t> = 20 нКл, q</a:t>
            </a:r>
            <a:r>
              <a:rPr lang="ru-RU" sz="3000" baseline="-25000"/>
              <a:t>3</a:t>
            </a:r>
            <a:r>
              <a:rPr lang="ru-RU" sz="3000"/>
              <a:t> = − 30 нКл, які розташовані у вершинах рівностороннього трикутника зі стороною а = 0,1 м.</a:t>
            </a:r>
            <a:r>
              <a:rPr lang="ru-RU"/>
              <a:t> </a:t>
            </a:r>
          </a:p>
        </p:txBody>
      </p:sp>
      <p:pic>
        <p:nvPicPr>
          <p:cNvPr id="43213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3716338"/>
            <a:ext cx="3554412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1110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35150" y="5589588"/>
            <a:ext cx="1728788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2133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2135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36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37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38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39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40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41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2142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3" name="Rectangle 3"/>
          <p:cNvSpPr>
            <a:spLocks noGrp="1"/>
          </p:cNvSpPr>
          <p:nvPr>
            <p:ph type="body" idx="1"/>
          </p:nvPr>
        </p:nvSpPr>
        <p:spPr>
          <a:xfrm>
            <a:off x="755650" y="1268413"/>
            <a:ext cx="7942263" cy="4525962"/>
          </a:xfrm>
        </p:spPr>
        <p:txBody>
          <a:bodyPr/>
          <a:lstStyle/>
          <a:p>
            <a:pPr marL="609600" indent="-609600">
              <a:buFont typeface="Arial" charset="0"/>
              <a:buAutoNum type="arabicPeriod" startAt="5"/>
            </a:pPr>
            <a:r>
              <a:rPr lang="ru-RU" sz="3000"/>
              <a:t>Яка потенціальна енергія П четирьох однакових точкових електричних зарядів {q</a:t>
            </a:r>
            <a:r>
              <a:rPr lang="ru-RU" sz="3000" baseline="-25000"/>
              <a:t>1</a:t>
            </a:r>
            <a:r>
              <a:rPr lang="ru-RU" sz="3000"/>
              <a:t> = q</a:t>
            </a:r>
            <a:r>
              <a:rPr lang="ru-RU" sz="3000" baseline="-25000"/>
              <a:t>2</a:t>
            </a:r>
            <a:r>
              <a:rPr lang="ru-RU" sz="3000"/>
              <a:t> = q</a:t>
            </a:r>
            <a:r>
              <a:rPr lang="ru-RU" sz="3000" baseline="-25000"/>
              <a:t>3</a:t>
            </a:r>
            <a:r>
              <a:rPr lang="ru-RU" sz="3000"/>
              <a:t> = q</a:t>
            </a:r>
            <a:r>
              <a:rPr lang="ru-RU" sz="3000" baseline="-25000"/>
              <a:t>4</a:t>
            </a:r>
            <a:r>
              <a:rPr lang="ru-RU" sz="3000"/>
              <a:t> = 10 </a:t>
            </a:r>
            <a:r>
              <a:rPr lang="ru-RU" sz="3000" baseline="30000"/>
              <a:t>−8</a:t>
            </a:r>
            <a:r>
              <a:rPr lang="ru-RU" sz="3000"/>
              <a:t> Кл }, які розташовані у вершинах квадрата зі стороною а = 0,1 м.</a:t>
            </a:r>
            <a:r>
              <a:rPr lang="ru-RU"/>
              <a:t> </a:t>
            </a:r>
          </a:p>
        </p:txBody>
      </p:sp>
      <p:pic>
        <p:nvPicPr>
          <p:cNvPr id="43315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3357563"/>
            <a:ext cx="3098800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213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3716338"/>
            <a:ext cx="5184775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213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95513" y="5300663"/>
            <a:ext cx="2160587" cy="78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3157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3159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0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1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2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3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4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5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3166" name="Picture 2"/>
            <p:cNvPicPr>
              <a:picLocks noChangeAspect="1" noChangeArrowheads="1"/>
            </p:cNvPicPr>
            <p:nvPr/>
          </p:nvPicPr>
          <p:blipFill>
            <a:blip r:embed="rId5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177" name="Rectangle 3"/>
          <p:cNvSpPr>
            <a:spLocks noGrp="1"/>
          </p:cNvSpPr>
          <p:nvPr>
            <p:ph type="body" idx="1"/>
          </p:nvPr>
        </p:nvSpPr>
        <p:spPr>
          <a:xfrm>
            <a:off x="900113" y="1125538"/>
            <a:ext cx="7797800" cy="4525962"/>
          </a:xfrm>
        </p:spPr>
        <p:txBody>
          <a:bodyPr/>
          <a:lstStyle/>
          <a:p>
            <a:pPr marL="609600" indent="-609600">
              <a:buFont typeface="Arial" charset="0"/>
              <a:buAutoNum type="arabicPeriod" startAt="6"/>
            </a:pPr>
            <a:r>
              <a:rPr lang="ru-RU" sz="2800"/>
              <a:t>Визначити потенціальну енергію системи четырьох однакових за модулем точкових зарядів |q| = 10 нКл, які розташовані у вершинах квадрата зі стороною а = 0,1 м. Два заряди додатні, а два інші мають протилежні знаки. Розв</a:t>
            </a:r>
            <a:r>
              <a:rPr lang="en-US" sz="2800"/>
              <a:t>’</a:t>
            </a:r>
            <a:r>
              <a:rPr lang="uk-UA" sz="2800"/>
              <a:t>язати задачу</a:t>
            </a:r>
            <a:r>
              <a:rPr lang="ru-RU" sz="2800"/>
              <a:t> для двох можливих варіантів розташування зарядів.</a:t>
            </a:r>
            <a:r>
              <a:rPr lang="ru-RU"/>
              <a:t> </a:t>
            </a:r>
          </a:p>
        </p:txBody>
      </p:sp>
      <p:grpSp>
        <p:nvGrpSpPr>
          <p:cNvPr id="434178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418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418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418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844675"/>
            <a:ext cx="5688013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5202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372225" y="1412875"/>
            <a:ext cx="2481263" cy="2319338"/>
          </a:xfrm>
        </p:spPr>
      </p:pic>
      <p:pic>
        <p:nvPicPr>
          <p:cNvPr id="43418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84438" y="3068638"/>
            <a:ext cx="1943100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83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43663" y="4221163"/>
            <a:ext cx="2409825" cy="225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4184" name="Picture 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58888" y="4437063"/>
            <a:ext cx="4824412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5206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5210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1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2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3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4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5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6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5217" name="Picture 2"/>
            <p:cNvPicPr>
              <a:picLocks noChangeAspect="1" noChangeArrowheads="1"/>
            </p:cNvPicPr>
            <p:nvPr/>
          </p:nvPicPr>
          <p:blipFill>
            <a:blip r:embed="rId7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35208" name="Text Box 19"/>
          <p:cNvSpPr txBox="1">
            <a:spLocks noChangeArrowheads="1"/>
          </p:cNvSpPr>
          <p:nvPr/>
        </p:nvSpPr>
        <p:spPr bwMode="auto">
          <a:xfrm>
            <a:off x="900113" y="1196975"/>
            <a:ext cx="4392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 i="1">
                <a:latin typeface="Calibri" pitchFamily="34" charset="0"/>
              </a:rPr>
              <a:t>1 випадок</a:t>
            </a:r>
            <a:endParaRPr lang="ru-RU" sz="2800" b="1" i="1">
              <a:latin typeface="Calibri" pitchFamily="34" charset="0"/>
            </a:endParaRPr>
          </a:p>
        </p:txBody>
      </p:sp>
      <p:sp>
        <p:nvSpPr>
          <p:cNvPr id="434196" name="Text Box 20"/>
          <p:cNvSpPr txBox="1">
            <a:spLocks noChangeArrowheads="1"/>
          </p:cNvSpPr>
          <p:nvPr/>
        </p:nvSpPr>
        <p:spPr bwMode="auto">
          <a:xfrm>
            <a:off x="900113" y="3860800"/>
            <a:ext cx="4392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 i="1">
                <a:latin typeface="Calibri" pitchFamily="34" charset="0"/>
              </a:rPr>
              <a:t>2 випадок</a:t>
            </a:r>
            <a:endParaRPr lang="ru-RU" sz="2800" b="1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3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3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34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34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520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086225"/>
            <a:ext cx="7488237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6226" name="Rectangle 3"/>
          <p:cNvSpPr>
            <a:spLocks noGrp="1"/>
          </p:cNvSpPr>
          <p:nvPr>
            <p:ph type="body" idx="1"/>
          </p:nvPr>
        </p:nvSpPr>
        <p:spPr>
          <a:xfrm>
            <a:off x="755650" y="981075"/>
            <a:ext cx="8013700" cy="4525963"/>
          </a:xfrm>
        </p:spPr>
        <p:txBody>
          <a:bodyPr/>
          <a:lstStyle/>
          <a:p>
            <a:pPr marL="609600" indent="-609600">
              <a:buFont typeface="Arial" charset="0"/>
              <a:buAutoNum type="arabicPeriod" startAt="7"/>
            </a:pPr>
            <a:r>
              <a:rPr lang="ru-RU" sz="2800"/>
              <a:t>Система з п</a:t>
            </a:r>
            <a:r>
              <a:rPr lang="en-US" sz="2800"/>
              <a:t>’</a:t>
            </a:r>
            <a:r>
              <a:rPr lang="ru-RU" sz="2800"/>
              <a:t>яти додатніх однакових точкових зарядів q = 1 мкКл, яка представляє собою лінійну гратку з періодом d = 10 см. Визначити потенціальну енергію системи. </a:t>
            </a:r>
          </a:p>
        </p:txBody>
      </p:sp>
      <p:pic>
        <p:nvPicPr>
          <p:cNvPr id="43622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2852738"/>
            <a:ext cx="7561263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36228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36230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1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2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3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4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5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6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36237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4460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altLang="ru-RU" sz="3600" b="1" dirty="0" err="1">
                <a:solidFill>
                  <a:schemeClr val="accent1"/>
                </a:solidFill>
                <a:latin typeface="Calibri" pitchFamily="34" charset="0"/>
              </a:rPr>
              <a:t>Розв</a:t>
            </a:r>
            <a:r>
              <a:rPr lang="en-US" altLang="ru-RU" sz="3600" b="1" dirty="0">
                <a:solidFill>
                  <a:schemeClr val="accent1"/>
                </a:solidFill>
                <a:latin typeface="Calibri" pitchFamily="34" charset="0"/>
              </a:rPr>
              <a:t>’</a:t>
            </a:r>
            <a:r>
              <a:rPr lang="uk-UA" altLang="ru-RU" sz="3600" b="1" dirty="0" err="1">
                <a:solidFill>
                  <a:schemeClr val="accent1"/>
                </a:solidFill>
                <a:latin typeface="Calibri" pitchFamily="34" charset="0"/>
              </a:rPr>
              <a:t>язування</a:t>
            </a: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 задач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5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4514850" y="3298825"/>
          <a:ext cx="114300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4" name="Формула" r:id="rId2" imgW="114120" imgH="215640" progId="Equation.3">
                  <p:embed/>
                </p:oleObj>
              </mc:Choice>
              <mc:Fallback>
                <p:oleObj name="Формула" r:id="rId2" imgW="1141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298825"/>
                        <a:ext cx="114300" cy="260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5475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105481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2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3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5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6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7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05488" name="Picture 2"/>
            <p:cNvPicPr>
              <a:picLocks noChangeAspect="1" noChangeArrowheads="1"/>
            </p:cNvPicPr>
            <p:nvPr/>
          </p:nvPicPr>
          <p:blipFill>
            <a:blip r:embed="rId4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05484" name="Rectangle 7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uk-UA" altLang="ru-RU" sz="3600" b="1" dirty="0">
                <a:solidFill>
                  <a:schemeClr val="accent1"/>
                </a:solidFill>
                <a:latin typeface="Calibri" pitchFamily="34" charset="0"/>
              </a:rPr>
              <a:t>Домашнє завдання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05477" name="Text Box 13"/>
          <p:cNvSpPr txBox="1">
            <a:spLocks noChangeArrowheads="1"/>
          </p:cNvSpPr>
          <p:nvPr/>
        </p:nvSpPr>
        <p:spPr bwMode="auto">
          <a:xfrm>
            <a:off x="900113" y="1268413"/>
            <a:ext cx="81359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5600" indent="-355600"/>
            <a:endParaRPr lang="ru-RU" sz="2800">
              <a:latin typeface="Calibri" pitchFamily="34" charset="0"/>
            </a:endParaRPr>
          </a:p>
        </p:txBody>
      </p:sp>
      <p:sp>
        <p:nvSpPr>
          <p:cNvPr id="105478" name="Text Box 14"/>
          <p:cNvSpPr txBox="1">
            <a:spLocks noChangeArrowheads="1"/>
          </p:cNvSpPr>
          <p:nvPr/>
        </p:nvSpPr>
        <p:spPr bwMode="auto">
          <a:xfrm>
            <a:off x="971550" y="1484313"/>
            <a:ext cx="7848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05479" name="Text Box 15"/>
          <p:cNvSpPr txBox="1">
            <a:spLocks noChangeArrowheads="1"/>
          </p:cNvSpPr>
          <p:nvPr/>
        </p:nvSpPr>
        <p:spPr bwMode="auto">
          <a:xfrm>
            <a:off x="1187624" y="4300696"/>
            <a:ext cx="475297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uk-UA" sz="2800" dirty="0">
                <a:latin typeface="Calibri" pitchFamily="34" charset="0"/>
              </a:rPr>
              <a:t>Підручник § 42, </a:t>
            </a:r>
            <a:endParaRPr lang="ru-RU" sz="2800" dirty="0">
              <a:latin typeface="Calibri" pitchFamily="34" charset="0"/>
            </a:endParaRP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uk-UA" sz="2800" dirty="0">
                <a:latin typeface="Calibri" pitchFamily="34" charset="0"/>
              </a:rPr>
              <a:t>Вправа 42 (1, 2).</a:t>
            </a:r>
            <a:r>
              <a:rPr lang="ru-RU" sz="2800" dirty="0">
                <a:latin typeface="Calibri" pitchFamily="34" charset="0"/>
              </a:rPr>
              <a:t> 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endParaRPr lang="ru-RU" sz="2800" dirty="0">
              <a:latin typeface="Calibri" pitchFamily="34" charset="0"/>
            </a:endParaRPr>
          </a:p>
        </p:txBody>
      </p:sp>
      <p:pic>
        <p:nvPicPr>
          <p:cNvPr id="60420" name="Picture 7" descr="MP900439450[1]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5"/>
          <a:srcRect/>
          <a:stretch>
            <a:fillRect/>
          </a:stretch>
        </p:blipFill>
        <p:spPr>
          <a:xfrm>
            <a:off x="5795963" y="1196975"/>
            <a:ext cx="3046412" cy="2946400"/>
          </a:xfrm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00113" y="1308680"/>
            <a:ext cx="8064500" cy="510482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+mj-lt"/>
              <a:buAutoNum type="arabicPeriod" startAt="8"/>
            </a:pPr>
            <a:r>
              <a:rPr lang="ru-RU" sz="2800" dirty="0"/>
              <a:t>Як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виявити</a:t>
            </a:r>
            <a:r>
              <a:rPr lang="ru-RU" sz="2800" dirty="0"/>
              <a:t> </a:t>
            </a:r>
            <a:r>
              <a:rPr lang="ru-RU" sz="2800" dirty="0" err="1"/>
              <a:t>електричне</a:t>
            </a:r>
            <a:r>
              <a:rPr lang="ru-RU" sz="2800" dirty="0"/>
              <a:t> поле в </a:t>
            </a:r>
            <a:r>
              <a:rPr lang="ru-RU" sz="2800" dirty="0" err="1"/>
              <a:t>певній</a:t>
            </a:r>
            <a:r>
              <a:rPr lang="ru-RU" sz="2800" dirty="0"/>
              <a:t> </a:t>
            </a:r>
            <a:r>
              <a:rPr lang="ru-RU" sz="2800" dirty="0" err="1"/>
              <a:t>точці</a:t>
            </a:r>
            <a:r>
              <a:rPr lang="ru-RU" sz="2800" dirty="0"/>
              <a:t>?</a:t>
            </a:r>
          </a:p>
          <a:p>
            <a:pPr marL="609600" indent="-609600" eaLnBrk="1" hangingPunct="1">
              <a:lnSpc>
                <a:spcPct val="80000"/>
              </a:lnSpc>
              <a:buFont typeface="+mj-lt"/>
              <a:buAutoNum type="arabicPeriod" startAt="8"/>
            </a:pPr>
            <a:r>
              <a:rPr lang="ru-RU" sz="2800" dirty="0"/>
              <a:t>Чим </a:t>
            </a:r>
            <a:r>
              <a:rPr lang="ru-RU" sz="2800" dirty="0" err="1"/>
              <a:t>визначається</a:t>
            </a:r>
            <a:r>
              <a:rPr lang="ru-RU" sz="2800" dirty="0"/>
              <a:t> густота </a:t>
            </a:r>
            <a:r>
              <a:rPr lang="ru-RU" sz="2800" dirty="0" err="1"/>
              <a:t>силових</a:t>
            </a:r>
            <a:r>
              <a:rPr lang="ru-RU" sz="2800" dirty="0"/>
              <a:t> </a:t>
            </a:r>
            <a:r>
              <a:rPr lang="ru-RU" sz="2800" dirty="0" err="1"/>
              <a:t>ліній</a:t>
            </a:r>
            <a:r>
              <a:rPr lang="ru-RU" sz="2800" dirty="0"/>
              <a:t>?</a:t>
            </a:r>
          </a:p>
          <a:p>
            <a:pPr marL="609600" indent="-609600" eaLnBrk="1" hangingPunct="1">
              <a:lnSpc>
                <a:spcPct val="80000"/>
              </a:lnSpc>
              <a:buFont typeface="+mj-lt"/>
              <a:buAutoNum type="arabicPeriod" startAt="8"/>
            </a:pPr>
            <a:r>
              <a:rPr lang="ru-RU" sz="2800" dirty="0"/>
              <a:t>Як </a:t>
            </a:r>
            <a:r>
              <a:rPr lang="ru-RU" sz="2800" dirty="0" err="1"/>
              <a:t>визначається</a:t>
            </a:r>
            <a:r>
              <a:rPr lang="ru-RU" sz="2800" dirty="0"/>
              <a:t> </a:t>
            </a:r>
            <a:r>
              <a:rPr lang="ru-RU" sz="2800" dirty="0" err="1"/>
              <a:t>напрямок</a:t>
            </a:r>
            <a:r>
              <a:rPr lang="ru-RU" sz="2800" dirty="0"/>
              <a:t> </a:t>
            </a:r>
            <a:r>
              <a:rPr lang="ru-RU" sz="2800" dirty="0" err="1"/>
              <a:t>ліній</a:t>
            </a:r>
            <a:r>
              <a:rPr lang="ru-RU" sz="2800" dirty="0"/>
              <a:t> </a:t>
            </a:r>
            <a:r>
              <a:rPr lang="ru-RU" sz="2800" dirty="0" err="1"/>
              <a:t>напруженості</a:t>
            </a:r>
            <a:r>
              <a:rPr lang="ru-RU" sz="2800" dirty="0"/>
              <a:t> поля?</a:t>
            </a:r>
          </a:p>
          <a:p>
            <a:pPr marL="609600" indent="-609600" eaLnBrk="1" hangingPunct="1">
              <a:lnSpc>
                <a:spcPct val="80000"/>
              </a:lnSpc>
              <a:buFont typeface="+mj-lt"/>
              <a:buAutoNum type="arabicPeriod" startAt="8"/>
            </a:pP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можуть</a:t>
            </a:r>
            <a:r>
              <a:rPr lang="ru-RU" sz="2800" dirty="0"/>
              <a:t> </a:t>
            </a:r>
            <a:r>
              <a:rPr lang="ru-RU" sz="2800" dirty="0" err="1"/>
              <a:t>силові</a:t>
            </a:r>
            <a:r>
              <a:rPr lang="ru-RU" sz="2800" dirty="0"/>
              <a:t> </a:t>
            </a:r>
            <a:r>
              <a:rPr lang="ru-RU" sz="2800" dirty="0" err="1"/>
              <a:t>лінії</a:t>
            </a:r>
            <a:r>
              <a:rPr lang="ru-RU" sz="2800" dirty="0"/>
              <a:t> </a:t>
            </a:r>
            <a:r>
              <a:rPr lang="ru-RU" sz="2800" dirty="0" err="1"/>
              <a:t>перетинатися</a:t>
            </a:r>
            <a:r>
              <a:rPr lang="ru-RU" sz="2800" dirty="0"/>
              <a:t>?</a:t>
            </a:r>
          </a:p>
          <a:p>
            <a:pPr marL="609600" indent="-609600" eaLnBrk="1" hangingPunct="1">
              <a:lnSpc>
                <a:spcPct val="80000"/>
              </a:lnSpc>
              <a:buFont typeface="+mj-lt"/>
              <a:buAutoNum type="arabicPeriod" startAt="8"/>
            </a:pP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справедливим</a:t>
            </a:r>
            <a:r>
              <a:rPr lang="ru-RU" sz="2800" dirty="0"/>
              <a:t> є </a:t>
            </a:r>
            <a:r>
              <a:rPr lang="ru-RU" sz="2800" dirty="0" err="1"/>
              <a:t>твердження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вільні</a:t>
            </a:r>
            <a:r>
              <a:rPr lang="ru-RU" sz="2800" dirty="0"/>
              <a:t> </a:t>
            </a:r>
            <a:r>
              <a:rPr lang="ru-RU" sz="2800" dirty="0" err="1"/>
              <a:t>заряджені</a:t>
            </a:r>
            <a:r>
              <a:rPr lang="ru-RU" sz="2800" dirty="0"/>
              <a:t> </a:t>
            </a:r>
            <a:r>
              <a:rPr lang="ru-RU" sz="2800" dirty="0" err="1"/>
              <a:t>частинки</a:t>
            </a:r>
            <a:r>
              <a:rPr lang="uk-UA" sz="2800" dirty="0"/>
              <a:t> </a:t>
            </a:r>
            <a:r>
              <a:rPr lang="ru-RU" sz="2800" dirty="0" err="1"/>
              <a:t>рухаються</a:t>
            </a:r>
            <a:r>
              <a:rPr lang="ru-RU" sz="2800" dirty="0"/>
              <a:t> в </a:t>
            </a:r>
            <a:r>
              <a:rPr lang="ru-RU" sz="2800" dirty="0" err="1"/>
              <a:t>електростатичному</a:t>
            </a:r>
            <a:r>
              <a:rPr lang="ru-RU" sz="2800" dirty="0"/>
              <a:t> </a:t>
            </a:r>
            <a:r>
              <a:rPr lang="ru-RU" sz="2800" dirty="0" err="1"/>
              <a:t>полі</a:t>
            </a:r>
            <a:r>
              <a:rPr lang="ru-RU" sz="2800" dirty="0"/>
              <a:t> </a:t>
            </a:r>
            <a:r>
              <a:rPr lang="ru-RU" sz="2800" dirty="0" err="1"/>
              <a:t>уздовж</a:t>
            </a:r>
            <a:r>
              <a:rPr lang="ru-RU" sz="2800" dirty="0"/>
              <a:t> </a:t>
            </a:r>
            <a:r>
              <a:rPr lang="ru-RU" sz="2800" dirty="0" err="1"/>
              <a:t>силових</a:t>
            </a:r>
            <a:r>
              <a:rPr lang="ru-RU" sz="2800" dirty="0"/>
              <a:t> </a:t>
            </a:r>
            <a:r>
              <a:rPr lang="ru-RU" sz="2800" dirty="0" err="1"/>
              <a:t>ліній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поля?</a:t>
            </a:r>
          </a:p>
        </p:txBody>
      </p:sp>
      <p:grpSp>
        <p:nvGrpSpPr>
          <p:cNvPr id="21506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2150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0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151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6422" name="Text Box 38"/>
          <p:cNvSpPr txBox="1">
            <a:spLocks noChangeArrowheads="1"/>
          </p:cNvSpPr>
          <p:nvPr/>
        </p:nvSpPr>
        <p:spPr bwMode="auto">
          <a:xfrm>
            <a:off x="1223963" y="333664"/>
            <a:ext cx="7416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Актуалізація опорних знань</a:t>
            </a:r>
            <a:endParaRPr 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09" name="Rectangle 3"/>
          <p:cNvSpPr>
            <a:spLocks noGrp="1"/>
          </p:cNvSpPr>
          <p:nvPr>
            <p:ph type="body" idx="1"/>
          </p:nvPr>
        </p:nvSpPr>
        <p:spPr>
          <a:xfrm>
            <a:off x="827088" y="1600200"/>
            <a:ext cx="7859712" cy="4525963"/>
          </a:xfrm>
        </p:spPr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uk-UA"/>
              <a:t>Робота однорідного електричного поля по переміщенню заряду.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uk-UA"/>
              <a:t>Властивості роботи електростатичного поля.</a:t>
            </a:r>
          </a:p>
          <a:p>
            <a:pPr marL="609600" indent="-609600" eaLnBrk="1" hangingPunct="1">
              <a:buFont typeface="Arial" charset="0"/>
              <a:buAutoNum type="arabicPeriod"/>
            </a:pPr>
            <a:r>
              <a:rPr lang="uk-UA"/>
              <a:t>Робота та енергія електростатичного поля.</a:t>
            </a:r>
            <a:endParaRPr lang="ru-RU"/>
          </a:p>
        </p:txBody>
      </p:sp>
      <p:grpSp>
        <p:nvGrpSpPr>
          <p:cNvPr id="324610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32461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461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600" b="1" dirty="0">
                <a:solidFill>
                  <a:schemeClr val="accent1"/>
                </a:solidFill>
              </a:rPr>
              <a:t>План уроку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3" name="Rectangle 3"/>
          <p:cNvSpPr>
            <a:spLocks noGrp="1"/>
          </p:cNvSpPr>
          <p:nvPr>
            <p:ph type="body" idx="1"/>
          </p:nvPr>
        </p:nvSpPr>
        <p:spPr>
          <a:xfrm>
            <a:off x="913257" y="1677698"/>
            <a:ext cx="8135937" cy="4525962"/>
          </a:xfrm>
        </p:spPr>
        <p:txBody>
          <a:bodyPr/>
          <a:lstStyle/>
          <a:p>
            <a:pPr marL="0" indent="534988">
              <a:buFont typeface="Arial" charset="0"/>
              <a:buNone/>
            </a:pPr>
            <a:r>
              <a:rPr lang="uk-UA" sz="2800" dirty="0"/>
              <a:t>На заряд, вміщений в електростатичне поле, діє сила: </a:t>
            </a:r>
          </a:p>
          <a:p>
            <a:pPr marL="0" indent="534988" algn="ctr">
              <a:spcBef>
                <a:spcPct val="0"/>
              </a:spcBef>
              <a:buFont typeface="Arial" charset="0"/>
              <a:buNone/>
            </a:pPr>
            <a:r>
              <a:rPr lang="en-US" sz="4000" b="1" dirty="0"/>
              <a:t>F</a:t>
            </a:r>
            <a:r>
              <a:rPr lang="ru-RU" sz="4000" b="1" dirty="0"/>
              <a:t> = </a:t>
            </a:r>
            <a:r>
              <a:rPr lang="en-US" sz="4000" b="1" dirty="0"/>
              <a:t>q E</a:t>
            </a:r>
            <a:endParaRPr lang="uk-UA" sz="4000" b="1" dirty="0"/>
          </a:p>
          <a:p>
            <a:pPr marL="0" indent="534988">
              <a:spcBef>
                <a:spcPct val="5000"/>
              </a:spcBef>
              <a:buFont typeface="Arial" charset="0"/>
              <a:buNone/>
            </a:pPr>
            <a:r>
              <a:rPr lang="uk-UA" sz="2800" dirty="0"/>
              <a:t>Якщо заряд рухається в електростатичному полі під впливом сили, яка діє на нього з боку поля, то поле виконує роботу </a:t>
            </a:r>
            <a:r>
              <a:rPr lang="en-US" sz="2800" dirty="0"/>
              <a:t>A</a:t>
            </a:r>
            <a:r>
              <a:rPr lang="uk-UA" sz="2800" baseline="-25000" dirty="0"/>
              <a:t>поля</a:t>
            </a:r>
            <a:r>
              <a:rPr lang="ru-RU" sz="2800" dirty="0"/>
              <a:t> &gt; </a:t>
            </a:r>
            <a:r>
              <a:rPr lang="uk-UA" sz="2800" dirty="0"/>
              <a:t>0, якщо ж заряд рухається проти сили, яка діє на нього з боку поля, то робота поля </a:t>
            </a:r>
            <a:r>
              <a:rPr lang="en-US" sz="2800" dirty="0"/>
              <a:t>A</a:t>
            </a:r>
            <a:r>
              <a:rPr lang="uk-UA" sz="2800" baseline="-25000" dirty="0"/>
              <a:t>поля</a:t>
            </a:r>
            <a:r>
              <a:rPr lang="ru-RU" sz="2800" dirty="0"/>
              <a:t> &lt; </a:t>
            </a:r>
            <a:r>
              <a:rPr lang="uk-UA" sz="2800" dirty="0"/>
              <a:t>0, робота виконується зовнішньою силою проти сил поля.</a:t>
            </a:r>
            <a:endParaRPr lang="ru-RU" sz="2800" dirty="0"/>
          </a:p>
        </p:txBody>
      </p:sp>
      <p:grpSp>
        <p:nvGrpSpPr>
          <p:cNvPr id="325635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32563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3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3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4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4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4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43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25644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1</a:t>
            </a:r>
            <a:endParaRPr lang="ru-RU" sz="3600">
              <a:solidFill>
                <a:srgbClr val="FFFFFF"/>
              </a:solidFill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61FAA797-0C49-443E-9F2C-9BDAD3039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Робота однорідного електричного поля по переміщенню заряду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52" name="Rectangle 1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53" name="Rectangle 1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54" name="Rectangle 20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59445" name="Object 20"/>
          <p:cNvGraphicFramePr>
            <a:graphicFrameLocks noChangeAspect="1"/>
          </p:cNvGraphicFramePr>
          <p:nvPr/>
        </p:nvGraphicFramePr>
        <p:xfrm>
          <a:off x="4284663" y="4857750"/>
          <a:ext cx="3816350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40" name="Формула" r:id="rId2" imgW="660240" imgH="203040" progId="Equation.3">
                  <p:embed/>
                </p:oleObj>
              </mc:Choice>
              <mc:Fallback>
                <p:oleObj name="Формула" r:id="rId2" imgW="660240" imgH="20304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857750"/>
                        <a:ext cx="3816350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4755" name="Rectangle 2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56" name="Rectangle 23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57" name="Rectangle 2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14758" name="Rectangle 27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359452" name="Group 28"/>
          <p:cNvGrpSpPr>
            <a:grpSpLocks/>
          </p:cNvGrpSpPr>
          <p:nvPr/>
        </p:nvGrpSpPr>
        <p:grpSpPr bwMode="auto">
          <a:xfrm>
            <a:off x="5651500" y="1773238"/>
            <a:ext cx="3168650" cy="2414587"/>
            <a:chOff x="3606" y="1253"/>
            <a:chExt cx="1996" cy="1521"/>
          </a:xfrm>
        </p:grpSpPr>
        <p:graphicFrame>
          <p:nvGraphicFramePr>
            <p:cNvPr id="414748" name="Object 28"/>
            <p:cNvGraphicFramePr>
              <a:graphicFrameLocks noChangeAspect="1"/>
            </p:cNvGraphicFramePr>
            <p:nvPr/>
          </p:nvGraphicFramePr>
          <p:xfrm>
            <a:off x="3606" y="1253"/>
            <a:ext cx="1996" cy="3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48" name="Формула" r:id="rId4" imgW="990170" imgH="177723" progId="Equation.3">
                    <p:embed/>
                  </p:oleObj>
                </mc:Choice>
                <mc:Fallback>
                  <p:oleObj name="Формула" r:id="rId4" imgW="990170" imgH="177723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6" y="1253"/>
                          <a:ext cx="1996" cy="36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4749" name="Object 29"/>
            <p:cNvGraphicFramePr>
              <a:graphicFrameLocks noChangeAspect="1"/>
            </p:cNvGraphicFramePr>
            <p:nvPr/>
          </p:nvGraphicFramePr>
          <p:xfrm>
            <a:off x="3651" y="1661"/>
            <a:ext cx="1086" cy="3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49" name="Формула" r:id="rId6" imgW="571320" imgH="203040" progId="Equation.3">
                    <p:embed/>
                  </p:oleObj>
                </mc:Choice>
                <mc:Fallback>
                  <p:oleObj name="Формула" r:id="rId6" imgW="571320" imgH="203040" progId="Equation.3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1" y="1661"/>
                          <a:ext cx="1086" cy="3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4750" name="Object 30"/>
            <p:cNvGraphicFramePr>
              <a:graphicFrameLocks noChangeAspect="1"/>
            </p:cNvGraphicFramePr>
            <p:nvPr/>
          </p:nvGraphicFramePr>
          <p:xfrm>
            <a:off x="3651" y="2432"/>
            <a:ext cx="1134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50" name="Формула" r:id="rId8" imgW="596641" imgH="177723" progId="Equation.3">
                    <p:embed/>
                  </p:oleObj>
                </mc:Choice>
                <mc:Fallback>
                  <p:oleObj name="Формула" r:id="rId8" imgW="596641" imgH="177723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1" y="2432"/>
                          <a:ext cx="1134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4751" name="Object 31"/>
            <p:cNvGraphicFramePr>
              <a:graphicFrameLocks noChangeAspect="1"/>
            </p:cNvGraphicFramePr>
            <p:nvPr/>
          </p:nvGraphicFramePr>
          <p:xfrm>
            <a:off x="3651" y="2069"/>
            <a:ext cx="907" cy="3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4751" name="Формула" r:id="rId10" imgW="482181" imgH="177646" progId="Equation.3">
                    <p:embed/>
                  </p:oleObj>
                </mc:Choice>
                <mc:Fallback>
                  <p:oleObj name="Формула" r:id="rId10" imgW="482181" imgH="177646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1" y="2069"/>
                          <a:ext cx="907" cy="3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Робота однорідного електричного поля по переміщенню заряду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pic>
        <p:nvPicPr>
          <p:cNvPr id="414761" name="Picture 40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900113" y="1989138"/>
            <a:ext cx="4608512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4762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14765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66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67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68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69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70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71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4772" name="Picture 2"/>
            <p:cNvPicPr>
              <a:picLocks noChangeAspect="1" noChangeArrowheads="1"/>
            </p:cNvPicPr>
            <p:nvPr/>
          </p:nvPicPr>
          <p:blipFill>
            <a:blip r:embed="rId13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414763" name="Rectangle 50"/>
          <p:cNvSpPr>
            <a:spLocks noChangeArrowheads="1"/>
          </p:cNvSpPr>
          <p:nvPr/>
        </p:nvSpPr>
        <p:spPr bwMode="auto">
          <a:xfrm>
            <a:off x="4284663" y="4868863"/>
            <a:ext cx="3959225" cy="100806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2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87" name="Rectangle 2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0472" name="Object 24"/>
          <p:cNvGraphicFramePr>
            <a:graphicFrameLocks noChangeAspect="1"/>
          </p:cNvGraphicFramePr>
          <p:nvPr/>
        </p:nvGraphicFramePr>
        <p:xfrm>
          <a:off x="6011863" y="1268413"/>
          <a:ext cx="2951162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72" name="Формула" r:id="rId2" imgW="965200" imgH="241300" progId="Equation.3">
                  <p:embed/>
                </p:oleObj>
              </mc:Choice>
              <mc:Fallback>
                <p:oleObj name="Формула" r:id="rId2" imgW="965200" imgH="24130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1268413"/>
                        <a:ext cx="2951162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0488" name="Rectangle 26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360475" name="Group 27"/>
          <p:cNvGrpSpPr>
            <a:grpSpLocks/>
          </p:cNvGrpSpPr>
          <p:nvPr/>
        </p:nvGrpSpPr>
        <p:grpSpPr bwMode="auto">
          <a:xfrm>
            <a:off x="6084888" y="1916113"/>
            <a:ext cx="2808287" cy="1709737"/>
            <a:chOff x="3107" y="2205"/>
            <a:chExt cx="1769" cy="1077"/>
          </a:xfrm>
        </p:grpSpPr>
        <p:graphicFrame>
          <p:nvGraphicFramePr>
            <p:cNvPr id="360476" name="Object 28"/>
            <p:cNvGraphicFramePr>
              <a:graphicFrameLocks noChangeAspect="1"/>
            </p:cNvGraphicFramePr>
            <p:nvPr/>
          </p:nvGraphicFramePr>
          <p:xfrm>
            <a:off x="3107" y="2205"/>
            <a:ext cx="1769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76" name="Формула" r:id="rId4" imgW="990170" imgH="177723" progId="Equation.3">
                    <p:embed/>
                  </p:oleObj>
                </mc:Choice>
                <mc:Fallback>
                  <p:oleObj name="Формула" r:id="rId4" imgW="990170" imgH="177723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2205"/>
                          <a:ext cx="1769" cy="3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0477" name="Object 29"/>
            <p:cNvGraphicFramePr>
              <a:graphicFrameLocks noChangeAspect="1"/>
            </p:cNvGraphicFramePr>
            <p:nvPr/>
          </p:nvGraphicFramePr>
          <p:xfrm>
            <a:off x="3107" y="2523"/>
            <a:ext cx="1587" cy="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77" name="Формула" r:id="rId6" imgW="901309" imgH="241195" progId="Equation.3">
                    <p:embed/>
                  </p:oleObj>
                </mc:Choice>
                <mc:Fallback>
                  <p:oleObj name="Формула" r:id="rId6" imgW="901309" imgH="241195" progId="Equation.3">
                    <p:embed/>
                    <p:pic>
                      <p:nvPicPr>
                        <p:cNvPr id="0" name="Picture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2523"/>
                          <a:ext cx="1587" cy="4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0478" name="Object 30"/>
            <p:cNvGraphicFramePr>
              <a:graphicFrameLocks noChangeAspect="1"/>
            </p:cNvGraphicFramePr>
            <p:nvPr/>
          </p:nvGraphicFramePr>
          <p:xfrm>
            <a:off x="3152" y="2886"/>
            <a:ext cx="952" cy="3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78" name="Формула" r:id="rId8" imgW="571252" imgH="241195" progId="Equation.3">
                    <p:embed/>
                  </p:oleObj>
                </mc:Choice>
                <mc:Fallback>
                  <p:oleObj name="Формула" r:id="rId8" imgW="571252" imgH="241195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52" y="2886"/>
                          <a:ext cx="952" cy="39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6049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60491" name="Rectangle 3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360481" name="Group 33"/>
          <p:cNvGrpSpPr>
            <a:grpSpLocks/>
          </p:cNvGrpSpPr>
          <p:nvPr/>
        </p:nvGrpSpPr>
        <p:grpSpPr bwMode="auto">
          <a:xfrm>
            <a:off x="827088" y="3644900"/>
            <a:ext cx="5545137" cy="1147763"/>
            <a:chOff x="158" y="3294"/>
            <a:chExt cx="3902" cy="904"/>
          </a:xfrm>
        </p:grpSpPr>
        <p:graphicFrame>
          <p:nvGraphicFramePr>
            <p:cNvPr id="360482" name="Object 34"/>
            <p:cNvGraphicFramePr>
              <a:graphicFrameLocks noChangeAspect="1"/>
            </p:cNvGraphicFramePr>
            <p:nvPr/>
          </p:nvGraphicFramePr>
          <p:xfrm>
            <a:off x="158" y="3294"/>
            <a:ext cx="3629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82" name="Формула" r:id="rId10" imgW="1866900" imgH="241300" progId="Equation.3">
                    <p:embed/>
                  </p:oleObj>
                </mc:Choice>
                <mc:Fallback>
                  <p:oleObj name="Формула" r:id="rId10" imgW="1866900" imgH="241300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" y="3294"/>
                          <a:ext cx="3629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0483" name="Object 35"/>
            <p:cNvGraphicFramePr>
              <a:graphicFrameLocks noChangeAspect="1"/>
            </p:cNvGraphicFramePr>
            <p:nvPr/>
          </p:nvGraphicFramePr>
          <p:xfrm>
            <a:off x="158" y="3793"/>
            <a:ext cx="1361" cy="40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83" name="Формула" r:id="rId12" imgW="799753" imgH="241195" progId="Equation.3">
                    <p:embed/>
                  </p:oleObj>
                </mc:Choice>
                <mc:Fallback>
                  <p:oleObj name="Формула" r:id="rId12" imgW="799753" imgH="241195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" y="3793"/>
                          <a:ext cx="1361" cy="40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0484" name="Object 36"/>
            <p:cNvGraphicFramePr>
              <a:graphicFrameLocks noChangeAspect="1"/>
            </p:cNvGraphicFramePr>
            <p:nvPr/>
          </p:nvGraphicFramePr>
          <p:xfrm>
            <a:off x="1837" y="3793"/>
            <a:ext cx="2223" cy="3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84" name="Формула" r:id="rId14" imgW="1308100" imgH="228600" progId="Equation.3">
                    <p:embed/>
                  </p:oleObj>
                </mc:Choice>
                <mc:Fallback>
                  <p:oleObj name="Формула" r:id="rId14" imgW="1308100" imgH="228600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3793"/>
                          <a:ext cx="2223" cy="3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0485" name="Group 37"/>
          <p:cNvGrpSpPr>
            <a:grpSpLocks/>
          </p:cNvGrpSpPr>
          <p:nvPr/>
        </p:nvGrpSpPr>
        <p:grpSpPr bwMode="auto">
          <a:xfrm>
            <a:off x="6443663" y="3933825"/>
            <a:ext cx="2484437" cy="765175"/>
            <a:chOff x="4014" y="3249"/>
            <a:chExt cx="1633" cy="544"/>
          </a:xfrm>
        </p:grpSpPr>
        <p:graphicFrame>
          <p:nvGraphicFramePr>
            <p:cNvPr id="360486" name="Object 38"/>
            <p:cNvGraphicFramePr>
              <a:graphicFrameLocks noChangeAspect="1"/>
            </p:cNvGraphicFramePr>
            <p:nvPr/>
          </p:nvGraphicFramePr>
          <p:xfrm>
            <a:off x="4014" y="3294"/>
            <a:ext cx="1565" cy="4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0486" name="Формула" r:id="rId16" imgW="660240" imgH="203040" progId="Equation.3">
                    <p:embed/>
                  </p:oleObj>
                </mc:Choice>
                <mc:Fallback>
                  <p:oleObj name="Формула" r:id="rId16" imgW="660240" imgH="20304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4" y="3294"/>
                          <a:ext cx="1565" cy="4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0507" name="Rectangle 39"/>
            <p:cNvSpPr>
              <a:spLocks noChangeArrowheads="1"/>
            </p:cNvSpPr>
            <p:nvPr/>
          </p:nvSpPr>
          <p:spPr bwMode="auto">
            <a:xfrm>
              <a:off x="4014" y="3249"/>
              <a:ext cx="1633" cy="544"/>
            </a:xfrm>
            <a:prstGeom prst="rect">
              <a:avLst/>
            </a:prstGeom>
            <a:noFill/>
            <a:ln w="38100">
              <a:solidFill>
                <a:srgbClr val="E0007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Робота однорідного електричного поля по переміщенню заряду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pic>
        <p:nvPicPr>
          <p:cNvPr id="360495" name="Picture 72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1258888" y="1341438"/>
            <a:ext cx="4248150" cy="210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60496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360499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0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1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2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3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4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5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360506" name="Picture 2"/>
            <p:cNvPicPr>
              <a:picLocks noChangeAspect="1" noChangeArrowheads="1"/>
            </p:cNvPicPr>
            <p:nvPr/>
          </p:nvPicPr>
          <p:blipFill>
            <a:blip r:embed="rId19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360497" name="Text Box 83"/>
          <p:cNvSpPr txBox="1">
            <a:spLocks noChangeArrowheads="1"/>
          </p:cNvSpPr>
          <p:nvPr/>
        </p:nvSpPr>
        <p:spPr bwMode="auto">
          <a:xfrm>
            <a:off x="971550" y="5229225"/>
            <a:ext cx="79216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7188">
              <a:spcBef>
                <a:spcPct val="50000"/>
              </a:spcBef>
            </a:pPr>
            <a:r>
              <a:rPr lang="uk-UA" sz="2800">
                <a:latin typeface="Calibri" pitchFamily="34" charset="0"/>
              </a:rPr>
              <a:t>Робота електричного поля не залежить від траєкторії руху заряду, а визначається тільки початковим та кінцевим положенням заряду.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3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69" name="Rectangle 2"/>
          <p:cNvSpPr>
            <a:spLocks noGrp="1"/>
          </p:cNvSpPr>
          <p:nvPr>
            <p:ph type="body" idx="1"/>
          </p:nvPr>
        </p:nvSpPr>
        <p:spPr>
          <a:xfrm>
            <a:off x="900113" y="3716338"/>
            <a:ext cx="8243887" cy="3141662"/>
          </a:xfrm>
        </p:spPr>
        <p:txBody>
          <a:bodyPr/>
          <a:lstStyle/>
          <a:p>
            <a:pPr marL="0" indent="357188">
              <a:lnSpc>
                <a:spcPct val="80000"/>
              </a:lnSpc>
              <a:buFont typeface="Arial" charset="0"/>
              <a:buNone/>
            </a:pPr>
            <a:r>
              <a:rPr lang="uk-UA" sz="2600"/>
              <a:t>При переміщенні заряду з точки </a:t>
            </a:r>
            <a:r>
              <a:rPr lang="en-US" sz="2600" b="1"/>
              <a:t>a</a:t>
            </a:r>
            <a:r>
              <a:rPr lang="uk-UA" sz="2600"/>
              <a:t> у точку </a:t>
            </a:r>
            <a:r>
              <a:rPr lang="en-US" sz="2600" b="1"/>
              <a:t>b</a:t>
            </a:r>
            <a:r>
              <a:rPr lang="uk-UA" sz="2600"/>
              <a:t> і назад було виконано роботу, яка дорівнює </a:t>
            </a:r>
          </a:p>
          <a:p>
            <a:pPr marL="0" indent="357188" algn="ctr">
              <a:lnSpc>
                <a:spcPct val="80000"/>
              </a:lnSpc>
              <a:buFont typeface="Arial" charset="0"/>
              <a:buNone/>
            </a:pPr>
            <a:r>
              <a:rPr lang="en-US" sz="2600" b="1"/>
              <a:t>A</a:t>
            </a:r>
            <a:r>
              <a:rPr lang="ru-RU" sz="2600" b="1"/>
              <a:t> = </a:t>
            </a:r>
            <a:r>
              <a:rPr lang="en-US" sz="2600" b="1"/>
              <a:t>A</a:t>
            </a:r>
            <a:r>
              <a:rPr lang="ru-RU" sz="2600" b="1" baseline="-25000"/>
              <a:t>1</a:t>
            </a:r>
            <a:r>
              <a:rPr lang="ru-RU" sz="2600" b="1"/>
              <a:t> + </a:t>
            </a:r>
            <a:r>
              <a:rPr lang="en-US" sz="2600" b="1"/>
              <a:t>A</a:t>
            </a:r>
            <a:r>
              <a:rPr lang="ru-RU" sz="2600" b="1" baseline="-25000"/>
              <a:t>2</a:t>
            </a:r>
            <a:r>
              <a:rPr lang="ru-RU" sz="2600"/>
              <a:t> </a:t>
            </a:r>
          </a:p>
          <a:p>
            <a:pPr marL="0" indent="357188">
              <a:lnSpc>
                <a:spcPct val="80000"/>
              </a:lnSpc>
              <a:buFont typeface="Arial" charset="0"/>
              <a:buNone/>
            </a:pPr>
            <a:r>
              <a:rPr lang="uk-UA" sz="2600"/>
              <a:t>Оскільки заряд повернувся у вихідну точку, то система зарядів залишилася незмінною і поле залишилося таким, яким було. Кожне певне поле має певну енергію. Енергія в цьому разі залишилася незмінною, а оскільки робота є мірою зміни енергії, то сумарна робота дорівнює нулю А = 0.</a:t>
            </a:r>
            <a:endParaRPr lang="ru-RU" sz="2600"/>
          </a:p>
        </p:txBody>
      </p:sp>
      <p:grpSp>
        <p:nvGrpSpPr>
          <p:cNvPr id="416770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16775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76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77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78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79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80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81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6782" name="Picture 2"/>
            <p:cNvPicPr>
              <a:picLocks noChangeAspect="1" noChangeArrowheads="1"/>
            </p:cNvPicPr>
            <p:nvPr/>
          </p:nvPicPr>
          <p:blipFill>
            <a:blip r:embed="rId2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Робота однорідного електричного поля по переміщенню заряду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16772" name="Rectangle 14"/>
          <p:cNvSpPr>
            <a:spLocks noChangeArrowheads="1"/>
          </p:cNvSpPr>
          <p:nvPr/>
        </p:nvSpPr>
        <p:spPr bwMode="auto">
          <a:xfrm>
            <a:off x="6372225" y="2781300"/>
            <a:ext cx="23463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None/>
            </a:pPr>
            <a:r>
              <a:rPr lang="uk-UA" sz="3600" b="1">
                <a:latin typeface="Calibri" pitchFamily="34" charset="0"/>
              </a:rPr>
              <a:t>А</a:t>
            </a:r>
            <a:r>
              <a:rPr lang="uk-UA" sz="3600" b="1" baseline="-25000">
                <a:latin typeface="Calibri" pitchFamily="34" charset="0"/>
              </a:rPr>
              <a:t>1</a:t>
            </a:r>
            <a:r>
              <a:rPr lang="uk-UA" sz="3600" b="1">
                <a:latin typeface="Calibri" pitchFamily="34" charset="0"/>
              </a:rPr>
              <a:t> = А</a:t>
            </a:r>
            <a:r>
              <a:rPr lang="uk-UA" sz="3600" b="1" baseline="-25000">
                <a:latin typeface="Calibri" pitchFamily="34" charset="0"/>
              </a:rPr>
              <a:t>2</a:t>
            </a:r>
            <a:r>
              <a:rPr lang="uk-UA" sz="3600" b="1">
                <a:latin typeface="Calibri" pitchFamily="34" charset="0"/>
              </a:rPr>
              <a:t> = А</a:t>
            </a:r>
            <a:r>
              <a:rPr lang="uk-UA" sz="3600" b="1" baseline="-25000">
                <a:latin typeface="Calibri" pitchFamily="34" charset="0"/>
              </a:rPr>
              <a:t>3</a:t>
            </a:r>
          </a:p>
        </p:txBody>
      </p:sp>
      <p:pic>
        <p:nvPicPr>
          <p:cNvPr id="416773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052513"/>
            <a:ext cx="2808288" cy="260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4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7793" name="Picture 4" descr="Безымянный"/>
          <p:cNvPicPr>
            <a:picLocks noChangeAspect="1" noChangeArrowheads="1"/>
          </p:cNvPicPr>
          <p:nvPr/>
        </p:nvPicPr>
        <p:blipFill>
          <a:blip r:embed="rId2"/>
          <a:srcRect r="31496" b="17998"/>
          <a:stretch>
            <a:fillRect/>
          </a:stretch>
        </p:blipFill>
        <p:spPr bwMode="auto">
          <a:xfrm>
            <a:off x="1331913" y="1125538"/>
            <a:ext cx="6913562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7794" name="Группа 44"/>
          <p:cNvGrpSpPr>
            <a:grpSpLocks/>
          </p:cNvGrpSpPr>
          <p:nvPr/>
        </p:nvGrpSpPr>
        <p:grpSpPr bwMode="auto">
          <a:xfrm>
            <a:off x="0" y="0"/>
            <a:ext cx="766763" cy="6858000"/>
            <a:chOff x="0" y="-47"/>
            <a:chExt cx="767183" cy="7112794"/>
          </a:xfrm>
        </p:grpSpPr>
        <p:pic>
          <p:nvPicPr>
            <p:cNvPr id="417797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29501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798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5039842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799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3008414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800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8" y="233307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801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60" y="4027873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802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984249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803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9" y="5724345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417804" name="Picture 2"/>
            <p:cNvPicPr>
              <a:picLocks noChangeAspect="1" noChangeArrowheads="1"/>
            </p:cNvPicPr>
            <p:nvPr/>
          </p:nvPicPr>
          <p:blipFill>
            <a:blip r:embed="rId3"/>
            <a:srcRect t="13174" b="11574"/>
            <a:stretch>
              <a:fillRect/>
            </a:stretch>
          </p:blipFill>
          <p:spPr bwMode="auto">
            <a:xfrm rot="5400000">
              <a:off x="-295058" y="6050506"/>
              <a:ext cx="1357301" cy="76718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</p:pic>
      </p:grp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9144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838200" indent="-838200" algn="ctr">
              <a:defRPr/>
            </a:pPr>
            <a:r>
              <a:rPr lang="uk-UA" sz="3600" b="1" dirty="0">
                <a:solidFill>
                  <a:schemeClr val="accent1"/>
                </a:solidFill>
                <a:latin typeface="Calibri" pitchFamily="34" charset="0"/>
              </a:rPr>
              <a:t>Робота однорідного електричного поля по переміщенню заряду</a:t>
            </a:r>
            <a:endParaRPr lang="ru-RU" altLang="ru-RU" sz="36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285750" y="285750"/>
            <a:ext cx="928688" cy="8572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>
                <a:solidFill>
                  <a:srgbClr val="FFFFFF"/>
                </a:solidFill>
              </a:rPr>
              <a:t>5</a:t>
            </a:r>
            <a:endParaRPr lang="ru-RU" sz="36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ISPRING_SLIDE_ID" val="{0C6E1141-43A0-48D7-A4BD-F0F9795BC24A}"/>
  <p:tag name="GENSWF_ADVANCE_TIME" val="5.04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10"/>
  <p:tag name="ISPRING_CUSTOM_TIMING_USED" val="1"/>
  <p:tag name="ISPRING_SLIDE_ID" val="{10A919B0-0095-481F-82BB-86AA0C78D39F}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1259</TotalTime>
  <Words>1057</Words>
  <Application>Microsoft Office PowerPoint</Application>
  <PresentationFormat>Экран (4:3)</PresentationFormat>
  <Paragraphs>102</Paragraphs>
  <Slides>25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Calibri</vt:lpstr>
      <vt:lpstr>Times New Roman</vt:lpstr>
      <vt:lpstr>Wingdings</vt:lpstr>
      <vt:lpstr>Тема Office</vt:lpstr>
      <vt:lpstr>Формула</vt:lpstr>
      <vt:lpstr>Робота при переміщенні заряду в однорідному електричному полі. </vt:lpstr>
      <vt:lpstr>Презентация PowerPoint</vt:lpstr>
      <vt:lpstr>Презентация PowerPoint</vt:lpstr>
      <vt:lpstr>План уроку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Електромагнітні хвилі</dc:title>
  <dc:creator>V</dc:creator>
  <cp:lastModifiedBy>Voyager1</cp:lastModifiedBy>
  <cp:revision>100</cp:revision>
  <dcterms:created xsi:type="dcterms:W3CDTF">2014-12-08T11:44:41Z</dcterms:created>
  <dcterms:modified xsi:type="dcterms:W3CDTF">2021-05-01T13:44:05Z</dcterms:modified>
</cp:coreProperties>
</file>