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09458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62" y="-96"/>
      </p:cViewPr>
      <p:guideLst>
        <p:guide orient="horz" pos="2160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936" y="2130426"/>
            <a:ext cx="930394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872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5714" y="274639"/>
            <a:ext cx="24628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7290" y="274639"/>
            <a:ext cx="720599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44" y="4406901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729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412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0" y="1535113"/>
            <a:ext cx="4836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290" y="2174875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60322" y="1535113"/>
            <a:ext cx="4838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60322" y="2174875"/>
            <a:ext cx="4838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73050"/>
            <a:ext cx="3601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9509" y="273051"/>
            <a:ext cx="61190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291" y="1435101"/>
            <a:ext cx="3601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456" y="4800600"/>
            <a:ext cx="65674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45456" y="612775"/>
            <a:ext cx="6567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5456" y="5367338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74638"/>
            <a:ext cx="9851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1" y="1600201"/>
            <a:ext cx="9851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7291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39820" y="6356351"/>
            <a:ext cx="3466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44499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рзина (3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945813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188" y="4214818"/>
            <a:ext cx="878687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436" y="4500570"/>
            <a:ext cx="9303941" cy="1470025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Arial Black" pitchFamily="34" charset="0"/>
              </a:rPr>
              <a:t>Практична робота № 5	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uk-UA" sz="3600" b="1" dirty="0" smtClean="0">
                <a:latin typeface="Arial Black" pitchFamily="34" charset="0"/>
              </a:rPr>
              <a:t>Тема. Розпізнавання їстівних та отруйних грибів своєї місцевості.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16376" y="6286520"/>
            <a:ext cx="829437" cy="5714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ечериці для фарширування - купити за 54.00 грн, доставка по Києву та  України, низька ціна | Інтернет-ринок продуктів FreshM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35" y="500042"/>
            <a:ext cx="5786478" cy="57864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782871" cy="525779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>
                <a:latin typeface="Cambria" pitchFamily="18" charset="0"/>
              </a:rPr>
              <a:t>Шапинка досить масивна, при цьому, у міру його зростання, вона змінює свою форму. Спочатку вона округла, потім стає плоскою.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Колір шапинки різний, залежно від виду: вона може бути як білої, так і бурою або коричневою. Діаметр її варіюється від 2 до 10 см.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На дотик шапинка або гладка, або покрита жорсткими лусками.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Пластинки спочатку білі, потім стають рожевими, а потім коричневими.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М'якоть біла, але з плином часу на повітрі стає червонуватою або жовтуватою.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Ніжка рівна щільна, іноді буває рихлою і полою усередині.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Відмінною рисою є характерний анісовий запах.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72378" cy="1142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Arial Black" pitchFamily="34" charset="0"/>
                <a:cs typeface="Aharoni" pitchFamily="2" charset="-79"/>
              </a:rPr>
              <a:t>7</a:t>
            </a:r>
            <a:endParaRPr lang="ru-RU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1006" y="214290"/>
            <a:ext cx="5929354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ПЕЧЕРИЦІ</a:t>
            </a:r>
          </a:p>
          <a:p>
            <a:pPr algn="ctr"/>
            <a:r>
              <a:rPr lang="uk-UA" i="1" dirty="0" smtClean="0">
                <a:latin typeface="Comic Sans MS" pitchFamily="66" charset="0"/>
              </a:rPr>
              <a:t>ШАМПІНЬОНИ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5254" y="357166"/>
            <a:ext cx="7786742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Виконайте тестові завдання: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291" y="1600201"/>
            <a:ext cx="9851232" cy="5257799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itchFamily="66" charset="0"/>
              </a:rPr>
              <a:t>1. Вкажіть пластинчасті гриби: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 а) опеньок            б) мухомор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 в) білий гриб        г) маслюк            д) печериця</a:t>
            </a:r>
          </a:p>
          <a:p>
            <a:pPr algn="just" fontAlgn="t"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 algn="just" fontAlgn="t">
              <a:buNone/>
            </a:pPr>
            <a:r>
              <a:rPr lang="uk-UA" sz="2400" dirty="0" smtClean="0">
                <a:latin typeface="Comic Sans MS" pitchFamily="66" charset="0"/>
              </a:rPr>
              <a:t>2. Деякі гриби утворюють "дружбу" з рослинами. Наприклад </a:t>
            </a:r>
            <a:r>
              <a:rPr lang="uk-UA" sz="2400" dirty="0" err="1" smtClean="0">
                <a:latin typeface="Comic Sans MS" pitchFamily="66" charset="0"/>
              </a:rPr>
              <a:t>Підберезовик</a:t>
            </a:r>
            <a:r>
              <a:rPr lang="uk-UA" sz="2400" dirty="0" smtClean="0">
                <a:latin typeface="Comic Sans MS" pitchFamily="66" charset="0"/>
              </a:rPr>
              <a:t> і береза, </a:t>
            </a:r>
            <a:r>
              <a:rPr lang="uk-UA" sz="2400" dirty="0" err="1" smtClean="0">
                <a:latin typeface="Comic Sans MS" pitchFamily="66" charset="0"/>
              </a:rPr>
              <a:t>Підосиновик</a:t>
            </a:r>
            <a:r>
              <a:rPr lang="uk-UA" sz="2400" dirty="0" smtClean="0">
                <a:latin typeface="Comic Sans MS" pitchFamily="66" charset="0"/>
              </a:rPr>
              <a:t> і осика. Як називається така "дружба"?</a:t>
            </a:r>
          </a:p>
          <a:p>
            <a:pPr algn="just" fontAlgn="t">
              <a:buNone/>
            </a:pPr>
            <a:r>
              <a:rPr lang="ru-RU" dirty="0" smtClean="0">
                <a:latin typeface="Comic Sans MS" pitchFamily="66" charset="0"/>
              </a:rPr>
              <a:t>А)  </a:t>
            </a:r>
            <a:r>
              <a:rPr lang="ru-RU" dirty="0" err="1" smtClean="0">
                <a:latin typeface="Comic Sans MS" pitchFamily="66" charset="0"/>
              </a:rPr>
              <a:t>м</a:t>
            </a:r>
            <a:r>
              <a:rPr lang="ru-RU" dirty="0" err="1" smtClean="0">
                <a:latin typeface="Comic Sans MS" pitchFamily="66" charset="0"/>
              </a:rPr>
              <a:t>ікориза</a:t>
            </a:r>
            <a:r>
              <a:rPr lang="ru-RU" dirty="0" smtClean="0">
                <a:latin typeface="Comic Sans MS" pitchFamily="66" charset="0"/>
              </a:rPr>
              <a:t>       Б) паразитизм          В) </a:t>
            </a:r>
            <a:r>
              <a:rPr lang="ru-RU" dirty="0" err="1" smtClean="0">
                <a:latin typeface="Comic Sans MS" pitchFamily="66" charset="0"/>
              </a:rPr>
              <a:t>симбіоз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15980" y="2928934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15518" y="2928934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15518" y="2285992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6494" y="2928934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6494" y="2285992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5072074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58328" y="5072074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58856" y="5072074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17" y="642918"/>
            <a:ext cx="10144196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Comic Sans MS" pitchFamily="66" charset="0"/>
              </a:rPr>
              <a:t>3. Яку користь несуть гриби для природи?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А) жодної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Б) допомагають рости деревам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В) розкладають відмерлі рештки рослин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Г) очищають середовища від залишків загиблих організмів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Д) беруть участь у фотосинтезі</a:t>
            </a:r>
          </a:p>
          <a:p>
            <a:pPr>
              <a:buNone/>
            </a:pPr>
            <a:r>
              <a:rPr lang="uk-UA" b="1" dirty="0" smtClean="0">
                <a:latin typeface="Comic Sans MS" pitchFamily="66" charset="0"/>
              </a:rPr>
              <a:t>4. Із шапинки і ніжки складається....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А) Спора                  Б) грибниця</a:t>
            </a:r>
          </a:p>
          <a:p>
            <a:pPr fontAlgn="t">
              <a:buNone/>
            </a:pPr>
            <a:r>
              <a:rPr lang="uk-UA" dirty="0" smtClean="0">
                <a:latin typeface="Comic Sans MS" pitchFamily="66" charset="0"/>
              </a:rPr>
              <a:t>В) плодове тіло       Г) плід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9370" y="1214422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0808" y="5429264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0808" y="4857760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58460" y="4929198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58460" y="5500702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9370" y="1785926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9370" y="2357430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9370" y="3000372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9370" y="3714752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44080" y="214290"/>
            <a:ext cx="3929090" cy="1143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Comic Sans MS" pitchFamily="66" charset="0"/>
              </a:rPr>
              <a:t>ВИСНОВОК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Сформулюйте правила збирання грибів у лісі:</a:t>
            </a:r>
          </a:p>
          <a:p>
            <a:r>
              <a:rPr lang="uk-UA" dirty="0" smtClean="0">
                <a:latin typeface="Comic Sans MS" pitchFamily="66" charset="0"/>
              </a:rPr>
              <a:t>1)</a:t>
            </a:r>
          </a:p>
          <a:p>
            <a:r>
              <a:rPr lang="uk-UA" dirty="0" smtClean="0">
                <a:latin typeface="Comic Sans MS" pitchFamily="66" charset="0"/>
              </a:rPr>
              <a:t>2)</a:t>
            </a:r>
          </a:p>
          <a:p>
            <a:r>
              <a:rPr lang="uk-UA" dirty="0" smtClean="0">
                <a:latin typeface="Comic Sans MS" pitchFamily="66" charset="0"/>
              </a:rPr>
              <a:t>3)</a:t>
            </a:r>
          </a:p>
          <a:p>
            <a:r>
              <a:rPr lang="uk-UA" dirty="0" smtClean="0"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риби кошик: векторна графіка, зображення, Гриби кошик малюнки | Скачати з 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236" y="3929066"/>
            <a:ext cx="2643206" cy="2643206"/>
          </a:xfrm>
          <a:prstGeom prst="rect">
            <a:avLst/>
          </a:prstGeom>
          <a:noFill/>
        </p:spPr>
      </p:pic>
      <p:pic>
        <p:nvPicPr>
          <p:cNvPr id="3078" name="Picture 6" descr="Лисички грибы: скачать картинки, стоковые фото Лисички грибы в хорошем  качестве |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01666" cy="65722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7932" y="1357298"/>
            <a:ext cx="9644130" cy="12144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932" y="3643314"/>
            <a:ext cx="10072758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246" y="1357298"/>
            <a:ext cx="9851232" cy="4525963"/>
          </a:xfrm>
        </p:spPr>
        <p:txBody>
          <a:bodyPr/>
          <a:lstStyle/>
          <a:p>
            <a:r>
              <a:rPr lang="uk-UA" b="1" dirty="0" smtClean="0">
                <a:latin typeface="Arial Black" pitchFamily="34" charset="0"/>
                <a:cs typeface="Aharoni" pitchFamily="2" charset="-79"/>
              </a:rPr>
              <a:t>Мета:</a:t>
            </a:r>
            <a:r>
              <a:rPr lang="uk-UA" i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uk-UA" i="1" dirty="0" smtClean="0">
                <a:latin typeface="Arial Black" pitchFamily="34" charset="0"/>
                <a:cs typeface="Aharoni" pitchFamily="2" charset="-79"/>
              </a:rPr>
              <a:t>навчитися розрізняти </a:t>
            </a:r>
            <a:r>
              <a:rPr lang="uk-UA" i="1" dirty="0" smtClean="0">
                <a:latin typeface="Arial Black" pitchFamily="34" charset="0"/>
                <a:cs typeface="Aharoni" pitchFamily="2" charset="-79"/>
              </a:rPr>
              <a:t>їстівні та отруйні гриби своєї місцевості</a:t>
            </a:r>
            <a:r>
              <a:rPr lang="uk-UA" i="1" dirty="0" smtClean="0">
                <a:latin typeface="Arial Black" pitchFamily="34" charset="0"/>
                <a:cs typeface="Aharoni" pitchFamily="2" charset="-79"/>
              </a:rPr>
              <a:t>.</a:t>
            </a:r>
          </a:p>
          <a:p>
            <a:endParaRPr lang="uk-UA" i="1" dirty="0" smtClean="0">
              <a:latin typeface="Arial Black" pitchFamily="34" charset="0"/>
              <a:cs typeface="Aharoni" pitchFamily="2" charset="-79"/>
            </a:endParaRPr>
          </a:p>
          <a:p>
            <a:endParaRPr lang="ru-RU" i="1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uk-UA" b="1" dirty="0" smtClean="0">
                <a:latin typeface="Arial Black" pitchFamily="34" charset="0"/>
                <a:cs typeface="Aharoni" pitchFamily="2" charset="-79"/>
              </a:rPr>
              <a:t>Обладнання:</a:t>
            </a:r>
            <a:r>
              <a:rPr lang="uk-UA" i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uk-UA" i="1" dirty="0" smtClean="0">
                <a:latin typeface="Arial Black" pitchFamily="34" charset="0"/>
                <a:cs typeface="Aharoni" pitchFamily="2" charset="-79"/>
              </a:rPr>
              <a:t>презентація, зображення, схеми.</a:t>
            </a:r>
            <a:endParaRPr lang="ru-RU" i="1" dirty="0" smtClean="0">
              <a:latin typeface="Arial Black" pitchFamily="34" charset="0"/>
              <a:cs typeface="Aharoni" pitchFamily="2" charset="-79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Dotum" pitchFamily="34" charset="-127"/>
                <a:ea typeface="Dotum" pitchFamily="34" charset="-127"/>
              </a:rPr>
              <a:t>Хід роботи:</a:t>
            </a:r>
            <a:endParaRPr lang="ru-RU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Dotum" pitchFamily="34" charset="-127"/>
                <a:ea typeface="Dotum" pitchFamily="34" charset="-127"/>
              </a:rPr>
              <a:t>Визначте</a:t>
            </a:r>
            <a:r>
              <a:rPr lang="uk-UA" dirty="0" smtClean="0">
                <a:latin typeface="Dotum" pitchFamily="34" charset="-127"/>
                <a:ea typeface="Dotum" pitchFamily="34" charset="-127"/>
              </a:rPr>
              <a:t>, які з грибів отруйні, а які — їстівні, та заповніть таблицю.</a:t>
            </a:r>
            <a:endParaRPr lang="ru-RU" dirty="0" smtClean="0">
              <a:latin typeface="Dotum" pitchFamily="34" charset="-127"/>
              <a:ea typeface="Dotum" pitchFamily="34" charset="-127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874" y="2786058"/>
          <a:ext cx="9215503" cy="347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89"/>
                <a:gridCol w="2769073"/>
                <a:gridCol w="2571768"/>
                <a:gridCol w="3143273"/>
              </a:tblGrid>
              <a:tr h="857255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Dotum" pitchFamily="34" charset="-127"/>
                          <a:ea typeface="Dotum" pitchFamily="34" charset="-127"/>
                        </a:rPr>
                        <a:t>№</a:t>
                      </a:r>
                      <a:endParaRPr lang="ru-RU" sz="2800" dirty="0">
                        <a:latin typeface="Dotum" pitchFamily="34" charset="-127"/>
                        <a:ea typeface="Dotum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Dotum" pitchFamily="34" charset="-127"/>
                          <a:ea typeface="Dotum" pitchFamily="34" charset="-127"/>
                        </a:rPr>
                        <a:t>Назва</a:t>
                      </a:r>
                      <a:r>
                        <a:rPr lang="uk-UA" sz="2800" baseline="0" dirty="0" smtClean="0">
                          <a:latin typeface="Dotum" pitchFamily="34" charset="-127"/>
                          <a:ea typeface="Dotum" pitchFamily="34" charset="-127"/>
                        </a:rPr>
                        <a:t> грибу</a:t>
                      </a:r>
                      <a:endParaRPr lang="ru-RU" sz="2800" dirty="0">
                        <a:latin typeface="Dotum" pitchFamily="34" charset="-127"/>
                        <a:ea typeface="Dotum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Dotum" pitchFamily="34" charset="-127"/>
                          <a:ea typeface="Dotum" pitchFamily="34" charset="-127"/>
                        </a:rPr>
                        <a:t>Їстівний чи отруйний</a:t>
                      </a:r>
                      <a:endParaRPr lang="ru-RU" sz="2800" dirty="0">
                        <a:latin typeface="Dotum" pitchFamily="34" charset="-127"/>
                        <a:ea typeface="Dotum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Dotum" pitchFamily="34" charset="-127"/>
                          <a:ea typeface="Dotum" pitchFamily="34" charset="-127"/>
                        </a:rPr>
                        <a:t>Характерні ознаки</a:t>
                      </a:r>
                      <a:endParaRPr lang="ru-RU" sz="2800" dirty="0">
                        <a:latin typeface="Dotum" pitchFamily="34" charset="-127"/>
                        <a:ea typeface="Dotum" pitchFamily="34" charset="-127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Dotum" pitchFamily="34" charset="-127"/>
                          <a:ea typeface="Dotum" pitchFamily="34" charset="-127"/>
                        </a:rPr>
                        <a:t>1</a:t>
                      </a:r>
                      <a:endParaRPr lang="ru-RU" sz="4400" dirty="0">
                        <a:latin typeface="Dotum" pitchFamily="34" charset="-127"/>
                        <a:ea typeface="Dotum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uk-UA" sz="4000" dirty="0" smtClean="0">
                          <a:latin typeface="Dotum" pitchFamily="34" charset="-127"/>
                          <a:ea typeface="Dotum" pitchFamily="34" charset="-127"/>
                        </a:rPr>
                        <a:t>…</a:t>
                      </a:r>
                      <a:endParaRPr lang="ru-RU" sz="4000" dirty="0">
                        <a:latin typeface="Dotum" pitchFamily="34" charset="-127"/>
                        <a:ea typeface="Dotum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одам маслюк заморожений, купити маслюк заморожений, Волынская обл —  Agro-Ukra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468" y="1142984"/>
            <a:ext cx="5143535" cy="5429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472906" cy="52149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Cambria" pitchFamily="18" charset="0"/>
              </a:rPr>
              <a:t>Головна ознака - маслянистий шапинка і добре віддільна від неї світла плівка.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М'якоть - жовта.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Колір шапинки варіюється від жовто-бурого до шоколадно-оливкового, а її діаметр - від 5 до 12 см. З часом з напівсферичної вона трансформується в плоску.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Ніжка невелика, циліндрична або </a:t>
            </a:r>
            <a:r>
              <a:rPr lang="uk-UA" dirty="0" err="1" smtClean="0">
                <a:latin typeface="Cambria" pitchFamily="18" charset="0"/>
              </a:rPr>
              <a:t>булавоподібна</a:t>
            </a:r>
            <a:r>
              <a:rPr lang="uk-UA" dirty="0" smtClean="0">
                <a:latin typeface="Cambria" pitchFamily="18" charset="0"/>
              </a:rPr>
              <a:t>, висотою до 12 см.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Під час дощу масляниста капелюшок покривається густим слизом. Цьому явищу гриб і зобов'язаний своєю назвою.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472378" cy="1142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Arial Black" pitchFamily="34" charset="0"/>
                <a:cs typeface="Aharoni" pitchFamily="2" charset="-79"/>
              </a:rPr>
              <a:t>1</a:t>
            </a:r>
            <a:endParaRPr lang="ru-RU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29568" y="357166"/>
            <a:ext cx="5929354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МАСЛЮК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Мухомор: скачать картинки, стоковые фото Мухомор в хорошем качестве | 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244" y="428604"/>
            <a:ext cx="4628569" cy="64293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370" y="1714488"/>
            <a:ext cx="6500858" cy="50006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i="1" dirty="0" smtClean="0">
                <a:latin typeface="Cambria" pitchFamily="18" charset="0"/>
              </a:rPr>
              <a:t>Гриб отримав свою назву за отруйні властивості, використовувані проти мух.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Шапинка спочатку майже </a:t>
            </a:r>
            <a:r>
              <a:rPr lang="uk-UA" dirty="0" err="1" smtClean="0">
                <a:latin typeface="Cambria" pitchFamily="18" charset="0"/>
              </a:rPr>
              <a:t>шаровидна</a:t>
            </a:r>
            <a:r>
              <a:rPr lang="uk-UA" dirty="0" smtClean="0">
                <a:latin typeface="Cambria" pitchFamily="18" charset="0"/>
              </a:rPr>
              <a:t>, потім опукла, іноді  плоска, в діаметрі до 20 сантиметрів, з гладким, пізніше смугастим краєм.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У свіжому стані злегка клейкий, в сухому - блискучий, яскраво-червоний, червоно-помаранчевий з білими пластівцями по поверхні.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Пластинки знизу шапинки широкі, вільні.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Ніжка спочатку щільна, потім порожня, біла або кілька жовтувата, гладка.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Вгорі ніжки є плівкове кільце.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М'якоть біла, під шкіркою капелюшки світло-оранжева або жовтувата, солодка, без вираженого запаху.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72378" cy="1142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Arial Black" pitchFamily="34" charset="0"/>
                <a:cs typeface="Aharoni" pitchFamily="2" charset="-79"/>
              </a:rPr>
              <a:t>2</a:t>
            </a:r>
            <a:endParaRPr lang="ru-RU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5254" y="285728"/>
            <a:ext cx="592935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МУХОМОР ЧЕРВОНИЙ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370" y="6000768"/>
            <a:ext cx="7358114" cy="7143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932" y="5934670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Cambria" pitchFamily="18" charset="0"/>
              </a:rPr>
              <a:t>Токсична дія на організм людини</a:t>
            </a:r>
            <a:r>
              <a:rPr lang="uk-UA" dirty="0" smtClean="0">
                <a:solidFill>
                  <a:schemeClr val="bg1"/>
                </a:solidFill>
                <a:latin typeface="Cambria" pitchFamily="18" charset="0"/>
              </a:rPr>
              <a:t>. Отрута викликає задуху, судоми, непритомність, іноді хвороба закінчується смертю. </a:t>
            </a:r>
            <a:endParaRPr lang="uk-UA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932" y="1571612"/>
            <a:ext cx="6429420" cy="52863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3600" dirty="0" smtClean="0">
                <a:latin typeface="Cambria" pitchFamily="18" charset="0"/>
              </a:rPr>
              <a:t>Шапинка діаметром 3-12 (до 20) см, в зрілості опукла, </a:t>
            </a:r>
            <a:r>
              <a:rPr lang="uk-UA" sz="3600" dirty="0" err="1" smtClean="0">
                <a:latin typeface="Cambria" pitchFamily="18" charset="0"/>
              </a:rPr>
              <a:t>плосковипукла</a:t>
            </a:r>
            <a:r>
              <a:rPr lang="uk-UA" sz="3600" dirty="0" smtClean="0">
                <a:latin typeface="Cambria" pitchFamily="18" charset="0"/>
              </a:rPr>
              <a:t> або </a:t>
            </a:r>
            <a:r>
              <a:rPr lang="uk-UA" sz="3600" dirty="0" err="1" smtClean="0">
                <a:latin typeface="Cambria" pitchFamily="18" charset="0"/>
              </a:rPr>
              <a:t>подушковидна</a:t>
            </a:r>
            <a:r>
              <a:rPr lang="uk-UA" sz="3600" dirty="0" smtClean="0">
                <a:latin typeface="Cambria" pitchFamily="18" charset="0"/>
              </a:rPr>
              <a:t>, в старості - плоска, світло-червонувато-коричневих, </a:t>
            </a:r>
            <a:r>
              <a:rPr lang="uk-UA" sz="3600" dirty="0" err="1" smtClean="0">
                <a:latin typeface="Cambria" pitchFamily="18" charset="0"/>
              </a:rPr>
              <a:t>каштаново-</a:t>
            </a:r>
            <a:r>
              <a:rPr lang="uk-UA" sz="3600" dirty="0" smtClean="0">
                <a:latin typeface="Cambria" pitchFamily="18" charset="0"/>
              </a:rPr>
              <a:t>, </a:t>
            </a:r>
            <a:r>
              <a:rPr lang="uk-UA" sz="3600" dirty="0" err="1" smtClean="0">
                <a:latin typeface="Cambria" pitchFamily="18" charset="0"/>
              </a:rPr>
              <a:t>шоколадно-</a:t>
            </a:r>
            <a:r>
              <a:rPr lang="uk-UA" sz="3600" dirty="0" smtClean="0">
                <a:latin typeface="Cambria" pitchFamily="18" charset="0"/>
              </a:rPr>
              <a:t>, </a:t>
            </a:r>
            <a:r>
              <a:rPr lang="uk-UA" sz="3600" dirty="0" err="1" smtClean="0">
                <a:latin typeface="Cambria" pitchFamily="18" charset="0"/>
              </a:rPr>
              <a:t>буровато-</a:t>
            </a:r>
            <a:r>
              <a:rPr lang="uk-UA" sz="3600" dirty="0" smtClean="0">
                <a:latin typeface="Cambria" pitchFamily="18" charset="0"/>
              </a:rPr>
              <a:t> і темно-коричневих тонів (під час дощу - темніше). </a:t>
            </a:r>
          </a:p>
          <a:p>
            <a:pPr algn="just"/>
            <a:r>
              <a:rPr lang="uk-UA" sz="3600" dirty="0" smtClean="0">
                <a:latin typeface="Cambria" pitchFamily="18" charset="0"/>
              </a:rPr>
              <a:t>Шкірочка гладенька, суха, бархатиста, в мокру погоду - з масляниста (блискуча) - не знімається. </a:t>
            </a:r>
          </a:p>
          <a:p>
            <a:pPr algn="just"/>
            <a:r>
              <a:rPr lang="uk-UA" sz="3600" dirty="0" smtClean="0">
                <a:latin typeface="Cambria" pitchFamily="18" charset="0"/>
              </a:rPr>
              <a:t>При натисканні на жовтувату трубчасту поверхню з'являються синюваті, синьо-зелені, блакитні (при пошкодженні пор) або навіть буро-коричневі плями. </a:t>
            </a:r>
          </a:p>
          <a:p>
            <a:pPr algn="just"/>
            <a:r>
              <a:rPr lang="uk-UA" sz="3600" dirty="0" smtClean="0">
                <a:latin typeface="Cambria" pitchFamily="18" charset="0"/>
              </a:rPr>
              <a:t>Ніжка висотою 3-12 (до 14) см і товщиною 0,8-4 см, щільна, циліндрична, з загостреним підставою </a:t>
            </a:r>
          </a:p>
          <a:p>
            <a:pPr algn="just"/>
            <a:r>
              <a:rPr lang="uk-UA" sz="3600" dirty="0" smtClean="0">
                <a:latin typeface="Cambria" pitchFamily="18" charset="0"/>
              </a:rPr>
              <a:t>При натисканні синіє, потім буріє.</a:t>
            </a:r>
          </a:p>
          <a:p>
            <a:pPr algn="just"/>
            <a:r>
              <a:rPr lang="uk-UA" sz="3600" dirty="0" smtClean="0">
                <a:latin typeface="Cambria" pitchFamily="18" charset="0"/>
              </a:rPr>
              <a:t> М'якоть щільна, м'ясиста, з приємним (фруктовим або грибним) запахом і солодкуватим смаком.</a:t>
            </a:r>
          </a:p>
          <a:p>
            <a:pPr algn="just"/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72378" cy="1142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Arial Black" pitchFamily="34" charset="0"/>
                <a:cs typeface="Aharoni" pitchFamily="2" charset="-79"/>
              </a:rPr>
              <a:t>3</a:t>
            </a:r>
            <a:endParaRPr lang="ru-RU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5254" y="214290"/>
            <a:ext cx="6286544" cy="12144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ПОЛЬСЬКИЙ ГРИБ</a:t>
            </a:r>
          </a:p>
          <a:p>
            <a:pPr algn="ctr"/>
            <a:r>
              <a:rPr lang="uk-UA" sz="2400" i="1" dirty="0" smtClean="0">
                <a:latin typeface="Comic Sans MS" pitchFamily="66" charset="0"/>
              </a:rPr>
              <a:t>МОХОВИК КАШТАНОВИЙ</a:t>
            </a:r>
            <a:endParaRPr lang="ru-RU" sz="1100" i="1" dirty="0">
              <a:latin typeface="Comic Sans MS" pitchFamily="66" charset="0"/>
            </a:endParaRPr>
          </a:p>
        </p:txBody>
      </p:sp>
      <p:pic>
        <p:nvPicPr>
          <p:cNvPr id="19458" name="Picture 2" descr="Польський гриб - Vasyl Comp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5914" y="1785926"/>
            <a:ext cx="391044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оверено, мин нет! - Охотник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342" y="714356"/>
            <a:ext cx="5141471" cy="59293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808" y="1428736"/>
            <a:ext cx="5786478" cy="507209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>
                <a:latin typeface="Cambria" pitchFamily="18" charset="0"/>
              </a:rPr>
              <a:t>Шапинка гриба м опукла, шовковиста з гладким краєм, від 6 до 11 сантиметрів у діаметрі.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Фарбування біла, блідо-зелена, жовто-зелена або оливково-зелена з великими білими пластівцями, в середині зазвичай темніше без пластівців на поверхні.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Пластинки часті, вільні, досить широкі, що не приросли до ніжки.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Ніжка догори звужена, біля основи має </a:t>
            </a:r>
            <a:r>
              <a:rPr lang="uk-UA" dirty="0" err="1" smtClean="0">
                <a:latin typeface="Cambria" pitchFamily="18" charset="0"/>
              </a:rPr>
              <a:t>клубневидне</a:t>
            </a:r>
            <a:r>
              <a:rPr lang="uk-UA" dirty="0" smtClean="0">
                <a:latin typeface="Cambria" pitchFamily="18" charset="0"/>
              </a:rPr>
              <a:t> потовщення, оточене білою облямівкою.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.У верхній частині ніжки є плівкове кільце.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М'якоть біла, під шкіркою часто злегка забарвлена, без особливого запаху і смаку. </a:t>
            </a:r>
          </a:p>
          <a:p>
            <a:pPr algn="just"/>
            <a:r>
              <a:rPr lang="uk-UA" b="1" dirty="0" smtClean="0">
                <a:latin typeface="Cambria" pitchFamily="18" charset="0"/>
              </a:rPr>
              <a:t>Бліда поганка дещо нагадує печерицю.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72378" cy="1142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Arial Black" pitchFamily="34" charset="0"/>
                <a:cs typeface="Aharoni" pitchFamily="2" charset="-79"/>
              </a:rPr>
              <a:t>4</a:t>
            </a:r>
            <a:endParaRPr lang="ru-RU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5254" y="285728"/>
            <a:ext cx="592935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БЛІДА ПОГАНКА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932" y="5929330"/>
            <a:ext cx="7072362" cy="7143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Comic Sans MS" pitchFamily="66" charset="0"/>
              </a:rPr>
              <a:t>У хворого починається сильний біль в животі, блювота,, з'являється холодний піт, холонуть кінцівки, пульс стає слабким. Напади повторюються кілька разів, і через 5-10 днів після отруєння настає смерть.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ілий гриб: картинки, стокові Білий гриб фотографії, зображення | Скачати з  Depositphotos®"/>
          <p:cNvPicPr>
            <a:picLocks noChangeAspect="1" noChangeArrowheads="1"/>
          </p:cNvPicPr>
          <p:nvPr/>
        </p:nvPicPr>
        <p:blipFill>
          <a:blip r:embed="rId2" cstate="print"/>
          <a:srcRect l="10420" t="11956" r="10390"/>
          <a:stretch>
            <a:fillRect/>
          </a:stretch>
        </p:blipFill>
        <p:spPr bwMode="auto">
          <a:xfrm>
            <a:off x="5516525" y="1071498"/>
            <a:ext cx="5429288" cy="57865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472906" cy="550070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>
                <a:latin typeface="Cambria" pitchFamily="18" charset="0"/>
              </a:rPr>
              <a:t>Шапинка діаметром 8-25 (30) см, спочатку куляста, потім опукла.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Шкірочка слабо бархатиста, у зрілих екземплярів, особливо в суху погоду, покривається тріщинами.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Колір частіше світлих тонів: кавовий, коричневий, сірувато-бурий.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Трубочки вільні, тонкі, краї трубочок молодих грибів білі, потім </a:t>
            </a:r>
            <a:r>
              <a:rPr lang="uk-UA" dirty="0" err="1" smtClean="0">
                <a:latin typeface="Cambria" pitchFamily="18" charset="0"/>
              </a:rPr>
              <a:t>жовто-</a:t>
            </a:r>
            <a:r>
              <a:rPr lang="uk-UA" dirty="0" smtClean="0">
                <a:latin typeface="Cambria" pitchFamily="18" charset="0"/>
              </a:rPr>
              <a:t> або оливково-зелені.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Ніжка висотою 10-25 см, діаметром 2-7 см, спочатку </a:t>
            </a:r>
            <a:r>
              <a:rPr lang="uk-UA" dirty="0" err="1" smtClean="0">
                <a:latin typeface="Cambria" pitchFamily="18" charset="0"/>
              </a:rPr>
              <a:t>булавоподібна</a:t>
            </a:r>
            <a:r>
              <a:rPr lang="uk-UA" dirty="0" smtClean="0">
                <a:latin typeface="Cambria" pitchFamily="18" charset="0"/>
              </a:rPr>
              <a:t>, в зрілому віці частіше циліндрична.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М'якоть щільна, в зрілості злегка губчаста, особливо в ніжці: при стисненні ніжка як би пружинить.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Колір білий, що не змінюється на повітрі, під трубчастим шаром іноді жовтуватий. Запах приємний, грибний, смак солодкуватий.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72378" cy="1142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Arial Black" pitchFamily="34" charset="0"/>
                <a:cs typeface="Aharoni" pitchFamily="2" charset="-79"/>
              </a:rPr>
              <a:t>5</a:t>
            </a:r>
            <a:endParaRPr lang="ru-RU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29568" y="357166"/>
            <a:ext cx="5929354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БІЛИЙ ГРИБ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1468" y="1428736"/>
            <a:ext cx="4997053" cy="50006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latin typeface="Cambria" pitchFamily="18" charset="0"/>
              </a:rPr>
              <a:t>Вони мають крикливо-яскраві капелюшки цегляно-червоного або сірчано-жовтого кольору, без лусочок, а у їстівних осінніх опеньків капелюшки неяскравих тонів - світло-коричневі з тонкими, дрібними коричневими лусочками.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У їстівних опеньків на ніжці біле, добре помітне кільце, у помилкових - майже непомітні залишки кільця. </a:t>
            </a:r>
          </a:p>
          <a:p>
            <a:pPr algn="just"/>
            <a:r>
              <a:rPr lang="uk-UA" dirty="0" smtClean="0">
                <a:latin typeface="Cambria" pitchFamily="18" charset="0"/>
              </a:rPr>
              <a:t>Несправжні опеньки видають неприємний землистий запах, а їстівні - приємний грибний аромат.</a:t>
            </a:r>
          </a:p>
          <a:p>
            <a:pPr algn="just"/>
            <a:endParaRPr lang="uk-UA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72378" cy="1142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Arial Black" pitchFamily="34" charset="0"/>
                <a:cs typeface="Aharoni" pitchFamily="2" charset="-79"/>
              </a:rPr>
              <a:t>6</a:t>
            </a:r>
            <a:endParaRPr lang="ru-RU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5254" y="285728"/>
            <a:ext cx="592935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НЕСПРАВЖНІ ОПЕНЬКИ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21506" name="AutoShape 2" descr="НЕСПРАВЖНІ ОПЕНЬКИ: ФОТО І ОПИС, ЯКІ БУВАЮТЬ, ЯК ВИГЛЯДАЮТЬ, ЧИМ  ВІДРІЗНЯЮТЬСЯ ВІД ЇСТІВНИХ - ГРИБ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НЕСПРАВЖНІ ОПЕНЬКИ: ФОТО І ОПИС, ЯКІ БУВАЮТЬ, ЯК ВИГЛЯДАЮТЬ, ЧИМ  ВІДРІЗНЯЮТЬСЯ ВІД ЇСТІВНИХ - ГРИБ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Несправжні опеньки: цегляно-червоний, сірчано-жовтий, маковий, опис, місця  зростання, як відрізнити від їстівних, симптоми отруєння, перша допомога -  Будинок і сад - 2021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Будьте пильні та обережні, збираючи та вживаючи в їжу гриби! | Очаковский 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94" y="2928934"/>
            <a:ext cx="5292725" cy="2193925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615386" y="5715016"/>
            <a:ext cx="2714644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itchFamily="66" charset="0"/>
              </a:rPr>
              <a:t>ОТРУЙНІ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494" y="1571612"/>
            <a:ext cx="2714644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itchFamily="66" charset="0"/>
              </a:rPr>
              <a:t>ЇСТІВНІ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043750" y="2428868"/>
            <a:ext cx="500066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5935311">
            <a:off x="3651265" y="5239077"/>
            <a:ext cx="500066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896</Words>
  <Application>Microsoft Office PowerPoint</Application>
  <PresentationFormat>Произвольный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Практична робота № 5  Тема. Розпізнавання їстівних та отруйних грибів своєї місцевості. </vt:lpstr>
      <vt:lpstr>Слайд 2</vt:lpstr>
      <vt:lpstr>Хід роботи: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Виконайте тестові завдання:</vt:lpstr>
      <vt:lpstr>Слайд 12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№ 5  Тема. Розпізнавання їстівних та отруйних грибів своєї місцевості. </dc:title>
  <dc:creator>admin</dc:creator>
  <cp:lastModifiedBy>Admin</cp:lastModifiedBy>
  <cp:revision>10</cp:revision>
  <dcterms:created xsi:type="dcterms:W3CDTF">2021-05-04T08:14:55Z</dcterms:created>
  <dcterms:modified xsi:type="dcterms:W3CDTF">2021-05-04T09:54:42Z</dcterms:modified>
</cp:coreProperties>
</file>