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56" r:id="rId3"/>
    <p:sldId id="280" r:id="rId4"/>
    <p:sldId id="258" r:id="rId5"/>
    <p:sldId id="270" r:id="rId6"/>
    <p:sldId id="259" r:id="rId7"/>
    <p:sldId id="271" r:id="rId8"/>
    <p:sldId id="272" r:id="rId9"/>
    <p:sldId id="281" r:id="rId10"/>
    <p:sldId id="282" r:id="rId11"/>
    <p:sldId id="283" r:id="rId1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>
        <p:scale>
          <a:sx n="81" d="100"/>
          <a:sy n="81" d="100"/>
        </p:scale>
        <p:origin x="708" y="-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3C2C-9CE1-4121-B327-4280EC0C0294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25E4-DCF6-48D7-8218-A75C6A067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5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3C2C-9CE1-4121-B327-4280EC0C0294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25E4-DCF6-48D7-8218-A75C6A067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042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3C2C-9CE1-4121-B327-4280EC0C0294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25E4-DCF6-48D7-8218-A75C6A067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139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n>
                  <a:noFill/>
                </a:ln>
                <a:solidFill>
                  <a:srgbClr val="0000CC"/>
                </a:solidFill>
              </a:defRPr>
            </a:lvl1pPr>
            <a:lvl2pPr>
              <a:defRPr>
                <a:ln>
                  <a:noFill/>
                </a:ln>
                <a:solidFill>
                  <a:srgbClr val="0000CC"/>
                </a:solidFill>
              </a:defRPr>
            </a:lvl2pPr>
            <a:lvl3pPr>
              <a:defRPr>
                <a:ln>
                  <a:noFill/>
                </a:ln>
                <a:solidFill>
                  <a:srgbClr val="0000CC"/>
                </a:solidFill>
              </a:defRPr>
            </a:lvl3pPr>
            <a:lvl4pPr>
              <a:defRPr>
                <a:ln>
                  <a:noFill/>
                </a:ln>
                <a:solidFill>
                  <a:srgbClr val="0000CC"/>
                </a:solidFill>
              </a:defRPr>
            </a:lvl4pPr>
            <a:lvl5pPr>
              <a:defRPr>
                <a:ln>
                  <a:noFill/>
                </a:ln>
                <a:solidFill>
                  <a:srgbClr val="0000C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3C2C-9CE1-4121-B327-4280EC0C0294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25E4-DCF6-48D7-8218-A75C6A067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157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3C2C-9CE1-4121-B327-4280EC0C0294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25E4-DCF6-48D7-8218-A75C6A067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263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3C2C-9CE1-4121-B327-4280EC0C0294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25E4-DCF6-48D7-8218-A75C6A067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940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3C2C-9CE1-4121-B327-4280EC0C0294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25E4-DCF6-48D7-8218-A75C6A067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859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3C2C-9CE1-4121-B327-4280EC0C0294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25E4-DCF6-48D7-8218-A75C6A067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500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3C2C-9CE1-4121-B327-4280EC0C0294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25E4-DCF6-48D7-8218-A75C6A067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158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3C2C-9CE1-4121-B327-4280EC0C0294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25E4-DCF6-48D7-8218-A75C6A067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981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3C2C-9CE1-4121-B327-4280EC0C0294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25E4-DCF6-48D7-8218-A75C6A067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81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23C2C-9CE1-4121-B327-4280EC0C0294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825E4-DCF6-48D7-8218-A75C6A0678A5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12192000" cy="7010400"/>
          </a:xfrm>
          <a:prstGeom prst="rect">
            <a:avLst/>
          </a:prstGeom>
          <a:gradFill flip="none" rotWithShape="1">
            <a:gsLst>
              <a:gs pos="100000">
                <a:srgbClr val="03D4A8">
                  <a:alpha val="18000"/>
                </a:srgbClr>
              </a:gs>
              <a:gs pos="25000">
                <a:srgbClr val="21D6E0">
                  <a:alpha val="23000"/>
                </a:srgbClr>
              </a:gs>
              <a:gs pos="75000">
                <a:srgbClr val="0087E6">
                  <a:alpha val="25000"/>
                </a:srgbClr>
              </a:gs>
              <a:gs pos="100000">
                <a:srgbClr val="005CBF">
                  <a:alpha val="25999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1800"/>
          </a:p>
        </p:txBody>
      </p:sp>
    </p:spTree>
    <p:extLst>
      <p:ext uri="{BB962C8B-B14F-4D97-AF65-F5344CB8AC3E}">
        <p14:creationId xmlns:p14="http://schemas.microsoft.com/office/powerpoint/2010/main" val="4141326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ZfydWLfVGw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LZfydWLfVGw" TargetMode="Externa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5xX5RgmtTY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Z5xX5RgmtTY" TargetMode="Externa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Діалогічні жанри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uk-UA" dirty="0" smtClean="0"/>
              <a:t>27.04.2023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27803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21651" y="901774"/>
            <a:ext cx="5022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hlinkClick r:id="rId3"/>
              </a:rPr>
              <a:t>https://</a:t>
            </a:r>
            <a:r>
              <a:rPr lang="uk-UA" dirty="0" smtClean="0">
                <a:hlinkClick r:id="rId3"/>
              </a:rPr>
              <a:t>www.youtube.com/watch?v=LZfydWLfVGw</a:t>
            </a:r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3" name="LZfydWLfVGw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09513" y="2144599"/>
            <a:ext cx="7438271" cy="418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359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Домашнє завдання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uk-UA" dirty="0" smtClean="0"/>
              <a:t>Скориставшись матеріалами уроку, дотримуючись усіх правил і вимог щодо листування написати мені листа. Обсяг – до сторінки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34117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Запрошуємо долучитись громадськість Вінниччини до обговорення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309" y="8475725"/>
            <a:ext cx="1859849" cy="139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34252" y="2829791"/>
            <a:ext cx="2584862" cy="1371455"/>
          </a:xfrm>
        </p:spPr>
        <p:txBody>
          <a:bodyPr>
            <a:noAutofit/>
          </a:bodyPr>
          <a:lstStyle/>
          <a:p>
            <a:r>
              <a:rPr lang="uk-UA" sz="2000" b="1" u="sng" dirty="0" smtClean="0">
                <a:solidFill>
                  <a:schemeClr val="accent1">
                    <a:lumMod val="75000"/>
                  </a:schemeClr>
                </a:solidFill>
              </a:rPr>
              <a:t>Діалогічні жанри</a:t>
            </a:r>
            <a:br>
              <a:rPr lang="uk-UA" sz="2000" b="1" u="sng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</a:rPr>
              <a:t>діалогічне мовлення</a:t>
            </a:r>
            <a:br>
              <a:rPr lang="uk-UA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</a:rPr>
              <a:t>бесіда</a:t>
            </a:r>
            <a:br>
              <a:rPr lang="uk-UA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</a:rPr>
              <a:t>телефонна розмова</a:t>
            </a:r>
            <a:br>
              <a:rPr lang="uk-UA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</a:rPr>
              <a:t>листування (офіційне, неофіційне)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46293" y="5050054"/>
            <a:ext cx="2510870" cy="13714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000" b="1" u="sng" dirty="0" smtClean="0">
                <a:solidFill>
                  <a:schemeClr val="accent1">
                    <a:lumMod val="75000"/>
                  </a:schemeClr>
                </a:solidFill>
              </a:rPr>
              <a:t>Інформаційні жанри</a:t>
            </a:r>
            <a:br>
              <a:rPr lang="uk-UA" sz="2000" b="1" u="sng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</a:rPr>
              <a:t>інформація</a:t>
            </a:r>
            <a:br>
              <a:rPr lang="uk-UA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</a:rPr>
              <a:t>пояснення</a:t>
            </a:r>
            <a:br>
              <a:rPr lang="uk-UA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</a:rPr>
              <a:t>інструкція</a:t>
            </a:r>
            <a:br>
              <a:rPr lang="uk-UA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</a:rPr>
              <a:t>повідомлення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409679" y="5056671"/>
            <a:ext cx="2380449" cy="160022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000" b="1" u="sng" dirty="0" smtClean="0">
                <a:solidFill>
                  <a:schemeClr val="accent1">
                    <a:lumMod val="75000"/>
                  </a:schemeClr>
                </a:solidFill>
              </a:rPr>
              <a:t>Оцінювальні жанри</a:t>
            </a:r>
            <a:br>
              <a:rPr lang="uk-UA" sz="2000" b="1" u="sng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</a:rPr>
              <a:t>похвала</a:t>
            </a:r>
          </a:p>
          <a:p>
            <a:r>
              <a:rPr lang="uk-UA" sz="2000" b="1" dirty="0">
                <a:solidFill>
                  <a:schemeClr val="accent1">
                    <a:lumMod val="75000"/>
                  </a:schemeClr>
                </a:solidFill>
              </a:rPr>
              <a:t>о</a:t>
            </a:r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</a:rPr>
              <a:t>суд </a:t>
            </a:r>
          </a:p>
          <a:p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</a:rPr>
              <a:t>рецензія</a:t>
            </a:r>
          </a:p>
          <a:p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</a:rPr>
              <a:t>характеристика</a:t>
            </a:r>
          </a:p>
          <a:p>
            <a:endParaRPr lang="ru-RU" sz="14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0103243" y="2201625"/>
            <a:ext cx="1987365" cy="13714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000" b="1" u="sng" dirty="0" smtClean="0">
                <a:solidFill>
                  <a:schemeClr val="accent1">
                    <a:lumMod val="75000"/>
                  </a:schemeClr>
                </a:solidFill>
              </a:rPr>
              <a:t>Етикетні жанри</a:t>
            </a:r>
            <a:br>
              <a:rPr lang="uk-UA" sz="2000" b="1" u="sng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</a:rPr>
              <a:t>привітання</a:t>
            </a:r>
          </a:p>
          <a:p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</a:rPr>
              <a:t>вибачення </a:t>
            </a:r>
          </a:p>
          <a:p>
            <a:endParaRPr lang="ru-RU" sz="1400" dirty="0"/>
          </a:p>
        </p:txBody>
      </p:sp>
      <p:sp>
        <p:nvSpPr>
          <p:cNvPr id="8" name="AutoShape 2" descr="Доступ до публічної інформації - Загальний вигля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8" name="Picture 14" descr="ECOMIX TO ACQUIRE 74.3% OF UKRAINIAN MEGA-POLIS INSUR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795" y="4206646"/>
            <a:ext cx="3031382" cy="26513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Увага!Громадські слухання. | Покровська селищна рад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955" y="2211699"/>
            <a:ext cx="3028289" cy="2478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Картинки по запросу черные человечки для презентации | Imagens 3d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3606" y="4354988"/>
            <a:ext cx="2306641" cy="246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ᐈ Белый человечек фото, фотографии белые человечки 3d | скачать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134" y="2178690"/>
            <a:ext cx="3573723" cy="28272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798286" y="421351"/>
            <a:ext cx="10958286" cy="20174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ПРАКТИЧНА РИТОРИКА</a:t>
            </a:r>
          </a:p>
          <a:p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Мовленнєві жанри</a:t>
            </a:r>
            <a:br>
              <a:rPr lang="uk-UA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48694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Діалогічне мовлення виконує такі комунікативні функції: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 smtClean="0"/>
              <a:t>1</a:t>
            </a:r>
            <a:r>
              <a:rPr lang="uk-UA" dirty="0"/>
              <a:t>. Запит інформації – повідомлення інформації.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2</a:t>
            </a:r>
            <a:r>
              <a:rPr lang="uk-UA" dirty="0"/>
              <a:t>. Пропозиція (у формі прохання, наказу, поради) – прийняття чи неприйняття запропонованого.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3. Обмін </a:t>
            </a:r>
            <a:r>
              <a:rPr lang="uk-UA" dirty="0"/>
              <a:t>судженнями, думками, </a:t>
            </a:r>
            <a:r>
              <a:rPr lang="uk-UA" dirty="0" smtClean="0"/>
              <a:t>враженнями.</a:t>
            </a:r>
          </a:p>
          <a:p>
            <a:pPr marL="0" indent="0">
              <a:buNone/>
            </a:pPr>
            <a:r>
              <a:rPr lang="uk-UA" dirty="0" smtClean="0"/>
              <a:t>4</a:t>
            </a:r>
            <a:r>
              <a:rPr lang="uk-UA" dirty="0"/>
              <a:t>. </a:t>
            </a:r>
            <a:r>
              <a:rPr lang="uk-UA" dirty="0" err="1"/>
              <a:t>Взаємопереконання</a:t>
            </a:r>
            <a:r>
              <a:rPr lang="uk-UA" dirty="0"/>
              <a:t>, обґрунтування власної точки зору. </a:t>
            </a:r>
          </a:p>
          <a:p>
            <a:r>
              <a:rPr lang="uk-UA" dirty="0"/>
              <a:t>  Кожна з цих функцій має свої специфічні </a:t>
            </a:r>
            <a:r>
              <a:rPr lang="uk-UA" dirty="0" err="1"/>
              <a:t>мовні</a:t>
            </a:r>
            <a:r>
              <a:rPr lang="uk-UA" dirty="0"/>
              <a:t> засоби та є домінантною у відповідному типі діалогу. </a:t>
            </a:r>
          </a:p>
          <a:p>
            <a:r>
              <a:rPr lang="uk-UA" dirty="0"/>
              <a:t>  </a:t>
            </a:r>
            <a:r>
              <a:rPr lang="uk-UA" i="1" dirty="0"/>
              <a:t>Діалогічне мовлення завжди вмотивоване</a:t>
            </a:r>
            <a:r>
              <a:rPr lang="uk-UA" dirty="0"/>
              <a:t>. Цьому сприяє психологічний клімат, доброзичливі стосунки, зацікавленість у роботі. </a:t>
            </a:r>
          </a:p>
        </p:txBody>
      </p:sp>
    </p:spTree>
    <p:extLst>
      <p:ext uri="{BB962C8B-B14F-4D97-AF65-F5344CB8AC3E}">
        <p14:creationId xmlns:p14="http://schemas.microsoft.com/office/powerpoint/2010/main" val="1717459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ratęsta savanorystės veiklos sutartis – Alytaus rajono vieto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007" y="0"/>
            <a:ext cx="5752560" cy="478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4259853"/>
            <a:ext cx="12032343" cy="2598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96900" algn="ctr">
              <a:spcAft>
                <a:spcPts val="0"/>
              </a:spcAft>
            </a:pPr>
            <a:r>
              <a:rPr lang="ru-RU" sz="54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54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sz="54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діалогічних</a:t>
            </a:r>
            <a:r>
              <a:rPr lang="ru-RU" sz="5400" b="1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жанрів</a:t>
            </a:r>
            <a:r>
              <a:rPr lang="ru-RU" sz="54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належать </a:t>
            </a:r>
            <a:r>
              <a:rPr lang="ru-RU" sz="5400" i="1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бесіда</a:t>
            </a:r>
            <a:r>
              <a:rPr lang="ru-RU" sz="5400" i="1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5400" i="1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телефонна</a:t>
            </a:r>
            <a:r>
              <a:rPr lang="ru-RU" sz="5400" i="1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i="1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розмова</a:t>
            </a:r>
            <a:r>
              <a:rPr lang="ru-RU" sz="5400" i="1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5400" i="1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листування</a:t>
            </a:r>
            <a:r>
              <a:rPr lang="ru-RU" sz="5400" i="1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5400" i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7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87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3D Little Human Characters X3. Manager Discussing Work With His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963" y="3540578"/>
            <a:ext cx="4187037" cy="3317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12108730" cy="1143000"/>
          </a:xfrm>
        </p:spPr>
        <p:txBody>
          <a:bodyPr>
            <a:normAutofit/>
          </a:bodyPr>
          <a:lstStyle/>
          <a:p>
            <a:pPr marL="381000" marR="76200" indent="215900">
              <a:spcAft>
                <a:spcPts val="0"/>
              </a:spcAft>
            </a:pPr>
            <a:r>
              <a:rPr lang="ru-RU" sz="3200" i="1" dirty="0" err="1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Бесіда</a:t>
            </a:r>
            <a:r>
              <a:rPr lang="ru-RU" sz="3200" i="1" dirty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3200" dirty="0" err="1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розмова</a:t>
            </a:r>
            <a:r>
              <a:rPr lang="ru-RU" sz="3200" dirty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двох</a:t>
            </a:r>
            <a:r>
              <a:rPr lang="ru-RU" sz="3200" dirty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3200" dirty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3200" dirty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3200" dirty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метою </a:t>
            </a:r>
            <a:r>
              <a:rPr lang="ru-RU" sz="3200" dirty="0" err="1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sz="3200" dirty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певної</a:t>
            </a:r>
            <a:r>
              <a:rPr lang="ru-RU" sz="3200" dirty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3200" dirty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вирішення</a:t>
            </a:r>
            <a:r>
              <a:rPr lang="ru-RU" sz="3200" dirty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важливих</a:t>
            </a:r>
            <a:r>
              <a:rPr lang="ru-RU" sz="3200" dirty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проблем.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94568" y="1417638"/>
            <a:ext cx="12032343" cy="5566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7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81000" marR="76200" indent="215900">
              <a:lnSpc>
                <a:spcPct val="102000"/>
              </a:lnSpc>
              <a:spcAft>
                <a:spcPts val="0"/>
              </a:spcAft>
            </a:pPr>
            <a:r>
              <a:rPr lang="ru-RU" sz="32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Складність</a:t>
            </a:r>
            <a:r>
              <a:rPr lang="ru-RU" sz="32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бесіди</a:t>
            </a:r>
            <a:r>
              <a:rPr lang="ru-RU" sz="32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sz="32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тому, </a:t>
            </a:r>
            <a:r>
              <a:rPr lang="ru-RU" sz="32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2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ній</a:t>
            </a:r>
            <a:r>
              <a:rPr lang="ru-RU" sz="32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наявний</a:t>
            </a:r>
            <a:r>
              <a:rPr lang="ru-RU" sz="32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експромт</a:t>
            </a:r>
            <a:r>
              <a:rPr lang="ru-RU" sz="32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3200" b="1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32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успішно</a:t>
            </a:r>
            <a:r>
              <a:rPr lang="ru-RU" sz="32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вести </a:t>
            </a:r>
            <a:r>
              <a:rPr lang="ru-RU" sz="32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бесіду</a:t>
            </a:r>
            <a:r>
              <a:rPr lang="ru-RU" sz="32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треба </a:t>
            </a:r>
            <a:r>
              <a:rPr lang="ru-RU" sz="32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sz="32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життєвий</a:t>
            </a:r>
            <a:r>
              <a:rPr lang="ru-RU" sz="32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досвід</a:t>
            </a:r>
            <a:r>
              <a:rPr lang="ru-RU" sz="32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великий запас </a:t>
            </a:r>
            <a:r>
              <a:rPr lang="ru-RU" sz="32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теоретичних</a:t>
            </a:r>
            <a:r>
              <a:rPr lang="ru-RU" sz="32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32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володіти</a:t>
            </a:r>
            <a:r>
              <a:rPr lang="ru-RU" sz="32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мовним</a:t>
            </a:r>
            <a:r>
              <a:rPr lang="ru-RU" sz="32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етикетом</a:t>
            </a:r>
            <a:r>
              <a:rPr lang="ru-RU" sz="32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5"/>
              </a:lnSpc>
              <a:spcAft>
                <a:spcPts val="0"/>
              </a:spcAft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40"/>
              </a:lnSpc>
              <a:spcAft>
                <a:spcPts val="0"/>
              </a:spcAft>
            </a:pPr>
            <a:r>
              <a:rPr lang="ru-RU" sz="32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238500" lvl="1">
              <a:lnSpc>
                <a:spcPct val="103000"/>
              </a:lnSpc>
              <a:spcAft>
                <a:spcPts val="0"/>
              </a:spcAft>
              <a:tabLst>
                <a:tab pos="228600" algn="l"/>
                <a:tab pos="776605" algn="l"/>
              </a:tabLst>
            </a:pPr>
            <a:r>
              <a:rPr lang="ru-RU" sz="3200" i="1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Етапи</a:t>
            </a:r>
            <a:r>
              <a:rPr lang="ru-RU" sz="3200" i="1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бесіди</a:t>
            </a:r>
            <a:endParaRPr lang="ru-RU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25500" indent="-228600">
              <a:spcAft>
                <a:spcPts val="0"/>
              </a:spcAft>
              <a:buAutoNum type="arabicPeriod"/>
            </a:pPr>
            <a:r>
              <a:rPr lang="ru-RU" sz="32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32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часу й </a:t>
            </a:r>
            <a:r>
              <a:rPr lang="ru-RU" sz="32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місця</a:t>
            </a:r>
            <a:r>
              <a:rPr lang="ru-RU" sz="32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зустрічі</a:t>
            </a:r>
            <a:r>
              <a:rPr lang="ru-RU" sz="32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25500" indent="-228600">
              <a:spcAft>
                <a:spcPts val="0"/>
              </a:spcAft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Початок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бесіди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сприятливої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96900">
              <a:spcAft>
                <a:spcPts val="0"/>
              </a:spcAft>
            </a:pP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усмішка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привітання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96900">
              <a:spcAft>
                <a:spcPts val="0"/>
              </a:spcAft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 жести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596900">
              <a:spcAft>
                <a:spcPts val="0"/>
              </a:spcAft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мети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зустрічі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96900">
              <a:spcAft>
                <a:spcPts val="0"/>
              </a:spcAft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Обмін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думками й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пропозиціями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96900">
              <a:spcAft>
                <a:spcPts val="0"/>
              </a:spcAft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Підсумок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бесіди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прощання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3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Контактна інформація - купити в Києві, Львові з доставкою по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058" y="0"/>
            <a:ext cx="3744684" cy="374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3656465"/>
            <a:ext cx="12192000" cy="3128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marR="346710" indent="215900" algn="ctr">
              <a:lnSpc>
                <a:spcPct val="102000"/>
              </a:lnSpc>
              <a:spcAft>
                <a:spcPts val="0"/>
              </a:spcAft>
            </a:pPr>
            <a:r>
              <a:rPr lang="ru-RU" sz="2400" b="1" i="1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Телефонна</a:t>
            </a:r>
            <a:r>
              <a:rPr lang="ru-RU" sz="2400" b="1" i="1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розмова</a:t>
            </a:r>
            <a:r>
              <a:rPr lang="ru-RU" sz="2400" b="1" i="1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один з </a:t>
            </a:r>
            <a:r>
              <a:rPr lang="ru-RU" sz="2400" b="1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sz="2400" b="1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жанрів</a:t>
            </a:r>
            <a:r>
              <a:rPr lang="ru-RU" sz="2400" b="1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b="1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усного</a:t>
            </a:r>
            <a:r>
              <a:rPr lang="ru-RU" sz="2400" b="1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ділового</a:t>
            </a:r>
            <a:r>
              <a:rPr lang="ru-RU" sz="2400" b="1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sz="2400" b="1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й приватно-</a:t>
            </a:r>
            <a:r>
              <a:rPr lang="ru-RU" sz="2400" b="1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</a:t>
            </a:r>
            <a:r>
              <a:rPr lang="ru-RU" sz="2400" b="1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24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b="1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b="1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2400" b="1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розмову</a:t>
            </a:r>
            <a:r>
              <a:rPr lang="ru-RU" sz="2400" b="1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1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відстані</a:t>
            </a:r>
            <a:r>
              <a:rPr lang="ru-RU" sz="24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>
              <a:lnSpc>
                <a:spcPts val="1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marR="346710" indent="215900" algn="ctr">
              <a:lnSpc>
                <a:spcPct val="103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Одна з </a:t>
            </a:r>
            <a:r>
              <a:rPr lang="ru-RU" sz="24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головних</a:t>
            </a:r>
            <a:r>
              <a:rPr lang="ru-RU" sz="24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вимог</a:t>
            </a:r>
            <a:r>
              <a:rPr lang="ru-RU" sz="24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телефонної</a:t>
            </a:r>
            <a:r>
              <a:rPr lang="ru-RU" sz="24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розмови</a:t>
            </a:r>
            <a:r>
              <a:rPr lang="ru-RU" sz="24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4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лаконічність</a:t>
            </a:r>
            <a:r>
              <a:rPr lang="ru-RU" sz="24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До </a:t>
            </a:r>
            <a:r>
              <a:rPr lang="ru-RU" sz="24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розмови</a:t>
            </a:r>
            <a:r>
              <a:rPr lang="ru-RU" sz="24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треба </a:t>
            </a:r>
            <a:r>
              <a:rPr lang="ru-RU" sz="24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готуватися</a:t>
            </a:r>
            <a:r>
              <a:rPr lang="ru-RU" sz="24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наперед </a:t>
            </a:r>
            <a:r>
              <a:rPr lang="ru-RU" sz="24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продумати</a:t>
            </a:r>
            <a:r>
              <a:rPr lang="ru-RU" sz="24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вітальну</a:t>
            </a:r>
            <a:r>
              <a:rPr lang="ru-RU" sz="24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етикетну</a:t>
            </a:r>
            <a:r>
              <a:rPr lang="ru-RU" sz="24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формулу, тему </a:t>
            </a:r>
            <a:r>
              <a:rPr lang="ru-RU" sz="24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розмови</a:t>
            </a:r>
            <a:r>
              <a:rPr lang="ru-RU" sz="24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послідовність</a:t>
            </a:r>
            <a:r>
              <a:rPr lang="ru-RU" sz="24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викладу</a:t>
            </a:r>
            <a:r>
              <a:rPr lang="ru-RU" sz="24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думок, </a:t>
            </a:r>
            <a:r>
              <a:rPr lang="ru-RU" sz="24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завершення</a:t>
            </a:r>
            <a:r>
              <a:rPr lang="ru-RU" sz="24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24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4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прощання</a:t>
            </a:r>
            <a:r>
              <a:rPr lang="ru-RU" sz="24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За правилами телефонного </a:t>
            </a:r>
            <a:r>
              <a:rPr lang="ru-RU" sz="24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етикету</a:t>
            </a:r>
            <a:r>
              <a:rPr lang="ru-RU" sz="24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розмову</a:t>
            </a:r>
            <a:r>
              <a:rPr lang="ru-RU" sz="24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повинен </a:t>
            </a:r>
            <a:r>
              <a:rPr lang="ru-RU" sz="24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завершувати</a:t>
            </a:r>
            <a:r>
              <a:rPr lang="ru-RU" sz="24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той, </a:t>
            </a:r>
            <a:r>
              <a:rPr lang="ru-RU" sz="24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24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телефонує</a:t>
            </a:r>
            <a:r>
              <a:rPr lang="ru-RU" sz="24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4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співрозмовник</a:t>
            </a:r>
            <a:r>
              <a:rPr lang="ru-RU" sz="24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старший за </a:t>
            </a:r>
            <a:r>
              <a:rPr lang="ru-RU" sz="24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віком</a:t>
            </a:r>
            <a:r>
              <a:rPr lang="ru-RU" sz="24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посадою</a:t>
            </a:r>
            <a:r>
              <a:rPr lang="ru-RU" sz="24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жінка</a:t>
            </a:r>
            <a:r>
              <a:rPr lang="ru-RU" sz="24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то треба </a:t>
            </a:r>
            <a:r>
              <a:rPr lang="ru-RU" sz="24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їм</a:t>
            </a:r>
            <a:r>
              <a:rPr lang="ru-RU" sz="24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дати</a:t>
            </a:r>
            <a:r>
              <a:rPr lang="ru-RU" sz="24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право </a:t>
            </a:r>
            <a:r>
              <a:rPr lang="ru-RU" sz="24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завершувати</a:t>
            </a:r>
            <a:r>
              <a:rPr lang="ru-RU" sz="24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розмову</a:t>
            </a:r>
            <a:r>
              <a:rPr lang="ru-RU" sz="24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4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4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розмови</a:t>
            </a:r>
            <a:r>
              <a:rPr lang="ru-RU" sz="24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забувайте</a:t>
            </a:r>
            <a:r>
              <a:rPr lang="ru-RU" sz="24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формули</a:t>
            </a:r>
            <a:r>
              <a:rPr lang="ru-RU" sz="24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ввічливості</a:t>
            </a:r>
            <a:r>
              <a:rPr lang="ru-RU" sz="24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43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3199" y="4001294"/>
            <a:ext cx="12192000" cy="3268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"/>
              </a:lnSpc>
              <a:spcAft>
                <a:spcPts val="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marR="346710" indent="215900" algn="ctr">
              <a:lnSpc>
                <a:spcPct val="107000"/>
              </a:lnSpc>
              <a:spcAft>
                <a:spcPts val="0"/>
              </a:spcAft>
            </a:pPr>
            <a:r>
              <a:rPr lang="ru-RU" sz="2800" b="1" i="1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Листування</a:t>
            </a:r>
            <a:r>
              <a:rPr lang="ru-RU" sz="2800" b="1" i="1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800" b="1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діалогічний</a:t>
            </a:r>
            <a:r>
              <a:rPr lang="ru-RU" sz="2800" b="1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жанр, </a:t>
            </a:r>
            <a:r>
              <a:rPr lang="ru-RU" sz="2800" b="1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яким</a:t>
            </a:r>
            <a:r>
              <a:rPr lang="ru-RU" sz="2800" b="1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послуговуються</a:t>
            </a:r>
            <a:r>
              <a:rPr lang="ru-RU" sz="2800" b="1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b="1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r>
              <a:rPr lang="ru-RU" sz="2800" b="1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ділових</a:t>
            </a:r>
            <a:r>
              <a:rPr lang="ru-RU" sz="2800" b="1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b="1" i="1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приватних</a:t>
            </a:r>
            <a:r>
              <a:rPr lang="ru-RU" sz="2800" b="1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стосунків</a:t>
            </a:r>
            <a:r>
              <a:rPr lang="ru-RU" sz="28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>
              <a:solidFill>
                <a:srgbClr val="241F1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marR="346710" indent="215900" algn="ctr">
              <a:lnSpc>
                <a:spcPct val="107000"/>
              </a:lnSpc>
              <a:spcAft>
                <a:spcPts val="0"/>
              </a:spcAft>
            </a:pPr>
            <a:r>
              <a:rPr lang="ru-RU" sz="2800" b="1" i="1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Офіційне</a:t>
            </a:r>
            <a:r>
              <a:rPr lang="ru-RU" sz="2800" b="1" i="1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листування</a:t>
            </a:r>
            <a:r>
              <a:rPr lang="ru-RU" sz="2800" b="1" i="1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8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листування</a:t>
            </a:r>
            <a:r>
              <a:rPr lang="ru-RU" sz="28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8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установами</a:t>
            </a:r>
            <a:r>
              <a:rPr lang="ru-RU" sz="28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організаціями</a:t>
            </a:r>
            <a:r>
              <a:rPr lang="ru-RU" sz="28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8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воно</a:t>
            </a:r>
            <a:r>
              <a:rPr lang="ru-RU" sz="28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належить</a:t>
            </a:r>
            <a:r>
              <a:rPr lang="ru-RU" sz="28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офіційно-ділового</a:t>
            </a:r>
            <a:r>
              <a:rPr lang="ru-RU" sz="28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sz="28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14300" marR="346710" indent="215900" algn="ctr">
              <a:lnSpc>
                <a:spcPct val="103000"/>
              </a:lnSpc>
            </a:pPr>
            <a:r>
              <a:rPr lang="ru-RU" sz="2800" b="1" i="1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Неофіційне</a:t>
            </a:r>
            <a:r>
              <a:rPr lang="ru-RU" sz="2800" b="1" i="1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листування</a:t>
            </a:r>
            <a:r>
              <a:rPr lang="ru-RU" sz="28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ведеться</a:t>
            </a:r>
            <a:r>
              <a:rPr lang="ru-RU" sz="28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8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особами й </a:t>
            </a:r>
            <a:r>
              <a:rPr lang="ru-RU" sz="28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8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побутовий</a:t>
            </a:r>
            <a:r>
              <a:rPr lang="ru-RU" sz="28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часто </a:t>
            </a:r>
            <a:r>
              <a:rPr lang="ru-RU" sz="28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інтимний</a:t>
            </a:r>
            <a:r>
              <a:rPr lang="ru-RU" sz="28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характер.</a:t>
            </a:r>
            <a:endParaRPr lang="ru-RU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marR="346710" indent="215900" algn="ctr">
              <a:lnSpc>
                <a:spcPct val="103000"/>
              </a:lnSpc>
              <a:spcAft>
                <a:spcPts val="0"/>
              </a:spcAft>
            </a:pP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63697" t="17609" r="10200" b="36756"/>
          <a:stretch/>
        </p:blipFill>
        <p:spPr>
          <a:xfrm>
            <a:off x="3991429" y="249288"/>
            <a:ext cx="3817259" cy="375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24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Steams gemenskap :: Guide :: СТЕНДАПЫ ОТ 3D ЧЕЛОВЕ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200" y="1575707"/>
            <a:ext cx="3860800" cy="38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695543" cy="6776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"/>
              </a:lnSpc>
              <a:spcAft>
                <a:spcPts val="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90"/>
              </a:lnSpc>
              <a:spcAft>
                <a:spcPts val="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30200" algn="ctr">
              <a:spcAft>
                <a:spcPts val="0"/>
              </a:spcAft>
            </a:pPr>
            <a:r>
              <a:rPr lang="ru-RU" sz="2500" b="1" i="1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Правила </a:t>
            </a:r>
            <a:r>
              <a:rPr lang="ru-RU" sz="2500" b="1" i="1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складання</a:t>
            </a:r>
            <a:r>
              <a:rPr lang="ru-RU" sz="2500" b="1" i="1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i="1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ділового</a:t>
            </a:r>
            <a:r>
              <a:rPr lang="ru-RU" sz="2500" b="1" i="1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листа</a:t>
            </a:r>
            <a:endParaRPr lang="ru-RU" sz="25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5"/>
              </a:lnSpc>
              <a:spcAft>
                <a:spcPts val="0"/>
              </a:spcAft>
            </a:pPr>
            <a:r>
              <a:rPr lang="ru-RU" sz="25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5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Arial" panose="020B0604020202020204" pitchFamily="34" charset="0"/>
              <a:buChar char=""/>
              <a:tabLst>
                <a:tab pos="228600" algn="l"/>
                <a:tab pos="495300" algn="l"/>
              </a:tabLst>
            </a:pPr>
            <a:r>
              <a:rPr lang="ru-RU" sz="25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Звернення</a:t>
            </a:r>
            <a:r>
              <a:rPr lang="ru-RU" sz="25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5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5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500" i="1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Шановний</a:t>
            </a:r>
            <a:r>
              <a:rPr lang="ru-RU" sz="2500" i="1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заступнику директора … ; </a:t>
            </a:r>
            <a:r>
              <a:rPr lang="ru-RU" sz="2500" i="1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Шановний</a:t>
            </a:r>
            <a:r>
              <a:rPr lang="ru-RU" sz="2500" i="1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пане</a:t>
            </a:r>
            <a:r>
              <a:rPr lang="ru-RU" sz="25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endParaRPr lang="ru-RU" sz="25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50"/>
              </a:lnSpc>
              <a:spcAft>
                <a:spcPts val="0"/>
              </a:spcAft>
            </a:pPr>
            <a:r>
              <a:rPr lang="ru-RU" sz="25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5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40"/>
              </a:lnSpc>
              <a:spcAft>
                <a:spcPts val="0"/>
              </a:spcAft>
            </a:pPr>
            <a:r>
              <a:rPr lang="ru-RU" sz="25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5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Arial" panose="020B0604020202020204" pitchFamily="34" charset="0"/>
              <a:buChar char=""/>
              <a:tabLst>
                <a:tab pos="228600" algn="l"/>
                <a:tab pos="457200" algn="l"/>
              </a:tabLst>
            </a:pPr>
            <a:r>
              <a:rPr lang="ru-RU" sz="25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Заголовок. Тема листа, </a:t>
            </a:r>
            <a:r>
              <a:rPr lang="ru-RU" sz="25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5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стисло</a:t>
            </a:r>
            <a:r>
              <a:rPr lang="ru-RU" sz="25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5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влучно</a:t>
            </a:r>
            <a:r>
              <a:rPr lang="ru-RU" sz="25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розкриває</a:t>
            </a:r>
            <a:r>
              <a:rPr lang="ru-RU" sz="25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ru-RU" sz="25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листа.</a:t>
            </a:r>
            <a:endParaRPr lang="ru-RU" sz="25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40"/>
              </a:lnSpc>
              <a:spcAft>
                <a:spcPts val="0"/>
              </a:spcAft>
            </a:pPr>
            <a:r>
              <a:rPr lang="ru-RU" sz="25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5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346710" lvl="1" indent="-285750">
              <a:lnSpc>
                <a:spcPct val="103000"/>
              </a:lnSpc>
              <a:spcAft>
                <a:spcPts val="0"/>
              </a:spcAft>
              <a:buFont typeface="Arial" panose="020B0604020202020204" pitchFamily="34" charset="0"/>
              <a:buChar char=""/>
              <a:tabLst>
                <a:tab pos="228600" algn="l"/>
                <a:tab pos="473710" algn="l"/>
              </a:tabLst>
            </a:pPr>
            <a:r>
              <a:rPr lang="ru-RU" sz="25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Компліменти</a:t>
            </a:r>
            <a:r>
              <a:rPr lang="ru-RU" sz="25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5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5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500" i="1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500" i="1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Ваша </a:t>
            </a:r>
            <a:r>
              <a:rPr lang="ru-RU" sz="2500" i="1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установа</a:t>
            </a:r>
            <a:r>
              <a:rPr lang="ru-RU" sz="2500" i="1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одна з перших, </a:t>
            </a:r>
            <a:r>
              <a:rPr lang="ru-RU" sz="2500" i="1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2500" i="1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i="1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апробував</a:t>
            </a:r>
            <a:r>
              <a:rPr lang="ru-RU" sz="2500" i="1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i="1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нову</a:t>
            </a:r>
            <a:r>
              <a:rPr lang="ru-RU" sz="25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i="1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техніку</a:t>
            </a:r>
            <a:r>
              <a:rPr lang="ru-RU" sz="2500" i="1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… ; </a:t>
            </a:r>
            <a:r>
              <a:rPr lang="ru-RU" sz="2500" i="1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завдяки</a:t>
            </a:r>
            <a:r>
              <a:rPr lang="ru-RU" sz="2500" i="1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i="1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Вашому</a:t>
            </a:r>
            <a:r>
              <a:rPr lang="ru-RU" sz="2500" i="1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i="1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професіоналізму</a:t>
            </a:r>
            <a:r>
              <a:rPr lang="ru-RU" sz="2500" i="1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500" i="1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наполегливості</a:t>
            </a:r>
            <a:r>
              <a:rPr lang="ru-RU" sz="2500" i="1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i="1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вдалося</a:t>
            </a:r>
            <a:r>
              <a:rPr lang="ru-RU" sz="2500" i="1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 і под.</a:t>
            </a:r>
            <a:endParaRPr lang="ru-RU" sz="25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346710" lvl="1" indent="-285750">
              <a:lnSpc>
                <a:spcPct val="103000"/>
              </a:lnSpc>
              <a:spcAft>
                <a:spcPts val="0"/>
              </a:spcAft>
              <a:buFont typeface="Arial" panose="020B0604020202020204" pitchFamily="34" charset="0"/>
              <a:buChar char=""/>
              <a:tabLst>
                <a:tab pos="228600" algn="l"/>
                <a:tab pos="460375" algn="l"/>
              </a:tabLst>
            </a:pPr>
            <a:r>
              <a:rPr lang="ru-RU" sz="25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Відсутність</a:t>
            </a:r>
            <a:r>
              <a:rPr lang="ru-RU" sz="25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зайвого</a:t>
            </a:r>
            <a:r>
              <a:rPr lang="ru-RU" sz="25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Треба </a:t>
            </a:r>
            <a:r>
              <a:rPr lang="ru-RU" sz="25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уникати</a:t>
            </a:r>
            <a:r>
              <a:rPr lang="ru-RU" sz="25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надмірної</a:t>
            </a:r>
            <a:r>
              <a:rPr lang="ru-RU" sz="25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ввічливості</a:t>
            </a:r>
            <a:r>
              <a:rPr lang="ru-RU" sz="25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5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слів</a:t>
            </a:r>
            <a:r>
              <a:rPr lang="ru-RU" sz="25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позбавлених</a:t>
            </a:r>
            <a:r>
              <a:rPr lang="ru-RU" sz="25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змісту</a:t>
            </a:r>
            <a:r>
              <a:rPr lang="ru-RU" sz="25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Велика </a:t>
            </a:r>
            <a:r>
              <a:rPr lang="ru-RU" sz="25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5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особових</a:t>
            </a:r>
            <a:r>
              <a:rPr lang="ru-RU" sz="25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займенників</a:t>
            </a:r>
            <a:r>
              <a:rPr lang="ru-RU" sz="25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5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зашкодити</a:t>
            </a:r>
            <a:r>
              <a:rPr lang="ru-RU" sz="25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5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Arial" panose="020B0604020202020204" pitchFamily="34" charset="0"/>
              <a:buChar char=""/>
              <a:tabLst>
                <a:tab pos="228600" algn="l"/>
                <a:tab pos="457200" algn="l"/>
              </a:tabLst>
            </a:pPr>
            <a:r>
              <a:rPr lang="ru-RU" sz="25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Важливість</a:t>
            </a:r>
            <a:r>
              <a:rPr lang="ru-RU" sz="25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дієслів</a:t>
            </a:r>
            <a:r>
              <a:rPr lang="ru-RU" sz="25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5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Уживайте</a:t>
            </a:r>
            <a:r>
              <a:rPr lang="ru-RU" sz="25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5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дієслова</a:t>
            </a:r>
            <a:r>
              <a:rPr lang="ru-RU" sz="25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5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позначають</a:t>
            </a:r>
            <a:r>
              <a:rPr lang="ru-RU" sz="25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виконану</a:t>
            </a:r>
            <a:r>
              <a:rPr lang="ru-RU" sz="25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дію</a:t>
            </a:r>
            <a:r>
              <a:rPr lang="ru-RU" sz="25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5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40"/>
              </a:lnSpc>
              <a:spcAft>
                <a:spcPts val="0"/>
              </a:spcAft>
            </a:pPr>
            <a:r>
              <a:rPr lang="ru-RU" sz="25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5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346710" lvl="1" indent="-285750">
              <a:lnSpc>
                <a:spcPct val="103000"/>
              </a:lnSpc>
              <a:spcAft>
                <a:spcPts val="0"/>
              </a:spcAft>
              <a:buFont typeface="Arial" panose="020B0604020202020204" pitchFamily="34" charset="0"/>
              <a:buChar char=""/>
              <a:tabLst>
                <a:tab pos="228600" algn="l"/>
                <a:tab pos="471170" algn="l"/>
              </a:tabLst>
            </a:pPr>
            <a:r>
              <a:rPr lang="ru-RU" sz="25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Відсутність</a:t>
            </a:r>
            <a:r>
              <a:rPr lang="ru-RU" sz="25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імперативу</a:t>
            </a:r>
            <a:r>
              <a:rPr lang="ru-RU" sz="25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5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наказовості</a:t>
            </a:r>
            <a:r>
              <a:rPr lang="ru-RU" sz="25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25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Уникайте</a:t>
            </a:r>
            <a:r>
              <a:rPr lang="ru-RU" sz="25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директивних</a:t>
            </a:r>
            <a:r>
              <a:rPr lang="ru-RU" sz="25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фраз на </a:t>
            </a:r>
            <a:r>
              <a:rPr lang="ru-RU" sz="25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зразок</a:t>
            </a:r>
            <a:r>
              <a:rPr lang="ru-RU" sz="25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i="1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5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i="1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Вас </a:t>
            </a:r>
            <a:r>
              <a:rPr lang="ru-RU" sz="2500" i="1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зацікавила</a:t>
            </a:r>
            <a:r>
              <a:rPr lang="ru-RU" sz="2500" i="1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… , то </a:t>
            </a:r>
            <a:r>
              <a:rPr lang="ru-RU" sz="2500" i="1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зверніться</a:t>
            </a:r>
            <a:r>
              <a:rPr lang="ru-RU" sz="2500" i="1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… .</a:t>
            </a:r>
            <a:endParaRPr lang="ru-RU" sz="25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Arial" panose="020B0604020202020204" pitchFamily="34" charset="0"/>
              <a:buChar char=""/>
              <a:tabLst>
                <a:tab pos="228600" algn="l"/>
                <a:tab pos="457200" algn="l"/>
              </a:tabLst>
            </a:pPr>
            <a:r>
              <a:rPr lang="ru-RU" sz="25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Бланк. </a:t>
            </a:r>
            <a:r>
              <a:rPr lang="ru-RU" sz="25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Ділові</a:t>
            </a:r>
            <a:r>
              <a:rPr lang="ru-RU" sz="25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листи</a:t>
            </a:r>
            <a:r>
              <a:rPr lang="ru-RU" sz="25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пишуть</a:t>
            </a:r>
            <a:r>
              <a:rPr lang="ru-RU" sz="25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5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друкують</a:t>
            </a:r>
            <a:r>
              <a:rPr lang="ru-RU" sz="25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на </a:t>
            </a:r>
            <a:r>
              <a:rPr lang="ru-RU" sz="25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фірмовому</a:t>
            </a:r>
            <a:r>
              <a:rPr lang="ru-RU" sz="25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бланку.</a:t>
            </a:r>
            <a:endParaRPr lang="ru-RU" sz="25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40"/>
              </a:lnSpc>
              <a:spcAft>
                <a:spcPts val="0"/>
              </a:spcAft>
            </a:pPr>
            <a:r>
              <a:rPr lang="ru-RU" sz="25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5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30200">
              <a:spcAft>
                <a:spcPts val="0"/>
              </a:spcAft>
            </a:pPr>
            <a:r>
              <a:rPr lang="ru-RU" sz="25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25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правила </a:t>
            </a:r>
            <a:r>
              <a:rPr lang="ru-RU" sz="25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поширюються</a:t>
            </a:r>
            <a:r>
              <a:rPr lang="ru-RU" sz="25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й на </a:t>
            </a:r>
            <a:r>
              <a:rPr lang="ru-RU" sz="25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складання</a:t>
            </a:r>
            <a:r>
              <a:rPr lang="ru-RU" sz="25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електронного</a:t>
            </a:r>
            <a:r>
              <a:rPr lang="ru-RU" sz="2500" dirty="0" smtClean="0">
                <a:solidFill>
                  <a:srgbClr val="24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листа.</a:t>
            </a:r>
            <a:endParaRPr lang="ru-RU" sz="25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4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39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61017" y="802791"/>
            <a:ext cx="4992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hlinkClick r:id="rId3"/>
              </a:rPr>
              <a:t>https://</a:t>
            </a:r>
            <a:r>
              <a:rPr lang="uk-UA" dirty="0" smtClean="0">
                <a:hlinkClick r:id="rId3"/>
              </a:rPr>
              <a:t>www.youtube.com/watch?v=Z5xX5RgmtTY</a:t>
            </a:r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3" name="Z5xX5RgmtTY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13761" y="1494149"/>
            <a:ext cx="8454795" cy="475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761177"/>
      </p:ext>
    </p:extLst>
  </p:cSld>
  <p:clrMapOvr>
    <a:masterClrMapping/>
  </p:clrMapOvr>
</p:sld>
</file>

<file path=ppt/theme/theme1.xml><?xml version="1.0" encoding="utf-8"?>
<a:theme xmlns:a="http://schemas.openxmlformats.org/drawingml/2006/main" name="La men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TM02474572[[fn=Медицинский шаблон оформления]]</Template>
  <TotalTime>384</TotalTime>
  <Words>556</Words>
  <Application>Microsoft Office PowerPoint</Application>
  <PresentationFormat>Широкоэкранный</PresentationFormat>
  <Paragraphs>63</Paragraphs>
  <Slides>11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La mente</vt:lpstr>
      <vt:lpstr>Діалогічні жанри</vt:lpstr>
      <vt:lpstr>Діалогічні жанри діалогічне мовлення бесіда телефонна розмова листування (офіційне, неофіційне)</vt:lpstr>
      <vt:lpstr>Діалогічне мовлення виконує такі комунікативні функції: </vt:lpstr>
      <vt:lpstr>Презентация PowerPoint</vt:lpstr>
      <vt:lpstr>Бесіда — розмова двох чи більше осіб з метою отримання певної інформації, вирішення важливих проблем.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Домашнє завдання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Діалогічні жанри діалогічне мовлення бесіда телефонна розмова листування (офіційне, неофіційне)</dc:title>
  <dc:creator>Карпатська Джерельна</dc:creator>
  <cp:lastModifiedBy>Карпатська Джерельна</cp:lastModifiedBy>
  <cp:revision>20</cp:revision>
  <dcterms:created xsi:type="dcterms:W3CDTF">2020-04-02T13:13:58Z</dcterms:created>
  <dcterms:modified xsi:type="dcterms:W3CDTF">2023-04-27T06:50:48Z</dcterms:modified>
</cp:coreProperties>
</file>