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75" r:id="rId3"/>
    <p:sldId id="259" r:id="rId4"/>
    <p:sldId id="260" r:id="rId5"/>
    <p:sldId id="291" r:id="rId6"/>
    <p:sldId id="292" r:id="rId7"/>
    <p:sldId id="290" r:id="rId8"/>
    <p:sldId id="293" r:id="rId9"/>
    <p:sldId id="276" r:id="rId10"/>
    <p:sldId id="294" r:id="rId11"/>
    <p:sldId id="295" r:id="rId12"/>
    <p:sldId id="296" r:id="rId13"/>
    <p:sldId id="297" r:id="rId14"/>
    <p:sldId id="298" r:id="rId15"/>
    <p:sldId id="299" r:id="rId16"/>
    <p:sldId id="300" r:id="rId17"/>
    <p:sldId id="301" r:id="rId18"/>
    <p:sldId id="302" r:id="rId19"/>
    <p:sldId id="30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F1DE1-B26C-4E44-98C0-A6229736A58C}" type="datetimeFigureOut">
              <a:rPr lang="uk-UA" smtClean="0"/>
              <a:t>29.04.2023</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58C31-8EE9-4AF6-AEFD-4B3792388B5F}" type="slidenum">
              <a:rPr lang="uk-UA" smtClean="0"/>
              <a:t>‹#›</a:t>
            </a:fld>
            <a:endParaRPr lang="uk-UA"/>
          </a:p>
        </p:txBody>
      </p:sp>
    </p:spTree>
    <p:extLst>
      <p:ext uri="{BB962C8B-B14F-4D97-AF65-F5344CB8AC3E}">
        <p14:creationId xmlns:p14="http://schemas.microsoft.com/office/powerpoint/2010/main" val="347521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29.04.2023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r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143000"/>
          </a:xfrm>
        </p:spPr>
        <p:txBody>
          <a:bodyPr>
            <a:normAutofit/>
          </a:bodyPr>
          <a:lstStyle/>
          <a:p>
            <a:r>
              <a:rPr lang="ru-RU" sz="3600" b="1" dirty="0" err="1"/>
              <a:t>Розділ</a:t>
            </a:r>
            <a:r>
              <a:rPr lang="ru-RU" sz="3600" b="1" dirty="0"/>
              <a:t> IV </a:t>
            </a:r>
            <a:r>
              <a:rPr lang="ru-RU" sz="3600" b="1" dirty="0" err="1"/>
              <a:t>Життєвий</a:t>
            </a:r>
            <a:r>
              <a:rPr lang="ru-RU" sz="3600" b="1" dirty="0"/>
              <a:t> </a:t>
            </a:r>
            <a:r>
              <a:rPr lang="ru-RU" sz="3600" b="1" dirty="0" err="1"/>
              <a:t>поступ</a:t>
            </a:r>
            <a:r>
              <a:rPr lang="ru-RU" sz="3600" b="1" dirty="0"/>
              <a:t> </a:t>
            </a:r>
            <a:r>
              <a:rPr lang="ru-RU" sz="3600" b="1" dirty="0" err="1"/>
              <a:t>людини</a:t>
            </a:r>
            <a:endParaRPr lang="ru-RU" sz="3600" b="1" dirty="0"/>
          </a:p>
        </p:txBody>
      </p:sp>
      <p:sp>
        <p:nvSpPr>
          <p:cNvPr id="3" name="Содержимое 2"/>
          <p:cNvSpPr>
            <a:spLocks noGrp="1"/>
          </p:cNvSpPr>
          <p:nvPr>
            <p:ph idx="1"/>
          </p:nvPr>
        </p:nvSpPr>
        <p:spPr>
          <a:xfrm>
            <a:off x="1043608" y="2852936"/>
            <a:ext cx="7890080" cy="3395464"/>
          </a:xfrm>
        </p:spPr>
        <p:txBody>
          <a:bodyPr>
            <a:normAutofit/>
          </a:bodyPr>
          <a:lstStyle/>
          <a:p>
            <a:pPr>
              <a:buNone/>
            </a:pPr>
            <a:r>
              <a:rPr lang="ru-RU" sz="4400" b="1" u="sng" dirty="0">
                <a:latin typeface="Times New Roman" pitchFamily="18" charset="0"/>
                <a:cs typeface="Times New Roman" pitchFamily="18" charset="0"/>
              </a:rPr>
              <a:t>Тема уроку: </a:t>
            </a:r>
            <a:r>
              <a:rPr lang="ru-RU" sz="4400" b="1" u="sng" dirty="0" err="1">
                <a:latin typeface="Times New Roman" pitchFamily="18" charset="0"/>
                <a:cs typeface="Times New Roman" pitchFamily="18" charset="0"/>
              </a:rPr>
              <a:t>Особистісний</a:t>
            </a:r>
            <a:r>
              <a:rPr lang="ru-RU" sz="4400" b="1" u="sng" dirty="0">
                <a:latin typeface="Times New Roman" pitchFamily="18" charset="0"/>
                <a:cs typeface="Times New Roman" pitchFamily="18" charset="0"/>
              </a:rPr>
              <a:t> </a:t>
            </a:r>
            <a:r>
              <a:rPr lang="ru-RU" sz="4400" b="1" u="sng" dirty="0" err="1">
                <a:latin typeface="Times New Roman" pitchFamily="18" charset="0"/>
                <a:cs typeface="Times New Roman" pitchFamily="18" charset="0"/>
              </a:rPr>
              <a:t>розвиток</a:t>
            </a:r>
            <a:r>
              <a:rPr lang="ru-RU" sz="4400" b="1" u="sng" dirty="0">
                <a:latin typeface="Times New Roman" pitchFamily="18" charset="0"/>
                <a:cs typeface="Times New Roman" pitchFamily="18" charset="0"/>
              </a:rPr>
              <a:t> </a:t>
            </a:r>
            <a:r>
              <a:rPr lang="ru-RU" sz="4400" b="1" u="sng" dirty="0" err="1">
                <a:latin typeface="Times New Roman" pitchFamily="18" charset="0"/>
                <a:cs typeface="Times New Roman" pitchFamily="18" charset="0"/>
              </a:rPr>
              <a:t>людини</a:t>
            </a:r>
            <a:endParaRPr lang="ru-RU" sz="4400" b="1" u="sng"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9364D35C-8151-4B81-80A4-CA78DBD3A8F2}"/>
              </a:ext>
            </a:extLst>
          </p:cNvPr>
          <p:cNvPicPr>
            <a:picLocks noChangeAspect="1"/>
          </p:cNvPicPr>
          <p:nvPr/>
        </p:nvPicPr>
        <p:blipFill>
          <a:blip r:embed="rId2"/>
          <a:stretch>
            <a:fillRect/>
          </a:stretch>
        </p:blipFill>
        <p:spPr>
          <a:xfrm>
            <a:off x="1403648" y="4583325"/>
            <a:ext cx="2143125" cy="2143125"/>
          </a:xfrm>
          <a:prstGeom prst="rect">
            <a:avLst/>
          </a:prstGeom>
        </p:spPr>
      </p:pic>
      <p:pic>
        <p:nvPicPr>
          <p:cNvPr id="5" name="Рисунок 4">
            <a:extLst>
              <a:ext uri="{FF2B5EF4-FFF2-40B4-BE49-F238E27FC236}">
                <a16:creationId xmlns:a16="http://schemas.microsoft.com/office/drawing/2014/main" id="{B9938E32-FA89-4FD3-93D9-F42FF2CF10AF}"/>
              </a:ext>
            </a:extLst>
          </p:cNvPr>
          <p:cNvPicPr>
            <a:picLocks noChangeAspect="1"/>
          </p:cNvPicPr>
          <p:nvPr/>
        </p:nvPicPr>
        <p:blipFill>
          <a:blip r:embed="rId3"/>
          <a:stretch>
            <a:fillRect/>
          </a:stretch>
        </p:blipFill>
        <p:spPr>
          <a:xfrm>
            <a:off x="5443951" y="4745736"/>
            <a:ext cx="3672058" cy="2082476"/>
          </a:xfrm>
          <a:prstGeom prst="rect">
            <a:avLst/>
          </a:prstGeom>
        </p:spPr>
      </p:pic>
    </p:spTree>
  </p:cSld>
  <p:clrMapOvr>
    <a:masterClrMapping/>
  </p:clrMapOvr>
  <p:transition spd="slow">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A466E-15A8-496B-9AC0-4241A90C40AF}"/>
              </a:ext>
            </a:extLst>
          </p:cNvPr>
          <p:cNvSpPr>
            <a:spLocks noGrp="1"/>
          </p:cNvSpPr>
          <p:nvPr>
            <p:ph type="title"/>
          </p:nvPr>
        </p:nvSpPr>
        <p:spPr>
          <a:xfrm>
            <a:off x="1043608" y="274638"/>
            <a:ext cx="7890080" cy="1143000"/>
          </a:xfrm>
        </p:spPr>
        <p:txBody>
          <a:bodyPr/>
          <a:lstStyle/>
          <a:p>
            <a:r>
              <a:rPr lang="uk-UA" dirty="0"/>
              <a:t>3. Інтереси та хобі.</a:t>
            </a:r>
          </a:p>
        </p:txBody>
      </p:sp>
      <p:sp>
        <p:nvSpPr>
          <p:cNvPr id="3" name="Объект 2">
            <a:extLst>
              <a:ext uri="{FF2B5EF4-FFF2-40B4-BE49-F238E27FC236}">
                <a16:creationId xmlns:a16="http://schemas.microsoft.com/office/drawing/2014/main" id="{5796791B-A622-471F-B3E9-C5339FAACC3A}"/>
              </a:ext>
            </a:extLst>
          </p:cNvPr>
          <p:cNvSpPr>
            <a:spLocks noGrp="1"/>
          </p:cNvSpPr>
          <p:nvPr>
            <p:ph idx="1"/>
          </p:nvPr>
        </p:nvSpPr>
        <p:spPr>
          <a:xfrm>
            <a:off x="1043608" y="1447800"/>
            <a:ext cx="7890080" cy="2485256"/>
          </a:xfrm>
        </p:spPr>
        <p:txBody>
          <a:bodyPr>
            <a:normAutofit lnSpcReduction="10000"/>
          </a:bodyPr>
          <a:lstStyle/>
          <a:p>
            <a:pPr marL="82296" indent="0">
              <a:buNone/>
            </a:pPr>
            <a:r>
              <a:rPr lang="uk-UA" dirty="0"/>
              <a:t>Для особистісного розвитку людини важливо, щоб вона мала відповідне уявлення про свої </a:t>
            </a:r>
            <a:r>
              <a:rPr lang="uk-UA" dirty="0">
                <a:solidFill>
                  <a:srgbClr val="FF0000"/>
                </a:solidFill>
              </a:rPr>
              <a:t>інтереси</a:t>
            </a:r>
            <a:r>
              <a:rPr lang="uk-UA" dirty="0"/>
              <a:t>, їхню пов’язаність із суспільством і країною, де вона перебуває.</a:t>
            </a:r>
          </a:p>
        </p:txBody>
      </p:sp>
      <p:pic>
        <p:nvPicPr>
          <p:cNvPr id="4" name="Рисунок 3">
            <a:extLst>
              <a:ext uri="{FF2B5EF4-FFF2-40B4-BE49-F238E27FC236}">
                <a16:creationId xmlns:a16="http://schemas.microsoft.com/office/drawing/2014/main" id="{A523A3E6-5A92-48E3-AF69-FC85DB7314ED}"/>
              </a:ext>
            </a:extLst>
          </p:cNvPr>
          <p:cNvPicPr>
            <a:picLocks noChangeAspect="1"/>
          </p:cNvPicPr>
          <p:nvPr/>
        </p:nvPicPr>
        <p:blipFill>
          <a:blip r:embed="rId2"/>
          <a:stretch>
            <a:fillRect/>
          </a:stretch>
        </p:blipFill>
        <p:spPr>
          <a:xfrm>
            <a:off x="4079213" y="3212976"/>
            <a:ext cx="5064788" cy="3370386"/>
          </a:xfrm>
          <a:prstGeom prst="rect">
            <a:avLst/>
          </a:prstGeom>
        </p:spPr>
      </p:pic>
    </p:spTree>
    <p:extLst>
      <p:ext uri="{BB962C8B-B14F-4D97-AF65-F5344CB8AC3E}">
        <p14:creationId xmlns:p14="http://schemas.microsoft.com/office/powerpoint/2010/main" val="2358016892"/>
      </p:ext>
    </p:extLst>
  </p:cSld>
  <p:clrMapOvr>
    <a:masterClrMapping/>
  </p:clrMapOvr>
  <p:transition spd="slow">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13DB7-0F57-48B8-B1D5-F1ECE4B7962F}"/>
              </a:ext>
            </a:extLst>
          </p:cNvPr>
          <p:cNvSpPr>
            <a:spLocks noGrp="1"/>
          </p:cNvSpPr>
          <p:nvPr>
            <p:ph type="title"/>
          </p:nvPr>
        </p:nvSpPr>
        <p:spPr>
          <a:xfrm>
            <a:off x="1043608" y="274320"/>
            <a:ext cx="7890080" cy="6467048"/>
          </a:xfrm>
        </p:spPr>
        <p:txBody>
          <a:bodyPr>
            <a:normAutofit fontScale="90000"/>
          </a:bodyPr>
          <a:lstStyle/>
          <a:p>
            <a:r>
              <a:rPr lang="uk-UA" sz="2800" dirty="0">
                <a:highlight>
                  <a:srgbClr val="00FFFF"/>
                </a:highlight>
              </a:rPr>
              <a:t>СЛОВНИК</a:t>
            </a:r>
            <a:br>
              <a:rPr lang="uk-UA" sz="2800" dirty="0"/>
            </a:br>
            <a:r>
              <a:rPr lang="uk-UA" sz="2800" dirty="0">
                <a:solidFill>
                  <a:srgbClr val="FF0000"/>
                </a:solidFill>
              </a:rPr>
              <a:t>Інтерес</a:t>
            </a:r>
            <a:r>
              <a:rPr lang="uk-UA" sz="2800" dirty="0"/>
              <a:t> — притаманне людині позитивне або негативне ставлення до когось або чогось як до того, що здатне задовольнити або не задовольнити її прагнення.</a:t>
            </a:r>
            <a:br>
              <a:rPr lang="uk-UA" sz="2800" dirty="0"/>
            </a:br>
            <a:br>
              <a:rPr lang="uk-UA" sz="2800" dirty="0"/>
            </a:br>
            <a:r>
              <a:rPr lang="uk-UA" sz="2800" dirty="0"/>
              <a:t>Інтереси людини поділяють на </a:t>
            </a:r>
            <a:r>
              <a:rPr lang="uk-UA" sz="2800" dirty="0" err="1">
                <a:solidFill>
                  <a:srgbClr val="FF0000"/>
                </a:solidFill>
              </a:rPr>
              <a:t>життєво</a:t>
            </a:r>
            <a:r>
              <a:rPr lang="uk-UA" sz="2800" dirty="0">
                <a:solidFill>
                  <a:srgbClr val="FF0000"/>
                </a:solidFill>
              </a:rPr>
              <a:t> важливі</a:t>
            </a:r>
            <a:r>
              <a:rPr lang="uk-UA" sz="2800" dirty="0"/>
              <a:t>, </a:t>
            </a:r>
            <a:r>
              <a:rPr lang="uk-UA" sz="2800" dirty="0">
                <a:solidFill>
                  <a:srgbClr val="FF0000"/>
                </a:solidFill>
              </a:rPr>
              <a:t>суттєві </a:t>
            </a:r>
            <a:r>
              <a:rPr lang="uk-UA" sz="2800" dirty="0"/>
              <a:t>та </a:t>
            </a:r>
            <a:r>
              <a:rPr lang="uk-UA" sz="2800" dirty="0">
                <a:solidFill>
                  <a:srgbClr val="FF0000"/>
                </a:solidFill>
              </a:rPr>
              <a:t>побічні</a:t>
            </a:r>
            <a:r>
              <a:rPr lang="uk-UA" sz="2800" dirty="0"/>
              <a:t>. </a:t>
            </a:r>
            <a:br>
              <a:rPr lang="uk-UA" sz="2800" dirty="0"/>
            </a:br>
            <a:br>
              <a:rPr lang="uk-UA" sz="2800" dirty="0"/>
            </a:br>
            <a:r>
              <a:rPr lang="uk-UA" sz="2800" dirty="0">
                <a:solidFill>
                  <a:srgbClr val="FF0000"/>
                </a:solidFill>
              </a:rPr>
              <a:t>До </a:t>
            </a:r>
            <a:r>
              <a:rPr lang="uk-UA" sz="2800" dirty="0" err="1">
                <a:solidFill>
                  <a:srgbClr val="FF0000"/>
                </a:solidFill>
              </a:rPr>
              <a:t>життєво</a:t>
            </a:r>
            <a:r>
              <a:rPr lang="uk-UA" sz="2800" dirty="0">
                <a:solidFill>
                  <a:srgbClr val="FF0000"/>
                </a:solidFill>
              </a:rPr>
              <a:t> важливих інтересів людини </a:t>
            </a:r>
            <a:r>
              <a:rPr lang="uk-UA" sz="2800" dirty="0"/>
              <a:t>відносять її життя, безпеку, здоров’я, їжу, свободу тощо. </a:t>
            </a:r>
            <a:br>
              <a:rPr lang="uk-UA" sz="2800" dirty="0"/>
            </a:br>
            <a:br>
              <a:rPr lang="uk-UA" sz="2800" dirty="0"/>
            </a:br>
            <a:r>
              <a:rPr lang="uk-UA" sz="2800" dirty="0">
                <a:solidFill>
                  <a:srgbClr val="FF0000"/>
                </a:solidFill>
              </a:rPr>
              <a:t>До суттєвих </a:t>
            </a:r>
            <a:r>
              <a:rPr lang="uk-UA" sz="2800" dirty="0"/>
              <a:t>— можливість здобути освіту, мати житло, сім’ю тощо. </a:t>
            </a:r>
            <a:br>
              <a:rPr lang="uk-UA" sz="2800" dirty="0"/>
            </a:br>
            <a:br>
              <a:rPr lang="uk-UA" sz="2800" dirty="0"/>
            </a:br>
            <a:r>
              <a:rPr lang="uk-UA" sz="2800" dirty="0">
                <a:solidFill>
                  <a:srgbClr val="FF0000"/>
                </a:solidFill>
              </a:rPr>
              <a:t>До побічних </a:t>
            </a:r>
            <a:r>
              <a:rPr lang="uk-UA" sz="2800" dirty="0"/>
              <a:t>— бажання розкоші, вишуканої їжі, хвастощі, захоплення азартними іграми тощо.</a:t>
            </a:r>
            <a:br>
              <a:rPr lang="uk-UA" sz="2800" dirty="0"/>
            </a:br>
            <a:endParaRPr lang="uk-UA" sz="2800" dirty="0"/>
          </a:p>
        </p:txBody>
      </p:sp>
    </p:spTree>
    <p:extLst>
      <p:ext uri="{BB962C8B-B14F-4D97-AF65-F5344CB8AC3E}">
        <p14:creationId xmlns:p14="http://schemas.microsoft.com/office/powerpoint/2010/main" val="109806904"/>
      </p:ext>
    </p:extLst>
  </p:cSld>
  <p:clrMapOvr>
    <a:masterClrMapping/>
  </p:clrMapOvr>
  <p:transition spd="slow">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42BE55-BAE7-4225-83C3-7C56B9A09BF3}"/>
              </a:ext>
            </a:extLst>
          </p:cNvPr>
          <p:cNvSpPr>
            <a:spLocks noGrp="1"/>
          </p:cNvSpPr>
          <p:nvPr>
            <p:ph type="title"/>
          </p:nvPr>
        </p:nvSpPr>
        <p:spPr>
          <a:xfrm>
            <a:off x="971600" y="274320"/>
            <a:ext cx="7962088" cy="5026888"/>
          </a:xfrm>
        </p:spPr>
        <p:txBody>
          <a:bodyPr>
            <a:normAutofit fontScale="90000"/>
          </a:bodyPr>
          <a:lstStyle/>
          <a:p>
            <a:r>
              <a:rPr lang="uk-UA" sz="2800" dirty="0"/>
              <a:t>У значної кількості людей є хобі або вподобання, якими вони полюбляють займатися у вільний час.</a:t>
            </a:r>
            <a:br>
              <a:rPr lang="uk-UA" sz="2800" dirty="0"/>
            </a:br>
            <a:r>
              <a:rPr lang="uk-UA" sz="2800" dirty="0">
                <a:highlight>
                  <a:srgbClr val="00FFFF"/>
                </a:highlight>
              </a:rPr>
              <a:t>СЛОВНИК</a:t>
            </a:r>
            <a:br>
              <a:rPr lang="uk-UA" sz="2800" dirty="0"/>
            </a:br>
            <a:r>
              <a:rPr lang="uk-UA" sz="2800" dirty="0">
                <a:solidFill>
                  <a:srgbClr val="FF0000"/>
                </a:solidFill>
              </a:rPr>
              <a:t>Хобі</a:t>
            </a:r>
            <a:r>
              <a:rPr lang="uk-UA" sz="2800" dirty="0"/>
              <a:t> — узагальнена назва улюблених занять або розваг, до яких люди вдаються у вільний від основної діяльності час.</a:t>
            </a:r>
            <a:br>
              <a:rPr lang="uk-UA" sz="2800" dirty="0"/>
            </a:br>
            <a:br>
              <a:rPr lang="uk-UA" sz="2800" dirty="0"/>
            </a:br>
            <a:r>
              <a:rPr lang="uk-UA" sz="2800" dirty="0">
                <a:highlight>
                  <a:srgbClr val="FFFF00"/>
                </a:highlight>
              </a:rPr>
              <a:t>Хобі</a:t>
            </a:r>
            <a:r>
              <a:rPr lang="uk-UA" sz="2800" dirty="0"/>
              <a:t> — це те, чому людина охоче присвячує свій вільний час. Таке захоплення є засобом для подолання втоми, роздратування та допомагає розвивати світогляд людини. </a:t>
            </a:r>
            <a:br>
              <a:rPr lang="uk-UA" sz="2800" dirty="0"/>
            </a:br>
            <a:endParaRPr lang="uk-UA" sz="2800" dirty="0"/>
          </a:p>
        </p:txBody>
      </p:sp>
      <p:pic>
        <p:nvPicPr>
          <p:cNvPr id="3" name="Рисунок 2">
            <a:extLst>
              <a:ext uri="{FF2B5EF4-FFF2-40B4-BE49-F238E27FC236}">
                <a16:creationId xmlns:a16="http://schemas.microsoft.com/office/drawing/2014/main" id="{148D428A-F4F9-4711-9526-144698D1E75E}"/>
              </a:ext>
            </a:extLst>
          </p:cNvPr>
          <p:cNvPicPr>
            <a:picLocks noChangeAspect="1"/>
          </p:cNvPicPr>
          <p:nvPr/>
        </p:nvPicPr>
        <p:blipFill>
          <a:blip r:embed="rId2"/>
          <a:stretch>
            <a:fillRect/>
          </a:stretch>
        </p:blipFill>
        <p:spPr>
          <a:xfrm>
            <a:off x="3519154" y="4365103"/>
            <a:ext cx="5600709" cy="2492897"/>
          </a:xfrm>
          <a:prstGeom prst="rect">
            <a:avLst/>
          </a:prstGeom>
        </p:spPr>
      </p:pic>
    </p:spTree>
    <p:extLst>
      <p:ext uri="{BB962C8B-B14F-4D97-AF65-F5344CB8AC3E}">
        <p14:creationId xmlns:p14="http://schemas.microsoft.com/office/powerpoint/2010/main" val="2780751428"/>
      </p:ext>
    </p:extLst>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FD698-FBEF-4F5B-97D7-84EC2B4E6074}"/>
              </a:ext>
            </a:extLst>
          </p:cNvPr>
          <p:cNvSpPr>
            <a:spLocks noGrp="1"/>
          </p:cNvSpPr>
          <p:nvPr>
            <p:ph type="title"/>
          </p:nvPr>
        </p:nvSpPr>
        <p:spPr>
          <a:xfrm>
            <a:off x="1043608" y="274320"/>
            <a:ext cx="7890080" cy="2794640"/>
          </a:xfrm>
        </p:spPr>
        <p:txBody>
          <a:bodyPr>
            <a:normAutofit fontScale="90000"/>
          </a:bodyPr>
          <a:lstStyle/>
          <a:p>
            <a:r>
              <a:rPr lang="uk-UA" sz="2800" dirty="0">
                <a:highlight>
                  <a:srgbClr val="00FF00"/>
                </a:highlight>
              </a:rPr>
              <a:t>ЦІКАВІ ФАКТИ</a:t>
            </a:r>
            <a:br>
              <a:rPr lang="uk-UA" sz="2800" dirty="0"/>
            </a:br>
            <a:r>
              <a:rPr lang="uk-UA" sz="2800" dirty="0"/>
              <a:t>В Україні згідно з проведеним у 2018 р. опитуванням української компанії соціологічних досліджень </a:t>
            </a:r>
            <a:r>
              <a:rPr lang="en-US" sz="2800" dirty="0"/>
              <a:t>Research &amp; Branding Group </a:t>
            </a:r>
            <a:r>
              <a:rPr lang="uk-UA" sz="2800" dirty="0"/>
              <a:t>хобі мають 30% українців та українок. До найпопулярніших захоплень належать: в'язання або вишивання; заняття спортом; читання книг; заняття в саду й городі.</a:t>
            </a:r>
            <a:br>
              <a:rPr lang="uk-UA" sz="2800" dirty="0"/>
            </a:br>
            <a:endParaRPr lang="uk-UA" sz="2800" dirty="0"/>
          </a:p>
        </p:txBody>
      </p:sp>
      <p:pic>
        <p:nvPicPr>
          <p:cNvPr id="3" name="Рисунок 2">
            <a:extLst>
              <a:ext uri="{FF2B5EF4-FFF2-40B4-BE49-F238E27FC236}">
                <a16:creationId xmlns:a16="http://schemas.microsoft.com/office/drawing/2014/main" id="{1C93C696-0B64-4434-991D-1EC2319227C8}"/>
              </a:ext>
            </a:extLst>
          </p:cNvPr>
          <p:cNvPicPr>
            <a:picLocks noChangeAspect="1"/>
          </p:cNvPicPr>
          <p:nvPr/>
        </p:nvPicPr>
        <p:blipFill>
          <a:blip r:embed="rId2"/>
          <a:stretch>
            <a:fillRect/>
          </a:stretch>
        </p:blipFill>
        <p:spPr>
          <a:xfrm>
            <a:off x="-9534" y="2852936"/>
            <a:ext cx="2667000" cy="1714500"/>
          </a:xfrm>
          <a:prstGeom prst="rect">
            <a:avLst/>
          </a:prstGeom>
        </p:spPr>
      </p:pic>
      <p:pic>
        <p:nvPicPr>
          <p:cNvPr id="4" name="Рисунок 3">
            <a:extLst>
              <a:ext uri="{FF2B5EF4-FFF2-40B4-BE49-F238E27FC236}">
                <a16:creationId xmlns:a16="http://schemas.microsoft.com/office/drawing/2014/main" id="{8E9891CB-F774-4602-AC5A-5F16DF9BEC6A}"/>
              </a:ext>
            </a:extLst>
          </p:cNvPr>
          <p:cNvPicPr>
            <a:picLocks noChangeAspect="1"/>
          </p:cNvPicPr>
          <p:nvPr/>
        </p:nvPicPr>
        <p:blipFill>
          <a:blip r:embed="rId3"/>
          <a:stretch>
            <a:fillRect/>
          </a:stretch>
        </p:blipFill>
        <p:spPr>
          <a:xfrm>
            <a:off x="2123728" y="4221088"/>
            <a:ext cx="3495675" cy="1304925"/>
          </a:xfrm>
          <a:prstGeom prst="rect">
            <a:avLst/>
          </a:prstGeom>
        </p:spPr>
      </p:pic>
      <p:pic>
        <p:nvPicPr>
          <p:cNvPr id="5" name="Рисунок 4">
            <a:extLst>
              <a:ext uri="{FF2B5EF4-FFF2-40B4-BE49-F238E27FC236}">
                <a16:creationId xmlns:a16="http://schemas.microsoft.com/office/drawing/2014/main" id="{D0395ECE-2A4E-4056-9588-71343DBCEFFE}"/>
              </a:ext>
            </a:extLst>
          </p:cNvPr>
          <p:cNvPicPr>
            <a:picLocks noChangeAspect="1"/>
          </p:cNvPicPr>
          <p:nvPr/>
        </p:nvPicPr>
        <p:blipFill>
          <a:blip r:embed="rId4"/>
          <a:stretch>
            <a:fillRect/>
          </a:stretch>
        </p:blipFill>
        <p:spPr>
          <a:xfrm>
            <a:off x="5588774" y="5104986"/>
            <a:ext cx="2619375" cy="1743075"/>
          </a:xfrm>
          <a:prstGeom prst="rect">
            <a:avLst/>
          </a:prstGeom>
        </p:spPr>
      </p:pic>
      <p:pic>
        <p:nvPicPr>
          <p:cNvPr id="6" name="Рисунок 5">
            <a:extLst>
              <a:ext uri="{FF2B5EF4-FFF2-40B4-BE49-F238E27FC236}">
                <a16:creationId xmlns:a16="http://schemas.microsoft.com/office/drawing/2014/main" id="{C6CFBC9C-BC45-4C81-820C-BB3C23B20236}"/>
              </a:ext>
            </a:extLst>
          </p:cNvPr>
          <p:cNvPicPr>
            <a:picLocks noChangeAspect="1"/>
          </p:cNvPicPr>
          <p:nvPr/>
        </p:nvPicPr>
        <p:blipFill>
          <a:blip r:embed="rId5"/>
          <a:stretch>
            <a:fillRect/>
          </a:stretch>
        </p:blipFill>
        <p:spPr>
          <a:xfrm>
            <a:off x="6278386" y="2620888"/>
            <a:ext cx="2857500" cy="1600200"/>
          </a:xfrm>
          <a:prstGeom prst="rect">
            <a:avLst/>
          </a:prstGeom>
        </p:spPr>
      </p:pic>
      <p:pic>
        <p:nvPicPr>
          <p:cNvPr id="7" name="Рисунок 6">
            <a:extLst>
              <a:ext uri="{FF2B5EF4-FFF2-40B4-BE49-F238E27FC236}">
                <a16:creationId xmlns:a16="http://schemas.microsoft.com/office/drawing/2014/main" id="{D7F09A04-9790-414B-865D-CFD999712115}"/>
              </a:ext>
            </a:extLst>
          </p:cNvPr>
          <p:cNvPicPr>
            <a:picLocks noChangeAspect="1"/>
          </p:cNvPicPr>
          <p:nvPr/>
        </p:nvPicPr>
        <p:blipFill>
          <a:blip r:embed="rId6"/>
          <a:stretch>
            <a:fillRect/>
          </a:stretch>
        </p:blipFill>
        <p:spPr>
          <a:xfrm>
            <a:off x="-11630" y="5526013"/>
            <a:ext cx="2952750" cy="1552575"/>
          </a:xfrm>
          <a:prstGeom prst="rect">
            <a:avLst/>
          </a:prstGeom>
        </p:spPr>
      </p:pic>
    </p:spTree>
    <p:extLst>
      <p:ext uri="{BB962C8B-B14F-4D97-AF65-F5344CB8AC3E}">
        <p14:creationId xmlns:p14="http://schemas.microsoft.com/office/powerpoint/2010/main" val="339668599"/>
      </p:ext>
    </p:extLst>
  </p:cSld>
  <p:clrMapOvr>
    <a:masterClrMapping/>
  </p:clrMapOvr>
  <p:transition spd="slow">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81C81-E057-4DE5-9B2E-BA80C0B72E74}"/>
              </a:ext>
            </a:extLst>
          </p:cNvPr>
          <p:cNvSpPr>
            <a:spLocks noGrp="1"/>
          </p:cNvSpPr>
          <p:nvPr>
            <p:ph type="title"/>
          </p:nvPr>
        </p:nvSpPr>
        <p:spPr>
          <a:xfrm>
            <a:off x="1043608" y="274320"/>
            <a:ext cx="7890080" cy="1143000"/>
          </a:xfrm>
        </p:spPr>
        <p:txBody>
          <a:bodyPr>
            <a:normAutofit fontScale="90000"/>
          </a:bodyPr>
          <a:lstStyle/>
          <a:p>
            <a:r>
              <a:rPr lang="uk-UA" sz="2800" dirty="0"/>
              <a:t>Які хобі зображено на ілюстрації? Які ще інтереси та хобі ви можете назвати? Які хобі ви маєте, а які б хотіли спробувати?</a:t>
            </a:r>
          </a:p>
        </p:txBody>
      </p:sp>
      <p:pic>
        <p:nvPicPr>
          <p:cNvPr id="3" name="Рисунок 2">
            <a:extLst>
              <a:ext uri="{FF2B5EF4-FFF2-40B4-BE49-F238E27FC236}">
                <a16:creationId xmlns:a16="http://schemas.microsoft.com/office/drawing/2014/main" id="{8E58F49A-00D5-4771-9B5C-897A10BCA558}"/>
              </a:ext>
            </a:extLst>
          </p:cNvPr>
          <p:cNvPicPr>
            <a:picLocks noChangeAspect="1"/>
          </p:cNvPicPr>
          <p:nvPr/>
        </p:nvPicPr>
        <p:blipFill>
          <a:blip r:embed="rId2"/>
          <a:stretch>
            <a:fillRect/>
          </a:stretch>
        </p:blipFill>
        <p:spPr>
          <a:xfrm>
            <a:off x="1043608" y="1916831"/>
            <a:ext cx="7777095" cy="4886403"/>
          </a:xfrm>
          <a:prstGeom prst="rect">
            <a:avLst/>
          </a:prstGeom>
        </p:spPr>
      </p:pic>
    </p:spTree>
    <p:extLst>
      <p:ext uri="{BB962C8B-B14F-4D97-AF65-F5344CB8AC3E}">
        <p14:creationId xmlns:p14="http://schemas.microsoft.com/office/powerpoint/2010/main" val="1339066824"/>
      </p:ext>
    </p:extLst>
  </p:cSld>
  <p:clrMapOvr>
    <a:masterClrMapping/>
  </p:clrMapOvr>
  <p:transition spd="slow">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6DCA6-D327-44B0-8523-9BF4E52452D5}"/>
              </a:ext>
            </a:extLst>
          </p:cNvPr>
          <p:cNvSpPr>
            <a:spLocks noGrp="1"/>
          </p:cNvSpPr>
          <p:nvPr>
            <p:ph type="title"/>
          </p:nvPr>
        </p:nvSpPr>
        <p:spPr>
          <a:xfrm>
            <a:off x="1043608" y="274320"/>
            <a:ext cx="7890080" cy="2578616"/>
          </a:xfrm>
        </p:spPr>
        <p:txBody>
          <a:bodyPr>
            <a:normAutofit fontScale="90000"/>
          </a:bodyPr>
          <a:lstStyle/>
          <a:p>
            <a:r>
              <a:rPr lang="ru-RU" sz="2800" dirty="0">
                <a:highlight>
                  <a:srgbClr val="FFFF00"/>
                </a:highlight>
              </a:rPr>
              <a:t>4. </a:t>
            </a:r>
            <a:r>
              <a:rPr lang="ru-RU" sz="2800" dirty="0" err="1">
                <a:highlight>
                  <a:srgbClr val="FFFF00"/>
                </a:highlight>
              </a:rPr>
              <a:t>Становлення</a:t>
            </a:r>
            <a:r>
              <a:rPr lang="ru-RU" sz="2800" dirty="0">
                <a:highlight>
                  <a:srgbClr val="FFFF00"/>
                </a:highlight>
              </a:rPr>
              <a:t> і </a:t>
            </a:r>
            <a:r>
              <a:rPr lang="ru-RU" sz="2800" dirty="0" err="1">
                <a:highlight>
                  <a:srgbClr val="FFFF00"/>
                </a:highlight>
              </a:rPr>
              <a:t>дорослішання</a:t>
            </a:r>
            <a:r>
              <a:rPr lang="ru-RU" sz="2800" dirty="0">
                <a:highlight>
                  <a:srgbClr val="FFFF00"/>
                </a:highlight>
              </a:rPr>
              <a:t> </a:t>
            </a:r>
            <a:r>
              <a:rPr lang="ru-RU" sz="2800" dirty="0" err="1">
                <a:highlight>
                  <a:srgbClr val="FFFF00"/>
                </a:highlight>
              </a:rPr>
              <a:t>людини</a:t>
            </a:r>
            <a:r>
              <a:rPr lang="ru-RU" sz="2800" dirty="0">
                <a:highlight>
                  <a:srgbClr val="FFFF00"/>
                </a:highlight>
              </a:rPr>
              <a:t>.</a:t>
            </a:r>
            <a:br>
              <a:rPr lang="ru-RU" sz="2800" dirty="0">
                <a:highlight>
                  <a:srgbClr val="FFFF00"/>
                </a:highlight>
              </a:rPr>
            </a:br>
            <a:r>
              <a:rPr lang="ru-RU" sz="2800" dirty="0"/>
              <a:t>У вас </a:t>
            </a:r>
            <a:r>
              <a:rPr lang="ru-RU" sz="2800" dirty="0" err="1"/>
              <a:t>попереду</a:t>
            </a:r>
            <a:r>
              <a:rPr lang="ru-RU" sz="2800" dirty="0"/>
              <a:t> </a:t>
            </a:r>
            <a:r>
              <a:rPr lang="ru-RU" sz="2800" dirty="0" err="1"/>
              <a:t>цікавий</a:t>
            </a:r>
            <a:r>
              <a:rPr lang="ru-RU" sz="2800" dirty="0"/>
              <a:t> і </a:t>
            </a:r>
            <a:r>
              <a:rPr lang="ru-RU" sz="2800" dirty="0" err="1"/>
              <a:t>захопливий</a:t>
            </a:r>
            <a:r>
              <a:rPr lang="ru-RU" sz="2800" dirty="0"/>
              <a:t> </a:t>
            </a:r>
            <a:r>
              <a:rPr lang="ru-RU" sz="2800" dirty="0" err="1"/>
              <a:t>період</a:t>
            </a:r>
            <a:r>
              <a:rPr lang="ru-RU" sz="2800" dirty="0"/>
              <a:t> </a:t>
            </a:r>
            <a:r>
              <a:rPr lang="ru-RU" sz="2800" dirty="0" err="1"/>
              <a:t>становлення</a:t>
            </a:r>
            <a:r>
              <a:rPr lang="ru-RU" sz="2800" dirty="0"/>
              <a:t> та </a:t>
            </a:r>
            <a:r>
              <a:rPr lang="ru-RU" sz="2800" dirty="0" err="1"/>
              <a:t>дорослішання</a:t>
            </a:r>
            <a:r>
              <a:rPr lang="ru-RU" sz="2800" dirty="0"/>
              <a:t>. </a:t>
            </a:r>
            <a:r>
              <a:rPr lang="ru-RU" sz="2800" dirty="0" err="1"/>
              <a:t>Подолавши</a:t>
            </a:r>
            <a:r>
              <a:rPr lang="ru-RU" sz="2800" dirty="0"/>
              <a:t> </a:t>
            </a:r>
            <a:r>
              <a:rPr lang="ru-RU" sz="2800" dirty="0" err="1"/>
              <a:t>його</a:t>
            </a:r>
            <a:r>
              <a:rPr lang="ru-RU" sz="2800" dirty="0"/>
              <a:t>, </a:t>
            </a:r>
            <a:r>
              <a:rPr lang="ru-RU" sz="2800" dirty="0" err="1"/>
              <a:t>із</a:t>
            </a:r>
            <a:r>
              <a:rPr lang="ru-RU" sz="2800" dirty="0"/>
              <a:t> </a:t>
            </a:r>
            <a:r>
              <a:rPr lang="ru-RU" sz="2800" dirty="0" err="1"/>
              <a:t>підлітка</a:t>
            </a:r>
            <a:r>
              <a:rPr lang="ru-RU" sz="2800" dirty="0"/>
              <a:t> та юнака </a:t>
            </a:r>
            <a:r>
              <a:rPr lang="ru-RU" sz="2800" dirty="0" err="1"/>
              <a:t>ви</a:t>
            </a:r>
            <a:r>
              <a:rPr lang="ru-RU" sz="2800" dirty="0"/>
              <a:t> </a:t>
            </a:r>
            <a:r>
              <a:rPr lang="ru-RU" sz="2800" dirty="0" err="1"/>
              <a:t>перетворитеся</a:t>
            </a:r>
            <a:r>
              <a:rPr lang="ru-RU" sz="2800" dirty="0"/>
              <a:t> на </a:t>
            </a:r>
            <a:r>
              <a:rPr lang="ru-RU" sz="2800" dirty="0" err="1"/>
              <a:t>дорослу</a:t>
            </a:r>
            <a:r>
              <a:rPr lang="ru-RU" sz="2800" dirty="0"/>
              <a:t> </a:t>
            </a:r>
            <a:r>
              <a:rPr lang="ru-RU" sz="2800" dirty="0" err="1"/>
              <a:t>людину</a:t>
            </a:r>
            <a:r>
              <a:rPr lang="ru-RU" sz="2800" dirty="0"/>
              <a:t>. </a:t>
            </a:r>
            <a:r>
              <a:rPr lang="ru-RU" sz="2800" dirty="0" err="1"/>
              <a:t>Тоді</a:t>
            </a:r>
            <a:r>
              <a:rPr lang="ru-RU" sz="2800" dirty="0"/>
              <a:t> </a:t>
            </a:r>
            <a:r>
              <a:rPr lang="ru-RU" sz="2800" dirty="0" err="1"/>
              <a:t>ви</a:t>
            </a:r>
            <a:r>
              <a:rPr lang="ru-RU" sz="2800" dirty="0"/>
              <a:t> будете </a:t>
            </a:r>
            <a:r>
              <a:rPr lang="ru-RU" sz="2800" dirty="0" err="1"/>
              <a:t>мати</a:t>
            </a:r>
            <a:r>
              <a:rPr lang="ru-RU" sz="2800" dirty="0"/>
              <a:t> в </a:t>
            </a:r>
            <a:r>
              <a:rPr lang="ru-RU" sz="2800" dirty="0" err="1"/>
              <a:t>повному</a:t>
            </a:r>
            <a:r>
              <a:rPr lang="ru-RU" sz="2800" dirty="0"/>
              <a:t> </a:t>
            </a:r>
            <a:r>
              <a:rPr lang="ru-RU" sz="2800" dirty="0" err="1"/>
              <a:t>обсязі</a:t>
            </a:r>
            <a:r>
              <a:rPr lang="ru-RU" sz="2800" dirty="0"/>
              <a:t> права й </a:t>
            </a:r>
            <a:r>
              <a:rPr lang="ru-RU" sz="2800" dirty="0" err="1"/>
              <a:t>обов’язки</a:t>
            </a:r>
            <a:r>
              <a:rPr lang="ru-RU" sz="2800" dirty="0"/>
              <a:t> </a:t>
            </a:r>
            <a:r>
              <a:rPr lang="ru-RU" sz="2800" dirty="0" err="1"/>
              <a:t>громадянина</a:t>
            </a:r>
            <a:r>
              <a:rPr lang="ru-RU" sz="2800" dirty="0"/>
              <a:t>/</a:t>
            </a:r>
            <a:r>
              <a:rPr lang="ru-RU" sz="2800" dirty="0" err="1"/>
              <a:t>громадянки</a:t>
            </a:r>
            <a:r>
              <a:rPr lang="ru-RU" sz="2800" dirty="0"/>
              <a:t> </a:t>
            </a:r>
            <a:r>
              <a:rPr lang="ru-RU" sz="2800" dirty="0" err="1"/>
              <a:t>нашої</a:t>
            </a:r>
            <a:r>
              <a:rPr lang="ru-RU" sz="2800" dirty="0"/>
              <a:t> </a:t>
            </a:r>
            <a:r>
              <a:rPr lang="ru-RU" sz="2800" dirty="0" err="1"/>
              <a:t>держави</a:t>
            </a:r>
            <a:r>
              <a:rPr lang="ru-RU" sz="2800" dirty="0"/>
              <a:t>.</a:t>
            </a:r>
            <a:br>
              <a:rPr lang="ru-RU" sz="2800" dirty="0"/>
            </a:br>
            <a:endParaRPr lang="uk-UA" sz="2800" dirty="0"/>
          </a:p>
        </p:txBody>
      </p:sp>
      <p:pic>
        <p:nvPicPr>
          <p:cNvPr id="4" name="Рисунок 3">
            <a:extLst>
              <a:ext uri="{FF2B5EF4-FFF2-40B4-BE49-F238E27FC236}">
                <a16:creationId xmlns:a16="http://schemas.microsoft.com/office/drawing/2014/main" id="{0EA10D0D-CE96-4B48-BE53-932F3BFF691F}"/>
              </a:ext>
            </a:extLst>
          </p:cNvPr>
          <p:cNvPicPr>
            <a:picLocks noChangeAspect="1"/>
          </p:cNvPicPr>
          <p:nvPr/>
        </p:nvPicPr>
        <p:blipFill>
          <a:blip r:embed="rId2"/>
          <a:stretch>
            <a:fillRect/>
          </a:stretch>
        </p:blipFill>
        <p:spPr>
          <a:xfrm>
            <a:off x="1547664" y="2636912"/>
            <a:ext cx="6264696" cy="4131068"/>
          </a:xfrm>
          <a:prstGeom prst="rect">
            <a:avLst/>
          </a:prstGeom>
        </p:spPr>
      </p:pic>
    </p:spTree>
    <p:extLst>
      <p:ext uri="{BB962C8B-B14F-4D97-AF65-F5344CB8AC3E}">
        <p14:creationId xmlns:p14="http://schemas.microsoft.com/office/powerpoint/2010/main" val="160304317"/>
      </p:ext>
    </p:extLst>
  </p:cSld>
  <p:clrMapOvr>
    <a:masterClrMapping/>
  </p:clrMapOvr>
  <p:transition spd="slow">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65EFD8-79FF-4680-A707-C3C7DB50E366}"/>
              </a:ext>
            </a:extLst>
          </p:cNvPr>
          <p:cNvSpPr>
            <a:spLocks noGrp="1"/>
          </p:cNvSpPr>
          <p:nvPr>
            <p:ph type="title"/>
          </p:nvPr>
        </p:nvSpPr>
        <p:spPr>
          <a:xfrm>
            <a:off x="1043608" y="274320"/>
            <a:ext cx="7890080" cy="6395040"/>
          </a:xfrm>
        </p:spPr>
        <p:txBody>
          <a:bodyPr>
            <a:normAutofit fontScale="90000"/>
          </a:bodyPr>
          <a:lstStyle/>
          <a:p>
            <a:r>
              <a:rPr lang="uk-UA" sz="2800" dirty="0">
                <a:highlight>
                  <a:srgbClr val="00FFFF"/>
                </a:highlight>
              </a:rPr>
              <a:t>СЛОВНИК</a:t>
            </a:r>
            <a:br>
              <a:rPr lang="uk-UA" sz="2800" dirty="0"/>
            </a:br>
            <a:r>
              <a:rPr lang="uk-UA" sz="2800" dirty="0"/>
              <a:t>Дорослий — людина, яка досягла певного віку, здатна нести відповідальність за свої вчинки та щодо якої є підстави вважати, що вона має тілесну і духовну зрілість.</a:t>
            </a:r>
            <a:br>
              <a:rPr lang="uk-UA" sz="2800" dirty="0"/>
            </a:br>
            <a:br>
              <a:rPr lang="uk-UA" sz="2800" dirty="0"/>
            </a:br>
            <a:r>
              <a:rPr lang="uk-UA" sz="2800" dirty="0"/>
              <a:t>Успішне подолання процесу становлення та дорослішання значною мірою залежить від вашої готовності до нього, усвідомлення, що ви закладаєте підґрунтя свого майбутнього.</a:t>
            </a:r>
            <a:br>
              <a:rPr lang="uk-UA" sz="2800" dirty="0"/>
            </a:br>
            <a:br>
              <a:rPr lang="uk-UA" sz="2800" dirty="0"/>
            </a:br>
            <a:r>
              <a:rPr lang="uk-UA" sz="2800" dirty="0"/>
              <a:t>При цьому доцільно пам’ятати, що успішність цього процесу обумовлюється вашою самостійністю, наполегливістю та цілеспрямованістю.</a:t>
            </a:r>
            <a:br>
              <a:rPr lang="uk-UA" sz="2800" dirty="0"/>
            </a:br>
            <a:endParaRPr lang="uk-UA" sz="2800" dirty="0"/>
          </a:p>
        </p:txBody>
      </p:sp>
    </p:spTree>
    <p:extLst>
      <p:ext uri="{BB962C8B-B14F-4D97-AF65-F5344CB8AC3E}">
        <p14:creationId xmlns:p14="http://schemas.microsoft.com/office/powerpoint/2010/main" val="2764065753"/>
      </p:ext>
    </p:extLst>
  </p:cSld>
  <p:clrMapOvr>
    <a:masterClrMapping/>
  </p:clrMapOvr>
  <p:transition spd="slow">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DA0607-C5D7-4552-B724-98122CC16F63}"/>
              </a:ext>
            </a:extLst>
          </p:cNvPr>
          <p:cNvSpPr>
            <a:spLocks noGrp="1"/>
          </p:cNvSpPr>
          <p:nvPr>
            <p:ph type="title"/>
          </p:nvPr>
        </p:nvSpPr>
        <p:spPr>
          <a:xfrm>
            <a:off x="1115616" y="274320"/>
            <a:ext cx="7818072" cy="6251024"/>
          </a:xfrm>
        </p:spPr>
        <p:txBody>
          <a:bodyPr>
            <a:normAutofit fontScale="90000"/>
          </a:bodyPr>
          <a:lstStyle/>
          <a:p>
            <a:r>
              <a:rPr lang="uk-UA" sz="3200" dirty="0">
                <a:highlight>
                  <a:srgbClr val="00FFFF"/>
                </a:highlight>
              </a:rPr>
              <a:t>СЛОВНИК</a:t>
            </a:r>
            <a:br>
              <a:rPr lang="uk-UA" sz="3200" dirty="0"/>
            </a:br>
            <a:br>
              <a:rPr lang="uk-UA" sz="3200" dirty="0"/>
            </a:br>
            <a:r>
              <a:rPr lang="uk-UA" sz="3200" dirty="0">
                <a:solidFill>
                  <a:srgbClr val="FF0000"/>
                </a:solidFill>
              </a:rPr>
              <a:t>Самостійність</a:t>
            </a:r>
            <a:r>
              <a:rPr lang="uk-UA" sz="3200" dirty="0"/>
              <a:t> — здатність людини покладатися на себе у вирішенні проблем й </a:t>
            </a:r>
            <a:r>
              <a:rPr lang="uk-UA" sz="3200" dirty="0" err="1"/>
              <a:t>емоційно</a:t>
            </a:r>
            <a:r>
              <a:rPr lang="uk-UA" sz="3200" dirty="0"/>
              <a:t> не залежати від інших.</a:t>
            </a:r>
            <a:br>
              <a:rPr lang="uk-UA" sz="3200" dirty="0"/>
            </a:br>
            <a:br>
              <a:rPr lang="uk-UA" sz="3200" dirty="0"/>
            </a:br>
            <a:r>
              <a:rPr lang="uk-UA" sz="3200" dirty="0">
                <a:solidFill>
                  <a:srgbClr val="FF0000"/>
                </a:solidFill>
              </a:rPr>
              <a:t>Наполегливість </a:t>
            </a:r>
            <a:r>
              <a:rPr lang="uk-UA" sz="3200" dirty="0"/>
              <a:t>— здатність продовжувати розпочату справу, долаючи перешкоди, що виникають.</a:t>
            </a:r>
            <a:br>
              <a:rPr lang="uk-UA" sz="3200" dirty="0"/>
            </a:br>
            <a:br>
              <a:rPr lang="uk-UA" sz="3200" dirty="0"/>
            </a:br>
            <a:r>
              <a:rPr lang="uk-UA" sz="3200" dirty="0">
                <a:solidFill>
                  <a:srgbClr val="FF0000"/>
                </a:solidFill>
              </a:rPr>
              <a:t>Цілеспрямованість</a:t>
            </a:r>
            <a:r>
              <a:rPr lang="uk-UA" sz="3200" dirty="0"/>
              <a:t> — прагнення людини досягти визначеної мети.</a:t>
            </a:r>
            <a:br>
              <a:rPr lang="uk-UA" sz="3200" dirty="0"/>
            </a:br>
            <a:endParaRPr lang="uk-UA" sz="3200" dirty="0"/>
          </a:p>
        </p:txBody>
      </p:sp>
    </p:spTree>
    <p:extLst>
      <p:ext uri="{BB962C8B-B14F-4D97-AF65-F5344CB8AC3E}">
        <p14:creationId xmlns:p14="http://schemas.microsoft.com/office/powerpoint/2010/main" val="1548288220"/>
      </p:ext>
    </p:extLst>
  </p:cSld>
  <p:clrMapOvr>
    <a:masterClrMapping/>
  </p:clrMapOvr>
  <p:transition spd="slow">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79EB40-F017-4AAD-A0A4-AB75DC22BDF1}"/>
              </a:ext>
            </a:extLst>
          </p:cNvPr>
          <p:cNvSpPr>
            <a:spLocks noGrp="1"/>
          </p:cNvSpPr>
          <p:nvPr>
            <p:ph type="title"/>
          </p:nvPr>
        </p:nvSpPr>
        <p:spPr>
          <a:xfrm>
            <a:off x="1435608" y="274320"/>
            <a:ext cx="7498080" cy="2650624"/>
          </a:xfrm>
        </p:spPr>
        <p:txBody>
          <a:bodyPr>
            <a:normAutofit fontScale="90000"/>
          </a:bodyPr>
          <a:lstStyle/>
          <a:p>
            <a:r>
              <a:rPr lang="uk-UA" sz="2800" dirty="0">
                <a:highlight>
                  <a:srgbClr val="00FF00"/>
                </a:highlight>
              </a:rPr>
              <a:t>ПСИХОЛОГІЯ В УКРАЇНІ</a:t>
            </a:r>
            <a:br>
              <a:rPr lang="uk-UA" sz="2800" dirty="0"/>
            </a:br>
            <a:r>
              <a:rPr lang="uk-UA" sz="2800" dirty="0"/>
              <a:t>На думку української дослідниці Марії </a:t>
            </a:r>
            <a:r>
              <a:rPr lang="uk-UA" sz="2800" dirty="0" err="1"/>
              <a:t>Жолтикової</a:t>
            </a:r>
            <a:r>
              <a:rPr lang="uk-UA" sz="2800" dirty="0"/>
              <a:t>, самостійність — «це здатність самостійно визначати цілі, бажання, потреби та задовольняти їх, вирішувати питання і проблеми, спираючись на себе».</a:t>
            </a:r>
            <a:br>
              <a:rPr lang="uk-UA" sz="2800" dirty="0"/>
            </a:br>
            <a:endParaRPr lang="uk-UA" sz="2800" dirty="0"/>
          </a:p>
        </p:txBody>
      </p:sp>
      <p:pic>
        <p:nvPicPr>
          <p:cNvPr id="3" name="Рисунок 2">
            <a:extLst>
              <a:ext uri="{FF2B5EF4-FFF2-40B4-BE49-F238E27FC236}">
                <a16:creationId xmlns:a16="http://schemas.microsoft.com/office/drawing/2014/main" id="{3BA2283E-1845-4DC6-AFC3-DCA06CE0695A}"/>
              </a:ext>
            </a:extLst>
          </p:cNvPr>
          <p:cNvPicPr>
            <a:picLocks noChangeAspect="1"/>
          </p:cNvPicPr>
          <p:nvPr/>
        </p:nvPicPr>
        <p:blipFill>
          <a:blip r:embed="rId2"/>
          <a:stretch>
            <a:fillRect/>
          </a:stretch>
        </p:blipFill>
        <p:spPr>
          <a:xfrm>
            <a:off x="2034914" y="2965743"/>
            <a:ext cx="6299467" cy="3617937"/>
          </a:xfrm>
          <a:prstGeom prst="rect">
            <a:avLst/>
          </a:prstGeom>
        </p:spPr>
      </p:pic>
      <p:pic>
        <p:nvPicPr>
          <p:cNvPr id="4" name="Рисунок 3">
            <a:extLst>
              <a:ext uri="{FF2B5EF4-FFF2-40B4-BE49-F238E27FC236}">
                <a16:creationId xmlns:a16="http://schemas.microsoft.com/office/drawing/2014/main" id="{0BA488CA-DC1C-4E92-B2D0-D124273BD886}"/>
              </a:ext>
            </a:extLst>
          </p:cNvPr>
          <p:cNvPicPr>
            <a:picLocks noChangeAspect="1"/>
          </p:cNvPicPr>
          <p:nvPr/>
        </p:nvPicPr>
        <p:blipFill>
          <a:blip r:embed="rId3"/>
          <a:stretch>
            <a:fillRect/>
          </a:stretch>
        </p:blipFill>
        <p:spPr>
          <a:xfrm>
            <a:off x="-34524" y="2639723"/>
            <a:ext cx="2143125" cy="2143125"/>
          </a:xfrm>
          <a:prstGeom prst="rect">
            <a:avLst/>
          </a:prstGeom>
        </p:spPr>
      </p:pic>
    </p:spTree>
    <p:extLst>
      <p:ext uri="{BB962C8B-B14F-4D97-AF65-F5344CB8AC3E}">
        <p14:creationId xmlns:p14="http://schemas.microsoft.com/office/powerpoint/2010/main" val="2456199280"/>
      </p:ext>
    </p:extLst>
  </p:cSld>
  <p:clrMapOvr>
    <a:masterClrMapping/>
  </p:clrMapOvr>
  <p:transition spd="slow">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329CC-FC9F-45DD-8269-3AE4D240CE1B}"/>
              </a:ext>
            </a:extLst>
          </p:cNvPr>
          <p:cNvSpPr>
            <a:spLocks noGrp="1"/>
          </p:cNvSpPr>
          <p:nvPr>
            <p:ph type="title"/>
          </p:nvPr>
        </p:nvSpPr>
        <p:spPr>
          <a:xfrm>
            <a:off x="1115616" y="274320"/>
            <a:ext cx="7818072" cy="3010664"/>
          </a:xfrm>
        </p:spPr>
        <p:txBody>
          <a:bodyPr>
            <a:normAutofit/>
          </a:bodyPr>
          <a:lstStyle/>
          <a:p>
            <a:r>
              <a:rPr lang="uk-UA" sz="1800" dirty="0">
                <a:highlight>
                  <a:srgbClr val="00FF00"/>
                </a:highlight>
              </a:rPr>
              <a:t>ЗАПИТАННЯ І ЗАВДАННЯ</a:t>
            </a:r>
            <a:br>
              <a:rPr lang="uk-UA" sz="1800" dirty="0"/>
            </a:br>
            <a:br>
              <a:rPr lang="uk-UA" sz="1800" dirty="0"/>
            </a:br>
            <a:r>
              <a:rPr lang="uk-UA" sz="1800" dirty="0"/>
              <a:t>1. Що таке особистісний розвиток людини та в чому полягає його значення?</a:t>
            </a:r>
            <a:br>
              <a:rPr lang="uk-UA" sz="1800" dirty="0"/>
            </a:br>
            <a:r>
              <a:rPr lang="uk-UA" sz="1800" dirty="0"/>
              <a:t>2. Створіть «хмару» слів або асоціативний кущ до поняття «навчання».</a:t>
            </a:r>
            <a:br>
              <a:rPr lang="uk-UA" sz="1800" dirty="0"/>
            </a:br>
            <a:r>
              <a:rPr lang="uk-UA" sz="1800" dirty="0"/>
              <a:t>3. Американському підприємцю Генрі Форду належить висловлювання: «Найкраща робота — високооплачуване хобі». Поясніть, як ви це розумієте. Чи згодні ви з наведеним твердженням? Чому?</a:t>
            </a:r>
            <a:br>
              <a:rPr lang="uk-UA" sz="1800" dirty="0"/>
            </a:br>
            <a:r>
              <a:rPr lang="uk-UA" sz="1800" dirty="0"/>
              <a:t>4. «Чому навчання — невід'ємна частина життя людини?».</a:t>
            </a:r>
            <a:br>
              <a:rPr lang="uk-UA" sz="1800" dirty="0"/>
            </a:br>
            <a:r>
              <a:rPr lang="uk-UA" sz="1800" dirty="0"/>
              <a:t>5.  Підготуйте виставку-презентацію «Моє хобі».</a:t>
            </a:r>
            <a:br>
              <a:rPr lang="uk-UA" sz="1800" dirty="0"/>
            </a:br>
            <a:endParaRPr lang="uk-UA" sz="1800" dirty="0"/>
          </a:p>
        </p:txBody>
      </p:sp>
      <p:pic>
        <p:nvPicPr>
          <p:cNvPr id="3" name="Рисунок 2">
            <a:extLst>
              <a:ext uri="{FF2B5EF4-FFF2-40B4-BE49-F238E27FC236}">
                <a16:creationId xmlns:a16="http://schemas.microsoft.com/office/drawing/2014/main" id="{ED839412-4121-4821-B64C-CDB0B6F47027}"/>
              </a:ext>
            </a:extLst>
          </p:cNvPr>
          <p:cNvPicPr>
            <a:picLocks noChangeAspect="1"/>
          </p:cNvPicPr>
          <p:nvPr/>
        </p:nvPicPr>
        <p:blipFill>
          <a:blip r:embed="rId2"/>
          <a:stretch>
            <a:fillRect/>
          </a:stretch>
        </p:blipFill>
        <p:spPr>
          <a:xfrm>
            <a:off x="1322839" y="2886803"/>
            <a:ext cx="6498322" cy="3971197"/>
          </a:xfrm>
          <a:prstGeom prst="rect">
            <a:avLst/>
          </a:prstGeom>
        </p:spPr>
      </p:pic>
    </p:spTree>
    <p:extLst>
      <p:ext uri="{BB962C8B-B14F-4D97-AF65-F5344CB8AC3E}">
        <p14:creationId xmlns:p14="http://schemas.microsoft.com/office/powerpoint/2010/main" val="2338819968"/>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CF7CC-20C7-468F-949B-9E26A5800B21}"/>
              </a:ext>
            </a:extLst>
          </p:cNvPr>
          <p:cNvSpPr>
            <a:spLocks noGrp="1"/>
          </p:cNvSpPr>
          <p:nvPr>
            <p:ph type="title"/>
          </p:nvPr>
        </p:nvSpPr>
        <p:spPr>
          <a:xfrm>
            <a:off x="971600" y="274320"/>
            <a:ext cx="7962088" cy="2794640"/>
          </a:xfrm>
        </p:spPr>
        <p:txBody>
          <a:bodyPr>
            <a:normAutofit fontScale="90000"/>
          </a:bodyPr>
          <a:lstStyle/>
          <a:p>
            <a:r>
              <a:rPr lang="uk-UA" sz="2800" dirty="0">
                <a:highlight>
                  <a:srgbClr val="FFFF00"/>
                </a:highlight>
              </a:rPr>
              <a:t>Висловіть свою думку</a:t>
            </a:r>
            <a:br>
              <a:rPr lang="uk-UA" sz="2800" dirty="0"/>
            </a:br>
            <a:r>
              <a:rPr lang="uk-UA" sz="2800" dirty="0"/>
              <a:t>1. Наведіть приклади розвитку людини.</a:t>
            </a:r>
            <a:br>
              <a:rPr lang="uk-UA" sz="2800" dirty="0"/>
            </a:br>
            <a:r>
              <a:rPr lang="uk-UA" sz="2800" dirty="0"/>
              <a:t>2. Яку роль у вашому житті відіграє навчання?</a:t>
            </a:r>
            <a:br>
              <a:rPr lang="uk-UA" sz="2800" dirty="0"/>
            </a:br>
            <a:r>
              <a:rPr lang="uk-UA" sz="2800" dirty="0"/>
              <a:t>3. Назвіть заняття (спорт, мистецтво тощо), яким ви присвячуєте свій позаурочний час. Чому ви це робите?</a:t>
            </a:r>
            <a:br>
              <a:rPr lang="uk-UA" sz="2800" dirty="0"/>
            </a:br>
            <a:r>
              <a:rPr lang="uk-UA" sz="2800" dirty="0"/>
              <a:t>4. Що таке особистість?</a:t>
            </a:r>
            <a:br>
              <a:rPr lang="uk-UA" sz="2800" dirty="0"/>
            </a:br>
            <a:endParaRPr lang="uk-UA" sz="2800" dirty="0"/>
          </a:p>
        </p:txBody>
      </p:sp>
      <p:pic>
        <p:nvPicPr>
          <p:cNvPr id="3" name="Рисунок 2">
            <a:extLst>
              <a:ext uri="{FF2B5EF4-FFF2-40B4-BE49-F238E27FC236}">
                <a16:creationId xmlns:a16="http://schemas.microsoft.com/office/drawing/2014/main" id="{1854E81B-F96F-4DE0-BABA-809801E48E8A}"/>
              </a:ext>
            </a:extLst>
          </p:cNvPr>
          <p:cNvPicPr>
            <a:picLocks noChangeAspect="1"/>
          </p:cNvPicPr>
          <p:nvPr/>
        </p:nvPicPr>
        <p:blipFill>
          <a:blip r:embed="rId2"/>
          <a:stretch>
            <a:fillRect/>
          </a:stretch>
        </p:blipFill>
        <p:spPr>
          <a:xfrm>
            <a:off x="2497952" y="2780928"/>
            <a:ext cx="6299596" cy="3312368"/>
          </a:xfrm>
          <a:prstGeom prst="rect">
            <a:avLst/>
          </a:prstGeom>
        </p:spPr>
      </p:pic>
      <p:pic>
        <p:nvPicPr>
          <p:cNvPr id="4" name="Рисунок 3">
            <a:extLst>
              <a:ext uri="{FF2B5EF4-FFF2-40B4-BE49-F238E27FC236}">
                <a16:creationId xmlns:a16="http://schemas.microsoft.com/office/drawing/2014/main" id="{EB024EB8-A111-4371-AAD6-505FE91D99F1}"/>
              </a:ext>
            </a:extLst>
          </p:cNvPr>
          <p:cNvPicPr>
            <a:picLocks noChangeAspect="1"/>
          </p:cNvPicPr>
          <p:nvPr/>
        </p:nvPicPr>
        <p:blipFill>
          <a:blip r:embed="rId3"/>
          <a:stretch>
            <a:fillRect/>
          </a:stretch>
        </p:blipFill>
        <p:spPr>
          <a:xfrm>
            <a:off x="0" y="4634880"/>
            <a:ext cx="3354471" cy="2232248"/>
          </a:xfrm>
          <a:prstGeom prst="rect">
            <a:avLst/>
          </a:prstGeom>
        </p:spPr>
      </p:pic>
    </p:spTree>
    <p:extLst>
      <p:ext uri="{BB962C8B-B14F-4D97-AF65-F5344CB8AC3E}">
        <p14:creationId xmlns:p14="http://schemas.microsoft.com/office/powerpoint/2010/main" val="1657721776"/>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3586410"/>
          </a:xfrm>
        </p:spPr>
        <p:txBody>
          <a:bodyPr>
            <a:noAutofit/>
          </a:bodyPr>
          <a:lstStyle/>
          <a:p>
            <a:r>
              <a:rPr lang="ru-RU" sz="2400" b="1" dirty="0">
                <a:highlight>
                  <a:srgbClr val="FFFF00"/>
                </a:highlight>
              </a:rPr>
              <a:t>1. </a:t>
            </a:r>
            <a:r>
              <a:rPr lang="ru-RU" sz="2400" b="1" dirty="0" err="1">
                <a:highlight>
                  <a:srgbClr val="FFFF00"/>
                </a:highlight>
              </a:rPr>
              <a:t>Що</a:t>
            </a:r>
            <a:r>
              <a:rPr lang="ru-RU" sz="2400" b="1" dirty="0">
                <a:highlight>
                  <a:srgbClr val="FFFF00"/>
                </a:highlight>
              </a:rPr>
              <a:t> </a:t>
            </a:r>
            <a:r>
              <a:rPr lang="ru-RU" sz="2400" b="1" dirty="0" err="1">
                <a:highlight>
                  <a:srgbClr val="FFFF00"/>
                </a:highlight>
              </a:rPr>
              <a:t>таке</a:t>
            </a:r>
            <a:r>
              <a:rPr lang="ru-RU" sz="2400" b="1" dirty="0">
                <a:highlight>
                  <a:srgbClr val="FFFF00"/>
                </a:highlight>
              </a:rPr>
              <a:t> </a:t>
            </a:r>
            <a:r>
              <a:rPr lang="ru-RU" sz="2400" b="1" dirty="0" err="1">
                <a:highlight>
                  <a:srgbClr val="FFFF00"/>
                </a:highlight>
              </a:rPr>
              <a:t>особистісний</a:t>
            </a:r>
            <a:r>
              <a:rPr lang="ru-RU" sz="2400" b="1" dirty="0">
                <a:highlight>
                  <a:srgbClr val="FFFF00"/>
                </a:highlight>
              </a:rPr>
              <a:t> </a:t>
            </a:r>
            <a:r>
              <a:rPr lang="ru-RU" sz="2400" b="1" dirty="0" err="1">
                <a:highlight>
                  <a:srgbClr val="FFFF00"/>
                </a:highlight>
              </a:rPr>
              <a:t>розвиток</a:t>
            </a:r>
            <a:r>
              <a:rPr lang="ru-RU" sz="2400" b="1" dirty="0">
                <a:highlight>
                  <a:srgbClr val="FFFF00"/>
                </a:highlight>
              </a:rPr>
              <a:t> </a:t>
            </a:r>
            <a:r>
              <a:rPr lang="ru-RU" sz="2400" b="1" dirty="0" err="1">
                <a:highlight>
                  <a:srgbClr val="FFFF00"/>
                </a:highlight>
              </a:rPr>
              <a:t>людини</a:t>
            </a:r>
            <a:r>
              <a:rPr lang="ru-RU" sz="2400" b="1" dirty="0">
                <a:highlight>
                  <a:srgbClr val="FFFF00"/>
                </a:highlight>
              </a:rPr>
              <a:t> і як </a:t>
            </a:r>
            <a:r>
              <a:rPr lang="ru-RU" sz="2400" b="1" dirty="0" err="1">
                <a:highlight>
                  <a:srgbClr val="FFFF00"/>
                </a:highlight>
              </a:rPr>
              <a:t>він</a:t>
            </a:r>
            <a:r>
              <a:rPr lang="ru-RU" sz="2400" b="1" dirty="0">
                <a:highlight>
                  <a:srgbClr val="FFFF00"/>
                </a:highlight>
              </a:rPr>
              <a:t> </a:t>
            </a:r>
            <a:r>
              <a:rPr lang="ru-RU" sz="2400" b="1" dirty="0" err="1">
                <a:highlight>
                  <a:srgbClr val="FFFF00"/>
                </a:highlight>
              </a:rPr>
              <a:t>відбувається</a:t>
            </a:r>
            <a:r>
              <a:rPr lang="ru-RU" sz="2400" b="1" dirty="0">
                <a:highlight>
                  <a:srgbClr val="FFFF00"/>
                </a:highlight>
              </a:rPr>
              <a:t>.</a:t>
            </a:r>
            <a:br>
              <a:rPr lang="ru-RU" sz="2400" b="1" dirty="0">
                <a:highlight>
                  <a:srgbClr val="FFFF00"/>
                </a:highlight>
              </a:rPr>
            </a:br>
            <a:r>
              <a:rPr lang="ru-RU" sz="2400" b="1" dirty="0" err="1"/>
              <a:t>Зростання</a:t>
            </a:r>
            <a:r>
              <a:rPr lang="ru-RU" sz="2400" b="1" dirty="0"/>
              <a:t> і </a:t>
            </a:r>
            <a:r>
              <a:rPr lang="ru-RU" sz="2400" b="1" dirty="0" err="1"/>
              <a:t>розвиток</a:t>
            </a:r>
            <a:r>
              <a:rPr lang="ru-RU" sz="2400" b="1" dirty="0"/>
              <a:t> </a:t>
            </a:r>
            <a:r>
              <a:rPr lang="ru-RU" sz="2400" b="1" dirty="0" err="1"/>
              <a:t>особистості</a:t>
            </a:r>
            <a:r>
              <a:rPr lang="ru-RU" sz="2400" b="1" dirty="0"/>
              <a:t>, </a:t>
            </a:r>
            <a:r>
              <a:rPr lang="ru-RU" sz="2400" b="1" dirty="0" err="1"/>
              <a:t>або</a:t>
            </a:r>
            <a:r>
              <a:rPr lang="ru-RU" sz="2400" b="1" dirty="0"/>
              <a:t> </a:t>
            </a:r>
            <a:r>
              <a:rPr lang="ru-RU" sz="2400" b="1" dirty="0" err="1"/>
              <a:t>особистісний</a:t>
            </a:r>
            <a:r>
              <a:rPr lang="ru-RU" sz="2400" b="1" dirty="0"/>
              <a:t> </a:t>
            </a:r>
            <a:r>
              <a:rPr lang="ru-RU" sz="2400" b="1" dirty="0" err="1"/>
              <a:t>розвиток</a:t>
            </a:r>
            <a:r>
              <a:rPr lang="ru-RU" sz="2400" b="1" dirty="0"/>
              <a:t> </a:t>
            </a:r>
            <a:r>
              <a:rPr lang="ru-RU" sz="2400" b="1" dirty="0" err="1"/>
              <a:t>людини</a:t>
            </a:r>
            <a:r>
              <a:rPr lang="ru-RU" sz="2400" b="1" dirty="0"/>
              <a:t>, </a:t>
            </a:r>
            <a:r>
              <a:rPr lang="ru-RU" sz="2400" b="1" dirty="0" err="1"/>
              <a:t>пов’язані</a:t>
            </a:r>
            <a:r>
              <a:rPr lang="ru-RU" sz="2400" b="1" dirty="0"/>
              <a:t> з </a:t>
            </a:r>
            <a:r>
              <a:rPr lang="ru-RU" sz="2400" b="1" dirty="0" err="1"/>
              <a:t>певними</a:t>
            </a:r>
            <a:r>
              <a:rPr lang="ru-RU" sz="2400" b="1" dirty="0"/>
              <a:t> </a:t>
            </a:r>
            <a:r>
              <a:rPr lang="ru-RU" sz="2400" b="1" dirty="0" err="1"/>
              <a:t>позитивними</a:t>
            </a:r>
            <a:r>
              <a:rPr lang="ru-RU" sz="2400" b="1" dirty="0"/>
              <a:t> </a:t>
            </a:r>
            <a:r>
              <a:rPr lang="ru-RU" sz="2400" b="1" dirty="0" err="1"/>
              <a:t>змінами</a:t>
            </a:r>
            <a:r>
              <a:rPr lang="ru-RU" sz="2400" b="1" dirty="0"/>
              <a:t>, </a:t>
            </a:r>
            <a:r>
              <a:rPr lang="ru-RU" sz="2400" b="1" dirty="0" err="1"/>
              <a:t>що</a:t>
            </a:r>
            <a:r>
              <a:rPr lang="ru-RU" sz="2400" b="1" dirty="0"/>
              <a:t> </a:t>
            </a:r>
            <a:r>
              <a:rPr lang="ru-RU" sz="2400" b="1" dirty="0" err="1"/>
              <a:t>відбуваються</a:t>
            </a:r>
            <a:r>
              <a:rPr lang="ru-RU" sz="2400" b="1" dirty="0"/>
              <a:t> в </a:t>
            </a:r>
            <a:r>
              <a:rPr lang="ru-RU" sz="2400" b="1" dirty="0" err="1"/>
              <a:t>ній</a:t>
            </a:r>
            <a:r>
              <a:rPr lang="ru-RU" sz="2400" b="1" dirty="0"/>
              <a:t> у </a:t>
            </a:r>
            <a:r>
              <a:rPr lang="ru-RU" sz="2400" b="1" dirty="0" err="1"/>
              <a:t>результаті</a:t>
            </a:r>
            <a:r>
              <a:rPr lang="ru-RU" sz="2400" b="1" dirty="0"/>
              <a:t> </a:t>
            </a:r>
            <a:r>
              <a:rPr lang="ru-RU" sz="2400" b="1" dirty="0" err="1"/>
              <a:t>зовнішніх</a:t>
            </a:r>
            <a:r>
              <a:rPr lang="ru-RU" sz="2400" b="1" dirty="0"/>
              <a:t> </a:t>
            </a:r>
            <a:r>
              <a:rPr lang="ru-RU" sz="2400" b="1" dirty="0" err="1"/>
              <a:t>впливів</a:t>
            </a:r>
            <a:r>
              <a:rPr lang="ru-RU" sz="2400" b="1" dirty="0"/>
              <a:t> і </a:t>
            </a:r>
            <a:r>
              <a:rPr lang="ru-RU" sz="2400" b="1" dirty="0" err="1"/>
              <a:t>внутрішніх</a:t>
            </a:r>
            <a:r>
              <a:rPr lang="ru-RU" sz="2400" b="1" dirty="0"/>
              <a:t> </a:t>
            </a:r>
            <a:r>
              <a:rPr lang="ru-RU" sz="2400" b="1" dirty="0" err="1"/>
              <a:t>процесів</a:t>
            </a:r>
            <a:r>
              <a:rPr lang="ru-RU" sz="2400" b="1" dirty="0"/>
              <a:t>. </a:t>
            </a:r>
            <a:br>
              <a:rPr lang="ru-RU" sz="2400" b="1" dirty="0"/>
            </a:br>
            <a:r>
              <a:rPr lang="ru-RU" sz="2400" b="1" dirty="0" err="1"/>
              <a:t>Це</a:t>
            </a:r>
            <a:r>
              <a:rPr lang="ru-RU" sz="2400" b="1" dirty="0"/>
              <a:t> все те, </a:t>
            </a:r>
            <a:r>
              <a:rPr lang="ru-RU" sz="2400" b="1" dirty="0" err="1"/>
              <a:t>що</a:t>
            </a:r>
            <a:r>
              <a:rPr lang="ru-RU" sz="2400" b="1" dirty="0"/>
              <a:t> </a:t>
            </a:r>
            <a:r>
              <a:rPr lang="ru-RU" sz="2400" b="1" dirty="0" err="1"/>
              <a:t>змінюється</a:t>
            </a:r>
            <a:r>
              <a:rPr lang="ru-RU" sz="2400" b="1" dirty="0"/>
              <a:t> в </a:t>
            </a:r>
            <a:r>
              <a:rPr lang="ru-RU" sz="2400" b="1" dirty="0" err="1"/>
              <a:t>особистості</a:t>
            </a:r>
            <a:r>
              <a:rPr lang="ru-RU" sz="2400" b="1" dirty="0"/>
              <a:t> з </a:t>
            </a:r>
            <a:r>
              <a:rPr lang="ru-RU" sz="2400" b="1" dirty="0" err="1"/>
              <a:t>віком</a:t>
            </a:r>
            <a:r>
              <a:rPr lang="ru-RU" sz="2400" b="1" dirty="0"/>
              <a:t> </a:t>
            </a:r>
            <a:r>
              <a:rPr lang="ru-RU" sz="2400" b="1" dirty="0" err="1"/>
              <a:t>під</a:t>
            </a:r>
            <a:r>
              <a:rPr lang="ru-RU" sz="2400" b="1" dirty="0"/>
              <a:t> </a:t>
            </a:r>
            <a:r>
              <a:rPr lang="ru-RU" sz="2400" b="1" dirty="0" err="1"/>
              <a:t>зовнішнім</a:t>
            </a:r>
            <a:r>
              <a:rPr lang="ru-RU" sz="2400" b="1" dirty="0"/>
              <a:t> </a:t>
            </a:r>
            <a:r>
              <a:rPr lang="ru-RU" sz="2400" b="1" dirty="0" err="1"/>
              <a:t>впливом</a:t>
            </a:r>
            <a:r>
              <a:rPr lang="ru-RU" sz="2400" b="1" dirty="0"/>
              <a:t>, </a:t>
            </a:r>
            <a:r>
              <a:rPr lang="ru-RU" sz="2400" b="1" dirty="0" err="1"/>
              <a:t>формується</a:t>
            </a:r>
            <a:r>
              <a:rPr lang="ru-RU" sz="2400" b="1" dirty="0"/>
              <a:t> в </a:t>
            </a:r>
            <a:r>
              <a:rPr lang="ru-RU" sz="2400" b="1" dirty="0" err="1"/>
              <a:t>результаті</a:t>
            </a:r>
            <a:r>
              <a:rPr lang="ru-RU" sz="2400" b="1" dirty="0"/>
              <a:t> </a:t>
            </a:r>
            <a:r>
              <a:rPr lang="ru-RU" sz="2400" b="1" dirty="0" err="1"/>
              <a:t>спільної</a:t>
            </a:r>
            <a:r>
              <a:rPr lang="ru-RU" sz="2400" b="1" dirty="0"/>
              <a:t> </a:t>
            </a:r>
            <a:r>
              <a:rPr lang="ru-RU" sz="2400" b="1" dirty="0" err="1"/>
              <a:t>діяльності</a:t>
            </a:r>
            <a:r>
              <a:rPr lang="ru-RU" sz="2400" b="1" dirty="0"/>
              <a:t> з </a:t>
            </a:r>
            <a:r>
              <a:rPr lang="ru-RU" sz="2400" b="1" dirty="0" err="1"/>
              <a:t>оточуючими</a:t>
            </a:r>
            <a:r>
              <a:rPr lang="ru-RU" sz="2400" b="1" dirty="0"/>
              <a:t> й </a:t>
            </a:r>
            <a:r>
              <a:rPr lang="ru-RU" sz="2400" b="1" dirty="0" err="1"/>
              <a:t>розвивається</a:t>
            </a:r>
            <a:r>
              <a:rPr lang="ru-RU" sz="2400" b="1" dirty="0"/>
              <a:t> в </a:t>
            </a:r>
            <a:r>
              <a:rPr lang="ru-RU" sz="2400" b="1" dirty="0" err="1"/>
              <a:t>неї</a:t>
            </a:r>
            <a:r>
              <a:rPr lang="ru-RU" sz="2400" b="1" dirty="0"/>
              <a:t> </a:t>
            </a:r>
            <a:r>
              <a:rPr lang="ru-RU" sz="2400" b="1" dirty="0" err="1"/>
              <a:t>самостійно</a:t>
            </a:r>
            <a:r>
              <a:rPr lang="ru-RU" sz="2400" b="1" dirty="0"/>
              <a:t>.</a:t>
            </a:r>
            <a:br>
              <a:rPr lang="ru-RU" sz="2400" b="1" dirty="0"/>
            </a:br>
            <a:endParaRPr lang="ru-RU" sz="2400" b="1" dirty="0"/>
          </a:p>
        </p:txBody>
      </p:sp>
      <p:pic>
        <p:nvPicPr>
          <p:cNvPr id="5" name="Объект 4">
            <a:extLst>
              <a:ext uri="{FF2B5EF4-FFF2-40B4-BE49-F238E27FC236}">
                <a16:creationId xmlns:a16="http://schemas.microsoft.com/office/drawing/2014/main" id="{ECB0253E-49CE-4D6E-8A94-17156848E369}"/>
              </a:ext>
            </a:extLst>
          </p:cNvPr>
          <p:cNvPicPr>
            <a:picLocks noGrp="1" noChangeAspect="1"/>
          </p:cNvPicPr>
          <p:nvPr>
            <p:ph idx="1"/>
          </p:nvPr>
        </p:nvPicPr>
        <p:blipFill>
          <a:blip r:embed="rId2"/>
          <a:stretch>
            <a:fillRect/>
          </a:stretch>
        </p:blipFill>
        <p:spPr>
          <a:xfrm>
            <a:off x="3851920" y="3356991"/>
            <a:ext cx="5268348" cy="3489861"/>
          </a:xfrm>
          <a:prstGeom prst="rect">
            <a:avLst/>
          </a:prstGeom>
        </p:spPr>
      </p:pic>
    </p:spTree>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8244408" cy="1143000"/>
          </a:xfrm>
        </p:spPr>
        <p:txBody>
          <a:bodyPr>
            <a:noAutofit/>
          </a:bodyPr>
          <a:lstStyle/>
          <a:p>
            <a:r>
              <a:rPr lang="ru-RU" sz="2000" b="1" u="sng" dirty="0">
                <a:highlight>
                  <a:srgbClr val="00FF00"/>
                </a:highlight>
              </a:rPr>
              <a:t>СЛОВНИК</a:t>
            </a:r>
            <a:br>
              <a:rPr lang="ru-RU" sz="2000" b="1" u="sng" dirty="0"/>
            </a:br>
            <a:r>
              <a:rPr lang="ru-RU" sz="2000" b="1" u="sng" dirty="0" err="1">
                <a:solidFill>
                  <a:srgbClr val="FF0000"/>
                </a:solidFill>
              </a:rPr>
              <a:t>Особистісний</a:t>
            </a:r>
            <a:r>
              <a:rPr lang="ru-RU" sz="2000" b="1" u="sng" dirty="0">
                <a:solidFill>
                  <a:srgbClr val="FF0000"/>
                </a:solidFill>
              </a:rPr>
              <a:t> </a:t>
            </a:r>
            <a:r>
              <a:rPr lang="ru-RU" sz="2000" b="1" u="sng" dirty="0" err="1">
                <a:solidFill>
                  <a:srgbClr val="FF0000"/>
                </a:solidFill>
              </a:rPr>
              <a:t>розвиток</a:t>
            </a:r>
            <a:r>
              <a:rPr lang="ru-RU" sz="2000" b="1" u="sng" dirty="0">
                <a:solidFill>
                  <a:srgbClr val="FF0000"/>
                </a:solidFill>
              </a:rPr>
              <a:t> </a:t>
            </a:r>
            <a:r>
              <a:rPr lang="ru-RU" sz="2000" b="1" u="sng" dirty="0" err="1">
                <a:solidFill>
                  <a:srgbClr val="FF0000"/>
                </a:solidFill>
              </a:rPr>
              <a:t>людини</a:t>
            </a:r>
            <a:r>
              <a:rPr lang="ru-RU" sz="2000" b="1" u="sng" dirty="0">
                <a:solidFill>
                  <a:srgbClr val="FF0000"/>
                </a:solidFill>
              </a:rPr>
              <a:t> </a:t>
            </a:r>
            <a:r>
              <a:rPr lang="ru-RU" sz="2000" b="1" u="sng" dirty="0"/>
              <a:t>— </a:t>
            </a:r>
            <a:r>
              <a:rPr lang="ru-RU" sz="2000" b="1" u="sng" dirty="0" err="1"/>
              <a:t>процес</a:t>
            </a:r>
            <a:r>
              <a:rPr lang="ru-RU" sz="2000" b="1" u="sng" dirty="0"/>
              <a:t> </a:t>
            </a:r>
            <a:r>
              <a:rPr lang="ru-RU" sz="2000" b="1" u="sng" dirty="0" err="1"/>
              <a:t>позитивних</a:t>
            </a:r>
            <a:r>
              <a:rPr lang="ru-RU" sz="2000" b="1" u="sng" dirty="0"/>
              <a:t> </a:t>
            </a:r>
            <a:r>
              <a:rPr lang="ru-RU" sz="2000" b="1" u="sng" dirty="0" err="1"/>
              <a:t>змін</a:t>
            </a:r>
            <a:r>
              <a:rPr lang="ru-RU" sz="2000" b="1" u="sng" dirty="0"/>
              <a:t> </a:t>
            </a:r>
            <a:r>
              <a:rPr lang="ru-RU" sz="2000" b="1" u="sng" dirty="0" err="1"/>
              <a:t>під</a:t>
            </a:r>
            <a:r>
              <a:rPr lang="ru-RU" sz="2000" b="1" u="sng" dirty="0"/>
              <a:t> </a:t>
            </a:r>
            <a:r>
              <a:rPr lang="ru-RU" sz="2000" b="1" u="sng" dirty="0" err="1"/>
              <a:t>впливом</a:t>
            </a:r>
            <a:r>
              <a:rPr lang="ru-RU" sz="2000" b="1" u="sng" dirty="0"/>
              <a:t> </a:t>
            </a:r>
            <a:r>
              <a:rPr lang="ru-RU" sz="2000" b="1" u="sng" dirty="0" err="1"/>
              <a:t>дії</a:t>
            </a:r>
            <a:r>
              <a:rPr lang="ru-RU" sz="2000" b="1" u="sng" dirty="0"/>
              <a:t> </a:t>
            </a:r>
            <a:r>
              <a:rPr lang="ru-RU" sz="2000" b="1" u="sng" dirty="0" err="1"/>
              <a:t>зовнішніх</a:t>
            </a:r>
            <a:r>
              <a:rPr lang="ru-RU" sz="2000" b="1" u="sng" dirty="0"/>
              <a:t> і </a:t>
            </a:r>
            <a:r>
              <a:rPr lang="ru-RU" sz="2000" b="1" u="sng" dirty="0" err="1"/>
              <a:t>внутрішніх</a:t>
            </a:r>
            <a:r>
              <a:rPr lang="ru-RU" sz="2000" b="1" u="sng" dirty="0"/>
              <a:t> </a:t>
            </a:r>
            <a:r>
              <a:rPr lang="ru-RU" sz="2000" b="1" u="sng" dirty="0" err="1"/>
              <a:t>чинників</a:t>
            </a:r>
            <a:r>
              <a:rPr lang="ru-RU" sz="2000" b="1" u="sng" dirty="0"/>
              <a:t>, </a:t>
            </a:r>
            <a:r>
              <a:rPr lang="ru-RU" sz="2000" b="1" u="sng" dirty="0" err="1"/>
              <a:t>завдяки</a:t>
            </a:r>
            <a:r>
              <a:rPr lang="ru-RU" sz="2000" b="1" u="sng" dirty="0"/>
              <a:t> </a:t>
            </a:r>
            <a:r>
              <a:rPr lang="ru-RU" sz="2000" b="1" u="sng" dirty="0" err="1"/>
              <a:t>якому</a:t>
            </a:r>
            <a:r>
              <a:rPr lang="ru-RU" sz="2000" b="1" u="sng" dirty="0"/>
              <a:t> </a:t>
            </a:r>
            <a:r>
              <a:rPr lang="ru-RU" sz="2000" b="1" u="sng" dirty="0" err="1"/>
              <a:t>людина</a:t>
            </a:r>
            <a:r>
              <a:rPr lang="ru-RU" sz="2000" b="1" u="sng" dirty="0"/>
              <a:t> </a:t>
            </a:r>
            <a:r>
              <a:rPr lang="ru-RU" sz="2000" b="1" u="sng" dirty="0" err="1"/>
              <a:t>стає</a:t>
            </a:r>
            <a:r>
              <a:rPr lang="ru-RU" sz="2000" b="1" u="sng" dirty="0"/>
              <a:t> </a:t>
            </a:r>
            <a:r>
              <a:rPr lang="ru-RU" sz="2000" b="1" u="sng" dirty="0" err="1"/>
              <a:t>щасливою</a:t>
            </a:r>
            <a:r>
              <a:rPr lang="ru-RU" sz="2000" b="1" u="sng" dirty="0"/>
              <a:t>, </a:t>
            </a:r>
            <a:r>
              <a:rPr lang="ru-RU" sz="2000" b="1" u="sng" dirty="0" err="1"/>
              <a:t>успішною</a:t>
            </a:r>
            <a:r>
              <a:rPr lang="ru-RU" sz="2000" b="1" u="sng" dirty="0"/>
              <a:t> і </a:t>
            </a:r>
            <a:r>
              <a:rPr lang="ru-RU" sz="2000" b="1" u="sng" dirty="0" err="1"/>
              <a:t>самодостатньою</a:t>
            </a:r>
            <a:r>
              <a:rPr lang="ru-RU" sz="2000" b="1" u="sng" dirty="0"/>
              <a:t> </a:t>
            </a:r>
            <a:r>
              <a:rPr lang="ru-RU" sz="2000" b="1" u="sng" dirty="0" err="1"/>
              <a:t>частиною</a:t>
            </a:r>
            <a:r>
              <a:rPr lang="ru-RU" sz="2000" b="1" u="sng" dirty="0"/>
              <a:t> </a:t>
            </a:r>
            <a:r>
              <a:rPr lang="ru-RU" sz="2000" b="1" u="sng" dirty="0" err="1"/>
              <a:t>певної</a:t>
            </a:r>
            <a:r>
              <a:rPr lang="ru-RU" sz="2000" b="1" u="sng" dirty="0"/>
              <a:t> </a:t>
            </a:r>
            <a:r>
              <a:rPr lang="ru-RU" sz="2000" b="1" u="sng" dirty="0" err="1"/>
              <a:t>суспільної</a:t>
            </a:r>
            <a:r>
              <a:rPr lang="ru-RU" sz="2000" b="1" u="sng" dirty="0"/>
              <a:t> </a:t>
            </a:r>
            <a:r>
              <a:rPr lang="ru-RU" sz="2000" b="1" u="sng" dirty="0" err="1"/>
              <a:t>спільноти</a:t>
            </a:r>
            <a:r>
              <a:rPr lang="ru-RU" sz="2000" b="1" u="sng" dirty="0"/>
              <a:t>.</a:t>
            </a:r>
            <a:br>
              <a:rPr lang="ru-RU" sz="2000" b="1" u="sng" dirty="0"/>
            </a:br>
            <a:endParaRPr lang="ru-RU" sz="2000" b="1" u="sng" dirty="0"/>
          </a:p>
        </p:txBody>
      </p:sp>
      <p:sp>
        <p:nvSpPr>
          <p:cNvPr id="3" name="Содержимое 2"/>
          <p:cNvSpPr>
            <a:spLocks noGrp="1"/>
          </p:cNvSpPr>
          <p:nvPr>
            <p:ph idx="1"/>
          </p:nvPr>
        </p:nvSpPr>
        <p:spPr>
          <a:xfrm>
            <a:off x="1043608" y="1700808"/>
            <a:ext cx="7890080" cy="5157192"/>
          </a:xfrm>
        </p:spPr>
        <p:txBody>
          <a:bodyPr>
            <a:normAutofit/>
          </a:bodyPr>
          <a:lstStyle/>
          <a:p>
            <a:pPr marL="82296" indent="0">
              <a:buNone/>
            </a:pPr>
            <a:r>
              <a:rPr lang="ru-RU" dirty="0" err="1"/>
              <a:t>Особистісний</a:t>
            </a:r>
            <a:r>
              <a:rPr lang="ru-RU" dirty="0"/>
              <a:t> </a:t>
            </a:r>
            <a:r>
              <a:rPr lang="ru-RU" dirty="0" err="1"/>
              <a:t>розвиток</a:t>
            </a:r>
            <a:r>
              <a:rPr lang="ru-RU" dirty="0"/>
              <a:t> </a:t>
            </a:r>
            <a:r>
              <a:rPr lang="ru-RU" dirty="0" err="1"/>
              <a:t>відбувається</a:t>
            </a:r>
            <a:r>
              <a:rPr lang="ru-RU" dirty="0"/>
              <a:t> на </a:t>
            </a:r>
            <a:r>
              <a:rPr lang="ru-RU" dirty="0" err="1"/>
              <a:t>всіх</a:t>
            </a:r>
            <a:r>
              <a:rPr lang="ru-RU" dirty="0"/>
              <a:t> </a:t>
            </a:r>
            <a:r>
              <a:rPr lang="ru-RU" dirty="0" err="1"/>
              <a:t>етапах</a:t>
            </a:r>
            <a:r>
              <a:rPr lang="ru-RU" dirty="0"/>
              <a:t> </a:t>
            </a:r>
            <a:r>
              <a:rPr lang="ru-RU" dirty="0" err="1"/>
              <a:t>життя</a:t>
            </a:r>
            <a:r>
              <a:rPr lang="ru-RU" dirty="0"/>
              <a:t> </a:t>
            </a:r>
            <a:r>
              <a:rPr lang="ru-RU" dirty="0" err="1"/>
              <a:t>людини</a:t>
            </a:r>
            <a:r>
              <a:rPr lang="ru-RU" dirty="0"/>
              <a:t> </a:t>
            </a:r>
            <a:r>
              <a:rPr lang="ru-RU" dirty="0" err="1"/>
              <a:t>відповідно</a:t>
            </a:r>
            <a:r>
              <a:rPr lang="ru-RU" dirty="0"/>
              <a:t> до </a:t>
            </a:r>
            <a:r>
              <a:rPr lang="ru-RU" dirty="0" err="1"/>
              <a:t>їхніх</a:t>
            </a:r>
            <a:r>
              <a:rPr lang="ru-RU" dirty="0"/>
              <a:t> </a:t>
            </a:r>
            <a:r>
              <a:rPr lang="ru-RU" dirty="0" err="1"/>
              <a:t>особливостей</a:t>
            </a:r>
            <a:r>
              <a:rPr lang="ru-RU" dirty="0"/>
              <a:t> — </a:t>
            </a:r>
            <a:r>
              <a:rPr lang="ru-RU" dirty="0" err="1"/>
              <a:t>немовля</a:t>
            </a:r>
            <a:r>
              <a:rPr lang="ru-RU" dirty="0"/>
              <a:t>, </a:t>
            </a:r>
            <a:r>
              <a:rPr lang="ru-RU" dirty="0" err="1"/>
              <a:t>дитина</a:t>
            </a:r>
            <a:r>
              <a:rPr lang="ru-RU" dirty="0"/>
              <a:t>, </a:t>
            </a:r>
            <a:r>
              <a:rPr lang="ru-RU" dirty="0" err="1"/>
              <a:t>підліток</a:t>
            </a:r>
            <a:r>
              <a:rPr lang="ru-RU" dirty="0"/>
              <a:t>, юнак, </a:t>
            </a:r>
            <a:r>
              <a:rPr lang="ru-RU" dirty="0" err="1"/>
              <a:t>дорослий</a:t>
            </a:r>
            <a:r>
              <a:rPr lang="ru-RU" dirty="0"/>
              <a:t>. </a:t>
            </a:r>
            <a:r>
              <a:rPr lang="ru-RU" dirty="0" err="1"/>
              <a:t>Важливо</a:t>
            </a:r>
            <a:r>
              <a:rPr lang="ru-RU" dirty="0"/>
              <a:t>, </a:t>
            </a:r>
            <a:r>
              <a:rPr lang="ru-RU" dirty="0" err="1"/>
              <a:t>щоб</a:t>
            </a:r>
            <a:r>
              <a:rPr lang="ru-RU" dirty="0"/>
              <a:t> </a:t>
            </a:r>
            <a:r>
              <a:rPr lang="ru-RU" dirty="0" err="1"/>
              <a:t>розвиток</a:t>
            </a:r>
            <a:r>
              <a:rPr lang="ru-RU" dirty="0"/>
              <a:t> </a:t>
            </a:r>
            <a:r>
              <a:rPr lang="ru-RU" dirty="0" err="1"/>
              <a:t>відбувався</a:t>
            </a:r>
            <a:r>
              <a:rPr lang="ru-RU" dirty="0"/>
              <a:t> </a:t>
            </a:r>
            <a:r>
              <a:rPr lang="ru-RU" dirty="0">
                <a:solidFill>
                  <a:srgbClr val="FF0000"/>
                </a:solidFill>
              </a:rPr>
              <a:t>з </a:t>
            </a:r>
            <a:r>
              <a:rPr lang="ru-RU" dirty="0" err="1">
                <a:solidFill>
                  <a:srgbClr val="FF0000"/>
                </a:solidFill>
              </a:rPr>
              <a:t>урахуванням</a:t>
            </a:r>
            <a:r>
              <a:rPr lang="ru-RU" dirty="0">
                <a:solidFill>
                  <a:srgbClr val="FF0000"/>
                </a:solidFill>
              </a:rPr>
              <a:t> </a:t>
            </a:r>
            <a:r>
              <a:rPr lang="ru-RU" dirty="0" err="1">
                <a:solidFill>
                  <a:srgbClr val="FF0000"/>
                </a:solidFill>
              </a:rPr>
              <a:t>природних</a:t>
            </a:r>
            <a:r>
              <a:rPr lang="ru-RU" dirty="0">
                <a:solidFill>
                  <a:srgbClr val="FF0000"/>
                </a:solidFill>
              </a:rPr>
              <a:t> </a:t>
            </a:r>
            <a:r>
              <a:rPr lang="ru-RU" dirty="0" err="1">
                <a:solidFill>
                  <a:srgbClr val="FF0000"/>
                </a:solidFill>
              </a:rPr>
              <a:t>здібностей</a:t>
            </a:r>
            <a:r>
              <a:rPr lang="ru-RU" dirty="0">
                <a:solidFill>
                  <a:srgbClr val="FF0000"/>
                </a:solidFill>
              </a:rPr>
              <a:t> </a:t>
            </a:r>
            <a:r>
              <a:rPr lang="ru-RU" dirty="0" err="1">
                <a:solidFill>
                  <a:srgbClr val="FF0000"/>
                </a:solidFill>
              </a:rPr>
              <a:t>людини</a:t>
            </a:r>
            <a:r>
              <a:rPr lang="ru-RU" dirty="0"/>
              <a:t>.</a:t>
            </a:r>
          </a:p>
          <a:p>
            <a:pPr marL="82296" indent="0">
              <a:buNone/>
            </a:pPr>
            <a:endParaRPr lang="ru-RU" dirty="0"/>
          </a:p>
        </p:txBody>
      </p:sp>
      <p:pic>
        <p:nvPicPr>
          <p:cNvPr id="4" name="Рисунок 3">
            <a:extLst>
              <a:ext uri="{FF2B5EF4-FFF2-40B4-BE49-F238E27FC236}">
                <a16:creationId xmlns:a16="http://schemas.microsoft.com/office/drawing/2014/main" id="{CC4E10FD-BAAA-4999-8389-4DD42CAFCCCA}"/>
              </a:ext>
            </a:extLst>
          </p:cNvPr>
          <p:cNvPicPr>
            <a:picLocks noChangeAspect="1"/>
          </p:cNvPicPr>
          <p:nvPr/>
        </p:nvPicPr>
        <p:blipFill>
          <a:blip r:embed="rId2"/>
          <a:stretch>
            <a:fillRect/>
          </a:stretch>
        </p:blipFill>
        <p:spPr>
          <a:xfrm>
            <a:off x="1043608" y="4797152"/>
            <a:ext cx="2324100" cy="1962150"/>
          </a:xfrm>
          <a:prstGeom prst="rect">
            <a:avLst/>
          </a:prstGeom>
        </p:spPr>
      </p:pic>
    </p:spTree>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689A8A-42C7-44D2-B3BF-5DB00C232472}"/>
              </a:ext>
            </a:extLst>
          </p:cNvPr>
          <p:cNvSpPr>
            <a:spLocks noGrp="1"/>
          </p:cNvSpPr>
          <p:nvPr>
            <p:ph type="title"/>
          </p:nvPr>
        </p:nvSpPr>
        <p:spPr/>
        <p:txBody>
          <a:bodyPr>
            <a:normAutofit/>
          </a:bodyPr>
          <a:lstStyle/>
          <a:p>
            <a:r>
              <a:rPr lang="ru-RU" sz="3200" dirty="0"/>
              <a:t>СКЛАДОВІ АКТИВНОГО ОСОБИСТІСНОГО РОЗВИТКУ ЛЮДИНИ</a:t>
            </a:r>
            <a:endParaRPr lang="uk-UA" sz="3200" dirty="0"/>
          </a:p>
        </p:txBody>
      </p:sp>
      <p:sp>
        <p:nvSpPr>
          <p:cNvPr id="3" name="Объект 2">
            <a:extLst>
              <a:ext uri="{FF2B5EF4-FFF2-40B4-BE49-F238E27FC236}">
                <a16:creationId xmlns:a16="http://schemas.microsoft.com/office/drawing/2014/main" id="{D20543FB-7864-4658-9EFC-9B9BA04C9CBA}"/>
              </a:ext>
            </a:extLst>
          </p:cNvPr>
          <p:cNvSpPr>
            <a:spLocks noGrp="1"/>
          </p:cNvSpPr>
          <p:nvPr>
            <p:ph idx="1"/>
          </p:nvPr>
        </p:nvSpPr>
        <p:spPr/>
        <p:txBody>
          <a:bodyPr/>
          <a:lstStyle/>
          <a:p>
            <a:pPr marL="82296" marR="0" lvl="0" indent="0"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Для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успішного</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особистісного</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розвитку</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необхідні</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активні</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усвідомлені</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зусилля</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самої</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людини</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При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цьому</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в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неї</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спочатку</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з’являється</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FF0000"/>
                </a:solidFill>
                <a:effectLst/>
                <a:uLnTx/>
                <a:uFillTx/>
                <a:latin typeface="Corbel" panose="020B0503020204020204" pitchFamily="34" charset="0"/>
                <a:ea typeface="+mn-ea"/>
                <a:cs typeface="+mn-cs"/>
              </a:rPr>
              <a:t>задум</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потім</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формується</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FF0000"/>
                </a:solidFill>
                <a:effectLst/>
                <a:uLnTx/>
                <a:uFillTx/>
                <a:latin typeface="Corbel" panose="020B0503020204020204" pitchFamily="34" charset="0"/>
                <a:ea typeface="+mn-ea"/>
                <a:cs typeface="+mn-cs"/>
              </a:rPr>
              <a:t>намір</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а на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його</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основі</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визначаються</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FF0000"/>
                </a:solidFill>
                <a:effectLst/>
                <a:uLnTx/>
                <a:uFillTx/>
                <a:latin typeface="Corbel" panose="020B0503020204020204" pitchFamily="34" charset="0"/>
                <a:ea typeface="+mn-ea"/>
                <a:cs typeface="+mn-cs"/>
              </a:rPr>
              <a:t>цілі</a:t>
            </a:r>
            <a:r>
              <a:rPr kumimoji="0" lang="ru-RU" sz="3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a:p>
            <a:pPr marL="82296" marR="0" lvl="0" indent="0"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Спираючись</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на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поставлені</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цілі</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людина</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докладає</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зусиль</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для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їх</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a:t>
            </a:r>
            <a:r>
              <a:rPr kumimoji="0" lang="ru-RU" sz="3000" b="0" i="0" u="none" strike="noStrike" kern="1200" cap="none" spc="0" normalizeH="0" baseline="0" noProof="0" dirty="0" err="1">
                <a:ln>
                  <a:noFill/>
                </a:ln>
                <a:solidFill>
                  <a:srgbClr val="0070C0"/>
                </a:solidFill>
                <a:effectLst/>
                <a:uLnTx/>
                <a:uFillTx/>
                <a:latin typeface="Corbel" panose="020B0503020204020204" pitchFamily="34" charset="0"/>
                <a:ea typeface="+mn-ea"/>
                <a:cs typeface="+mn-cs"/>
              </a:rPr>
              <a:t>досягнення</a:t>
            </a:r>
            <a:r>
              <a:rPr kumimoji="0" lang="ru-RU" sz="30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a:t>
            </a:r>
          </a:p>
          <a:p>
            <a:pPr marL="82296" indent="0">
              <a:buNone/>
            </a:pPr>
            <a:endParaRPr lang="uk-UA" dirty="0"/>
          </a:p>
        </p:txBody>
      </p:sp>
      <p:pic>
        <p:nvPicPr>
          <p:cNvPr id="4" name="Рисунок 3">
            <a:extLst>
              <a:ext uri="{FF2B5EF4-FFF2-40B4-BE49-F238E27FC236}">
                <a16:creationId xmlns:a16="http://schemas.microsoft.com/office/drawing/2014/main" id="{E09BDA5C-733C-448E-96EA-C5EFA67EF4BF}"/>
              </a:ext>
            </a:extLst>
          </p:cNvPr>
          <p:cNvPicPr>
            <a:picLocks noChangeAspect="1"/>
          </p:cNvPicPr>
          <p:nvPr/>
        </p:nvPicPr>
        <p:blipFill>
          <a:blip r:embed="rId2"/>
          <a:stretch>
            <a:fillRect/>
          </a:stretch>
        </p:blipFill>
        <p:spPr>
          <a:xfrm>
            <a:off x="1187624" y="5686430"/>
            <a:ext cx="7983758" cy="540016"/>
          </a:xfrm>
          <a:prstGeom prst="rect">
            <a:avLst/>
          </a:prstGeom>
        </p:spPr>
      </p:pic>
    </p:spTree>
    <p:extLst>
      <p:ext uri="{BB962C8B-B14F-4D97-AF65-F5344CB8AC3E}">
        <p14:creationId xmlns:p14="http://schemas.microsoft.com/office/powerpoint/2010/main" val="1083264336"/>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69F601-B22C-4A90-8FFB-8BF2C364B82C}"/>
              </a:ext>
            </a:extLst>
          </p:cNvPr>
          <p:cNvSpPr>
            <a:spLocks noGrp="1"/>
          </p:cNvSpPr>
          <p:nvPr>
            <p:ph type="title"/>
          </p:nvPr>
        </p:nvSpPr>
        <p:spPr/>
        <p:txBody>
          <a:bodyPr>
            <a:normAutofit/>
          </a:bodyPr>
          <a:lstStyle/>
          <a:p>
            <a:r>
              <a:rPr lang="ru-RU" sz="3200" dirty="0">
                <a:highlight>
                  <a:srgbClr val="FFFF00"/>
                </a:highlight>
              </a:rPr>
              <a:t>2. Роль </a:t>
            </a:r>
            <a:r>
              <a:rPr lang="ru-RU" sz="3200" dirty="0" err="1">
                <a:highlight>
                  <a:srgbClr val="FFFF00"/>
                </a:highlight>
              </a:rPr>
              <a:t>навчання</a:t>
            </a:r>
            <a:r>
              <a:rPr lang="ru-RU" sz="3200" dirty="0">
                <a:highlight>
                  <a:srgbClr val="FFFF00"/>
                </a:highlight>
              </a:rPr>
              <a:t> в </a:t>
            </a:r>
            <a:r>
              <a:rPr lang="ru-RU" sz="3200" dirty="0" err="1">
                <a:highlight>
                  <a:srgbClr val="FFFF00"/>
                </a:highlight>
              </a:rPr>
              <a:t>житті</a:t>
            </a:r>
            <a:r>
              <a:rPr lang="ru-RU" sz="3200" dirty="0">
                <a:highlight>
                  <a:srgbClr val="FFFF00"/>
                </a:highlight>
              </a:rPr>
              <a:t> </a:t>
            </a:r>
            <a:r>
              <a:rPr lang="ru-RU" sz="3200" dirty="0" err="1">
                <a:highlight>
                  <a:srgbClr val="FFFF00"/>
                </a:highlight>
              </a:rPr>
              <a:t>людини</a:t>
            </a:r>
            <a:r>
              <a:rPr lang="ru-RU" sz="3200" dirty="0">
                <a:highlight>
                  <a:srgbClr val="FFFF00"/>
                </a:highlight>
              </a:rPr>
              <a:t>.</a:t>
            </a:r>
            <a:endParaRPr lang="uk-UA" sz="3200" dirty="0">
              <a:highlight>
                <a:srgbClr val="FFFF00"/>
              </a:highlight>
            </a:endParaRPr>
          </a:p>
        </p:txBody>
      </p:sp>
      <p:sp>
        <p:nvSpPr>
          <p:cNvPr id="3" name="Объект 2">
            <a:extLst>
              <a:ext uri="{FF2B5EF4-FFF2-40B4-BE49-F238E27FC236}">
                <a16:creationId xmlns:a16="http://schemas.microsoft.com/office/drawing/2014/main" id="{EF64FD41-DA5A-436B-A6EC-00D0E017231A}"/>
              </a:ext>
            </a:extLst>
          </p:cNvPr>
          <p:cNvSpPr>
            <a:spLocks noGrp="1"/>
          </p:cNvSpPr>
          <p:nvPr>
            <p:ph idx="1"/>
          </p:nvPr>
        </p:nvSpPr>
        <p:spPr>
          <a:xfrm>
            <a:off x="2699792" y="1447800"/>
            <a:ext cx="6233896" cy="5293568"/>
          </a:xfrm>
        </p:spPr>
        <p:txBody>
          <a:bodyPr>
            <a:normAutofit fontScale="85000" lnSpcReduction="20000"/>
          </a:bodyPr>
          <a:lstStyle/>
          <a:p>
            <a:pPr marL="82296" indent="0">
              <a:buNone/>
            </a:pPr>
            <a:r>
              <a:rPr lang="uk-UA" dirty="0"/>
              <a:t>Важливу роль у процесі особистісного розвитку людини відіграє </a:t>
            </a:r>
            <a:r>
              <a:rPr lang="uk-UA" b="1" dirty="0">
                <a:solidFill>
                  <a:srgbClr val="FF0000"/>
                </a:solidFill>
              </a:rPr>
              <a:t>навчання</a:t>
            </a:r>
            <a:r>
              <a:rPr lang="uk-UA" dirty="0"/>
              <a:t>. Завдяки ньому вона набуває знань, умінь і навичок, необхідних для подальшого застосування на практиці. Процес навчання в різних, відмінних за своїм змістом формах відбувається впродовж усього життя людини.</a:t>
            </a:r>
          </a:p>
          <a:p>
            <a:pPr marL="82296" indent="0">
              <a:buNone/>
            </a:pPr>
            <a:endParaRPr lang="uk-UA" dirty="0">
              <a:highlight>
                <a:srgbClr val="00FF00"/>
              </a:highlight>
            </a:endParaRPr>
          </a:p>
          <a:p>
            <a:pPr marL="82296" indent="0">
              <a:buNone/>
            </a:pPr>
            <a:r>
              <a:rPr lang="uk-UA" dirty="0">
                <a:highlight>
                  <a:srgbClr val="00FF00"/>
                </a:highlight>
              </a:rPr>
              <a:t>СЛОВНИК</a:t>
            </a:r>
          </a:p>
          <a:p>
            <a:pPr marL="82296" indent="0">
              <a:buNone/>
            </a:pPr>
            <a:r>
              <a:rPr lang="uk-UA" b="1" dirty="0">
                <a:solidFill>
                  <a:srgbClr val="FF0000"/>
                </a:solidFill>
              </a:rPr>
              <a:t>Навчання</a:t>
            </a:r>
            <a:r>
              <a:rPr lang="uk-UA" dirty="0"/>
              <a:t> — організована двостороння діяльність, спрямована на засвоєння й усвідомлення навчального матеріалу та подальше застосування сформованих на його основі знань, умінь і навичок.</a:t>
            </a:r>
          </a:p>
          <a:p>
            <a:pPr marL="82296" indent="0">
              <a:buNone/>
            </a:pPr>
            <a:endParaRPr lang="uk-UA" dirty="0"/>
          </a:p>
        </p:txBody>
      </p:sp>
      <p:pic>
        <p:nvPicPr>
          <p:cNvPr id="4" name="Рисунок 3">
            <a:extLst>
              <a:ext uri="{FF2B5EF4-FFF2-40B4-BE49-F238E27FC236}">
                <a16:creationId xmlns:a16="http://schemas.microsoft.com/office/drawing/2014/main" id="{1C87A024-F624-4422-99C6-B9EEB9AF2589}"/>
              </a:ext>
            </a:extLst>
          </p:cNvPr>
          <p:cNvPicPr>
            <a:picLocks noChangeAspect="1"/>
          </p:cNvPicPr>
          <p:nvPr/>
        </p:nvPicPr>
        <p:blipFill>
          <a:blip r:embed="rId2"/>
          <a:stretch>
            <a:fillRect/>
          </a:stretch>
        </p:blipFill>
        <p:spPr>
          <a:xfrm>
            <a:off x="0" y="4541777"/>
            <a:ext cx="2666497" cy="2304256"/>
          </a:xfrm>
          <a:prstGeom prst="rect">
            <a:avLst/>
          </a:prstGeom>
        </p:spPr>
      </p:pic>
    </p:spTree>
    <p:extLst>
      <p:ext uri="{BB962C8B-B14F-4D97-AF65-F5344CB8AC3E}">
        <p14:creationId xmlns:p14="http://schemas.microsoft.com/office/powerpoint/2010/main" val="11511258"/>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A94103-9F39-45BA-8648-016BE552DFEE}"/>
              </a:ext>
            </a:extLst>
          </p:cNvPr>
          <p:cNvSpPr>
            <a:spLocks noGrp="1"/>
          </p:cNvSpPr>
          <p:nvPr>
            <p:ph type="title"/>
          </p:nvPr>
        </p:nvSpPr>
        <p:spPr>
          <a:xfrm>
            <a:off x="179512" y="836712"/>
            <a:ext cx="8754176" cy="5760640"/>
          </a:xfrm>
        </p:spPr>
        <p:txBody>
          <a:bodyPr>
            <a:normAutofit fontScale="90000"/>
          </a:bodyPr>
          <a:lstStyle/>
          <a:p>
            <a:br>
              <a:rPr lang="uk-UA" sz="3200" dirty="0">
                <a:highlight>
                  <a:srgbClr val="00FFFF"/>
                </a:highlight>
              </a:rPr>
            </a:br>
            <a:r>
              <a:rPr lang="uk-UA" sz="3200" dirty="0">
                <a:highlight>
                  <a:srgbClr val="00FFFF"/>
                </a:highlight>
              </a:rPr>
              <a:t>ЦІКАВІ ФАКТИ</a:t>
            </a:r>
            <a:br>
              <a:rPr lang="uk-UA" sz="3200" dirty="0"/>
            </a:br>
            <a:r>
              <a:rPr lang="uk-UA" sz="3200" dirty="0"/>
              <a:t>У Біблії наведено настанови </a:t>
            </a:r>
            <a:br>
              <a:rPr lang="uk-UA" sz="3200" dirty="0"/>
            </a:br>
            <a:r>
              <a:rPr lang="uk-UA" sz="3200" dirty="0" err="1"/>
              <a:t>ізраїльсько</a:t>
            </a:r>
            <a:r>
              <a:rPr lang="uk-UA" sz="3200" dirty="0"/>
              <a:t>-юдейського </a:t>
            </a:r>
            <a:r>
              <a:rPr lang="uk-UA" sz="3200" dirty="0">
                <a:solidFill>
                  <a:srgbClr val="FF0000"/>
                </a:solidFill>
              </a:rPr>
              <a:t>царя Соломона</a:t>
            </a:r>
            <a:br>
              <a:rPr lang="uk-UA" sz="3200" dirty="0">
                <a:solidFill>
                  <a:srgbClr val="FF0000"/>
                </a:solidFill>
              </a:rPr>
            </a:br>
            <a:r>
              <a:rPr lang="uk-UA" sz="3200" dirty="0"/>
              <a:t>до своїх синів, де він рекомендує їм наполегливо навчатися і вказує, що результатом застосування здобутого ними знання стане </a:t>
            </a:r>
            <a:r>
              <a:rPr lang="uk-UA" sz="3200" dirty="0">
                <a:solidFill>
                  <a:srgbClr val="FF0000"/>
                </a:solidFill>
              </a:rPr>
              <a:t>мудрість</a:t>
            </a:r>
            <a:r>
              <a:rPr lang="uk-UA" sz="3200" dirty="0"/>
              <a:t>. Це одне з багатьох свідчень того, що людство з давніх часів цінувало роль і значення навчання.</a:t>
            </a:r>
            <a:br>
              <a:rPr lang="uk-UA" sz="3200" dirty="0"/>
            </a:br>
            <a:br>
              <a:rPr lang="uk-UA" sz="3200" dirty="0"/>
            </a:br>
            <a:r>
              <a:rPr lang="uk-UA" sz="2700" i="1" dirty="0"/>
              <a:t>Значення навчання для особистісного розвитку людини полягає в тому, що воно забезпечує її можливості орієнтуватися в певних умовах, пізнавати навколишній світ та будувати свою поведінку відповідно до ситуацій.</a:t>
            </a:r>
            <a:br>
              <a:rPr lang="uk-UA" sz="2700" i="1" dirty="0"/>
            </a:br>
            <a:endParaRPr lang="uk-UA" sz="2700" i="1" dirty="0"/>
          </a:p>
        </p:txBody>
      </p:sp>
      <p:pic>
        <p:nvPicPr>
          <p:cNvPr id="3" name="Рисунок 2">
            <a:extLst>
              <a:ext uri="{FF2B5EF4-FFF2-40B4-BE49-F238E27FC236}">
                <a16:creationId xmlns:a16="http://schemas.microsoft.com/office/drawing/2014/main" id="{8470322D-AEE8-4163-B982-3D5330B55291}"/>
              </a:ext>
            </a:extLst>
          </p:cNvPr>
          <p:cNvPicPr>
            <a:picLocks noChangeAspect="1"/>
          </p:cNvPicPr>
          <p:nvPr/>
        </p:nvPicPr>
        <p:blipFill>
          <a:blip r:embed="rId2"/>
          <a:stretch>
            <a:fillRect/>
          </a:stretch>
        </p:blipFill>
        <p:spPr>
          <a:xfrm>
            <a:off x="6444209" y="13995"/>
            <a:ext cx="2671800" cy="2001271"/>
          </a:xfrm>
          <a:prstGeom prst="rect">
            <a:avLst/>
          </a:prstGeom>
        </p:spPr>
      </p:pic>
    </p:spTree>
    <p:extLst>
      <p:ext uri="{BB962C8B-B14F-4D97-AF65-F5344CB8AC3E}">
        <p14:creationId xmlns:p14="http://schemas.microsoft.com/office/powerpoint/2010/main" val="498632258"/>
      </p:ext>
    </p:extLst>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CC034B-3F95-4151-B982-F91856D0B674}"/>
              </a:ext>
            </a:extLst>
          </p:cNvPr>
          <p:cNvSpPr>
            <a:spLocks noGrp="1"/>
          </p:cNvSpPr>
          <p:nvPr>
            <p:ph type="title"/>
          </p:nvPr>
        </p:nvSpPr>
        <p:spPr/>
        <p:txBody>
          <a:bodyPr/>
          <a:lstStyle/>
          <a:p>
            <a:r>
              <a:rPr lang="uk-UA" dirty="0">
                <a:solidFill>
                  <a:srgbClr val="FF0000"/>
                </a:solidFill>
              </a:rPr>
              <a:t>ЗВЕРНІТЬ УВАГУ</a:t>
            </a:r>
          </a:p>
        </p:txBody>
      </p:sp>
      <p:sp>
        <p:nvSpPr>
          <p:cNvPr id="3" name="Объект 2">
            <a:extLst>
              <a:ext uri="{FF2B5EF4-FFF2-40B4-BE49-F238E27FC236}">
                <a16:creationId xmlns:a16="http://schemas.microsoft.com/office/drawing/2014/main" id="{789FABFF-8A01-425F-8584-C35E9D9AEA35}"/>
              </a:ext>
            </a:extLst>
          </p:cNvPr>
          <p:cNvSpPr>
            <a:spLocks noGrp="1"/>
          </p:cNvSpPr>
          <p:nvPr>
            <p:ph idx="1"/>
          </p:nvPr>
        </p:nvSpPr>
        <p:spPr>
          <a:xfrm>
            <a:off x="3923928" y="1447800"/>
            <a:ext cx="5009760" cy="4357464"/>
          </a:xfrm>
        </p:spPr>
        <p:txBody>
          <a:bodyPr>
            <a:normAutofit/>
          </a:bodyPr>
          <a:lstStyle/>
          <a:p>
            <a:pPr marL="82296" indent="0">
              <a:buNone/>
            </a:pPr>
            <a:r>
              <a:rPr lang="ru-RU" dirty="0" err="1"/>
              <a:t>Високо</a:t>
            </a:r>
            <a:r>
              <a:rPr lang="ru-RU" dirty="0"/>
              <a:t> </a:t>
            </a:r>
            <a:r>
              <a:rPr lang="ru-RU" dirty="0" err="1"/>
              <a:t>цінував</a:t>
            </a:r>
            <a:r>
              <a:rPr lang="ru-RU" dirty="0"/>
              <a:t> </a:t>
            </a:r>
            <a:r>
              <a:rPr lang="ru-RU" dirty="0" err="1"/>
              <a:t>навчання</a:t>
            </a:r>
            <a:r>
              <a:rPr lang="ru-RU" dirty="0"/>
              <a:t> </a:t>
            </a:r>
            <a:r>
              <a:rPr lang="ru-RU" dirty="0" err="1"/>
              <a:t>український</a:t>
            </a:r>
            <a:r>
              <a:rPr lang="ru-RU" dirty="0"/>
              <a:t> поет XIX ст. Тарас Шевченко. </a:t>
            </a:r>
            <a:r>
              <a:rPr lang="ru-RU" dirty="0" err="1"/>
              <a:t>Йому</a:t>
            </a:r>
            <a:r>
              <a:rPr lang="ru-RU" dirty="0"/>
              <a:t> </a:t>
            </a:r>
            <a:r>
              <a:rPr lang="ru-RU" dirty="0" err="1"/>
              <a:t>належить</a:t>
            </a:r>
            <a:r>
              <a:rPr lang="ru-RU" dirty="0"/>
              <a:t> </a:t>
            </a:r>
            <a:r>
              <a:rPr lang="ru-RU" dirty="0" err="1"/>
              <a:t>широковідомий</a:t>
            </a:r>
            <a:r>
              <a:rPr lang="ru-RU" dirty="0"/>
              <a:t> </a:t>
            </a:r>
            <a:r>
              <a:rPr lang="ru-RU" dirty="0" err="1"/>
              <a:t>вислів</a:t>
            </a:r>
            <a:r>
              <a:rPr lang="ru-RU" dirty="0"/>
              <a:t>: </a:t>
            </a:r>
            <a:r>
              <a:rPr lang="ru-RU" dirty="0">
                <a:highlight>
                  <a:srgbClr val="00FFFF"/>
                </a:highlight>
              </a:rPr>
              <a:t>«</a:t>
            </a:r>
            <a:r>
              <a:rPr lang="ru-RU" dirty="0" err="1">
                <a:highlight>
                  <a:srgbClr val="00FFFF"/>
                </a:highlight>
              </a:rPr>
              <a:t>Учітеся</a:t>
            </a:r>
            <a:r>
              <a:rPr lang="ru-RU" dirty="0">
                <a:highlight>
                  <a:srgbClr val="00FFFF"/>
                </a:highlight>
              </a:rPr>
              <a:t>, </a:t>
            </a:r>
            <a:r>
              <a:rPr lang="ru-RU" dirty="0" err="1">
                <a:highlight>
                  <a:srgbClr val="00FFFF"/>
                </a:highlight>
              </a:rPr>
              <a:t>брати</a:t>
            </a:r>
            <a:r>
              <a:rPr lang="ru-RU" dirty="0">
                <a:highlight>
                  <a:srgbClr val="00FFFF"/>
                </a:highlight>
              </a:rPr>
              <a:t> </a:t>
            </a:r>
            <a:r>
              <a:rPr lang="ru-RU" dirty="0" err="1">
                <a:highlight>
                  <a:srgbClr val="00FFFF"/>
                </a:highlight>
              </a:rPr>
              <a:t>мої</a:t>
            </a:r>
            <a:r>
              <a:rPr lang="ru-RU" dirty="0">
                <a:highlight>
                  <a:srgbClr val="00FFFF"/>
                </a:highlight>
              </a:rPr>
              <a:t>, думайте, читайте».</a:t>
            </a:r>
            <a:endParaRPr lang="uk-UA" dirty="0">
              <a:highlight>
                <a:srgbClr val="00FFFF"/>
              </a:highlight>
            </a:endParaRPr>
          </a:p>
        </p:txBody>
      </p:sp>
      <p:pic>
        <p:nvPicPr>
          <p:cNvPr id="4" name="Рисунок 3">
            <a:extLst>
              <a:ext uri="{FF2B5EF4-FFF2-40B4-BE49-F238E27FC236}">
                <a16:creationId xmlns:a16="http://schemas.microsoft.com/office/drawing/2014/main" id="{34E9CEA2-7E67-43B8-8EF1-9A6CB154BE39}"/>
              </a:ext>
            </a:extLst>
          </p:cNvPr>
          <p:cNvPicPr>
            <a:picLocks noChangeAspect="1"/>
          </p:cNvPicPr>
          <p:nvPr/>
        </p:nvPicPr>
        <p:blipFill>
          <a:blip r:embed="rId2"/>
          <a:stretch>
            <a:fillRect/>
          </a:stretch>
        </p:blipFill>
        <p:spPr>
          <a:xfrm>
            <a:off x="46653" y="2157412"/>
            <a:ext cx="3301211" cy="4663616"/>
          </a:xfrm>
          <a:prstGeom prst="rect">
            <a:avLst/>
          </a:prstGeom>
        </p:spPr>
      </p:pic>
    </p:spTree>
    <p:extLst>
      <p:ext uri="{BB962C8B-B14F-4D97-AF65-F5344CB8AC3E}">
        <p14:creationId xmlns:p14="http://schemas.microsoft.com/office/powerpoint/2010/main" val="2832981949"/>
      </p:ext>
    </p:extLst>
  </p:cSld>
  <p:clrMapOvr>
    <a:masterClrMapping/>
  </p:clrMapOvr>
  <p:transition spd="slow">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F04D34-77E9-4F87-B664-0D342CC37C2F}"/>
              </a:ext>
            </a:extLst>
          </p:cNvPr>
          <p:cNvSpPr>
            <a:spLocks noGrp="1"/>
          </p:cNvSpPr>
          <p:nvPr>
            <p:ph type="title"/>
          </p:nvPr>
        </p:nvSpPr>
        <p:spPr>
          <a:xfrm>
            <a:off x="1435608" y="332656"/>
            <a:ext cx="7498080" cy="1368152"/>
          </a:xfrm>
        </p:spPr>
        <p:txBody>
          <a:bodyPr>
            <a:normAutofit/>
          </a:bodyPr>
          <a:lstStyle/>
          <a:p>
            <a:r>
              <a:rPr lang="ru-RU" sz="2400" b="1" dirty="0">
                <a:solidFill>
                  <a:srgbClr val="009AF1"/>
                </a:solidFill>
                <a:latin typeface="MyriadPro-Bold"/>
              </a:rPr>
              <a:t>Я</a:t>
            </a:r>
            <a:r>
              <a:rPr lang="ru-RU" sz="2400" b="1" i="0" u="none" strike="noStrike" baseline="0" dirty="0">
                <a:solidFill>
                  <a:srgbClr val="009AF1"/>
                </a:solidFill>
                <a:latin typeface="MyriadPro-Bold"/>
              </a:rPr>
              <a:t>ку роль </a:t>
            </a:r>
            <a:r>
              <a:rPr lang="ru-RU" sz="2400" b="1" i="0" u="none" strike="noStrike" baseline="0" dirty="0" err="1">
                <a:solidFill>
                  <a:srgbClr val="009AF1"/>
                </a:solidFill>
                <a:latin typeface="MyriadPro-Bold"/>
              </a:rPr>
              <a:t>відіграло</a:t>
            </a:r>
            <a:r>
              <a:rPr lang="ru-RU" sz="2400" b="1" i="0" u="none" strike="noStrike" baseline="0" dirty="0">
                <a:solidFill>
                  <a:srgbClr val="009AF1"/>
                </a:solidFill>
                <a:latin typeface="MyriadPro-Bold"/>
              </a:rPr>
              <a:t> </a:t>
            </a:r>
            <a:r>
              <a:rPr lang="ru-RU" sz="2400" b="1" i="0" u="none" strike="noStrike" baseline="0" dirty="0" err="1">
                <a:solidFill>
                  <a:srgbClr val="009AF1"/>
                </a:solidFill>
                <a:latin typeface="MyriadPro-Bold"/>
              </a:rPr>
              <a:t>навчання</a:t>
            </a:r>
            <a:r>
              <a:rPr lang="ru-RU" sz="2400" b="1" i="0" u="none" strike="noStrike" baseline="0" dirty="0">
                <a:solidFill>
                  <a:srgbClr val="009AF1"/>
                </a:solidFill>
                <a:latin typeface="MyriadPro-Bold"/>
              </a:rPr>
              <a:t> в кожному з </a:t>
            </a:r>
            <a:r>
              <a:rPr lang="ru-RU" sz="2400" b="1" i="0" u="none" strike="noStrike" baseline="0" dirty="0" err="1">
                <a:solidFill>
                  <a:srgbClr val="009AF1"/>
                </a:solidFill>
                <a:latin typeface="MyriadPro-Bold"/>
              </a:rPr>
              <a:t>класів</a:t>
            </a:r>
            <a:r>
              <a:rPr lang="ru-RU" sz="2400" b="1" i="0" u="none" strike="noStrike" baseline="0" dirty="0">
                <a:solidFill>
                  <a:srgbClr val="009AF1"/>
                </a:solidFill>
                <a:latin typeface="MyriadPro-Bold"/>
              </a:rPr>
              <a:t> </a:t>
            </a:r>
            <a:r>
              <a:rPr lang="ru-RU" sz="2400" b="1" i="0" u="none" strike="noStrike" baseline="0" dirty="0" err="1">
                <a:solidFill>
                  <a:srgbClr val="009AF1"/>
                </a:solidFill>
                <a:latin typeface="MyriadPro-Bold"/>
              </a:rPr>
              <a:t>початкової</a:t>
            </a:r>
            <a:r>
              <a:rPr lang="ru-RU" sz="2400" b="1" i="0" u="none" strike="noStrike" baseline="0" dirty="0">
                <a:solidFill>
                  <a:srgbClr val="009AF1"/>
                </a:solidFill>
                <a:latin typeface="MyriadPro-Bold"/>
              </a:rPr>
              <a:t> </a:t>
            </a:r>
            <a:r>
              <a:rPr lang="ru-RU" sz="2400" b="1" i="0" u="none" strike="noStrike" baseline="0" dirty="0" err="1">
                <a:solidFill>
                  <a:srgbClr val="009AF1"/>
                </a:solidFill>
                <a:latin typeface="MyriadPro-Bold"/>
              </a:rPr>
              <a:t>школи</a:t>
            </a:r>
            <a:r>
              <a:rPr lang="ru-RU" sz="2400" b="1" i="0" u="none" strike="noStrike" baseline="0" dirty="0">
                <a:solidFill>
                  <a:srgbClr val="009AF1"/>
                </a:solidFill>
                <a:latin typeface="MyriadPro-Bold"/>
              </a:rPr>
              <a:t> для </a:t>
            </a:r>
            <a:r>
              <a:rPr lang="ru-RU" sz="2400" b="1" i="0" u="none" strike="noStrike" baseline="0" dirty="0" err="1">
                <a:solidFill>
                  <a:srgbClr val="009AF1"/>
                </a:solidFill>
                <a:latin typeface="MyriadPro-Bold"/>
              </a:rPr>
              <a:t>вашого</a:t>
            </a:r>
            <a:r>
              <a:rPr lang="ru-RU" sz="2400" b="1" i="0" u="none" strike="noStrike" baseline="0" dirty="0">
                <a:solidFill>
                  <a:srgbClr val="009AF1"/>
                </a:solidFill>
                <a:latin typeface="MyriadPro-Bold"/>
              </a:rPr>
              <a:t> </a:t>
            </a:r>
            <a:r>
              <a:rPr lang="ru-RU" sz="2400" b="1" i="0" u="none" strike="noStrike" baseline="0" dirty="0" err="1">
                <a:solidFill>
                  <a:srgbClr val="009AF1"/>
                </a:solidFill>
                <a:latin typeface="MyriadPro-Bold"/>
              </a:rPr>
              <a:t>особистісного</a:t>
            </a:r>
            <a:r>
              <a:rPr lang="ru-RU" sz="2400" b="1" i="0" u="none" strike="noStrike" baseline="0" dirty="0">
                <a:solidFill>
                  <a:srgbClr val="009AF1"/>
                </a:solidFill>
                <a:latin typeface="MyriadPro-Bold"/>
              </a:rPr>
              <a:t> </a:t>
            </a:r>
            <a:r>
              <a:rPr lang="ru-RU" sz="2400" b="1" i="0" u="none" strike="noStrike" baseline="0" dirty="0" err="1">
                <a:solidFill>
                  <a:srgbClr val="009AF1"/>
                </a:solidFill>
                <a:latin typeface="MyriadPro-Bold"/>
              </a:rPr>
              <a:t>розвитку</a:t>
            </a:r>
            <a:r>
              <a:rPr lang="ru-RU" sz="2400" b="1" dirty="0">
                <a:solidFill>
                  <a:srgbClr val="009AF1"/>
                </a:solidFill>
                <a:latin typeface="MyriadPro-Bold"/>
              </a:rPr>
              <a:t>?</a:t>
            </a:r>
            <a:endParaRPr lang="uk-UA" sz="2400" dirty="0"/>
          </a:p>
        </p:txBody>
      </p:sp>
      <p:pic>
        <p:nvPicPr>
          <p:cNvPr id="6" name="Рисунок 5">
            <a:extLst>
              <a:ext uri="{FF2B5EF4-FFF2-40B4-BE49-F238E27FC236}">
                <a16:creationId xmlns:a16="http://schemas.microsoft.com/office/drawing/2014/main" id="{258E9233-94F2-434E-9C61-98C817369DCD}"/>
              </a:ext>
            </a:extLst>
          </p:cNvPr>
          <p:cNvPicPr>
            <a:picLocks noChangeAspect="1"/>
          </p:cNvPicPr>
          <p:nvPr/>
        </p:nvPicPr>
        <p:blipFill>
          <a:blip r:embed="rId2"/>
          <a:stretch>
            <a:fillRect/>
          </a:stretch>
        </p:blipFill>
        <p:spPr>
          <a:xfrm>
            <a:off x="0" y="1484784"/>
            <a:ext cx="4464901" cy="2808312"/>
          </a:xfrm>
          <a:prstGeom prst="rect">
            <a:avLst/>
          </a:prstGeom>
        </p:spPr>
      </p:pic>
      <p:pic>
        <p:nvPicPr>
          <p:cNvPr id="7" name="Рисунок 6">
            <a:extLst>
              <a:ext uri="{FF2B5EF4-FFF2-40B4-BE49-F238E27FC236}">
                <a16:creationId xmlns:a16="http://schemas.microsoft.com/office/drawing/2014/main" id="{53545880-7F7C-4F2E-A991-2734F62BA10F}"/>
              </a:ext>
            </a:extLst>
          </p:cNvPr>
          <p:cNvPicPr>
            <a:picLocks noChangeAspect="1"/>
          </p:cNvPicPr>
          <p:nvPr/>
        </p:nvPicPr>
        <p:blipFill>
          <a:blip r:embed="rId3"/>
          <a:stretch>
            <a:fillRect/>
          </a:stretch>
        </p:blipFill>
        <p:spPr>
          <a:xfrm>
            <a:off x="4000571" y="4005064"/>
            <a:ext cx="5143429" cy="2880320"/>
          </a:xfrm>
          <a:prstGeom prst="rect">
            <a:avLst/>
          </a:prstGeom>
        </p:spPr>
      </p:pic>
      <p:pic>
        <p:nvPicPr>
          <p:cNvPr id="8" name="Рисунок 7">
            <a:extLst>
              <a:ext uri="{FF2B5EF4-FFF2-40B4-BE49-F238E27FC236}">
                <a16:creationId xmlns:a16="http://schemas.microsoft.com/office/drawing/2014/main" id="{0EECF33C-8213-448F-B6F5-B24F84BB7A5E}"/>
              </a:ext>
            </a:extLst>
          </p:cNvPr>
          <p:cNvPicPr>
            <a:picLocks noChangeAspect="1"/>
          </p:cNvPicPr>
          <p:nvPr/>
        </p:nvPicPr>
        <p:blipFill>
          <a:blip r:embed="rId4"/>
          <a:stretch>
            <a:fillRect/>
          </a:stretch>
        </p:blipFill>
        <p:spPr>
          <a:xfrm>
            <a:off x="0" y="4797152"/>
            <a:ext cx="3706054" cy="2056183"/>
          </a:xfrm>
          <a:prstGeom prst="rect">
            <a:avLst/>
          </a:prstGeom>
        </p:spPr>
      </p:pic>
    </p:spTree>
    <p:extLst>
      <p:ext uri="{BB962C8B-B14F-4D97-AF65-F5344CB8AC3E}">
        <p14:creationId xmlns:p14="http://schemas.microsoft.com/office/powerpoint/2010/main" val="778872655"/>
      </p:ext>
    </p:extLst>
  </p:cSld>
  <p:clrMapOvr>
    <a:masterClrMapping/>
  </p:clrMapOvr>
  <p:transition spd="slow">
    <p:cover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337</TotalTime>
  <Words>1029</Words>
  <Application>Microsoft Office PowerPoint</Application>
  <PresentationFormat>Экран (4:3)</PresentationFormat>
  <Paragraphs>29</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Calibri</vt:lpstr>
      <vt:lpstr>Corbel</vt:lpstr>
      <vt:lpstr>Gill Sans MT</vt:lpstr>
      <vt:lpstr>MyriadPro-Bold</vt:lpstr>
      <vt:lpstr>Times New Roman</vt:lpstr>
      <vt:lpstr>Verdana</vt:lpstr>
      <vt:lpstr>Wingdings 2</vt:lpstr>
      <vt:lpstr>Солнцестояние</vt:lpstr>
      <vt:lpstr>Розділ IV Життєвий поступ людини</vt:lpstr>
      <vt:lpstr>Висловіть свою думку 1. Наведіть приклади розвитку людини. 2. Яку роль у вашому житті відіграє навчання? 3. Назвіть заняття (спорт, мистецтво тощо), яким ви присвячуєте свій позаурочний час. Чому ви це робите? 4. Що таке особистість? </vt:lpstr>
      <vt:lpstr>1. Що таке особистісний розвиток людини і як він відбувається. Зростання і розвиток особистості, або особистісний розвиток людини, пов’язані з певними позитивними змінами, що відбуваються в ній у результаті зовнішніх впливів і внутрішніх процесів.  Це все те, що змінюється в особистості з віком під зовнішнім впливом, формується в результаті спільної діяльності з оточуючими й розвивається в неї самостійно. </vt:lpstr>
      <vt:lpstr>СЛОВНИК Особистісний розвиток людини — процес позитивних змін під впливом дії зовнішніх і внутрішніх чинників, завдяки якому людина стає щасливою, успішною і самодостатньою частиною певної суспільної спільноти. </vt:lpstr>
      <vt:lpstr>СКЛАДОВІ АКТИВНОГО ОСОБИСТІСНОГО РОЗВИТКУ ЛЮДИНИ</vt:lpstr>
      <vt:lpstr>2. Роль навчання в житті людини.</vt:lpstr>
      <vt:lpstr> ЦІКАВІ ФАКТИ У Біблії наведено настанови  ізраїльсько-юдейського царя Соломона до своїх синів, де він рекомендує їм наполегливо навчатися і вказує, що результатом застосування здобутого ними знання стане мудрість. Це одне з багатьох свідчень того, що людство з давніх часів цінувало роль і значення навчання.  Значення навчання для особистісного розвитку людини полягає в тому, що воно забезпечує її можливості орієнтуватися в певних умовах, пізнавати навколишній світ та будувати свою поведінку відповідно до ситуацій. </vt:lpstr>
      <vt:lpstr>ЗВЕРНІТЬ УВАГУ</vt:lpstr>
      <vt:lpstr>Яку роль відіграло навчання в кожному з класів початкової школи для вашого особистісного розвитку?</vt:lpstr>
      <vt:lpstr>3. Інтереси та хобі.</vt:lpstr>
      <vt:lpstr>СЛОВНИК Інтерес — притаманне людині позитивне або негативне ставлення до когось або чогось як до того, що здатне задовольнити або не задовольнити її прагнення.  Інтереси людини поділяють на життєво важливі, суттєві та побічні.   До життєво важливих інтересів людини відносять її життя, безпеку, здоров’я, їжу, свободу тощо.   До суттєвих — можливість здобути освіту, мати житло, сім’ю тощо.   До побічних — бажання розкоші, вишуканої їжі, хвастощі, захоплення азартними іграми тощо. </vt:lpstr>
      <vt:lpstr>У значної кількості людей є хобі або вподобання, якими вони полюбляють займатися у вільний час. СЛОВНИК Хобі — узагальнена назва улюблених занять або розваг, до яких люди вдаються у вільний від основної діяльності час.  Хобі — це те, чому людина охоче присвячує свій вільний час. Таке захоплення є засобом для подолання втоми, роздратування та допомагає розвивати світогляд людини.  </vt:lpstr>
      <vt:lpstr>ЦІКАВІ ФАКТИ В Україні згідно з проведеним у 2018 р. опитуванням української компанії соціологічних досліджень Research &amp; Branding Group хобі мають 30% українців та українок. До найпопулярніших захоплень належать: в'язання або вишивання; заняття спортом; читання книг; заняття в саду й городі. </vt:lpstr>
      <vt:lpstr>Які хобі зображено на ілюстрації? Які ще інтереси та хобі ви можете назвати? Які хобі ви маєте, а які б хотіли спробувати?</vt:lpstr>
      <vt:lpstr>4. Становлення і дорослішання людини. У вас попереду цікавий і захопливий період становлення та дорослішання. Подолавши його, із підлітка та юнака ви перетворитеся на дорослу людину. Тоді ви будете мати в повному обсязі права й обов’язки громадянина/громадянки нашої держави. </vt:lpstr>
      <vt:lpstr>СЛОВНИК Дорослий — людина, яка досягла певного віку, здатна нести відповідальність за свої вчинки та щодо якої є підстави вважати, що вона має тілесну і духовну зрілість.  Успішне подолання процесу становлення та дорослішання значною мірою залежить від вашої готовності до нього, усвідомлення, що ви закладаєте підґрунтя свого майбутнього.  При цьому доцільно пам’ятати, що успішність цього процесу обумовлюється вашою самостійністю, наполегливістю та цілеспрямованістю. </vt:lpstr>
      <vt:lpstr>СЛОВНИК  Самостійність — здатність людини покладатися на себе у вирішенні проблем й емоційно не залежати від інших.  Наполегливість — здатність продовжувати розпочату справу, долаючи перешкоди, що виникають.  Цілеспрямованість — прагнення людини досягти визначеної мети. </vt:lpstr>
      <vt:lpstr>ПСИХОЛОГІЯ В УКРАЇНІ На думку української дослідниці Марії Жолтикової, самостійність — «це здатність самостійно визначати цілі, бажання, потреби та задовольняти їх, вирішувати питання і проблеми, спираючись на себе». </vt:lpstr>
      <vt:lpstr>ЗАПИТАННЯ І ЗАВДАННЯ  1. Що таке особистісний розвиток людини та в чому полягає його значення? 2. Створіть «хмару» слів або асоціативний кущ до поняття «навчання». 3. Американському підприємцю Генрі Форду належить висловлювання: «Найкраща робота — високооплачуване хобі». Поясніть, як ви це розумієте. Чи згодні ви з наведеним твердженням? Чому? 4. «Чому навчання — невід'ємна частина життя людини?». 5.  Підготуйте виставку-презентацію «Моє хобі».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21</cp:revision>
  <dcterms:modified xsi:type="dcterms:W3CDTF">2023-04-29T07:28:44Z</dcterms:modified>
</cp:coreProperties>
</file>