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72" r:id="rId10"/>
    <p:sldId id="263" r:id="rId11"/>
    <p:sldId id="265" r:id="rId12"/>
    <p:sldId id="267" r:id="rId13"/>
    <p:sldId id="269" r:id="rId14"/>
    <p:sldId id="266" r:id="rId15"/>
    <p:sldId id="264" r:id="rId16"/>
    <p:sldId id="268" r:id="rId17"/>
    <p:sldId id="271" r:id="rId18"/>
    <p:sldId id="270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71B7E76A-DE88-4B39-A40B-0C69CD877F30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801279BB-1302-497B-840A-E354B06C38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3694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76A-DE88-4B39-A40B-0C69CD877F30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279BB-1302-497B-840A-E354B06C38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2260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76A-DE88-4B39-A40B-0C69CD877F30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279BB-1302-497B-840A-E354B06C38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98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76A-DE88-4B39-A40B-0C69CD877F30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279BB-1302-497B-840A-E354B06C38D5}" type="slidenum">
              <a:rPr lang="uk-UA" smtClean="0"/>
              <a:t>‹#›</a:t>
            </a:fld>
            <a:endParaRPr lang="uk-UA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7533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76A-DE88-4B39-A40B-0C69CD877F30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279BB-1302-497B-840A-E354B06C38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3264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76A-DE88-4B39-A40B-0C69CD877F30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279BB-1302-497B-840A-E354B06C38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1311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76A-DE88-4B39-A40B-0C69CD877F30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279BB-1302-497B-840A-E354B06C38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6782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76A-DE88-4B39-A40B-0C69CD877F30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279BB-1302-497B-840A-E354B06C38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3195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76A-DE88-4B39-A40B-0C69CD877F30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279BB-1302-497B-840A-E354B06C38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3238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76A-DE88-4B39-A40B-0C69CD877F30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279BB-1302-497B-840A-E354B06C38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5803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76A-DE88-4B39-A40B-0C69CD877F30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279BB-1302-497B-840A-E354B06C38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08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76A-DE88-4B39-A40B-0C69CD877F30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279BB-1302-497B-840A-E354B06C38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116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76A-DE88-4B39-A40B-0C69CD877F30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279BB-1302-497B-840A-E354B06C38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022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76A-DE88-4B39-A40B-0C69CD877F30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279BB-1302-497B-840A-E354B06C38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7050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76A-DE88-4B39-A40B-0C69CD877F30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279BB-1302-497B-840A-E354B06C38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3016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76A-DE88-4B39-A40B-0C69CD877F30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279BB-1302-497B-840A-E354B06C38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197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76A-DE88-4B39-A40B-0C69CD877F30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279BB-1302-497B-840A-E354B06C38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2562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7E76A-DE88-4B39-A40B-0C69CD877F30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279BB-1302-497B-840A-E354B06C38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2267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109" y="118935"/>
            <a:ext cx="11831058" cy="65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2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69527" y="429491"/>
            <a:ext cx="5860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i="1" dirty="0" smtClean="0">
                <a:solidFill>
                  <a:schemeClr val="bg2">
                    <a:lumMod val="50000"/>
                  </a:schemeClr>
                </a:solidFill>
              </a:rPr>
              <a:t>Фізкультхвилинка</a:t>
            </a:r>
            <a:endParaRPr lang="uk-UA" sz="5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090" y="1352821"/>
            <a:ext cx="7751619" cy="548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14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44661" y="1441969"/>
            <a:ext cx="11682879" cy="15029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Олеся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дуже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любить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гуляти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надворі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, коли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накрапає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дощ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. Мама купила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доньці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гумаки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й 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дощовик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Визначте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вартість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покупки. </a:t>
            </a:r>
            <a:endParaRPr lang="ru-RU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33" b="90000" l="0" r="98710">
                        <a14:foregroundMark x1="14839" y1="45116" x2="6452" y2="37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00" y="3625561"/>
            <a:ext cx="1587220" cy="22016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" t="11663" r="1183" b="9692"/>
          <a:stretch/>
        </p:blipFill>
        <p:spPr>
          <a:xfrm>
            <a:off x="3999256" y="3392138"/>
            <a:ext cx="1869142" cy="2191871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5084862" y="4515612"/>
            <a:ext cx="2002476" cy="10601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237 грн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89927" y="5446607"/>
            <a:ext cx="2002476" cy="10601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285 грн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337671" y="4587992"/>
            <a:ext cx="2194489" cy="65284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520 грн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337671" y="3291773"/>
            <a:ext cx="2194489" cy="69622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522 грн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337672" y="5741553"/>
            <a:ext cx="2194489" cy="64897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518 грн</a:t>
            </a:r>
          </a:p>
        </p:txBody>
      </p:sp>
      <p:sp>
        <p:nvSpPr>
          <p:cNvPr id="17" name="Овал 16"/>
          <p:cNvSpPr/>
          <p:nvPr/>
        </p:nvSpPr>
        <p:spPr>
          <a:xfrm>
            <a:off x="8294790" y="3291773"/>
            <a:ext cx="828027" cy="75685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2F3242"/>
                </a:solidFill>
              </a:rPr>
              <a:t>А</a:t>
            </a:r>
          </a:p>
        </p:txBody>
      </p:sp>
      <p:sp>
        <p:nvSpPr>
          <p:cNvPr id="18" name="Овал 17"/>
          <p:cNvSpPr/>
          <p:nvPr/>
        </p:nvSpPr>
        <p:spPr>
          <a:xfrm>
            <a:off x="8294791" y="4565906"/>
            <a:ext cx="828027" cy="75685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2F3242"/>
                </a:solidFill>
              </a:rPr>
              <a:t>Б</a:t>
            </a:r>
          </a:p>
        </p:txBody>
      </p:sp>
      <p:sp>
        <p:nvSpPr>
          <p:cNvPr id="19" name="Овал 18"/>
          <p:cNvSpPr/>
          <p:nvPr/>
        </p:nvSpPr>
        <p:spPr>
          <a:xfrm>
            <a:off x="8294792" y="5776806"/>
            <a:ext cx="828027" cy="75685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2F3242"/>
                </a:solidFill>
              </a:rPr>
              <a:t>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61709" y="387927"/>
            <a:ext cx="6170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i="1" dirty="0" smtClean="0">
                <a:solidFill>
                  <a:schemeClr val="bg2">
                    <a:lumMod val="50000"/>
                  </a:schemeClr>
                </a:solidFill>
              </a:rPr>
              <a:t>Вартість покупки</a:t>
            </a:r>
            <a:endParaRPr lang="uk-UA" sz="5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8727" y="304800"/>
            <a:ext cx="6373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i="1" dirty="0" smtClean="0">
                <a:solidFill>
                  <a:schemeClr val="bg2">
                    <a:lumMod val="50000"/>
                  </a:schemeClr>
                </a:solidFill>
              </a:rPr>
              <a:t>Діаграма</a:t>
            </a:r>
            <a:endParaRPr lang="uk-UA" sz="5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654" y="1490070"/>
            <a:ext cx="8769928" cy="48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08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418" y="821883"/>
            <a:ext cx="6726679" cy="67266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599" y="1781852"/>
            <a:ext cx="48629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ти робиш коли надворі дощить?</a:t>
            </a:r>
            <a:endParaRPr lang="uk-UA" sz="6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47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ьная выноска 7"/>
          <p:cNvSpPr/>
          <p:nvPr/>
        </p:nvSpPr>
        <p:spPr>
          <a:xfrm>
            <a:off x="1126480" y="2958224"/>
            <a:ext cx="2841274" cy="1218619"/>
          </a:xfrm>
          <a:prstGeom prst="wedgeEllipseCallout">
            <a:avLst>
              <a:gd name="adj1" fmla="val 11398"/>
              <a:gd name="adj2" fmla="val 69329"/>
            </a:avLst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1">
                    <a:lumMod val="50000"/>
                  </a:schemeClr>
                </a:solidFill>
              </a:rPr>
              <a:t>Готую </a:t>
            </a:r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</a:rPr>
              <a:t>смаколики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Овальная выноска 8"/>
          <p:cNvSpPr/>
          <p:nvPr/>
        </p:nvSpPr>
        <p:spPr>
          <a:xfrm>
            <a:off x="4825870" y="2770908"/>
            <a:ext cx="2821471" cy="941528"/>
          </a:xfrm>
          <a:prstGeom prst="wedgeEllipseCallout">
            <a:avLst>
              <a:gd name="adj1" fmla="val 6017"/>
              <a:gd name="adj2" fmla="val 74129"/>
            </a:avLst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>
                <a:solidFill>
                  <a:schemeClr val="accent2">
                    <a:lumMod val="50000"/>
                  </a:schemeClr>
                </a:solidFill>
              </a:rPr>
              <a:t>Роблю лепбуки.</a:t>
            </a:r>
          </a:p>
        </p:txBody>
      </p:sp>
      <p:sp>
        <p:nvSpPr>
          <p:cNvPr id="10" name="Овальная выноска 9"/>
          <p:cNvSpPr/>
          <p:nvPr/>
        </p:nvSpPr>
        <p:spPr>
          <a:xfrm>
            <a:off x="9028481" y="2770908"/>
            <a:ext cx="3302064" cy="1427019"/>
          </a:xfrm>
          <a:prstGeom prst="wedgeEllipseCallout">
            <a:avLst>
              <a:gd name="adj1" fmla="val 7809"/>
              <a:gd name="adj2" fmla="val 74044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Ліплю фігурки з пластиліну.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698" y1="97952" x2="56977" y2="88737"/>
                        <a14:foregroundMark x1="45349" y1="96246" x2="40698" y2="86348"/>
                        <a14:foregroundMark x1="36628" y1="96246" x2="30814" y2="92491"/>
                        <a14:foregroundMark x1="68605" y1="96246" x2="66279" y2="9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16" y="4176843"/>
            <a:ext cx="1513439" cy="25781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162" l="1559" r="96686">
                        <a14:foregroundMark x1="36452" y1="86111" x2="34698" y2="75884"/>
                        <a14:foregroundMark x1="60039" y1="88005" x2="53411" y2="77904"/>
                        <a14:foregroundMark x1="38986" y1="87626" x2="27485" y2="8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13" y="4197927"/>
            <a:ext cx="1792156" cy="27650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" b="100000" l="0" r="98804">
                        <a14:foregroundMark x1="45215" y1="48625" x2="84450" y2="98750"/>
                        <a14:foregroundMark x1="93780" y1="73625" x2="68660" y2="52750"/>
                        <a14:foregroundMark x1="76555" y1="71375" x2="67943" y2="65125"/>
                        <a14:foregroundMark x1="57895" y1="51125" x2="46890" y2="49375"/>
                        <a14:foregroundMark x1="57895" y1="51250" x2="59569" y2="47375"/>
                        <a14:foregroundMark x1="72967" y1="25750" x2="66746" y2="21750"/>
                        <a14:foregroundMark x1="58612" y1="37750" x2="44498" y2="37500"/>
                        <a14:foregroundMark x1="58852" y1="41500" x2="45933" y2="40750"/>
                        <a14:foregroundMark x1="38038" y1="25750" x2="33732" y2="21750"/>
                        <a14:foregroundMark x1="50957" y1="89250" x2="35167" y2="98000"/>
                        <a14:foregroundMark x1="81818" y1="97625" x2="64354" y2="93750"/>
                        <a14:foregroundMark x1="55024" y1="95625" x2="34689" y2="98625"/>
                        <a14:foregroundMark x1="30861" y1="25375" x2="30861" y2="2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22" y="4188688"/>
            <a:ext cx="1324987" cy="25358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61709" y="63188"/>
            <a:ext cx="7119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i="1" dirty="0" smtClean="0">
                <a:solidFill>
                  <a:schemeClr val="bg2">
                    <a:lumMod val="50000"/>
                  </a:schemeClr>
                </a:solidFill>
              </a:rPr>
              <a:t>Вправа «Доповни»</a:t>
            </a:r>
            <a:endParaRPr lang="uk-UA" sz="5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2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3782" y="1015847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dirty="0" smtClean="0"/>
          </a:p>
          <a:p>
            <a:r>
              <a:rPr lang="uk-UA" dirty="0" smtClean="0"/>
              <a:t> </a:t>
            </a:r>
          </a:p>
          <a:p>
            <a:endParaRPr lang="uk-UA" dirty="0" smtClean="0"/>
          </a:p>
          <a:p>
            <a:r>
              <a:rPr lang="uk-UA" sz="3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Олексій розповів друзям, що планує виготовити </a:t>
            </a:r>
            <a:r>
              <a:rPr lang="uk-UA" sz="36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uk-UA" sz="3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Тараса Шевченка, оскільки Черкащину вважають Шевченковим краєм. Як ви гадаєте, чому? </a:t>
            </a:r>
            <a:endParaRPr lang="uk-UA" sz="3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15345" y="554182"/>
            <a:ext cx="6179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i="1" dirty="0" smtClean="0">
                <a:solidFill>
                  <a:schemeClr val="bg2">
                    <a:lumMod val="50000"/>
                  </a:schemeClr>
                </a:solidFill>
              </a:rPr>
              <a:t>Вправа “Поміркуй”</a:t>
            </a:r>
            <a:endParaRPr lang="uk-UA" sz="5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909" y="1725331"/>
            <a:ext cx="2867458" cy="405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73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4182" y="263237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i="1" dirty="0" smtClean="0">
                <a:solidFill>
                  <a:schemeClr val="bg2">
                    <a:lumMod val="50000"/>
                  </a:schemeClr>
                </a:solidFill>
              </a:rPr>
              <a:t>Виготовлення </a:t>
            </a:r>
            <a:r>
              <a:rPr lang="uk-UA" sz="5400" b="1" i="1" dirty="0" err="1" smtClean="0">
                <a:solidFill>
                  <a:schemeClr val="bg2">
                    <a:lumMod val="50000"/>
                  </a:schemeClr>
                </a:solidFill>
              </a:rPr>
              <a:t>лепбука</a:t>
            </a:r>
            <a:endParaRPr lang="uk-UA" sz="5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403074"/>
            <a:ext cx="8423564" cy="473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58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1">
            <a:extLst>
              <a:ext uri="{FF2B5EF4-FFF2-40B4-BE49-F238E27FC236}">
                <a16:creationId xmlns:a16="http://schemas.microsoft.com/office/drawing/2014/main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Нет описания фото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t="3846" r="9760" b="3068"/>
          <a:stretch/>
        </p:blipFill>
        <p:spPr bwMode="auto">
          <a:xfrm>
            <a:off x="3611778" y="1194443"/>
            <a:ext cx="2046514" cy="316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Возможно, это изображение (текст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6" t="4447" r="9056" b="3236"/>
          <a:stretch/>
        </p:blipFill>
        <p:spPr bwMode="auto">
          <a:xfrm>
            <a:off x="6736690" y="1220569"/>
            <a:ext cx="2081349" cy="313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Возможно, это изображение (текст «найбльше мене вразило..»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8" t="5125" r="10679" b="2875"/>
          <a:stretch/>
        </p:blipFill>
        <p:spPr bwMode="auto">
          <a:xfrm>
            <a:off x="10015022" y="1213229"/>
            <a:ext cx="2072640" cy="312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526" y="3492269"/>
            <a:ext cx="2028041" cy="3149347"/>
          </a:xfrm>
          <a:prstGeom prst="rect">
            <a:avLst/>
          </a:prstGeom>
        </p:spPr>
      </p:pic>
      <p:pic>
        <p:nvPicPr>
          <p:cNvPr id="1036" name="Picture 12" descr="Возможно, это изображение (текст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3817" r="8983" b="3802"/>
          <a:stretch/>
        </p:blipFill>
        <p:spPr bwMode="auto">
          <a:xfrm>
            <a:off x="148990" y="1213228"/>
            <a:ext cx="2056319" cy="312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6198" y="3492269"/>
            <a:ext cx="2067213" cy="32103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1682" y="3492269"/>
            <a:ext cx="2086266" cy="3229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4244" y="236052"/>
            <a:ext cx="10723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chemeClr val="bg2">
                    <a:lumMod val="50000"/>
                  </a:schemeClr>
                </a:solidFill>
              </a:rPr>
              <a:t>Рефлексія. Дай відповіді на запитання</a:t>
            </a:r>
            <a:endParaRPr lang="uk-UA" sz="4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58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64182" y="581891"/>
            <a:ext cx="6830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i="1" dirty="0" err="1" smtClean="0">
                <a:solidFill>
                  <a:schemeClr val="bg2">
                    <a:lumMod val="50000"/>
                  </a:schemeClr>
                </a:solidFill>
              </a:rPr>
              <a:t>Самооцінювання</a:t>
            </a:r>
            <a:endParaRPr lang="uk-UA" sz="5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763" y="1602203"/>
            <a:ext cx="3394363" cy="49247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449" y="3065288"/>
            <a:ext cx="4360534" cy="319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60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21006" y="902915"/>
            <a:ext cx="87441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 робити, коли надворі дощ</a:t>
            </a:r>
            <a:r>
              <a:rPr lang="ru-RU" sz="60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uk-UA" sz="6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786" y="2648266"/>
            <a:ext cx="3392632" cy="3808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006" y="3602182"/>
            <a:ext cx="5429363" cy="285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8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216" y="428094"/>
            <a:ext cx="6495184" cy="6429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581891"/>
            <a:ext cx="4655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i="1" dirty="0" smtClean="0">
                <a:solidFill>
                  <a:schemeClr val="bg2">
                    <a:lumMod val="50000"/>
                  </a:schemeClr>
                </a:solidFill>
              </a:rPr>
              <a:t>Ранкове коло</a:t>
            </a:r>
            <a:endParaRPr lang="uk-UA" sz="5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23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2364" y="637309"/>
            <a:ext cx="5015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i="1" dirty="0" smtClean="0">
                <a:solidFill>
                  <a:schemeClr val="bg2">
                    <a:lumMod val="50000"/>
                  </a:schemeClr>
                </a:solidFill>
              </a:rPr>
              <a:t>Слухання казки</a:t>
            </a:r>
            <a:endParaRPr lang="uk-UA" sz="5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96" y="1440007"/>
            <a:ext cx="3553258" cy="42639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169" y="2239513"/>
            <a:ext cx="3590084" cy="399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18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vuki_prirodi_-_shum_dozhdja_-_shum_dozhdja_(z2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8511" y="5287512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637" y="221472"/>
            <a:ext cx="9763218" cy="647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2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94218" y="277091"/>
            <a:ext cx="6497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i="1" dirty="0" smtClean="0">
                <a:solidFill>
                  <a:schemeClr val="bg2">
                    <a:lumMod val="50000"/>
                  </a:schemeClr>
                </a:solidFill>
              </a:rPr>
              <a:t>Шкала ставлення</a:t>
            </a:r>
            <a:endParaRPr lang="uk-UA" sz="5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09" y="2529899"/>
            <a:ext cx="9944559" cy="222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57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2073" y="443345"/>
            <a:ext cx="8229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i="1" dirty="0" smtClean="0">
                <a:solidFill>
                  <a:schemeClr val="bg2">
                    <a:lumMod val="50000"/>
                  </a:schemeClr>
                </a:solidFill>
              </a:rPr>
              <a:t>Вправа « Дай відповідь»</a:t>
            </a:r>
            <a:endParaRPr lang="uk-UA" sz="5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2837" y="1898073"/>
            <a:ext cx="84789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chemeClr val="bg2">
                    <a:lumMod val="50000"/>
                  </a:schemeClr>
                </a:solidFill>
              </a:rPr>
              <a:t>Коли </a:t>
            </a:r>
            <a:r>
              <a:rPr lang="uk-UA" sz="4000" dirty="0" err="1">
                <a:solidFill>
                  <a:schemeClr val="bg2">
                    <a:lumMod val="50000"/>
                  </a:schemeClr>
                </a:solidFill>
              </a:rPr>
              <a:t>жевжоліт</a:t>
            </a:r>
            <a:r>
              <a:rPr lang="uk-UA" sz="4000" dirty="0">
                <a:solidFill>
                  <a:schemeClr val="bg2">
                    <a:lumMod val="50000"/>
                  </a:schemeClr>
                </a:solidFill>
              </a:rPr>
              <a:t> пролітав над Черкасами, </a:t>
            </a:r>
            <a:r>
              <a:rPr lang="uk-UA" sz="4000" dirty="0" err="1">
                <a:solidFill>
                  <a:schemeClr val="bg2">
                    <a:lumMod val="50000"/>
                  </a:schemeClr>
                </a:solidFill>
              </a:rPr>
              <a:t>Пузлик</a:t>
            </a:r>
            <a:r>
              <a:rPr lang="uk-UA" sz="4000" dirty="0">
                <a:solidFill>
                  <a:schemeClr val="bg2">
                    <a:lumMod val="50000"/>
                  </a:schemeClr>
                </a:solidFill>
              </a:rPr>
              <a:t> побачив в ілюмінатор, що пішов дощ. “Звідки він береться?” — поцікавився жевжик. Як ви йому відповіли б?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1898073"/>
            <a:ext cx="3158836" cy="398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3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7346" y="-124690"/>
            <a:ext cx="11526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sz="4400" b="1" i="1" dirty="0" err="1">
                <a:solidFill>
                  <a:schemeClr val="bg2">
                    <a:lumMod val="50000"/>
                  </a:schemeClr>
                </a:solidFill>
              </a:rPr>
              <a:t>Відеопояснення</a:t>
            </a:r>
            <a:r>
              <a:rPr lang="uk-UA" sz="4400" b="1" i="1" dirty="0">
                <a:solidFill>
                  <a:schemeClr val="bg2">
                    <a:lumMod val="50000"/>
                  </a:schemeClr>
                </a:solidFill>
              </a:rPr>
              <a:t> “Як утворюється дощ”</a:t>
            </a:r>
          </a:p>
          <a:p>
            <a:endParaRPr lang="uk-UA" dirty="0"/>
          </a:p>
        </p:txBody>
      </p:sp>
      <p:pic>
        <p:nvPicPr>
          <p:cNvPr id="3" name="Як утворюється дощ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0364" y="845128"/>
            <a:ext cx="10098423" cy="568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8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9311" y="997528"/>
            <a:ext cx="9961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rgbClr val="002060"/>
                </a:solidFill>
              </a:rPr>
              <a:t>Чи одинакові краплинки дощу ?</a:t>
            </a:r>
            <a:endParaRPr lang="uk-UA" sz="54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832" t="5188" r="5205"/>
          <a:stretch/>
        </p:blipFill>
        <p:spPr>
          <a:xfrm rot="5400000">
            <a:off x="4405140" y="1438685"/>
            <a:ext cx="4194267" cy="570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7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99</TotalTime>
  <Words>150</Words>
  <Application>Microsoft Office PowerPoint</Application>
  <PresentationFormat>Широкоэкранный</PresentationFormat>
  <Paragraphs>33</Paragraphs>
  <Slides>18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Times New Roman</vt:lpstr>
      <vt:lpstr>Trebuchet MS</vt:lpstr>
      <vt:lpstr>Tw Cen MT</vt:lpstr>
      <vt:lpstr>Контур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9</cp:revision>
  <dcterms:created xsi:type="dcterms:W3CDTF">2023-04-25T17:12:40Z</dcterms:created>
  <dcterms:modified xsi:type="dcterms:W3CDTF">2023-04-27T13:41:39Z</dcterms:modified>
</cp:coreProperties>
</file>