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8" r:id="rId2"/>
  </p:sldMasterIdLst>
  <p:notesMasterIdLst>
    <p:notesMasterId r:id="rId23"/>
  </p:notesMasterIdLst>
  <p:sldIdLst>
    <p:sldId id="256" r:id="rId3"/>
    <p:sldId id="276" r:id="rId4"/>
    <p:sldId id="269" r:id="rId5"/>
    <p:sldId id="273" r:id="rId6"/>
    <p:sldId id="279" r:id="rId7"/>
    <p:sldId id="278" r:id="rId8"/>
    <p:sldId id="280" r:id="rId9"/>
    <p:sldId id="281" r:id="rId10"/>
    <p:sldId id="282" r:id="rId11"/>
    <p:sldId id="283" r:id="rId12"/>
    <p:sldId id="284" r:id="rId13"/>
    <p:sldId id="285" r:id="rId14"/>
    <p:sldId id="286" r:id="rId15"/>
    <p:sldId id="274" r:id="rId16"/>
    <p:sldId id="287" r:id="rId17"/>
    <p:sldId id="277" r:id="rId18"/>
    <p:sldId id="288" r:id="rId19"/>
    <p:sldId id="289" r:id="rId20"/>
    <p:sldId id="290" r:id="rId21"/>
    <p:sldId id="29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6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65192-5BBB-43BC-BDE3-47E4C8E49D1A}" type="datetimeFigureOut">
              <a:rPr lang="ru-RU" smtClean="0"/>
              <a:pPr/>
              <a:t>30.04.2023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3C5DB-F502-402A-AC5F-7ACF311F1498}" type="slidenum">
              <a:rPr lang="ru-RU" smtClean="0"/>
              <a:pPr/>
              <a:t>‹#›</a:t>
            </a:fld>
            <a:endParaRPr lang="ru-RU"/>
          </a:p>
        </p:txBody>
      </p:sp>
    </p:spTree>
    <p:extLst>
      <p:ext uri="{BB962C8B-B14F-4D97-AF65-F5344CB8AC3E}">
        <p14:creationId xmlns:p14="http://schemas.microsoft.com/office/powerpoint/2010/main" val="321207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F06CD3B5-EE07-4402-90B1-05798A29A539}"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42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6CD3B5-EE07-4402-90B1-05798A29A539}" type="slidenum">
              <a:rPr lang="ru-RU" smtClean="0"/>
              <a:pPr/>
              <a:t>‹#›</a:t>
            </a:fld>
            <a:endParaRPr lang="ru-RU"/>
          </a:p>
        </p:txBody>
      </p:sp>
    </p:spTree>
    <p:extLst>
      <p:ext uri="{BB962C8B-B14F-4D97-AF65-F5344CB8AC3E}">
        <p14:creationId xmlns:p14="http://schemas.microsoft.com/office/powerpoint/2010/main" val="151746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79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80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spTree>
    <p:extLst>
      <p:ext uri="{BB962C8B-B14F-4D97-AF65-F5344CB8AC3E}">
        <p14:creationId xmlns:p14="http://schemas.microsoft.com/office/powerpoint/2010/main" val="102317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42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8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1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56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3A98285D-DC43-4488-9D58-6731F304EB2C}" type="datetimeFigureOut">
              <a:rPr lang="ru-RU" smtClean="0"/>
              <a:t>30.04.2023</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5E5F8BF9-BDCA-4ABB-8947-160955626ED9}"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995307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A98285D-DC43-4488-9D58-6731F304EB2C}" type="datetimeFigureOut">
              <a:rPr lang="ru-RU" smtClean="0"/>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5F8BF9-BDCA-4ABB-8947-160955626ED9}" type="slidenum">
              <a:rPr lang="ru-RU" smtClean="0"/>
              <a:t>‹#›</a:t>
            </a:fld>
            <a:endParaRPr lang="ru-RU"/>
          </a:p>
        </p:txBody>
      </p:sp>
    </p:spTree>
    <p:extLst>
      <p:ext uri="{BB962C8B-B14F-4D97-AF65-F5344CB8AC3E}">
        <p14:creationId xmlns:p14="http://schemas.microsoft.com/office/powerpoint/2010/main" val="294429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spTree>
    <p:extLst>
      <p:ext uri="{BB962C8B-B14F-4D97-AF65-F5344CB8AC3E}">
        <p14:creationId xmlns:p14="http://schemas.microsoft.com/office/powerpoint/2010/main" val="356596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3A98285D-DC43-4488-9D58-6731F304EB2C}" type="datetimeFigureOut">
              <a:rPr lang="ru-RU" smtClean="0"/>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5F8BF9-BDCA-4ABB-8947-160955626ED9}"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323807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3A98285D-DC43-4488-9D58-6731F304EB2C}" type="datetimeFigureOut">
              <a:rPr lang="ru-RU" smtClean="0"/>
              <a:t>30.04.2023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5F8BF9-BDCA-4ABB-8947-160955626ED9}" type="slidenum">
              <a:rPr lang="ru-RU" smtClean="0"/>
              <a:t>‹#›</a:t>
            </a:fld>
            <a:endParaRPr lang="ru-RU"/>
          </a:p>
        </p:txBody>
      </p:sp>
    </p:spTree>
    <p:extLst>
      <p:ext uri="{BB962C8B-B14F-4D97-AF65-F5344CB8AC3E}">
        <p14:creationId xmlns:p14="http://schemas.microsoft.com/office/powerpoint/2010/main" val="245398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3A98285D-DC43-4488-9D58-6731F304EB2C}" type="datetimeFigureOut">
              <a:rPr lang="ru-RU" smtClean="0"/>
              <a:t>30.04.2023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5F8BF9-BDCA-4ABB-8947-160955626ED9}" type="slidenum">
              <a:rPr lang="ru-RU" smtClean="0"/>
              <a:t>‹#›</a:t>
            </a:fld>
            <a:endParaRPr lang="ru-RU"/>
          </a:p>
        </p:txBody>
      </p:sp>
    </p:spTree>
    <p:extLst>
      <p:ext uri="{BB962C8B-B14F-4D97-AF65-F5344CB8AC3E}">
        <p14:creationId xmlns:p14="http://schemas.microsoft.com/office/powerpoint/2010/main" val="3813739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3A98285D-DC43-4488-9D58-6731F304EB2C}" type="datetimeFigureOut">
              <a:rPr lang="ru-RU" smtClean="0"/>
              <a:t>30.04.2023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5F8BF9-BDCA-4ABB-8947-160955626ED9}" type="slidenum">
              <a:rPr lang="ru-RU" smtClean="0"/>
              <a:t>‹#›</a:t>
            </a:fld>
            <a:endParaRPr lang="ru-RU"/>
          </a:p>
        </p:txBody>
      </p:sp>
    </p:spTree>
    <p:extLst>
      <p:ext uri="{BB962C8B-B14F-4D97-AF65-F5344CB8AC3E}">
        <p14:creationId xmlns:p14="http://schemas.microsoft.com/office/powerpoint/2010/main" val="3877348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3A98285D-DC43-4488-9D58-6731F304EB2C}" type="datetimeFigureOut">
              <a:rPr lang="ru-RU" smtClean="0"/>
              <a:t>30.04.2023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5F8BF9-BDCA-4ABB-8947-160955626ED9}"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287252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3A98285D-DC43-4488-9D58-6731F304EB2C}" type="datetimeFigureOut">
              <a:rPr lang="ru-RU" smtClean="0"/>
              <a:t>30.04.2023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5F8BF9-BDCA-4ABB-8947-160955626ED9}" type="slidenum">
              <a:rPr lang="ru-RU" smtClean="0"/>
              <a:t>‹#›</a:t>
            </a:fld>
            <a:endParaRPr lang="ru-RU"/>
          </a:p>
        </p:txBody>
      </p:sp>
    </p:spTree>
    <p:extLst>
      <p:ext uri="{BB962C8B-B14F-4D97-AF65-F5344CB8AC3E}">
        <p14:creationId xmlns:p14="http://schemas.microsoft.com/office/powerpoint/2010/main" val="3276051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3A98285D-DC43-4488-9D58-6731F304EB2C}" type="datetimeFigureOut">
              <a:rPr lang="ru-RU" smtClean="0"/>
              <a:t>30.04.2023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5F8BF9-BDCA-4ABB-8947-160955626ED9}"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extLst>
      <p:ext uri="{BB962C8B-B14F-4D97-AF65-F5344CB8AC3E}">
        <p14:creationId xmlns:p14="http://schemas.microsoft.com/office/powerpoint/2010/main" val="34539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A98285D-DC43-4488-9D58-6731F304EB2C}" type="datetimeFigureOut">
              <a:rPr lang="ru-RU" smtClean="0"/>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5F8BF9-BDCA-4ABB-8947-160955626ED9}" type="slidenum">
              <a:rPr lang="ru-RU" smtClean="0"/>
              <a:t>‹#›</a:t>
            </a:fld>
            <a:endParaRPr lang="ru-RU"/>
          </a:p>
        </p:txBody>
      </p:sp>
    </p:spTree>
    <p:extLst>
      <p:ext uri="{BB962C8B-B14F-4D97-AF65-F5344CB8AC3E}">
        <p14:creationId xmlns:p14="http://schemas.microsoft.com/office/powerpoint/2010/main" val="288119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A98285D-DC43-4488-9D58-6731F304EB2C}" type="datetimeFigureOut">
              <a:rPr lang="ru-RU" smtClean="0"/>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5F8BF9-BDCA-4ABB-8947-160955626ED9}" type="slidenum">
              <a:rPr lang="ru-RU" smtClean="0"/>
              <a:t>‹#›</a:t>
            </a:fld>
            <a:endParaRPr lang="ru-RU"/>
          </a:p>
        </p:txBody>
      </p:sp>
    </p:spTree>
    <p:extLst>
      <p:ext uri="{BB962C8B-B14F-4D97-AF65-F5344CB8AC3E}">
        <p14:creationId xmlns:p14="http://schemas.microsoft.com/office/powerpoint/2010/main" val="393261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6CD3B5-EE07-4402-90B1-05798A29A539}"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24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6CD3B5-EE07-4402-90B1-05798A29A539}" type="slidenum">
              <a:rPr lang="ru-RU" smtClean="0"/>
              <a:pPr/>
              <a:t>‹#›</a:t>
            </a:fld>
            <a:endParaRPr lang="ru-RU"/>
          </a:p>
        </p:txBody>
      </p:sp>
    </p:spTree>
    <p:extLst>
      <p:ext uri="{BB962C8B-B14F-4D97-AF65-F5344CB8AC3E}">
        <p14:creationId xmlns:p14="http://schemas.microsoft.com/office/powerpoint/2010/main" val="96990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06CD3B5-EE07-4402-90B1-05798A29A539}"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06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06CD3B5-EE07-4402-90B1-05798A29A539}"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68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06CD3B5-EE07-4402-90B1-05798A29A539}" type="slidenum">
              <a:rPr lang="ru-RU" smtClean="0"/>
              <a:pPr/>
              <a:t>‹#›</a:t>
            </a:fld>
            <a:endParaRPr lang="ru-RU"/>
          </a:p>
        </p:txBody>
      </p:sp>
    </p:spTree>
    <p:extLst>
      <p:ext uri="{BB962C8B-B14F-4D97-AF65-F5344CB8AC3E}">
        <p14:creationId xmlns:p14="http://schemas.microsoft.com/office/powerpoint/2010/main" val="264224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6CD3B5-EE07-4402-90B1-05798A29A539}"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51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2DB2794-F91C-4E9D-956C-E17C09565FE2}" type="datetimeFigureOut">
              <a:rPr lang="ru-RU" smtClean="0"/>
              <a:pPr/>
              <a:t>30.04.2023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6CD3B5-EE07-4402-90B1-05798A29A539}" type="slidenum">
              <a:rPr lang="ru-RU" smtClean="0"/>
              <a:pPr/>
              <a:t>‹#›</a:t>
            </a:fld>
            <a:endParaRPr lang="ru-RU"/>
          </a:p>
        </p:txBody>
      </p:sp>
    </p:spTree>
    <p:extLst>
      <p:ext uri="{BB962C8B-B14F-4D97-AF65-F5344CB8AC3E}">
        <p14:creationId xmlns:p14="http://schemas.microsoft.com/office/powerpoint/2010/main" val="275017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DB2794-F91C-4E9D-956C-E17C09565FE2}" type="datetimeFigureOut">
              <a:rPr lang="ru-RU" smtClean="0"/>
              <a:pPr/>
              <a:t>30.04.2023</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6CD3B5-EE07-4402-90B1-05798A29A539}" type="slidenum">
              <a:rPr lang="ru-RU" smtClean="0"/>
              <a:pPr/>
              <a:t>‹#›</a:t>
            </a:fld>
            <a:endParaRPr lang="ru-RU"/>
          </a:p>
        </p:txBody>
      </p:sp>
    </p:spTree>
    <p:extLst>
      <p:ext uri="{BB962C8B-B14F-4D97-AF65-F5344CB8AC3E}">
        <p14:creationId xmlns:p14="http://schemas.microsoft.com/office/powerpoint/2010/main" val="40305273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A98285D-DC43-4488-9D58-6731F304EB2C}" type="datetimeFigureOut">
              <a:rPr lang="ru-RU" smtClean="0"/>
              <a:t>30.04.2023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E5F8BF9-BDCA-4ABB-8947-160955626ED9}"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4954188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683568" y="476672"/>
            <a:ext cx="7772400" cy="5544616"/>
          </a:xfrm>
        </p:spPr>
        <p:txBody>
          <a:bodyPr>
            <a:noAutofit/>
          </a:bodyPr>
          <a:lstStyle/>
          <a:p>
            <a:r>
              <a:rPr lang="ru-RU" sz="3600" b="1" dirty="0" err="1"/>
              <a:t>Розділ</a:t>
            </a:r>
            <a:r>
              <a:rPr lang="ru-RU" sz="3600" b="1" dirty="0"/>
              <a:t> ІV. </a:t>
            </a:r>
            <a:r>
              <a:rPr lang="ru-RU" sz="3600" b="1" dirty="0" err="1"/>
              <a:t>Харківщина</a:t>
            </a:r>
            <a:r>
              <a:rPr lang="ru-RU" sz="3600" b="1" dirty="0"/>
              <a:t> у </a:t>
            </a:r>
            <a:r>
              <a:rPr lang="ru-RU" sz="3600" b="1" dirty="0" err="1"/>
              <a:t>першій</a:t>
            </a:r>
            <a:r>
              <a:rPr lang="ru-RU" sz="3600" b="1" dirty="0"/>
              <a:t> </a:t>
            </a:r>
            <a:r>
              <a:rPr lang="ru-RU" sz="3600" b="1" dirty="0" err="1"/>
              <a:t>половині</a:t>
            </a:r>
            <a:r>
              <a:rPr lang="ru-RU" sz="3600" b="1" dirty="0"/>
              <a:t>  ХХ </a:t>
            </a:r>
            <a:r>
              <a:rPr lang="ru-RU" sz="3600" b="1" dirty="0" err="1"/>
              <a:t>століття</a:t>
            </a:r>
            <a:br>
              <a:rPr lang="ru-RU" sz="3600" b="1" dirty="0"/>
            </a:br>
            <a:br>
              <a:rPr lang="ru-RU" sz="6000" dirty="0"/>
            </a:br>
            <a:r>
              <a:rPr lang="ru-RU" sz="3200" b="1" dirty="0"/>
              <a:t>Тема уроку: </a:t>
            </a:r>
            <a:r>
              <a:rPr lang="ru-RU" sz="3200" dirty="0" err="1"/>
              <a:t>Харківщина</a:t>
            </a:r>
            <a:r>
              <a:rPr lang="ru-RU" sz="3200" dirty="0"/>
              <a:t> у </a:t>
            </a:r>
            <a:r>
              <a:rPr lang="ru-RU" sz="3200" dirty="0" err="1"/>
              <a:t>політичних</a:t>
            </a:r>
            <a:r>
              <a:rPr lang="ru-RU" sz="3200" dirty="0"/>
              <a:t> </a:t>
            </a:r>
            <a:r>
              <a:rPr lang="ru-RU" sz="3200" dirty="0" err="1"/>
              <a:t>подіях</a:t>
            </a:r>
            <a:r>
              <a:rPr lang="ru-RU" sz="3200" dirty="0"/>
              <a:t> І </a:t>
            </a:r>
            <a:r>
              <a:rPr lang="ru-RU" sz="3200" dirty="0" err="1"/>
              <a:t>половини</a:t>
            </a:r>
            <a:r>
              <a:rPr lang="ru-RU" sz="3200" dirty="0"/>
              <a:t> ХХ ст. </a:t>
            </a:r>
            <a:br>
              <a:rPr lang="ru-RU" sz="6000" dirty="0"/>
            </a:br>
            <a:r>
              <a:rPr lang="ru-RU" sz="6000" dirty="0"/>
              <a:t> </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D5E0B2-9F3F-442D-9787-23A044761BE2}"/>
              </a:ext>
            </a:extLst>
          </p:cNvPr>
          <p:cNvSpPr>
            <a:spLocks noGrp="1"/>
          </p:cNvSpPr>
          <p:nvPr>
            <p:ph type="title"/>
          </p:nvPr>
        </p:nvSpPr>
        <p:spPr>
          <a:xfrm>
            <a:off x="683568" y="620689"/>
            <a:ext cx="7704855" cy="5544616"/>
          </a:xfrm>
        </p:spPr>
        <p:txBody>
          <a:bodyPr>
            <a:normAutofit/>
          </a:bodyPr>
          <a:lstStyle/>
          <a:p>
            <a:r>
              <a:rPr lang="uk-UA" sz="3200" dirty="0"/>
              <a:t>Ще однією політичною силою на Харківщині була </a:t>
            </a:r>
            <a:r>
              <a:rPr lang="uk-UA" sz="3200" dirty="0">
                <a:solidFill>
                  <a:srgbClr val="FF0000"/>
                </a:solidFill>
              </a:rPr>
              <a:t>Центральна Рада</a:t>
            </a:r>
            <a:r>
              <a:rPr lang="uk-UA" sz="3200" dirty="0"/>
              <a:t>, яка прагнула взяти владу у свої руки та утворити незалежну від Росії Українську державу.</a:t>
            </a:r>
            <a:br>
              <a:rPr lang="uk-UA" sz="3200" dirty="0"/>
            </a:br>
            <a:br>
              <a:rPr lang="uk-UA" sz="3200" dirty="0"/>
            </a:br>
            <a:r>
              <a:rPr lang="uk-UA" sz="3200" dirty="0"/>
              <a:t>Центральна Рада опиралася на свої військові частини, зосереджені в Харкові, Куп'янську, Балаклії.</a:t>
            </a:r>
          </a:p>
        </p:txBody>
      </p:sp>
    </p:spTree>
    <p:extLst>
      <p:ext uri="{BB962C8B-B14F-4D97-AF65-F5344CB8AC3E}">
        <p14:creationId xmlns:p14="http://schemas.microsoft.com/office/powerpoint/2010/main" val="300141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CAD61-85C1-41C7-8377-CAF6FE68D89F}"/>
              </a:ext>
            </a:extLst>
          </p:cNvPr>
          <p:cNvSpPr>
            <a:spLocks noGrp="1"/>
          </p:cNvSpPr>
          <p:nvPr>
            <p:ph type="title"/>
          </p:nvPr>
        </p:nvSpPr>
        <p:spPr>
          <a:xfrm>
            <a:off x="1762125" y="332657"/>
            <a:ext cx="6698308" cy="5904656"/>
          </a:xfrm>
        </p:spPr>
        <p:txBody>
          <a:bodyPr>
            <a:normAutofit fontScale="90000"/>
          </a:bodyPr>
          <a:lstStyle/>
          <a:p>
            <a:pPr algn="l"/>
            <a:r>
              <a:rPr lang="uk-UA" sz="3200" dirty="0"/>
              <a:t>7 листопада (25 жовтня)</a:t>
            </a:r>
            <a:r>
              <a:rPr lang="uk-UA" sz="3200" dirty="0">
                <a:solidFill>
                  <a:srgbClr val="FF0000"/>
                </a:solidFill>
              </a:rPr>
              <a:t>1917р.</a:t>
            </a:r>
            <a:r>
              <a:rPr lang="uk-UA" sz="3200" dirty="0"/>
              <a:t> В Петрограді перемогло більшовицьке збройне повстання. Однак у жовтні встановити владу більшовикам не вдалося.</a:t>
            </a:r>
            <a:br>
              <a:rPr lang="uk-UA" sz="3200" dirty="0"/>
            </a:br>
            <a:br>
              <a:rPr lang="uk-UA" sz="3200" dirty="0"/>
            </a:br>
            <a:r>
              <a:rPr lang="uk-UA" sz="3200" dirty="0">
                <a:solidFill>
                  <a:srgbClr val="FF0000"/>
                </a:solidFill>
              </a:rPr>
              <a:t>10 листопада </a:t>
            </a:r>
            <a:r>
              <a:rPr lang="uk-UA" sz="3200" dirty="0"/>
              <a:t>Харківська Рада проголосила себе вищим органом влади в місті. Головою воєнкому було обрано більшовика Артема </a:t>
            </a:r>
            <a:br>
              <a:rPr lang="uk-UA" sz="3200" dirty="0"/>
            </a:br>
            <a:r>
              <a:rPr lang="uk-UA" sz="3200" dirty="0"/>
              <a:t>(Федір Андрійовича Сергєєва)</a:t>
            </a:r>
            <a:br>
              <a:rPr lang="uk-UA" sz="3200" dirty="0"/>
            </a:br>
            <a:r>
              <a:rPr lang="uk-UA" sz="3200" dirty="0">
                <a:solidFill>
                  <a:srgbClr val="FF0000"/>
                </a:solidFill>
              </a:rPr>
              <a:t>Харків - столиця радянської України.</a:t>
            </a:r>
            <a:br>
              <a:rPr lang="uk-UA" sz="3200" dirty="0">
                <a:solidFill>
                  <a:srgbClr val="FF0000"/>
                </a:solidFill>
              </a:rPr>
            </a:br>
            <a:r>
              <a:rPr lang="uk-UA" sz="3200" dirty="0">
                <a:solidFill>
                  <a:srgbClr val="FF0000"/>
                </a:solidFill>
              </a:rPr>
              <a:t>Харків – став опорним пунктом проти ЦР.</a:t>
            </a:r>
          </a:p>
        </p:txBody>
      </p:sp>
      <p:pic>
        <p:nvPicPr>
          <p:cNvPr id="3" name="Рисунок 2">
            <a:extLst>
              <a:ext uri="{FF2B5EF4-FFF2-40B4-BE49-F238E27FC236}">
                <a16:creationId xmlns:a16="http://schemas.microsoft.com/office/drawing/2014/main" id="{E5E7CBDB-8335-4842-8C1A-F1819B3A098F}"/>
              </a:ext>
            </a:extLst>
          </p:cNvPr>
          <p:cNvPicPr>
            <a:picLocks noChangeAspect="1"/>
          </p:cNvPicPr>
          <p:nvPr/>
        </p:nvPicPr>
        <p:blipFill>
          <a:blip r:embed="rId2"/>
          <a:stretch>
            <a:fillRect/>
          </a:stretch>
        </p:blipFill>
        <p:spPr>
          <a:xfrm>
            <a:off x="0" y="4267200"/>
            <a:ext cx="1762125" cy="2590800"/>
          </a:xfrm>
          <a:prstGeom prst="rect">
            <a:avLst/>
          </a:prstGeom>
        </p:spPr>
      </p:pic>
    </p:spTree>
    <p:extLst>
      <p:ext uri="{BB962C8B-B14F-4D97-AF65-F5344CB8AC3E}">
        <p14:creationId xmlns:p14="http://schemas.microsoft.com/office/powerpoint/2010/main" val="136720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4BEABC-AB74-4F52-8551-34FD935CB13B}"/>
              </a:ext>
            </a:extLst>
          </p:cNvPr>
          <p:cNvSpPr>
            <a:spLocks noGrp="1"/>
          </p:cNvSpPr>
          <p:nvPr>
            <p:ph type="title"/>
          </p:nvPr>
        </p:nvSpPr>
        <p:spPr>
          <a:xfrm>
            <a:off x="1176865" y="548680"/>
            <a:ext cx="6798735" cy="1800199"/>
          </a:xfrm>
        </p:spPr>
        <p:txBody>
          <a:bodyPr>
            <a:normAutofit fontScale="90000"/>
          </a:bodyPr>
          <a:lstStyle/>
          <a:p>
            <a:r>
              <a:rPr lang="uk-UA" sz="3200" dirty="0"/>
              <a:t>Брестський мир – </a:t>
            </a:r>
            <a:r>
              <a:rPr lang="uk-UA" sz="3200" dirty="0">
                <a:solidFill>
                  <a:srgbClr val="FF0000"/>
                </a:solidFill>
              </a:rPr>
              <a:t>квітень 1918р</a:t>
            </a:r>
            <a:r>
              <a:rPr lang="uk-UA" sz="3200" dirty="0"/>
              <a:t>. – австро-німецькі війська окупували всю територію Слобожанщини і сприяли приходу гетьмана Павла Скоропадського.</a:t>
            </a:r>
          </a:p>
        </p:txBody>
      </p:sp>
      <p:pic>
        <p:nvPicPr>
          <p:cNvPr id="3" name="Рисунок 2">
            <a:extLst>
              <a:ext uri="{FF2B5EF4-FFF2-40B4-BE49-F238E27FC236}">
                <a16:creationId xmlns:a16="http://schemas.microsoft.com/office/drawing/2014/main" id="{308793DF-A30A-457A-BAF4-5F3E33F3CBC7}"/>
              </a:ext>
            </a:extLst>
          </p:cNvPr>
          <p:cNvPicPr>
            <a:picLocks noChangeAspect="1"/>
          </p:cNvPicPr>
          <p:nvPr/>
        </p:nvPicPr>
        <p:blipFill>
          <a:blip r:embed="rId2"/>
          <a:stretch>
            <a:fillRect/>
          </a:stretch>
        </p:blipFill>
        <p:spPr>
          <a:xfrm>
            <a:off x="2915816" y="2377241"/>
            <a:ext cx="2885220" cy="3952150"/>
          </a:xfrm>
          <a:prstGeom prst="rect">
            <a:avLst/>
          </a:prstGeom>
        </p:spPr>
      </p:pic>
    </p:spTree>
    <p:extLst>
      <p:ext uri="{BB962C8B-B14F-4D97-AF65-F5344CB8AC3E}">
        <p14:creationId xmlns:p14="http://schemas.microsoft.com/office/powerpoint/2010/main" val="244473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13C5B-6B83-47CB-B859-829729447E69}"/>
              </a:ext>
            </a:extLst>
          </p:cNvPr>
          <p:cNvSpPr>
            <a:spLocks noGrp="1"/>
          </p:cNvSpPr>
          <p:nvPr>
            <p:ph type="title"/>
          </p:nvPr>
        </p:nvSpPr>
        <p:spPr>
          <a:xfrm>
            <a:off x="1176866" y="915337"/>
            <a:ext cx="6128810" cy="4241855"/>
          </a:xfrm>
        </p:spPr>
        <p:txBody>
          <a:bodyPr>
            <a:normAutofit fontScale="90000"/>
          </a:bodyPr>
          <a:lstStyle/>
          <a:p>
            <a:r>
              <a:rPr lang="uk-UA" sz="3200" dirty="0"/>
              <a:t>Після падіння гетьманати в листопаді </a:t>
            </a:r>
            <a:r>
              <a:rPr lang="uk-UA" sz="3200" dirty="0">
                <a:solidFill>
                  <a:srgbClr val="FF0000"/>
                </a:solidFill>
              </a:rPr>
              <a:t>1918 </a:t>
            </a:r>
            <a:r>
              <a:rPr lang="uk-UA" sz="3200" dirty="0"/>
              <a:t>р. утворення в Києві Директорії на чолі </a:t>
            </a:r>
            <a:r>
              <a:rPr lang="uk-UA" sz="3200" dirty="0">
                <a:solidFill>
                  <a:srgbClr val="FF0000"/>
                </a:solidFill>
              </a:rPr>
              <a:t>С. Петлюрою</a:t>
            </a:r>
            <a:r>
              <a:rPr lang="uk-UA" sz="3200" dirty="0"/>
              <a:t>.</a:t>
            </a:r>
            <a:br>
              <a:rPr lang="uk-UA" sz="3200" dirty="0"/>
            </a:br>
            <a:br>
              <a:rPr lang="uk-UA" sz="3200" dirty="0"/>
            </a:br>
            <a:r>
              <a:rPr lang="uk-UA" sz="3200" dirty="0"/>
              <a:t>Війська на чолі з </a:t>
            </a:r>
            <a:r>
              <a:rPr lang="uk-UA" sz="3200" dirty="0">
                <a:solidFill>
                  <a:srgbClr val="FF0000"/>
                </a:solidFill>
              </a:rPr>
              <a:t>А. Антоном-Овсієнко </a:t>
            </a:r>
            <a:r>
              <a:rPr lang="uk-UA" sz="3200" dirty="0"/>
              <a:t>захопили Харків і інші населені пункти – Ізюм, Зміїв, Чугуїв…</a:t>
            </a:r>
            <a:br>
              <a:rPr lang="uk-UA" sz="3200" dirty="0"/>
            </a:br>
            <a:endParaRPr lang="uk-UA" sz="3200" dirty="0"/>
          </a:p>
        </p:txBody>
      </p:sp>
      <p:pic>
        <p:nvPicPr>
          <p:cNvPr id="3" name="Рисунок 2">
            <a:extLst>
              <a:ext uri="{FF2B5EF4-FFF2-40B4-BE49-F238E27FC236}">
                <a16:creationId xmlns:a16="http://schemas.microsoft.com/office/drawing/2014/main" id="{C763CD0C-3229-4355-A80F-C504BCFC8D4D}"/>
              </a:ext>
            </a:extLst>
          </p:cNvPr>
          <p:cNvPicPr>
            <a:picLocks noChangeAspect="1"/>
          </p:cNvPicPr>
          <p:nvPr/>
        </p:nvPicPr>
        <p:blipFill>
          <a:blip r:embed="rId2"/>
          <a:stretch>
            <a:fillRect/>
          </a:stretch>
        </p:blipFill>
        <p:spPr>
          <a:xfrm>
            <a:off x="7305675" y="12757"/>
            <a:ext cx="1838325" cy="2486025"/>
          </a:xfrm>
          <a:prstGeom prst="rect">
            <a:avLst/>
          </a:prstGeom>
        </p:spPr>
      </p:pic>
      <p:pic>
        <p:nvPicPr>
          <p:cNvPr id="4" name="Рисунок 3">
            <a:extLst>
              <a:ext uri="{FF2B5EF4-FFF2-40B4-BE49-F238E27FC236}">
                <a16:creationId xmlns:a16="http://schemas.microsoft.com/office/drawing/2014/main" id="{0D284035-BEB1-430E-AF54-5AFF0789B3DD}"/>
              </a:ext>
            </a:extLst>
          </p:cNvPr>
          <p:cNvPicPr>
            <a:picLocks noChangeAspect="1"/>
          </p:cNvPicPr>
          <p:nvPr/>
        </p:nvPicPr>
        <p:blipFill>
          <a:blip r:embed="rId3"/>
          <a:stretch>
            <a:fillRect/>
          </a:stretch>
        </p:blipFill>
        <p:spPr>
          <a:xfrm>
            <a:off x="6876256" y="3918942"/>
            <a:ext cx="1847850" cy="2476500"/>
          </a:xfrm>
          <a:prstGeom prst="rect">
            <a:avLst/>
          </a:prstGeom>
        </p:spPr>
      </p:pic>
    </p:spTree>
    <p:extLst>
      <p:ext uri="{BB962C8B-B14F-4D97-AF65-F5344CB8AC3E}">
        <p14:creationId xmlns:p14="http://schemas.microsoft.com/office/powerpoint/2010/main" val="2812375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01433-9DE6-40ED-B5D0-EA1AFA6DC0B0}"/>
              </a:ext>
            </a:extLst>
          </p:cNvPr>
          <p:cNvSpPr>
            <a:spLocks noGrp="1"/>
          </p:cNvSpPr>
          <p:nvPr>
            <p:ph type="title"/>
          </p:nvPr>
        </p:nvSpPr>
        <p:spPr>
          <a:xfrm>
            <a:off x="1176865" y="915337"/>
            <a:ext cx="6798735" cy="4673903"/>
          </a:xfrm>
        </p:spPr>
        <p:txBody>
          <a:bodyPr/>
          <a:lstStyle/>
          <a:p>
            <a:pPr algn="l"/>
            <a:r>
              <a:rPr lang="uk-UA" dirty="0"/>
              <a:t>Під час громадянської війни Харків переживав і червоний більшовицький терор, і свавілля армії </a:t>
            </a:r>
            <a:r>
              <a:rPr lang="uk-UA" dirty="0">
                <a:solidFill>
                  <a:srgbClr val="FF0000"/>
                </a:solidFill>
              </a:rPr>
              <a:t>Денікіна</a:t>
            </a:r>
            <a:r>
              <a:rPr lang="uk-UA" dirty="0"/>
              <a:t>, і наслідки інтервенції, і націоналізацію.</a:t>
            </a:r>
            <a:br>
              <a:rPr lang="uk-UA" dirty="0"/>
            </a:br>
            <a:endParaRPr lang="uk-UA" dirty="0"/>
          </a:p>
        </p:txBody>
      </p:sp>
      <p:pic>
        <p:nvPicPr>
          <p:cNvPr id="3" name="Рисунок 2">
            <a:extLst>
              <a:ext uri="{FF2B5EF4-FFF2-40B4-BE49-F238E27FC236}">
                <a16:creationId xmlns:a16="http://schemas.microsoft.com/office/drawing/2014/main" id="{BBD8DC62-C1EE-4861-9D18-55EF574BC77D}"/>
              </a:ext>
            </a:extLst>
          </p:cNvPr>
          <p:cNvPicPr>
            <a:picLocks noChangeAspect="1"/>
          </p:cNvPicPr>
          <p:nvPr/>
        </p:nvPicPr>
        <p:blipFill>
          <a:blip r:embed="rId2"/>
          <a:stretch>
            <a:fillRect/>
          </a:stretch>
        </p:blipFill>
        <p:spPr>
          <a:xfrm>
            <a:off x="6444208" y="2378938"/>
            <a:ext cx="2699792" cy="3563725"/>
          </a:xfrm>
          <a:prstGeom prst="rect">
            <a:avLst/>
          </a:prstGeom>
        </p:spPr>
      </p:pic>
    </p:spTree>
    <p:extLst>
      <p:ext uri="{BB962C8B-B14F-4D97-AF65-F5344CB8AC3E}">
        <p14:creationId xmlns:p14="http://schemas.microsoft.com/office/powerpoint/2010/main" val="11671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9D3B8F-719F-4544-A6D7-76E72A89AEC8}"/>
              </a:ext>
            </a:extLst>
          </p:cNvPr>
          <p:cNvSpPr>
            <a:spLocks noGrp="1"/>
          </p:cNvSpPr>
          <p:nvPr>
            <p:ph type="title"/>
          </p:nvPr>
        </p:nvSpPr>
        <p:spPr>
          <a:xfrm>
            <a:off x="1176865" y="476673"/>
            <a:ext cx="6798735" cy="5832648"/>
          </a:xfrm>
        </p:spPr>
        <p:txBody>
          <a:bodyPr>
            <a:normAutofit fontScale="90000"/>
          </a:bodyPr>
          <a:lstStyle/>
          <a:p>
            <a:r>
              <a:rPr lang="uk-UA" sz="3200" dirty="0"/>
              <a:t>У </a:t>
            </a:r>
            <a:r>
              <a:rPr lang="uk-UA" sz="3200" dirty="0">
                <a:solidFill>
                  <a:srgbClr val="FF0000"/>
                </a:solidFill>
              </a:rPr>
              <a:t>жовтні 1919 р</a:t>
            </a:r>
            <a:r>
              <a:rPr lang="uk-UA" sz="3200" dirty="0"/>
              <a:t>. під Орлом і Воронежом Червона армія розгромила сили Денікіні, а в грудні на території Харківщини знову опинилася радянська влада.</a:t>
            </a:r>
            <a:br>
              <a:rPr lang="uk-UA" sz="3200" dirty="0"/>
            </a:br>
            <a:br>
              <a:rPr lang="uk-UA" sz="3200" dirty="0"/>
            </a:br>
            <a:r>
              <a:rPr lang="uk-UA" sz="3200" dirty="0">
                <a:solidFill>
                  <a:srgbClr val="FF0000"/>
                </a:solidFill>
              </a:rPr>
              <a:t>25 лютого 1919 р. </a:t>
            </a:r>
            <a:r>
              <a:rPr lang="uk-UA" sz="3200" dirty="0"/>
              <a:t>між Україною та прилеглими до неї республіками підписано «Договір про кордони» Харківська губернія ввійшла до складу Радянської України.</a:t>
            </a:r>
            <a:br>
              <a:rPr lang="uk-UA" sz="3200" dirty="0"/>
            </a:br>
            <a:br>
              <a:rPr lang="uk-UA" sz="3200" dirty="0"/>
            </a:br>
            <a:r>
              <a:rPr lang="uk-UA" sz="3200" dirty="0">
                <a:solidFill>
                  <a:srgbClr val="FF0000"/>
                </a:solidFill>
              </a:rPr>
              <a:t>Протягом 15 років з 1919-1934 років Харків був столицею Радянської України.</a:t>
            </a:r>
            <a:br>
              <a:rPr lang="uk-UA" sz="3200" dirty="0">
                <a:solidFill>
                  <a:srgbClr val="FF0000"/>
                </a:solidFill>
              </a:rPr>
            </a:br>
            <a:endParaRPr lang="uk-UA" sz="3200" dirty="0">
              <a:solidFill>
                <a:srgbClr val="FF0000"/>
              </a:solidFill>
            </a:endParaRPr>
          </a:p>
        </p:txBody>
      </p:sp>
    </p:spTree>
    <p:extLst>
      <p:ext uri="{BB962C8B-B14F-4D97-AF65-F5344CB8AC3E}">
        <p14:creationId xmlns:p14="http://schemas.microsoft.com/office/powerpoint/2010/main" val="404008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3AAACF-5C01-43BD-B114-23ABA58592D5}"/>
              </a:ext>
            </a:extLst>
          </p:cNvPr>
          <p:cNvSpPr>
            <a:spLocks noGrp="1"/>
          </p:cNvSpPr>
          <p:nvPr>
            <p:ph type="title"/>
          </p:nvPr>
        </p:nvSpPr>
        <p:spPr/>
        <p:txBody>
          <a:bodyPr>
            <a:normAutofit/>
          </a:bodyPr>
          <a:lstStyle/>
          <a:p>
            <a:r>
              <a:rPr lang="uk-UA" sz="2800" dirty="0"/>
              <a:t>Монумент на честь встановлення радянської влади в Україні в 1917р.</a:t>
            </a:r>
          </a:p>
        </p:txBody>
      </p:sp>
      <p:pic>
        <p:nvPicPr>
          <p:cNvPr id="4" name="Рисунок 3">
            <a:extLst>
              <a:ext uri="{FF2B5EF4-FFF2-40B4-BE49-F238E27FC236}">
                <a16:creationId xmlns:a16="http://schemas.microsoft.com/office/drawing/2014/main" id="{7995EEBF-1CA2-433B-AF98-7CC401A3CFEC}"/>
              </a:ext>
            </a:extLst>
          </p:cNvPr>
          <p:cNvPicPr>
            <a:picLocks noChangeAspect="1"/>
          </p:cNvPicPr>
          <p:nvPr/>
        </p:nvPicPr>
        <p:blipFill>
          <a:blip r:embed="rId2"/>
          <a:stretch>
            <a:fillRect/>
          </a:stretch>
        </p:blipFill>
        <p:spPr>
          <a:xfrm>
            <a:off x="2843808" y="2269181"/>
            <a:ext cx="2755016" cy="4102378"/>
          </a:xfrm>
          <a:prstGeom prst="rect">
            <a:avLst/>
          </a:prstGeom>
        </p:spPr>
      </p:pic>
    </p:spTree>
    <p:extLst>
      <p:ext uri="{BB962C8B-B14F-4D97-AF65-F5344CB8AC3E}">
        <p14:creationId xmlns:p14="http://schemas.microsoft.com/office/powerpoint/2010/main" val="84474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43FA25-AC88-46ED-B7A6-9D55838E8D5F}"/>
              </a:ext>
            </a:extLst>
          </p:cNvPr>
          <p:cNvSpPr>
            <a:spLocks noGrp="1"/>
          </p:cNvSpPr>
          <p:nvPr>
            <p:ph type="title"/>
          </p:nvPr>
        </p:nvSpPr>
        <p:spPr>
          <a:xfrm>
            <a:off x="395536" y="548681"/>
            <a:ext cx="8208911" cy="5688632"/>
          </a:xfrm>
        </p:spPr>
        <p:txBody>
          <a:bodyPr>
            <a:normAutofit fontScale="90000"/>
          </a:bodyPr>
          <a:lstStyle/>
          <a:p>
            <a:r>
              <a:rPr lang="uk-UA" sz="3200" dirty="0">
                <a:solidFill>
                  <a:srgbClr val="FF0000"/>
                </a:solidFill>
              </a:rPr>
              <a:t>1924</a:t>
            </a:r>
            <a:r>
              <a:rPr lang="uk-UA" sz="3200" dirty="0"/>
              <a:t> р. в Харківську губернію входило 5 округів: Сумський, Харківський, Охтирський, Куп'янський, Ізюмський.</a:t>
            </a:r>
            <a:br>
              <a:rPr lang="uk-UA" sz="3200" dirty="0"/>
            </a:br>
            <a:r>
              <a:rPr lang="uk-UA" sz="3200" dirty="0"/>
              <a:t>Кожен округ поділений на райони, яких усього налічувалося </a:t>
            </a:r>
            <a:r>
              <a:rPr lang="uk-UA" sz="3200" dirty="0">
                <a:solidFill>
                  <a:srgbClr val="FF0000"/>
                </a:solidFill>
              </a:rPr>
              <a:t>74</a:t>
            </a:r>
            <a:r>
              <a:rPr lang="uk-UA" sz="3200" dirty="0"/>
              <a:t>.</a:t>
            </a:r>
            <a:br>
              <a:rPr lang="uk-UA" sz="3200" dirty="0"/>
            </a:br>
            <a:br>
              <a:rPr lang="uk-UA" sz="3200" dirty="0"/>
            </a:br>
            <a:r>
              <a:rPr lang="uk-UA" sz="3200" dirty="0"/>
              <a:t>З </a:t>
            </a:r>
            <a:r>
              <a:rPr lang="uk-UA" sz="3200" dirty="0">
                <a:solidFill>
                  <a:srgbClr val="FF0000"/>
                </a:solidFill>
              </a:rPr>
              <a:t>1925 </a:t>
            </a:r>
            <a:r>
              <a:rPr lang="uk-UA" sz="3200" dirty="0"/>
              <a:t>р. На підставі рішення ІХ Всеукраїнського з'їзду Рад, було </a:t>
            </a:r>
            <a:r>
              <a:rPr lang="uk-UA" sz="3200" dirty="0">
                <a:solidFill>
                  <a:srgbClr val="FF0000"/>
                </a:solidFill>
              </a:rPr>
              <a:t>ліквідовано поділ на губернії </a:t>
            </a:r>
            <a:r>
              <a:rPr lang="uk-UA" sz="3200" dirty="0"/>
              <a:t>та введено новий адміністративно-територіальний поділ: округ, район, сільрада.</a:t>
            </a:r>
            <a:br>
              <a:rPr lang="uk-UA" sz="3200" dirty="0"/>
            </a:br>
            <a:r>
              <a:rPr lang="uk-UA" sz="3200" dirty="0">
                <a:solidFill>
                  <a:srgbClr val="FF0000"/>
                </a:solidFill>
              </a:rPr>
              <a:t>Територія сучасної Харківщини </a:t>
            </a:r>
            <a:r>
              <a:rPr lang="uk-UA" sz="3200" dirty="0"/>
              <a:t>поділялася на Харківський, Сумський, Ізюмський, Куп'янський округи.</a:t>
            </a:r>
          </a:p>
        </p:txBody>
      </p:sp>
    </p:spTree>
    <p:extLst>
      <p:ext uri="{BB962C8B-B14F-4D97-AF65-F5344CB8AC3E}">
        <p14:creationId xmlns:p14="http://schemas.microsoft.com/office/powerpoint/2010/main" val="167811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0016C7-5E70-487E-96C7-F3CCCDA99C24}"/>
              </a:ext>
            </a:extLst>
          </p:cNvPr>
          <p:cNvSpPr>
            <a:spLocks noGrp="1"/>
          </p:cNvSpPr>
          <p:nvPr>
            <p:ph type="title"/>
          </p:nvPr>
        </p:nvSpPr>
        <p:spPr>
          <a:xfrm>
            <a:off x="683569" y="915337"/>
            <a:ext cx="7704856" cy="5321975"/>
          </a:xfrm>
        </p:spPr>
        <p:txBody>
          <a:bodyPr>
            <a:normAutofit/>
          </a:bodyPr>
          <a:lstStyle/>
          <a:p>
            <a:r>
              <a:rPr lang="uk-UA" sz="3200" dirty="0"/>
              <a:t>З </a:t>
            </a:r>
            <a:r>
              <a:rPr lang="uk-UA" sz="3200" dirty="0">
                <a:solidFill>
                  <a:srgbClr val="FF0000"/>
                </a:solidFill>
              </a:rPr>
              <a:t>27 лютого 1932 р.</a:t>
            </a:r>
            <a:r>
              <a:rPr lang="uk-UA" sz="3200" dirty="0"/>
              <a:t> відбувся перехід на триступеневу адміністративно – територіальну систему: </a:t>
            </a:r>
            <a:br>
              <a:rPr lang="uk-UA" sz="3200" dirty="0"/>
            </a:br>
            <a:r>
              <a:rPr lang="uk-UA" sz="3200" b="1" dirty="0">
                <a:solidFill>
                  <a:srgbClr val="FF0000"/>
                </a:solidFill>
              </a:rPr>
              <a:t>центр – область –район.</a:t>
            </a:r>
            <a:br>
              <a:rPr lang="uk-UA" sz="3200" b="1" dirty="0">
                <a:solidFill>
                  <a:srgbClr val="FF0000"/>
                </a:solidFill>
              </a:rPr>
            </a:br>
            <a:br>
              <a:rPr lang="uk-UA" sz="3200" b="1" dirty="0">
                <a:solidFill>
                  <a:srgbClr val="FF0000"/>
                </a:solidFill>
              </a:rPr>
            </a:br>
            <a:r>
              <a:rPr lang="uk-UA" sz="3200" b="1" dirty="0">
                <a:solidFill>
                  <a:schemeClr val="tx1"/>
                </a:solidFill>
              </a:rPr>
              <a:t>З</a:t>
            </a:r>
            <a:r>
              <a:rPr lang="uk-UA" sz="3200" b="1" dirty="0">
                <a:solidFill>
                  <a:srgbClr val="FF0000"/>
                </a:solidFill>
              </a:rPr>
              <a:t> березня 1981р. </a:t>
            </a:r>
            <a:r>
              <a:rPr lang="uk-UA" sz="3200" b="1" dirty="0">
                <a:solidFill>
                  <a:schemeClr val="tx1"/>
                </a:solidFill>
              </a:rPr>
              <a:t>Нові акти поділу України</a:t>
            </a:r>
            <a:br>
              <a:rPr lang="uk-UA" sz="3200" b="1" dirty="0">
                <a:solidFill>
                  <a:srgbClr val="FF0000"/>
                </a:solidFill>
              </a:rPr>
            </a:br>
            <a:r>
              <a:rPr lang="uk-UA" sz="3200" b="1" dirty="0">
                <a:solidFill>
                  <a:srgbClr val="FF0000"/>
                </a:solidFill>
              </a:rPr>
              <a:t>область-район-місто-район у місті-селище міського типу-сільрада-село-селище</a:t>
            </a:r>
          </a:p>
        </p:txBody>
      </p:sp>
    </p:spTree>
    <p:extLst>
      <p:ext uri="{BB962C8B-B14F-4D97-AF65-F5344CB8AC3E}">
        <p14:creationId xmlns:p14="http://schemas.microsoft.com/office/powerpoint/2010/main" val="59497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156957-8C60-46B7-A2AD-18B1EA74414A}"/>
              </a:ext>
            </a:extLst>
          </p:cNvPr>
          <p:cNvSpPr>
            <a:spLocks noGrp="1"/>
          </p:cNvSpPr>
          <p:nvPr>
            <p:ph type="title"/>
          </p:nvPr>
        </p:nvSpPr>
        <p:spPr>
          <a:xfrm>
            <a:off x="755577" y="915337"/>
            <a:ext cx="7220024" cy="5249967"/>
          </a:xfrm>
        </p:spPr>
        <p:txBody>
          <a:bodyPr>
            <a:normAutofit/>
          </a:bodyPr>
          <a:lstStyle/>
          <a:p>
            <a:pPr algn="l"/>
            <a:r>
              <a:rPr lang="uk-UA" sz="3200" b="1" dirty="0"/>
              <a:t>ПЕРЕВІРКА ЗНАНЬ</a:t>
            </a:r>
            <a:br>
              <a:rPr lang="uk-UA" sz="3200" dirty="0"/>
            </a:br>
            <a:br>
              <a:rPr lang="uk-UA" sz="3200" dirty="0"/>
            </a:br>
            <a:r>
              <a:rPr lang="uk-UA" sz="3200" dirty="0"/>
              <a:t>1. </a:t>
            </a:r>
            <a:r>
              <a:rPr lang="uk-UA" sz="3200"/>
              <a:t>Визначте </a:t>
            </a:r>
            <a:r>
              <a:rPr lang="uk-UA" sz="3200" dirty="0"/>
              <a:t>у чиїх руках опинилася влада в східноукраїнських землях після повалення самодержавства?</a:t>
            </a:r>
            <a:br>
              <a:rPr lang="uk-UA" sz="3200" dirty="0"/>
            </a:br>
            <a:r>
              <a:rPr lang="uk-UA" sz="3200" dirty="0"/>
              <a:t>2. Які верстви населення підтримували Тимчасовий уряд?</a:t>
            </a:r>
            <a:br>
              <a:rPr lang="uk-UA" sz="3200" dirty="0"/>
            </a:br>
            <a:r>
              <a:rPr lang="uk-UA" sz="3200" dirty="0"/>
              <a:t>3. Назвіть дату та місце проголошення встановлення радянської влади України?</a:t>
            </a:r>
          </a:p>
        </p:txBody>
      </p:sp>
    </p:spTree>
    <p:extLst>
      <p:ext uri="{BB962C8B-B14F-4D97-AF65-F5344CB8AC3E}">
        <p14:creationId xmlns:p14="http://schemas.microsoft.com/office/powerpoint/2010/main" val="25455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E22575-03AC-4892-B476-C1CCC270B624}"/>
              </a:ext>
            </a:extLst>
          </p:cNvPr>
          <p:cNvSpPr>
            <a:spLocks noGrp="1"/>
          </p:cNvSpPr>
          <p:nvPr>
            <p:ph type="title"/>
          </p:nvPr>
        </p:nvSpPr>
        <p:spPr/>
        <p:txBody>
          <a:bodyPr>
            <a:normAutofit fontScale="90000"/>
          </a:bodyPr>
          <a:lstStyle/>
          <a:p>
            <a:r>
              <a:rPr lang="ru-RU" sz="2800" dirty="0" err="1"/>
              <a:t>Харківська</a:t>
            </a:r>
            <a:r>
              <a:rPr lang="ru-RU" sz="2800" dirty="0"/>
              <a:t> </a:t>
            </a:r>
            <a:r>
              <a:rPr lang="ru-RU" sz="2800" dirty="0" err="1"/>
              <a:t>губернія</a:t>
            </a:r>
            <a:r>
              <a:rPr lang="ru-RU" sz="2800" dirty="0"/>
              <a:t> на початку ХХ ст. входила до складу </a:t>
            </a:r>
            <a:r>
              <a:rPr lang="ru-RU" sz="2800" dirty="0" err="1"/>
              <a:t>Російської</a:t>
            </a:r>
            <a:r>
              <a:rPr lang="ru-RU" sz="2800" dirty="0"/>
              <a:t> </a:t>
            </a:r>
            <a:r>
              <a:rPr lang="ru-RU" sz="2800" dirty="0" err="1"/>
              <a:t>імперії</a:t>
            </a:r>
            <a:r>
              <a:rPr lang="ru-RU" sz="2800" dirty="0"/>
              <a:t>. Тому </a:t>
            </a:r>
            <a:r>
              <a:rPr lang="ru-RU" sz="2800" dirty="0" err="1"/>
              <a:t>всі</a:t>
            </a:r>
            <a:r>
              <a:rPr lang="ru-RU" sz="2800" dirty="0"/>
              <a:t> </a:t>
            </a:r>
            <a:r>
              <a:rPr lang="ru-RU" sz="2800" dirty="0" err="1"/>
              <a:t>політичні</a:t>
            </a:r>
            <a:r>
              <a:rPr lang="ru-RU" sz="2800" dirty="0"/>
              <a:t> </a:t>
            </a:r>
            <a:r>
              <a:rPr lang="ru-RU" sz="2800" dirty="0" err="1"/>
              <a:t>процеси</a:t>
            </a:r>
            <a:r>
              <a:rPr lang="ru-RU" sz="2800" dirty="0"/>
              <a:t>, </a:t>
            </a:r>
            <a:r>
              <a:rPr lang="ru-RU" sz="2800" dirty="0" err="1"/>
              <a:t>що</a:t>
            </a:r>
            <a:r>
              <a:rPr lang="ru-RU" sz="2800" dirty="0"/>
              <a:t> </a:t>
            </a:r>
            <a:r>
              <a:rPr lang="ru-RU" sz="2800" dirty="0" err="1"/>
              <a:t>відбувалися</a:t>
            </a:r>
            <a:r>
              <a:rPr lang="ru-RU" sz="2800" dirty="0"/>
              <a:t> в </a:t>
            </a:r>
            <a:r>
              <a:rPr lang="ru-RU" sz="2800" dirty="0" err="1"/>
              <a:t>Україні</a:t>
            </a:r>
            <a:r>
              <a:rPr lang="ru-RU" sz="2800" dirty="0"/>
              <a:t>, </a:t>
            </a:r>
            <a:r>
              <a:rPr lang="ru-RU" sz="2800" dirty="0" err="1"/>
              <a:t>були</a:t>
            </a:r>
            <a:r>
              <a:rPr lang="ru-RU" sz="2800" dirty="0"/>
              <a:t> </a:t>
            </a:r>
            <a:r>
              <a:rPr lang="ru-RU" sz="2800" dirty="0" err="1"/>
              <a:t>тісно</a:t>
            </a:r>
            <a:r>
              <a:rPr lang="ru-RU" sz="2800" dirty="0"/>
              <a:t> </a:t>
            </a:r>
            <a:r>
              <a:rPr lang="ru-RU" sz="2800" dirty="0" err="1"/>
              <a:t>повязані</a:t>
            </a:r>
            <a:r>
              <a:rPr lang="ru-RU" sz="2800" dirty="0"/>
              <a:t> з </a:t>
            </a:r>
            <a:r>
              <a:rPr lang="ru-RU" sz="2800" dirty="0" err="1"/>
              <a:t>політичними</a:t>
            </a:r>
            <a:r>
              <a:rPr lang="ru-RU" sz="2800" dirty="0"/>
              <a:t> </a:t>
            </a:r>
            <a:r>
              <a:rPr lang="ru-RU" sz="2800" dirty="0" err="1"/>
              <a:t>подіями</a:t>
            </a:r>
            <a:r>
              <a:rPr lang="ru-RU" sz="2800" dirty="0"/>
              <a:t> в </a:t>
            </a:r>
            <a:r>
              <a:rPr lang="ru-RU" sz="2800" dirty="0" err="1"/>
              <a:t>Росії</a:t>
            </a:r>
            <a:r>
              <a:rPr lang="ru-RU" sz="2800" dirty="0"/>
              <a:t>.</a:t>
            </a:r>
            <a:br>
              <a:rPr lang="ru-RU" sz="2800" dirty="0"/>
            </a:br>
            <a:endParaRPr lang="uk-UA" sz="2800" dirty="0"/>
          </a:p>
        </p:txBody>
      </p:sp>
      <p:pic>
        <p:nvPicPr>
          <p:cNvPr id="3" name="Рисунок 2">
            <a:extLst>
              <a:ext uri="{FF2B5EF4-FFF2-40B4-BE49-F238E27FC236}">
                <a16:creationId xmlns:a16="http://schemas.microsoft.com/office/drawing/2014/main" id="{79D18877-CCC4-4C51-BF5B-BF2F9CD0F2FE}"/>
              </a:ext>
            </a:extLst>
          </p:cNvPr>
          <p:cNvPicPr>
            <a:picLocks noChangeAspect="1"/>
          </p:cNvPicPr>
          <p:nvPr/>
        </p:nvPicPr>
        <p:blipFill>
          <a:blip r:embed="rId2"/>
          <a:stretch>
            <a:fillRect/>
          </a:stretch>
        </p:blipFill>
        <p:spPr>
          <a:xfrm>
            <a:off x="1789001" y="2276872"/>
            <a:ext cx="5565998" cy="4174499"/>
          </a:xfrm>
          <a:prstGeom prst="rect">
            <a:avLst/>
          </a:prstGeom>
        </p:spPr>
      </p:pic>
    </p:spTree>
    <p:extLst>
      <p:ext uri="{BB962C8B-B14F-4D97-AF65-F5344CB8AC3E}">
        <p14:creationId xmlns:p14="http://schemas.microsoft.com/office/powerpoint/2010/main" val="1257477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C9133-F49F-4D56-95EC-562C5C809CB3}"/>
              </a:ext>
            </a:extLst>
          </p:cNvPr>
          <p:cNvSpPr>
            <a:spLocks noGrp="1"/>
          </p:cNvSpPr>
          <p:nvPr>
            <p:ph type="title"/>
          </p:nvPr>
        </p:nvSpPr>
        <p:spPr/>
        <p:txBody>
          <a:bodyPr>
            <a:normAutofit fontScale="90000"/>
          </a:bodyPr>
          <a:lstStyle/>
          <a:p>
            <a:r>
              <a:rPr lang="uk-UA" b="1" dirty="0"/>
              <a:t>Домашнє завдання</a:t>
            </a:r>
            <a:r>
              <a:rPr lang="uk-UA" dirty="0"/>
              <a:t>: опрацювати параграф 27, заповнити таблицю</a:t>
            </a:r>
          </a:p>
        </p:txBody>
      </p:sp>
      <p:sp>
        <p:nvSpPr>
          <p:cNvPr id="4" name="TextBox 3">
            <a:extLst>
              <a:ext uri="{FF2B5EF4-FFF2-40B4-BE49-F238E27FC236}">
                <a16:creationId xmlns:a16="http://schemas.microsoft.com/office/drawing/2014/main" id="{B1061D44-A9BE-47F4-877D-787E44DAF129}"/>
              </a:ext>
            </a:extLst>
          </p:cNvPr>
          <p:cNvSpPr txBox="1"/>
          <p:nvPr/>
        </p:nvSpPr>
        <p:spPr>
          <a:xfrm>
            <a:off x="1403647" y="3140968"/>
            <a:ext cx="6563487" cy="2123658"/>
          </a:xfrm>
          <a:prstGeom prst="rect">
            <a:avLst/>
          </a:prstGeom>
          <a:noFill/>
        </p:spPr>
        <p:txBody>
          <a:bodyPr wrap="square">
            <a:spAutoFit/>
          </a:bodyPr>
          <a:lstStyle/>
          <a:p>
            <a:r>
              <a:rPr kumimoji="0" lang="uk-UA" sz="6600" b="1" i="0" u="none" strike="noStrike" kern="1200" cap="none" spc="0" normalizeH="0" baseline="0" noProof="0" dirty="0">
                <a:ln w="11430"/>
                <a:gradFill>
                  <a:gsLst>
                    <a:gs pos="0">
                      <a:srgbClr val="3C9770">
                        <a:tint val="70000"/>
                        <a:satMod val="245000"/>
                      </a:srgbClr>
                    </a:gs>
                    <a:gs pos="75000">
                      <a:srgbClr val="3C9770">
                        <a:tint val="90000"/>
                        <a:shade val="60000"/>
                        <a:satMod val="240000"/>
                      </a:srgbClr>
                    </a:gs>
                    <a:gs pos="100000">
                      <a:srgbClr val="3C9770">
                        <a:tint val="100000"/>
                        <a:shade val="50000"/>
                        <a:satMod val="240000"/>
                      </a:srgbClr>
                    </a:gs>
                  </a:gsLst>
                  <a:lin ang="5400000"/>
                </a:gradFill>
                <a:effectLst>
                  <a:outerShdw blurRad="50800" dist="39000" dir="5460000" algn="tl">
                    <a:srgbClr val="000000">
                      <a:alpha val="38000"/>
                    </a:srgbClr>
                  </a:outerShdw>
                </a:effectLst>
                <a:uLnTx/>
                <a:uFillTx/>
                <a:latin typeface="Garamond" panose="02020404030301010803"/>
                <a:ea typeface="+mj-ea"/>
                <a:cs typeface="+mj-cs"/>
              </a:rPr>
              <a:t>ДЯКУЮ</a:t>
            </a:r>
            <a:br>
              <a:rPr kumimoji="0" lang="uk-UA" sz="6600" b="1" i="0" u="none" strike="noStrike" kern="1200" cap="none" spc="0" normalizeH="0" baseline="0" noProof="0" dirty="0">
                <a:ln w="11430"/>
                <a:gradFill>
                  <a:gsLst>
                    <a:gs pos="0">
                      <a:srgbClr val="3C9770">
                        <a:tint val="70000"/>
                        <a:satMod val="245000"/>
                      </a:srgbClr>
                    </a:gs>
                    <a:gs pos="75000">
                      <a:srgbClr val="3C9770">
                        <a:tint val="90000"/>
                        <a:shade val="60000"/>
                        <a:satMod val="240000"/>
                      </a:srgbClr>
                    </a:gs>
                    <a:gs pos="100000">
                      <a:srgbClr val="3C9770">
                        <a:tint val="100000"/>
                        <a:shade val="50000"/>
                        <a:satMod val="240000"/>
                      </a:srgbClr>
                    </a:gs>
                  </a:gsLst>
                  <a:lin ang="5400000"/>
                </a:gradFill>
                <a:effectLst>
                  <a:outerShdw blurRad="50800" dist="39000" dir="5460000" algn="tl">
                    <a:srgbClr val="000000">
                      <a:alpha val="38000"/>
                    </a:srgbClr>
                  </a:outerShdw>
                </a:effectLst>
                <a:uLnTx/>
                <a:uFillTx/>
                <a:latin typeface="Garamond" panose="02020404030301010803"/>
                <a:ea typeface="+mj-ea"/>
                <a:cs typeface="+mj-cs"/>
              </a:rPr>
            </a:br>
            <a:r>
              <a:rPr kumimoji="0" lang="uk-UA" sz="6600" b="1" i="0" u="none" strike="noStrike" kern="1200" cap="none" spc="0" normalizeH="0" baseline="0" noProof="0" dirty="0">
                <a:ln w="11430"/>
                <a:gradFill>
                  <a:gsLst>
                    <a:gs pos="0">
                      <a:srgbClr val="3C9770">
                        <a:tint val="70000"/>
                        <a:satMod val="245000"/>
                      </a:srgbClr>
                    </a:gs>
                    <a:gs pos="75000">
                      <a:srgbClr val="3C9770">
                        <a:tint val="90000"/>
                        <a:shade val="60000"/>
                        <a:satMod val="240000"/>
                      </a:srgbClr>
                    </a:gs>
                    <a:gs pos="100000">
                      <a:srgbClr val="3C9770">
                        <a:tint val="100000"/>
                        <a:shade val="50000"/>
                        <a:satMod val="240000"/>
                      </a:srgbClr>
                    </a:gs>
                  </a:gsLst>
                  <a:lin ang="5400000"/>
                </a:gradFill>
                <a:effectLst>
                  <a:outerShdw blurRad="50800" dist="39000" dir="5460000" algn="tl">
                    <a:srgbClr val="000000">
                      <a:alpha val="38000"/>
                    </a:srgbClr>
                  </a:outerShdw>
                </a:effectLst>
                <a:uLnTx/>
                <a:uFillTx/>
                <a:latin typeface="Garamond" panose="02020404030301010803"/>
                <a:ea typeface="+mj-ea"/>
                <a:cs typeface="+mj-cs"/>
              </a:rPr>
              <a:t> ЗА УВАГУ!</a:t>
            </a:r>
            <a:endParaRPr lang="uk-UA" dirty="0"/>
          </a:p>
        </p:txBody>
      </p:sp>
    </p:spTree>
    <p:extLst>
      <p:ext uri="{BB962C8B-B14F-4D97-AF65-F5344CB8AC3E}">
        <p14:creationId xmlns:p14="http://schemas.microsoft.com/office/powerpoint/2010/main" val="306431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4E5CC-C44B-49CC-B2FE-5CA42DD7D136}"/>
              </a:ext>
            </a:extLst>
          </p:cNvPr>
          <p:cNvSpPr>
            <a:spLocks noGrp="1"/>
          </p:cNvSpPr>
          <p:nvPr>
            <p:ph type="title"/>
          </p:nvPr>
        </p:nvSpPr>
        <p:spPr>
          <a:xfrm>
            <a:off x="683568" y="915337"/>
            <a:ext cx="7776863" cy="5105951"/>
          </a:xfrm>
        </p:spPr>
        <p:txBody>
          <a:bodyPr>
            <a:normAutofit/>
          </a:bodyPr>
          <a:lstStyle/>
          <a:p>
            <a:pPr algn="l"/>
            <a:r>
              <a:rPr lang="uk-UA" sz="2400" dirty="0"/>
              <a:t>На початок ХХ ст. Харків стає промисловим, науковим і культурним центром з величезним потенціалом. </a:t>
            </a:r>
            <a:br>
              <a:rPr lang="uk-UA" sz="2400" dirty="0"/>
            </a:br>
            <a:br>
              <a:rPr lang="uk-UA" sz="2400" dirty="0"/>
            </a:br>
            <a:r>
              <a:rPr lang="uk-UA" sz="2400" dirty="0"/>
              <a:t>Нове століття </a:t>
            </a:r>
            <a:r>
              <a:rPr lang="uk-UA" sz="2400" dirty="0" err="1"/>
              <a:t>внесло</a:t>
            </a:r>
            <a:r>
              <a:rPr lang="uk-UA" sz="2400" dirty="0"/>
              <a:t> свої несподівані корективи у розвиток міста. З Харковом пов'язано багато важливих подій в історії України: </a:t>
            </a:r>
            <a:br>
              <a:rPr lang="uk-UA" sz="2400" dirty="0"/>
            </a:br>
            <a:br>
              <a:rPr lang="uk-UA" sz="2400" dirty="0"/>
            </a:br>
            <a:r>
              <a:rPr lang="uk-UA" sz="2400" dirty="0">
                <a:solidFill>
                  <a:srgbClr val="FF0000"/>
                </a:solidFill>
              </a:rPr>
              <a:t>29 січня </a:t>
            </a:r>
            <a:r>
              <a:rPr lang="uk-UA" sz="2400" dirty="0"/>
              <a:t>(за старим стилем) </a:t>
            </a:r>
            <a:r>
              <a:rPr lang="uk-UA" sz="2400" dirty="0">
                <a:solidFill>
                  <a:srgbClr val="FF0000"/>
                </a:solidFill>
              </a:rPr>
              <a:t>1900 р</a:t>
            </a:r>
            <a:r>
              <a:rPr lang="uk-UA" sz="2400" dirty="0"/>
              <a:t>. тут створено першу українську політичну партію в Придніпровській Україні </a:t>
            </a:r>
            <a:r>
              <a:rPr lang="uk-UA" sz="2400" dirty="0">
                <a:solidFill>
                  <a:srgbClr val="FF0000"/>
                </a:solidFill>
              </a:rPr>
              <a:t>- РУП </a:t>
            </a:r>
            <a:r>
              <a:rPr lang="uk-UA" sz="2400" dirty="0"/>
              <a:t>(Революційна українська партія), </a:t>
            </a:r>
            <a:br>
              <a:rPr lang="uk-UA" sz="2400" dirty="0"/>
            </a:br>
            <a:br>
              <a:rPr lang="uk-UA" sz="2400" dirty="0"/>
            </a:br>
            <a:r>
              <a:rPr lang="uk-UA" sz="2400" dirty="0">
                <a:solidFill>
                  <a:srgbClr val="FF0000"/>
                </a:solidFill>
              </a:rPr>
              <a:t>12 грудня 1917 р. </a:t>
            </a:r>
            <a:r>
              <a:rPr lang="uk-UA" sz="2400" dirty="0"/>
              <a:t>- проголошено радянську владу. </a:t>
            </a:r>
            <a:br>
              <a:rPr lang="uk-UA" sz="2400" dirty="0"/>
            </a:br>
            <a:endParaRPr lang="uk-UA" sz="2400" dirty="0"/>
          </a:p>
        </p:txBody>
      </p:sp>
    </p:spTree>
    <p:extLst>
      <p:ext uri="{BB962C8B-B14F-4D97-AF65-F5344CB8AC3E}">
        <p14:creationId xmlns:p14="http://schemas.microsoft.com/office/powerpoint/2010/main" val="77053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71EC42-16D9-4C99-B37D-C344D0C4DCE9}"/>
              </a:ext>
            </a:extLst>
          </p:cNvPr>
          <p:cNvSpPr>
            <a:spLocks noGrp="1"/>
          </p:cNvSpPr>
          <p:nvPr>
            <p:ph type="title"/>
          </p:nvPr>
        </p:nvSpPr>
        <p:spPr>
          <a:xfrm>
            <a:off x="1835696" y="620689"/>
            <a:ext cx="6912768" cy="4680519"/>
          </a:xfrm>
        </p:spPr>
        <p:txBody>
          <a:bodyPr>
            <a:normAutofit fontScale="90000"/>
          </a:bodyPr>
          <a:lstStyle/>
          <a:p>
            <a:pPr algn="l"/>
            <a:r>
              <a:rPr lang="uk-UA" sz="2800" dirty="0"/>
              <a:t>Відбулася політизація національного руху в Україні. Виникла низка політичних гуртків та перших українських партій.</a:t>
            </a:r>
            <a:br>
              <a:rPr lang="uk-UA" sz="2800" dirty="0"/>
            </a:br>
            <a:r>
              <a:rPr lang="uk-UA" sz="2800" dirty="0"/>
              <a:t>У 1897р. В Харкові заходами Дмитра Антоновича, Лева </a:t>
            </a:r>
            <a:r>
              <a:rPr lang="uk-UA" sz="2800" dirty="0" err="1"/>
              <a:t>Мацієвича</a:t>
            </a:r>
            <a:r>
              <a:rPr lang="uk-UA" sz="2800" dirty="0"/>
              <a:t> та Михайла Русова виникла </a:t>
            </a:r>
            <a:r>
              <a:rPr lang="uk-UA" sz="2800" dirty="0" err="1"/>
              <a:t>студетська</a:t>
            </a:r>
            <a:r>
              <a:rPr lang="uk-UA" sz="2800" dirty="0"/>
              <a:t> група на основі якої 1900 р. була створена РУП (Революційна українська партія)</a:t>
            </a:r>
            <a:br>
              <a:rPr lang="uk-UA" sz="2800" dirty="0"/>
            </a:br>
            <a:r>
              <a:rPr lang="uk-UA" sz="2800" dirty="0"/>
              <a:t>Цього ж року харківський адвокат Микола Міхновський видав брошуру під назвою «</a:t>
            </a:r>
            <a:r>
              <a:rPr lang="uk-UA" sz="2800" dirty="0">
                <a:solidFill>
                  <a:srgbClr val="FF0000"/>
                </a:solidFill>
              </a:rPr>
              <a:t>Самостійна Україна</a:t>
            </a:r>
            <a:r>
              <a:rPr lang="uk-UA" sz="2800" dirty="0"/>
              <a:t>». Ця книжка проголошувала ідеал </a:t>
            </a:r>
            <a:r>
              <a:rPr lang="uk-UA" sz="2800" dirty="0">
                <a:solidFill>
                  <a:srgbClr val="FF0000"/>
                </a:solidFill>
              </a:rPr>
              <a:t>«єдиної, нероздільної, вільної, самостійної України»</a:t>
            </a:r>
          </a:p>
        </p:txBody>
      </p:sp>
      <p:pic>
        <p:nvPicPr>
          <p:cNvPr id="3" name="Рисунок 2">
            <a:extLst>
              <a:ext uri="{FF2B5EF4-FFF2-40B4-BE49-F238E27FC236}">
                <a16:creationId xmlns:a16="http://schemas.microsoft.com/office/drawing/2014/main" id="{F8AFA2F6-FE34-4EB4-9646-5133E200E69E}"/>
              </a:ext>
            </a:extLst>
          </p:cNvPr>
          <p:cNvPicPr>
            <a:picLocks noChangeAspect="1"/>
          </p:cNvPicPr>
          <p:nvPr/>
        </p:nvPicPr>
        <p:blipFill>
          <a:blip r:embed="rId2"/>
          <a:stretch>
            <a:fillRect/>
          </a:stretch>
        </p:blipFill>
        <p:spPr>
          <a:xfrm>
            <a:off x="-59779" y="0"/>
            <a:ext cx="1895475" cy="2409825"/>
          </a:xfrm>
          <a:prstGeom prst="rect">
            <a:avLst/>
          </a:prstGeom>
        </p:spPr>
      </p:pic>
      <p:pic>
        <p:nvPicPr>
          <p:cNvPr id="4" name="Рисунок 3">
            <a:extLst>
              <a:ext uri="{FF2B5EF4-FFF2-40B4-BE49-F238E27FC236}">
                <a16:creationId xmlns:a16="http://schemas.microsoft.com/office/drawing/2014/main" id="{DAB7D01D-74C7-4408-81E5-0681C9BDE3E7}"/>
              </a:ext>
            </a:extLst>
          </p:cNvPr>
          <p:cNvPicPr>
            <a:picLocks noChangeAspect="1"/>
          </p:cNvPicPr>
          <p:nvPr/>
        </p:nvPicPr>
        <p:blipFill>
          <a:blip r:embed="rId3"/>
          <a:stretch>
            <a:fillRect/>
          </a:stretch>
        </p:blipFill>
        <p:spPr>
          <a:xfrm>
            <a:off x="-62555" y="1901316"/>
            <a:ext cx="1679451" cy="2546860"/>
          </a:xfrm>
          <a:prstGeom prst="rect">
            <a:avLst/>
          </a:prstGeom>
        </p:spPr>
      </p:pic>
      <p:pic>
        <p:nvPicPr>
          <p:cNvPr id="6" name="Рисунок 5">
            <a:extLst>
              <a:ext uri="{FF2B5EF4-FFF2-40B4-BE49-F238E27FC236}">
                <a16:creationId xmlns:a16="http://schemas.microsoft.com/office/drawing/2014/main" id="{DC016FF9-366B-4A55-8D64-AED3097E1827}"/>
              </a:ext>
            </a:extLst>
          </p:cNvPr>
          <p:cNvPicPr>
            <a:picLocks noChangeAspect="1"/>
          </p:cNvPicPr>
          <p:nvPr/>
        </p:nvPicPr>
        <p:blipFill>
          <a:blip r:embed="rId4"/>
          <a:stretch>
            <a:fillRect/>
          </a:stretch>
        </p:blipFill>
        <p:spPr>
          <a:xfrm>
            <a:off x="-49798" y="-137035"/>
            <a:ext cx="1993565" cy="664522"/>
          </a:xfrm>
          <a:prstGeom prst="rect">
            <a:avLst/>
          </a:prstGeom>
        </p:spPr>
      </p:pic>
      <p:pic>
        <p:nvPicPr>
          <p:cNvPr id="8" name="Рисунок 7">
            <a:extLst>
              <a:ext uri="{FF2B5EF4-FFF2-40B4-BE49-F238E27FC236}">
                <a16:creationId xmlns:a16="http://schemas.microsoft.com/office/drawing/2014/main" id="{1E02F798-6FE5-4E08-8358-683FD5DFB144}"/>
              </a:ext>
            </a:extLst>
          </p:cNvPr>
          <p:cNvPicPr>
            <a:picLocks noChangeAspect="1"/>
          </p:cNvPicPr>
          <p:nvPr/>
        </p:nvPicPr>
        <p:blipFill>
          <a:blip r:embed="rId5"/>
          <a:stretch>
            <a:fillRect/>
          </a:stretch>
        </p:blipFill>
        <p:spPr>
          <a:xfrm>
            <a:off x="47631" y="4299201"/>
            <a:ext cx="1127858" cy="664522"/>
          </a:xfrm>
          <a:prstGeom prst="rect">
            <a:avLst/>
          </a:prstGeom>
        </p:spPr>
      </p:pic>
      <p:pic>
        <p:nvPicPr>
          <p:cNvPr id="9" name="Рисунок 8">
            <a:extLst>
              <a:ext uri="{FF2B5EF4-FFF2-40B4-BE49-F238E27FC236}">
                <a16:creationId xmlns:a16="http://schemas.microsoft.com/office/drawing/2014/main" id="{C4C8172E-EF4A-42B7-A728-08D86A2C3B35}"/>
              </a:ext>
            </a:extLst>
          </p:cNvPr>
          <p:cNvPicPr>
            <a:picLocks noChangeAspect="1"/>
          </p:cNvPicPr>
          <p:nvPr/>
        </p:nvPicPr>
        <p:blipFill>
          <a:blip r:embed="rId6"/>
          <a:stretch>
            <a:fillRect/>
          </a:stretch>
        </p:blipFill>
        <p:spPr>
          <a:xfrm>
            <a:off x="-49797" y="4664327"/>
            <a:ext cx="1453446" cy="2192082"/>
          </a:xfrm>
          <a:prstGeom prst="rect">
            <a:avLst/>
          </a:prstGeom>
        </p:spPr>
      </p:pic>
      <p:pic>
        <p:nvPicPr>
          <p:cNvPr id="11" name="Рисунок 10">
            <a:extLst>
              <a:ext uri="{FF2B5EF4-FFF2-40B4-BE49-F238E27FC236}">
                <a16:creationId xmlns:a16="http://schemas.microsoft.com/office/drawing/2014/main" id="{609FD7D2-DDC0-48FD-88E8-3AC822A348CD}"/>
              </a:ext>
            </a:extLst>
          </p:cNvPr>
          <p:cNvPicPr>
            <a:picLocks noChangeAspect="1"/>
          </p:cNvPicPr>
          <p:nvPr/>
        </p:nvPicPr>
        <p:blipFill>
          <a:blip r:embed="rId7"/>
          <a:stretch>
            <a:fillRect/>
          </a:stretch>
        </p:blipFill>
        <p:spPr>
          <a:xfrm>
            <a:off x="1187884" y="6321298"/>
            <a:ext cx="2091109" cy="664522"/>
          </a:xfrm>
          <a:prstGeom prst="rect">
            <a:avLst/>
          </a:prstGeom>
        </p:spPr>
      </p:pic>
      <p:pic>
        <p:nvPicPr>
          <p:cNvPr id="12" name="Рисунок 11">
            <a:extLst>
              <a:ext uri="{FF2B5EF4-FFF2-40B4-BE49-F238E27FC236}">
                <a16:creationId xmlns:a16="http://schemas.microsoft.com/office/drawing/2014/main" id="{03899191-EBF7-44B3-9C67-5745921BBE11}"/>
              </a:ext>
            </a:extLst>
          </p:cNvPr>
          <p:cNvPicPr>
            <a:picLocks noChangeAspect="1"/>
          </p:cNvPicPr>
          <p:nvPr/>
        </p:nvPicPr>
        <p:blipFill>
          <a:blip r:embed="rId8"/>
          <a:stretch>
            <a:fillRect/>
          </a:stretch>
        </p:blipFill>
        <p:spPr>
          <a:xfrm>
            <a:off x="3148012" y="5365205"/>
            <a:ext cx="2847975" cy="1600200"/>
          </a:xfrm>
          <a:prstGeom prst="rect">
            <a:avLst/>
          </a:prstGeom>
        </p:spPr>
      </p:pic>
    </p:spTree>
    <p:extLst>
      <p:ext uri="{BB962C8B-B14F-4D97-AF65-F5344CB8AC3E}">
        <p14:creationId xmlns:p14="http://schemas.microsoft.com/office/powerpoint/2010/main" val="372616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3AFA79-2A2E-46DC-B748-C00EDE67EE67}"/>
              </a:ext>
            </a:extLst>
          </p:cNvPr>
          <p:cNvSpPr>
            <a:spLocks noGrp="1"/>
          </p:cNvSpPr>
          <p:nvPr>
            <p:ph type="title"/>
          </p:nvPr>
        </p:nvSpPr>
        <p:spPr/>
        <p:txBody>
          <a:bodyPr>
            <a:normAutofit/>
          </a:bodyPr>
          <a:lstStyle/>
          <a:p>
            <a:r>
              <a:rPr lang="uk-UA" sz="3200" dirty="0"/>
              <a:t>Члени Харківської </a:t>
            </a:r>
            <a:r>
              <a:rPr lang="uk-UA" sz="3200" dirty="0" err="1"/>
              <a:t>Студенстської</a:t>
            </a:r>
            <a:r>
              <a:rPr lang="uk-UA" sz="3200" dirty="0"/>
              <a:t> громади засновники РУП</a:t>
            </a:r>
          </a:p>
        </p:txBody>
      </p:sp>
      <p:pic>
        <p:nvPicPr>
          <p:cNvPr id="3" name="Рисунок 2">
            <a:extLst>
              <a:ext uri="{FF2B5EF4-FFF2-40B4-BE49-F238E27FC236}">
                <a16:creationId xmlns:a16="http://schemas.microsoft.com/office/drawing/2014/main" id="{6CE52F5F-12F9-4320-B172-9BB47B724629}"/>
              </a:ext>
            </a:extLst>
          </p:cNvPr>
          <p:cNvPicPr>
            <a:picLocks noChangeAspect="1"/>
          </p:cNvPicPr>
          <p:nvPr/>
        </p:nvPicPr>
        <p:blipFill>
          <a:blip r:embed="rId2"/>
          <a:stretch>
            <a:fillRect/>
          </a:stretch>
        </p:blipFill>
        <p:spPr>
          <a:xfrm>
            <a:off x="1907704" y="2564904"/>
            <a:ext cx="4425081" cy="2854891"/>
          </a:xfrm>
          <a:prstGeom prst="rect">
            <a:avLst/>
          </a:prstGeom>
        </p:spPr>
      </p:pic>
    </p:spTree>
    <p:extLst>
      <p:ext uri="{BB962C8B-B14F-4D97-AF65-F5344CB8AC3E}">
        <p14:creationId xmlns:p14="http://schemas.microsoft.com/office/powerpoint/2010/main" val="140781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4E1B2-5059-4F3A-84AF-A1BD91EEB2A2}"/>
              </a:ext>
            </a:extLst>
          </p:cNvPr>
          <p:cNvSpPr>
            <a:spLocks noGrp="1"/>
          </p:cNvSpPr>
          <p:nvPr>
            <p:ph type="title"/>
          </p:nvPr>
        </p:nvSpPr>
        <p:spPr>
          <a:xfrm>
            <a:off x="1176865" y="915337"/>
            <a:ext cx="6798735" cy="5321975"/>
          </a:xfrm>
        </p:spPr>
        <p:txBody>
          <a:bodyPr>
            <a:normAutofit/>
          </a:bodyPr>
          <a:lstStyle/>
          <a:p>
            <a:r>
              <a:rPr lang="uk-UA" sz="2800" dirty="0"/>
              <a:t>1900 р. в Харкові відбулася перша травнева політична демонстрація, організована комітетом РСДРП. У демонстрації взяли участь понад 10 тис. робітників.</a:t>
            </a:r>
            <a:br>
              <a:rPr lang="uk-UA" sz="2800" dirty="0"/>
            </a:br>
            <a:br>
              <a:rPr lang="uk-UA" sz="2800" dirty="0"/>
            </a:br>
            <a:r>
              <a:rPr lang="uk-UA" sz="2800" dirty="0"/>
              <a:t>У 19010і 1902 рр. у Харкові знов відбулися численні першотравневі страйки, головними учасниками яких були студенти й робітники.</a:t>
            </a:r>
          </a:p>
        </p:txBody>
      </p:sp>
      <p:pic>
        <p:nvPicPr>
          <p:cNvPr id="3" name="Рисунок 2">
            <a:extLst>
              <a:ext uri="{FF2B5EF4-FFF2-40B4-BE49-F238E27FC236}">
                <a16:creationId xmlns:a16="http://schemas.microsoft.com/office/drawing/2014/main" id="{332EA5BC-17CE-4FB2-89F5-3370A4BD61C7}"/>
              </a:ext>
            </a:extLst>
          </p:cNvPr>
          <p:cNvPicPr>
            <a:picLocks noChangeAspect="1"/>
          </p:cNvPicPr>
          <p:nvPr/>
        </p:nvPicPr>
        <p:blipFill>
          <a:blip r:embed="rId2"/>
          <a:stretch>
            <a:fillRect/>
          </a:stretch>
        </p:blipFill>
        <p:spPr>
          <a:xfrm>
            <a:off x="0" y="39037"/>
            <a:ext cx="2609850" cy="1752600"/>
          </a:xfrm>
          <a:prstGeom prst="rect">
            <a:avLst/>
          </a:prstGeom>
        </p:spPr>
      </p:pic>
    </p:spTree>
    <p:extLst>
      <p:ext uri="{BB962C8B-B14F-4D97-AF65-F5344CB8AC3E}">
        <p14:creationId xmlns:p14="http://schemas.microsoft.com/office/powerpoint/2010/main" val="280766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2030384"/>
              </p:ext>
            </p:extLst>
          </p:nvPr>
        </p:nvGraphicFramePr>
        <p:xfrm>
          <a:off x="107504" y="836712"/>
          <a:ext cx="8880647" cy="5931937"/>
        </p:xfrm>
        <a:graphic>
          <a:graphicData uri="http://schemas.openxmlformats.org/drawingml/2006/table">
            <a:tbl>
              <a:tblPr firstRow="1" bandRow="1">
                <a:tableStyleId>{5C22544A-7EE6-4342-B048-85BDC9FD1C3A}</a:tableStyleId>
              </a:tblPr>
              <a:tblGrid>
                <a:gridCol w="1102272">
                  <a:extLst>
                    <a:ext uri="{9D8B030D-6E8A-4147-A177-3AD203B41FA5}">
                      <a16:colId xmlns:a16="http://schemas.microsoft.com/office/drawing/2014/main" val="20000"/>
                    </a:ext>
                  </a:extLst>
                </a:gridCol>
                <a:gridCol w="3201604">
                  <a:extLst>
                    <a:ext uri="{9D8B030D-6E8A-4147-A177-3AD203B41FA5}">
                      <a16:colId xmlns:a16="http://schemas.microsoft.com/office/drawing/2014/main" val="20001"/>
                    </a:ext>
                  </a:extLst>
                </a:gridCol>
                <a:gridCol w="4576771">
                  <a:extLst>
                    <a:ext uri="{9D8B030D-6E8A-4147-A177-3AD203B41FA5}">
                      <a16:colId xmlns:a16="http://schemas.microsoft.com/office/drawing/2014/main" val="20002"/>
                    </a:ext>
                  </a:extLst>
                </a:gridCol>
              </a:tblGrid>
              <a:tr h="1032626">
                <a:tc>
                  <a:txBody>
                    <a:bodyPr/>
                    <a:lstStyle/>
                    <a:p>
                      <a:r>
                        <a:rPr lang="uk-UA" sz="2800" dirty="0"/>
                        <a:t>Дата</a:t>
                      </a:r>
                      <a:endParaRPr lang="ru-RU" dirty="0"/>
                    </a:p>
                  </a:txBody>
                  <a:tcPr/>
                </a:tc>
                <a:tc>
                  <a:txBody>
                    <a:bodyPr/>
                    <a:lstStyle/>
                    <a:p>
                      <a:r>
                        <a:rPr lang="uk-UA" sz="2800" b="1" kern="1200" dirty="0" err="1">
                          <a:solidFill>
                            <a:schemeClr val="lt1"/>
                          </a:solidFill>
                          <a:latin typeface="+mn-lt"/>
                          <a:ea typeface="+mn-ea"/>
                          <a:cs typeface="+mn-cs"/>
                        </a:rPr>
                        <a:t>Підприємсво</a:t>
                      </a:r>
                      <a:r>
                        <a:rPr lang="uk-UA" sz="2800" b="1" kern="1200" dirty="0">
                          <a:solidFill>
                            <a:schemeClr val="lt1"/>
                          </a:solidFill>
                          <a:latin typeface="+mn-lt"/>
                          <a:ea typeface="+mn-ea"/>
                          <a:cs typeface="+mn-cs"/>
                        </a:rPr>
                        <a:t>, населений пункт.</a:t>
                      </a:r>
                      <a:endParaRPr lang="ru-RU" sz="2800" b="1" kern="1200" dirty="0">
                        <a:solidFill>
                          <a:schemeClr val="lt1"/>
                        </a:solidFill>
                        <a:latin typeface="+mn-lt"/>
                        <a:ea typeface="+mn-ea"/>
                        <a:cs typeface="+mn-cs"/>
                      </a:endParaRPr>
                    </a:p>
                  </a:txBody>
                  <a:tcPr/>
                </a:tc>
                <a:tc>
                  <a:txBody>
                    <a:bodyPr/>
                    <a:lstStyle/>
                    <a:p>
                      <a:r>
                        <a:rPr lang="uk-UA" sz="2800" b="1" kern="1200" dirty="0">
                          <a:solidFill>
                            <a:schemeClr val="lt1"/>
                          </a:solidFill>
                          <a:latin typeface="+mn-lt"/>
                          <a:ea typeface="+mn-ea"/>
                          <a:cs typeface="+mn-cs"/>
                        </a:rPr>
                        <a:t>Характеристика</a:t>
                      </a:r>
                      <a:r>
                        <a:rPr lang="uk-UA" dirty="0"/>
                        <a:t> </a:t>
                      </a:r>
                      <a:r>
                        <a:rPr lang="uk-UA" sz="2800" b="1" kern="1200" dirty="0">
                          <a:solidFill>
                            <a:schemeClr val="lt1"/>
                          </a:solidFill>
                          <a:latin typeface="+mn-lt"/>
                          <a:ea typeface="+mn-ea"/>
                          <a:cs typeface="+mn-cs"/>
                        </a:rPr>
                        <a:t>події</a:t>
                      </a:r>
                      <a:endParaRPr lang="ru-RU" sz="2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1299110">
                <a:tc>
                  <a:txBody>
                    <a:bodyPr/>
                    <a:lstStyle/>
                    <a:p>
                      <a:r>
                        <a:rPr lang="uk-UA" dirty="0"/>
                        <a:t>1900 рік</a:t>
                      </a:r>
                      <a:endParaRPr lang="ru-RU" dirty="0"/>
                    </a:p>
                  </a:txBody>
                  <a:tcPr/>
                </a:tc>
                <a:tc>
                  <a:txBody>
                    <a:bodyPr/>
                    <a:lstStyle/>
                    <a:p>
                      <a:r>
                        <a:rPr lang="uk-UA" dirty="0" err="1"/>
                        <a:t>Валківський</a:t>
                      </a:r>
                      <a:r>
                        <a:rPr lang="uk-UA" dirty="0"/>
                        <a:t>,Богодухівський,</a:t>
                      </a:r>
                    </a:p>
                    <a:p>
                      <a:r>
                        <a:rPr lang="uk-UA" dirty="0" err="1"/>
                        <a:t>Зміївський</a:t>
                      </a:r>
                      <a:r>
                        <a:rPr lang="uk-UA" baseline="0" dirty="0"/>
                        <a:t> повіти</a:t>
                      </a:r>
                      <a:endParaRPr lang="ru-RU" dirty="0"/>
                    </a:p>
                  </a:txBody>
                  <a:tcPr/>
                </a:tc>
                <a:tc>
                  <a:txBody>
                    <a:bodyPr/>
                    <a:lstStyle/>
                    <a:p>
                      <a:r>
                        <a:rPr lang="ru-RU" dirty="0" err="1"/>
                        <a:t>Царський</a:t>
                      </a:r>
                      <a:r>
                        <a:rPr lang="ru-RU" dirty="0"/>
                        <a:t> уряд </a:t>
                      </a:r>
                      <a:r>
                        <a:rPr lang="ru-RU" dirty="0" err="1"/>
                        <a:t>жорстоко</a:t>
                      </a:r>
                      <a:r>
                        <a:rPr lang="ru-RU" dirty="0"/>
                        <a:t> придушив </a:t>
                      </a:r>
                      <a:r>
                        <a:rPr lang="ru-RU" dirty="0" err="1"/>
                        <a:t>повстання</a:t>
                      </a:r>
                      <a:r>
                        <a:rPr lang="ru-RU" dirty="0"/>
                        <a:t>. </a:t>
                      </a:r>
                      <a:r>
                        <a:rPr lang="ru-RU" dirty="0" err="1"/>
                        <a:t>Було</a:t>
                      </a:r>
                      <a:r>
                        <a:rPr lang="ru-RU" dirty="0"/>
                        <a:t> </a:t>
                      </a:r>
                      <a:r>
                        <a:rPr lang="ru-RU" dirty="0" err="1"/>
                        <a:t>віддано</a:t>
                      </a:r>
                      <a:r>
                        <a:rPr lang="ru-RU" dirty="0"/>
                        <a:t> до суду 500</a:t>
                      </a:r>
                      <a:r>
                        <a:rPr lang="ru-RU" baseline="0" dirty="0"/>
                        <a:t> </a:t>
                      </a:r>
                      <a:r>
                        <a:rPr lang="ru-RU" baseline="0" dirty="0" err="1"/>
                        <a:t>чоловік.Селян</a:t>
                      </a:r>
                      <a:r>
                        <a:rPr lang="ru-RU" baseline="0" dirty="0"/>
                        <a:t> </a:t>
                      </a:r>
                      <a:r>
                        <a:rPr lang="ru-RU" baseline="0" dirty="0" err="1"/>
                        <a:t>змусили</a:t>
                      </a:r>
                      <a:r>
                        <a:rPr lang="ru-RU" baseline="0" dirty="0"/>
                        <a:t> </a:t>
                      </a:r>
                      <a:r>
                        <a:rPr lang="ru-RU" baseline="0" dirty="0" err="1"/>
                        <a:t>відшкодовувати</a:t>
                      </a:r>
                      <a:r>
                        <a:rPr lang="ru-RU" baseline="0" dirty="0"/>
                        <a:t> </a:t>
                      </a:r>
                      <a:r>
                        <a:rPr lang="ru-RU" dirty="0" err="1"/>
                        <a:t>збитки</a:t>
                      </a:r>
                      <a:r>
                        <a:rPr lang="ru-RU" dirty="0"/>
                        <a:t> у </a:t>
                      </a:r>
                      <a:r>
                        <a:rPr lang="ru-RU" dirty="0" err="1"/>
                        <a:t>розмірі</a:t>
                      </a:r>
                      <a:r>
                        <a:rPr lang="ru-RU" dirty="0"/>
                        <a:t> 800 тис. </a:t>
                      </a:r>
                      <a:r>
                        <a:rPr lang="ru-RU" dirty="0" err="1"/>
                        <a:t>крб</a:t>
                      </a:r>
                      <a:r>
                        <a:rPr lang="ru-RU" dirty="0"/>
                        <a:t>. </a:t>
                      </a:r>
                    </a:p>
                  </a:txBody>
                  <a:tcPr/>
                </a:tc>
                <a:extLst>
                  <a:ext uri="{0D108BD9-81ED-4DB2-BD59-A6C34878D82A}">
                    <a16:rowId xmlns:a16="http://schemas.microsoft.com/office/drawing/2014/main" val="10001"/>
                  </a:ext>
                </a:extLst>
              </a:tr>
              <a:tr h="399726">
                <a:tc>
                  <a:txBody>
                    <a:bodyPr/>
                    <a:lstStyle/>
                    <a:p>
                      <a:endParaRPr lang="ru-RU" dirty="0"/>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2"/>
                  </a:ext>
                </a:extLst>
              </a:tr>
              <a:tr h="640095">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3"/>
                  </a:ext>
                </a:extLst>
              </a:tr>
              <a:tr h="640095">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4"/>
                  </a:ext>
                </a:extLst>
              </a:tr>
              <a:tr h="640095">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5"/>
                  </a:ext>
                </a:extLst>
              </a:tr>
              <a:tr h="640095">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6"/>
                  </a:ext>
                </a:extLst>
              </a:tr>
              <a:tr h="640095">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395536" y="0"/>
            <a:ext cx="81369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Виступи робітників та селян 1900-1907 роки</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2400" dirty="0">
                <a:solidFill>
                  <a:prstClr val="black"/>
                </a:solidFill>
                <a:latin typeface="Corbel" panose="020B0503020204020204" pitchFamily="34" charset="0"/>
              </a:rPr>
              <a:t>Заповнити таблицю с.205-206</a:t>
            </a:r>
            <a:endParaRPr kumimoji="0" lang="ru-RU"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420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6EB59B-5A8B-43F4-B225-8571BD0A404A}"/>
              </a:ext>
            </a:extLst>
          </p:cNvPr>
          <p:cNvSpPr>
            <a:spLocks noGrp="1"/>
          </p:cNvSpPr>
          <p:nvPr>
            <p:ph type="title"/>
          </p:nvPr>
        </p:nvSpPr>
        <p:spPr>
          <a:xfrm>
            <a:off x="1176865" y="915337"/>
            <a:ext cx="6798735" cy="5249967"/>
          </a:xfrm>
        </p:spPr>
        <p:txBody>
          <a:bodyPr>
            <a:normAutofit/>
          </a:bodyPr>
          <a:lstStyle/>
          <a:p>
            <a:r>
              <a:rPr lang="uk-UA" sz="2800" dirty="0"/>
              <a:t>Березень –квітень 1917р. у Харкові та повітових центрах створюються Ради робітничих та селянських депутатів.</a:t>
            </a:r>
            <a:br>
              <a:rPr lang="uk-UA" sz="2800" dirty="0"/>
            </a:br>
            <a:br>
              <a:rPr lang="uk-UA" sz="2800" dirty="0"/>
            </a:br>
            <a:r>
              <a:rPr lang="uk-UA" sz="2800" dirty="0"/>
              <a:t>У деяких селах – Ради селянських депутатів.</a:t>
            </a:r>
            <a:br>
              <a:rPr lang="uk-UA" sz="2800" dirty="0"/>
            </a:br>
            <a:r>
              <a:rPr lang="uk-UA" sz="2800" dirty="0"/>
              <a:t>Початок травня – створена Губернська Рада селянських депутатів.</a:t>
            </a:r>
            <a:br>
              <a:rPr lang="uk-UA" sz="2800" dirty="0"/>
            </a:br>
            <a:br>
              <a:rPr lang="uk-UA" sz="2800" dirty="0"/>
            </a:br>
            <a:endParaRPr lang="uk-UA" sz="2800" dirty="0"/>
          </a:p>
        </p:txBody>
      </p:sp>
    </p:spTree>
    <p:extLst>
      <p:ext uri="{BB962C8B-B14F-4D97-AF65-F5344CB8AC3E}">
        <p14:creationId xmlns:p14="http://schemas.microsoft.com/office/powerpoint/2010/main" val="229591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96CA8B-7A6E-47ED-B01C-EB5C88B0B338}"/>
              </a:ext>
            </a:extLst>
          </p:cNvPr>
          <p:cNvSpPr>
            <a:spLocks noGrp="1"/>
          </p:cNvSpPr>
          <p:nvPr>
            <p:ph type="title"/>
          </p:nvPr>
        </p:nvSpPr>
        <p:spPr>
          <a:xfrm>
            <a:off x="683568" y="915337"/>
            <a:ext cx="7776863" cy="5177959"/>
          </a:xfrm>
        </p:spPr>
        <p:txBody>
          <a:bodyPr>
            <a:normAutofit fontScale="90000"/>
          </a:bodyPr>
          <a:lstStyle/>
          <a:p>
            <a:pPr algn="l"/>
            <a: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Поряд з радами на Харківщині виникли органи Тимчасового уряду – громадські комітети, до складу яких входили поміщики, купці, колишні царські чиновники.</a:t>
            </a: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У Харкові владу поділили:</a:t>
            </a: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1. Рада робітничих і селянських депутатів</a:t>
            </a: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2. органи Тимчасового уряду</a:t>
            </a: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3.міська дума та громадський комітет(промисловці, купці, видатні представники харківської інтелігенції)</a:t>
            </a: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Між цими політичними силами розгорнулася рішуча боротьба за маси.</a:t>
            </a:r>
            <a:br>
              <a:rPr kumimoji="0" lang="uk-UA" sz="2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endParaRPr lang="uk-UA" dirty="0"/>
          </a:p>
        </p:txBody>
      </p:sp>
    </p:spTree>
    <p:extLst>
      <p:ext uri="{BB962C8B-B14F-4D97-AF65-F5344CB8AC3E}">
        <p14:creationId xmlns:p14="http://schemas.microsoft.com/office/powerpoint/2010/main" val="21683903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343</TotalTime>
  <Words>884</Words>
  <Application>Microsoft Office PowerPoint</Application>
  <PresentationFormat>Экран (4:3)</PresentationFormat>
  <Paragraphs>29</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20</vt:i4>
      </vt:variant>
    </vt:vector>
  </HeadingPairs>
  <TitlesOfParts>
    <vt:vector size="29" baseType="lpstr">
      <vt:lpstr>Arial</vt:lpstr>
      <vt:lpstr>Calibri</vt:lpstr>
      <vt:lpstr>Corbel</vt:lpstr>
      <vt:lpstr>Garamond</vt:lpstr>
      <vt:lpstr>Gill Sans MT</vt:lpstr>
      <vt:lpstr>Verdana</vt:lpstr>
      <vt:lpstr>Wingdings 2</vt:lpstr>
      <vt:lpstr>Натуральные материалы</vt:lpstr>
      <vt:lpstr>Солнцестояние</vt:lpstr>
      <vt:lpstr>Розділ ІV. Харківщина у першій половині  ХХ століття  Тема уроку: Харківщина у політичних подіях І половини ХХ ст.   </vt:lpstr>
      <vt:lpstr>Харківська губернія на початку ХХ ст. входила до складу Російської імперії. Тому всі політичні процеси, що відбувалися в Україні, були тісно повязані з політичними подіями в Росії. </vt:lpstr>
      <vt:lpstr>На початок ХХ ст. Харків стає промисловим, науковим і культурним центром з величезним потенціалом.   Нове століття внесло свої несподівані корективи у розвиток міста. З Харковом пов'язано багато важливих подій в історії України:   29 січня (за старим стилем) 1900 р. тут створено першу українську політичну партію в Придніпровській Україні - РУП (Революційна українська партія),   12 грудня 1917 р. - проголошено радянську владу.  </vt:lpstr>
      <vt:lpstr>Відбулася політизація національного руху в Україні. Виникла низка політичних гуртків та перших українських партій. У 1897р. В Харкові заходами Дмитра Антоновича, Лева Мацієвича та Михайла Русова виникла студетська група на основі якої 1900 р. була створена РУП (Революційна українська партія) Цього ж року харківський адвокат Микола Міхновський видав брошуру під назвою «Самостійна Україна». Ця книжка проголошувала ідеал «єдиної, нероздільної, вільної, самостійної України»</vt:lpstr>
      <vt:lpstr>Члени Харківської Студенстської громади засновники РУП</vt:lpstr>
      <vt:lpstr>1900 р. в Харкові відбулася перша травнева політична демонстрація, організована комітетом РСДРП. У демонстрації взяли участь понад 10 тис. робітників.  У 19010і 1902 рр. у Харкові знов відбулися численні першотравневі страйки, головними учасниками яких були студенти й робітники.</vt:lpstr>
      <vt:lpstr>Презентация PowerPoint</vt:lpstr>
      <vt:lpstr>Березень –квітень 1917р. у Харкові та повітових центрах створюються Ради робітничих та селянських депутатів.  У деяких селах – Ради селянських депутатів. Початок травня – створена Губернська Рада селянських депутатів.  </vt:lpstr>
      <vt:lpstr>Поряд з радами на Харківщині виникли органи Тимчасового уряду – громадські комітети, до складу яких входили поміщики, купці, колишні царські чиновники.  У Харкові владу поділили: 1. Рада робітничих і селянських депутатів 2. органи Тимчасового уряду 3.міська дума та громадський комітет(промисловці, купці, видатні представники харківської інтелігенції)  Між цими політичними силами розгорнулася рішуча боротьба за маси. </vt:lpstr>
      <vt:lpstr>Ще однією політичною силою на Харківщині була Центральна Рада, яка прагнула взяти владу у свої руки та утворити незалежну від Росії Українську державу.  Центральна Рада опиралася на свої військові частини, зосереджені в Харкові, Куп'янську, Балаклії.</vt:lpstr>
      <vt:lpstr>7 листопада (25 жовтня)1917р. В Петрограді перемогло більшовицьке збройне повстання. Однак у жовтні встановити владу більшовикам не вдалося.  10 листопада Харківська Рада проголосила себе вищим органом влади в місті. Головою воєнкому було обрано більшовика Артема  (Федір Андрійовича Сергєєва) Харків - столиця радянської України. Харків – став опорним пунктом проти ЦР.</vt:lpstr>
      <vt:lpstr>Брестський мир – квітень 1918р. – австро-німецькі війська окупували всю територію Слобожанщини і сприяли приходу гетьмана Павла Скоропадського.</vt:lpstr>
      <vt:lpstr>Після падіння гетьманати в листопаді 1918 р. утворення в Києві Директорії на чолі С. Петлюрою.  Війська на чолі з А. Антоном-Овсієнко захопили Харків і інші населені пункти – Ізюм, Зміїв, Чугуїв… </vt:lpstr>
      <vt:lpstr>Під час громадянської війни Харків переживав і червоний більшовицький терор, і свавілля армії Денікіна, і наслідки інтервенції, і націоналізацію. </vt:lpstr>
      <vt:lpstr>У жовтні 1919 р. під Орлом і Воронежом Червона армія розгромила сили Денікіні, а в грудні на території Харківщини знову опинилася радянська влада.  25 лютого 1919 р. між Україною та прилеглими до неї республіками підписано «Договір про кордони» Харківська губернія ввійшла до складу Радянської України.  Протягом 15 років з 1919-1934 років Харків був столицею Радянської України. </vt:lpstr>
      <vt:lpstr>Монумент на честь встановлення радянської влади в Україні в 1917р.</vt:lpstr>
      <vt:lpstr>1924 р. в Харківську губернію входило 5 округів: Сумський, Харківський, Охтирський, Куп'янський, Ізюмський. Кожен округ поділений на райони, яких усього налічувалося 74.  З 1925 р. На підставі рішення ІХ Всеукраїнського з'їзду Рад, було ліквідовано поділ на губернії та введено новий адміністративно-територіальний поділ: округ, район, сільрада. Територія сучасної Харківщини поділялася на Харківський, Сумський, Ізюмський, Куп'янський округи.</vt:lpstr>
      <vt:lpstr>З 27 лютого 1932 р. відбувся перехід на триступеневу адміністративно – територіальну систему:  центр – область –район.  З березня 1981р. Нові акти поділу України область-район-місто-район у місті-селище міського типу-сільрада-село-селище</vt:lpstr>
      <vt:lpstr>ПЕРЕВІРКА ЗНАНЬ  1. Визначте у чиїх руках опинилася влада в східноукраїнських землях після повалення самодержавства? 2. Які верстви населення підтримували Тимчасовий уряд? 3. Назвіть дату та місце проголошення встановлення радянської влади України?</vt:lpstr>
      <vt:lpstr>Домашнє завдання: опрацювати параграф 27, заповнити таблицю</vt:lpstr>
    </vt:vector>
  </TitlesOfParts>
  <Company>Ya Blondinko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Людина. Особстість. Громадянин</dc:title>
  <dc:creator>админ</dc:creator>
  <cp:lastModifiedBy>User</cp:lastModifiedBy>
  <cp:revision>26</cp:revision>
  <dcterms:created xsi:type="dcterms:W3CDTF">2015-01-18T06:59:45Z</dcterms:created>
  <dcterms:modified xsi:type="dcterms:W3CDTF">2023-04-29T21:28:29Z</dcterms:modified>
</cp:coreProperties>
</file>