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46"/>
  </p:notesMasterIdLst>
  <p:sldIdLst>
    <p:sldId id="256" r:id="rId2"/>
    <p:sldId id="269" r:id="rId3"/>
    <p:sldId id="317" r:id="rId4"/>
    <p:sldId id="281" r:id="rId5"/>
    <p:sldId id="318" r:id="rId6"/>
    <p:sldId id="282" r:id="rId7"/>
    <p:sldId id="283" r:id="rId8"/>
    <p:sldId id="287" r:id="rId9"/>
    <p:sldId id="288" r:id="rId10"/>
    <p:sldId id="289" r:id="rId11"/>
    <p:sldId id="319" r:id="rId12"/>
    <p:sldId id="292" r:id="rId13"/>
    <p:sldId id="293" r:id="rId14"/>
    <p:sldId id="294" r:id="rId15"/>
    <p:sldId id="295" r:id="rId16"/>
    <p:sldId id="296" r:id="rId17"/>
    <p:sldId id="297" r:id="rId18"/>
    <p:sldId id="298" r:id="rId19"/>
    <p:sldId id="299" r:id="rId20"/>
    <p:sldId id="300" r:id="rId21"/>
    <p:sldId id="320" r:id="rId22"/>
    <p:sldId id="321" r:id="rId23"/>
    <p:sldId id="301" r:id="rId24"/>
    <p:sldId id="322" r:id="rId25"/>
    <p:sldId id="323" r:id="rId26"/>
    <p:sldId id="302" r:id="rId27"/>
    <p:sldId id="303" r:id="rId28"/>
    <p:sldId id="304" r:id="rId29"/>
    <p:sldId id="32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290" r:id="rId43"/>
    <p:sldId id="291" r:id="rId44"/>
    <p:sldId id="26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76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D65192-5BBB-43BC-BDE3-47E4C8E49D1A}" type="datetimeFigureOut">
              <a:rPr lang="ru-RU" smtClean="0"/>
              <a:pPr/>
              <a:t>29.04.2023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D3C5DB-F502-402A-AC5F-7ACF311F1498}" type="slidenum">
              <a:rPr lang="ru-RU" smtClean="0"/>
              <a:pPr/>
              <a:t>‹#›</a:t>
            </a:fld>
            <a:endParaRPr lang="ru-RU"/>
          </a:p>
        </p:txBody>
      </p:sp>
    </p:spTree>
    <p:extLst>
      <p:ext uri="{BB962C8B-B14F-4D97-AF65-F5344CB8AC3E}">
        <p14:creationId xmlns:p14="http://schemas.microsoft.com/office/powerpoint/2010/main" val="321207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6065417" y="5054602"/>
            <a:ext cx="673276" cy="279400"/>
          </a:xfrm>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a:xfrm>
            <a:off x="1921934" y="5054602"/>
            <a:ext cx="4064860" cy="279400"/>
          </a:xfrm>
        </p:spPr>
        <p:txBody>
          <a:bodyPr/>
          <a:lstStyle/>
          <a:p>
            <a:endParaRPr lang="ru-RU"/>
          </a:p>
        </p:txBody>
      </p:sp>
      <p:sp>
        <p:nvSpPr>
          <p:cNvPr id="6" name="Slide Number Placeholder 5"/>
          <p:cNvSpPr>
            <a:spLocks noGrp="1"/>
          </p:cNvSpPr>
          <p:nvPr>
            <p:ph type="sldNum" sz="quarter" idx="12"/>
          </p:nvPr>
        </p:nvSpPr>
        <p:spPr>
          <a:xfrm>
            <a:off x="6817317" y="5054602"/>
            <a:ext cx="413483" cy="279400"/>
          </a:xfrm>
        </p:spPr>
        <p:txBody>
          <a:bodyPr/>
          <a:lstStyle/>
          <a:p>
            <a:fld id="{F06CD3B5-EE07-4402-90B1-05798A29A539}" type="slidenum">
              <a:rPr lang="ru-RU" smtClean="0"/>
              <a:pPr/>
              <a:t>‹#›</a:t>
            </a:fld>
            <a:endParaRPr lang="ru-RU"/>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42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06CD3B5-EE07-4402-90B1-05798A29A539}" type="slidenum">
              <a:rPr lang="ru-RU" smtClean="0"/>
              <a:pPr/>
              <a:t>‹#›</a:t>
            </a:fld>
            <a:endParaRPr lang="ru-RU"/>
          </a:p>
        </p:txBody>
      </p:sp>
    </p:spTree>
    <p:extLst>
      <p:ext uri="{BB962C8B-B14F-4D97-AF65-F5344CB8AC3E}">
        <p14:creationId xmlns:p14="http://schemas.microsoft.com/office/powerpoint/2010/main" val="151746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679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980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spTree>
    <p:extLst>
      <p:ext uri="{BB962C8B-B14F-4D97-AF65-F5344CB8AC3E}">
        <p14:creationId xmlns:p14="http://schemas.microsoft.com/office/powerpoint/2010/main" val="1023178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7423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ru-RU"/>
              <a:t>Образец заголовка</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87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410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56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spTree>
    <p:extLst>
      <p:ext uri="{BB962C8B-B14F-4D97-AF65-F5344CB8AC3E}">
        <p14:creationId xmlns:p14="http://schemas.microsoft.com/office/powerpoint/2010/main" val="3565965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6CD3B5-EE07-4402-90B1-05798A29A539}" type="slidenum">
              <a:rPr lang="ru-RU" smtClean="0"/>
              <a:pPr/>
              <a:t>‹#›</a:t>
            </a:fld>
            <a:endParaRPr lang="ru-RU"/>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24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06CD3B5-EE07-4402-90B1-05798A29A539}" type="slidenum">
              <a:rPr lang="ru-RU" smtClean="0"/>
              <a:pPr/>
              <a:t>‹#›</a:t>
            </a:fld>
            <a:endParaRPr lang="ru-RU"/>
          </a:p>
        </p:txBody>
      </p:sp>
    </p:spTree>
    <p:extLst>
      <p:ext uri="{BB962C8B-B14F-4D97-AF65-F5344CB8AC3E}">
        <p14:creationId xmlns:p14="http://schemas.microsoft.com/office/powerpoint/2010/main" val="96990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06CD3B5-EE07-4402-90B1-05798A29A539}" type="slidenum">
              <a:rPr lang="ru-RU" smtClean="0"/>
              <a:pPr/>
              <a:t>‹#›</a:t>
            </a:fld>
            <a:endParaRPr lang="ru-RU"/>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906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06CD3B5-EE07-4402-90B1-05798A29A539}" type="slidenum">
              <a:rPr lang="ru-RU" smtClean="0"/>
              <a:pPr/>
              <a:t>‹#›</a:t>
            </a:fld>
            <a:endParaRPr lang="ru-RU"/>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268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06CD3B5-EE07-4402-90B1-05798A29A539}" type="slidenum">
              <a:rPr lang="ru-RU" smtClean="0"/>
              <a:pPr/>
              <a:t>‹#›</a:t>
            </a:fld>
            <a:endParaRPr lang="ru-RU"/>
          </a:p>
        </p:txBody>
      </p:sp>
    </p:spTree>
    <p:extLst>
      <p:ext uri="{BB962C8B-B14F-4D97-AF65-F5344CB8AC3E}">
        <p14:creationId xmlns:p14="http://schemas.microsoft.com/office/powerpoint/2010/main" val="2642247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06CD3B5-EE07-4402-90B1-05798A29A539}" type="slidenum">
              <a:rPr lang="ru-RU" smtClean="0"/>
              <a:pPr/>
              <a:t>‹#›</a:t>
            </a:fld>
            <a:endParaRPr lang="ru-RU"/>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51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2DB2794-F91C-4E9D-956C-E17C09565FE2}" type="datetimeFigureOut">
              <a:rPr lang="ru-RU" smtClean="0"/>
              <a:pPr/>
              <a:t>29.04.2023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06CD3B5-EE07-4402-90B1-05798A29A539}" type="slidenum">
              <a:rPr lang="ru-RU" smtClean="0"/>
              <a:pPr/>
              <a:t>‹#›</a:t>
            </a:fld>
            <a:endParaRPr lang="ru-RU"/>
          </a:p>
        </p:txBody>
      </p:sp>
    </p:spTree>
    <p:extLst>
      <p:ext uri="{BB962C8B-B14F-4D97-AF65-F5344CB8AC3E}">
        <p14:creationId xmlns:p14="http://schemas.microsoft.com/office/powerpoint/2010/main" val="2750174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2DB2794-F91C-4E9D-956C-E17C09565FE2}" type="datetimeFigureOut">
              <a:rPr lang="ru-RU" smtClean="0"/>
              <a:pPr/>
              <a:t>29.04.2023</a:t>
            </a:fld>
            <a:endParaRPr lang="ru-RU"/>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06CD3B5-EE07-4402-90B1-05798A29A539}" type="slidenum">
              <a:rPr lang="ru-RU" smtClean="0"/>
              <a:pPr/>
              <a:t>‹#›</a:t>
            </a:fld>
            <a:endParaRPr lang="ru-RU"/>
          </a:p>
        </p:txBody>
      </p:sp>
    </p:spTree>
    <p:extLst>
      <p:ext uri="{BB962C8B-B14F-4D97-AF65-F5344CB8AC3E}">
        <p14:creationId xmlns:p14="http://schemas.microsoft.com/office/powerpoint/2010/main" val="403052737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683568" y="476672"/>
            <a:ext cx="7772400" cy="5544616"/>
          </a:xfrm>
        </p:spPr>
        <p:txBody>
          <a:bodyPr>
            <a:noAutofit/>
          </a:bodyPr>
          <a:lstStyle/>
          <a:p>
            <a:r>
              <a:rPr lang="ru-RU" sz="3600" b="1" dirty="0" err="1"/>
              <a:t>Розділ</a:t>
            </a:r>
            <a:r>
              <a:rPr lang="ru-RU" sz="3600" b="1" dirty="0"/>
              <a:t> ІV. </a:t>
            </a:r>
            <a:r>
              <a:rPr lang="ru-RU" sz="3600" b="1" dirty="0" err="1"/>
              <a:t>Харківщина</a:t>
            </a:r>
            <a:r>
              <a:rPr lang="ru-RU" sz="3600" b="1" dirty="0"/>
              <a:t> у </a:t>
            </a:r>
            <a:r>
              <a:rPr lang="ru-RU" sz="3600" b="1" dirty="0" err="1"/>
              <a:t>першій</a:t>
            </a:r>
            <a:r>
              <a:rPr lang="ru-RU" sz="3600" b="1" dirty="0"/>
              <a:t> </a:t>
            </a:r>
            <a:r>
              <a:rPr lang="ru-RU" sz="3600" b="1" dirty="0" err="1"/>
              <a:t>половині</a:t>
            </a:r>
            <a:r>
              <a:rPr lang="ru-RU" sz="3600" b="1" dirty="0"/>
              <a:t>  ХХ </a:t>
            </a:r>
            <a:r>
              <a:rPr lang="ru-RU" sz="3600" b="1" dirty="0" err="1"/>
              <a:t>століття</a:t>
            </a:r>
            <a:br>
              <a:rPr lang="ru-RU" sz="3600" b="1" dirty="0"/>
            </a:br>
            <a:br>
              <a:rPr lang="ru-RU" sz="6000" dirty="0"/>
            </a:br>
            <a:r>
              <a:rPr lang="ru-RU" sz="3200" b="1" dirty="0"/>
              <a:t>Тема уроку: </a:t>
            </a:r>
            <a:r>
              <a:rPr lang="ru-RU" sz="3200" b="1" dirty="0" err="1"/>
              <a:t>Економічний</a:t>
            </a:r>
            <a:r>
              <a:rPr lang="ru-RU" sz="3200" b="1" dirty="0"/>
              <a:t> </a:t>
            </a:r>
            <a:r>
              <a:rPr lang="ru-RU" sz="3200" b="1" dirty="0" err="1"/>
              <a:t>розвиток</a:t>
            </a:r>
            <a:r>
              <a:rPr lang="ru-RU" sz="3200" b="1" dirty="0"/>
              <a:t> </a:t>
            </a:r>
            <a:r>
              <a:rPr lang="ru-RU" sz="3200" b="1" dirty="0" err="1"/>
              <a:t>Харківщини</a:t>
            </a:r>
            <a:r>
              <a:rPr lang="ru-RU" sz="3200" b="1" dirty="0"/>
              <a:t> І </a:t>
            </a:r>
            <a:r>
              <a:rPr lang="ru-RU" sz="3200" b="1" dirty="0" err="1"/>
              <a:t>половини</a:t>
            </a:r>
            <a:r>
              <a:rPr lang="ru-RU" sz="3200" b="1" dirty="0"/>
              <a:t> ХХ ст. </a:t>
            </a:r>
            <a:br>
              <a:rPr lang="ru-RU" sz="6000" b="1" dirty="0"/>
            </a:br>
            <a:r>
              <a:rPr lang="ru-RU" sz="6000" b="1" dirty="0"/>
              <a:t> </a:t>
            </a:r>
          </a:p>
        </p:txBody>
      </p:sp>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0016C7-5E70-487E-96C7-F3CCCDA99C24}"/>
              </a:ext>
            </a:extLst>
          </p:cNvPr>
          <p:cNvSpPr>
            <a:spLocks noGrp="1"/>
          </p:cNvSpPr>
          <p:nvPr>
            <p:ph type="title"/>
          </p:nvPr>
        </p:nvSpPr>
        <p:spPr>
          <a:xfrm>
            <a:off x="683569" y="915337"/>
            <a:ext cx="7704856" cy="5321975"/>
          </a:xfrm>
        </p:spPr>
        <p:txBody>
          <a:bodyPr>
            <a:normAutofit/>
          </a:bodyPr>
          <a:lstStyle/>
          <a:p>
            <a:pPr algn="l"/>
            <a:r>
              <a:rPr lang="uk-UA" sz="3200" b="1" dirty="0">
                <a:solidFill>
                  <a:srgbClr val="FF0000"/>
                </a:solidFill>
              </a:rPr>
              <a:t>ІНДУСТРІАЛІЗАЦІЯ – </a:t>
            </a:r>
            <a:r>
              <a:rPr lang="uk-UA" sz="3200" b="1" dirty="0">
                <a:solidFill>
                  <a:schemeClr val="tx1"/>
                </a:solidFill>
              </a:rPr>
              <a:t>процес створення важкої промисловості та перехід від аграрного до індустріального суспільства.</a:t>
            </a:r>
            <a:br>
              <a:rPr lang="uk-UA" sz="3200" b="1" dirty="0">
                <a:solidFill>
                  <a:schemeClr val="tx1"/>
                </a:solidFill>
              </a:rPr>
            </a:br>
            <a:r>
              <a:rPr lang="uk-UA" sz="3200" b="1" dirty="0">
                <a:solidFill>
                  <a:srgbClr val="FF0000"/>
                </a:solidFill>
              </a:rPr>
              <a:t>Мета індустріалізації:</a:t>
            </a:r>
            <a:br>
              <a:rPr lang="uk-UA" sz="3200" b="1" dirty="0">
                <a:solidFill>
                  <a:srgbClr val="FF0000"/>
                </a:solidFill>
              </a:rPr>
            </a:br>
            <a:r>
              <a:rPr lang="uk-UA" sz="3200" b="1" dirty="0">
                <a:solidFill>
                  <a:schemeClr val="tx1"/>
                </a:solidFill>
              </a:rPr>
              <a:t>-</a:t>
            </a:r>
            <a:r>
              <a:rPr lang="uk-UA" sz="3200" b="1" dirty="0">
                <a:solidFill>
                  <a:srgbClr val="FF0000"/>
                </a:solidFill>
              </a:rPr>
              <a:t> </a:t>
            </a:r>
            <a:r>
              <a:rPr lang="uk-UA" sz="3200" b="1" dirty="0">
                <a:solidFill>
                  <a:schemeClr val="tx1"/>
                </a:solidFill>
              </a:rPr>
              <a:t>ліквідація економічного відставання</a:t>
            </a:r>
            <a:br>
              <a:rPr lang="uk-UA" sz="3200" b="1" dirty="0">
                <a:solidFill>
                  <a:schemeClr val="tx1"/>
                </a:solidFill>
              </a:rPr>
            </a:br>
            <a:r>
              <a:rPr lang="uk-UA" sz="3200" b="1" dirty="0">
                <a:solidFill>
                  <a:schemeClr val="tx1"/>
                </a:solidFill>
              </a:rPr>
              <a:t>- досягнення економічної незалежності</a:t>
            </a:r>
            <a:br>
              <a:rPr lang="uk-UA" sz="3200" b="1" dirty="0">
                <a:solidFill>
                  <a:schemeClr val="tx1"/>
                </a:solidFill>
              </a:rPr>
            </a:br>
            <a:r>
              <a:rPr lang="uk-UA" sz="3200" b="1" dirty="0">
                <a:solidFill>
                  <a:schemeClr val="tx1"/>
                </a:solidFill>
              </a:rPr>
              <a:t>- розвиток нових галузей промисловості</a:t>
            </a:r>
            <a:br>
              <a:rPr lang="uk-UA" sz="3200" b="1" dirty="0">
                <a:solidFill>
                  <a:schemeClr val="tx1"/>
                </a:solidFill>
              </a:rPr>
            </a:br>
            <a:r>
              <a:rPr lang="uk-UA" sz="3200" b="1" dirty="0">
                <a:solidFill>
                  <a:schemeClr val="tx1"/>
                </a:solidFill>
              </a:rPr>
              <a:t>- створення військово- промислового комплексу</a:t>
            </a:r>
          </a:p>
        </p:txBody>
      </p:sp>
    </p:spTree>
    <p:extLst>
      <p:ext uri="{BB962C8B-B14F-4D97-AF65-F5344CB8AC3E}">
        <p14:creationId xmlns:p14="http://schemas.microsoft.com/office/powerpoint/2010/main" val="594978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B40F202-549E-4D6C-A1B9-284945ABC3E1}"/>
              </a:ext>
            </a:extLst>
          </p:cNvPr>
          <p:cNvPicPr>
            <a:picLocks noChangeAspect="1"/>
          </p:cNvPicPr>
          <p:nvPr/>
        </p:nvPicPr>
        <p:blipFill>
          <a:blip r:embed="rId2"/>
          <a:stretch>
            <a:fillRect/>
          </a:stretch>
        </p:blipFill>
        <p:spPr>
          <a:xfrm>
            <a:off x="395878" y="142971"/>
            <a:ext cx="8352244" cy="6572058"/>
          </a:xfrm>
          <a:prstGeom prst="rect">
            <a:avLst/>
          </a:prstGeom>
        </p:spPr>
      </p:pic>
    </p:spTree>
    <p:extLst>
      <p:ext uri="{BB962C8B-B14F-4D97-AF65-F5344CB8AC3E}">
        <p14:creationId xmlns:p14="http://schemas.microsoft.com/office/powerpoint/2010/main" val="159623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365B1F-00C6-49EE-BC8E-065340DC48E0}"/>
              </a:ext>
            </a:extLst>
          </p:cNvPr>
          <p:cNvSpPr>
            <a:spLocks noGrp="1"/>
          </p:cNvSpPr>
          <p:nvPr>
            <p:ph type="title"/>
          </p:nvPr>
        </p:nvSpPr>
        <p:spPr>
          <a:xfrm>
            <a:off x="683568" y="915337"/>
            <a:ext cx="7704855" cy="5321975"/>
          </a:xfrm>
        </p:spPr>
        <p:txBody>
          <a:bodyPr>
            <a:normAutofit/>
          </a:bodyPr>
          <a:lstStyle/>
          <a:p>
            <a:r>
              <a:rPr lang="uk-UA" sz="2800" dirty="0"/>
              <a:t>Україна мала для здійснення індустріалізації необхідну інфраструктуру та кваліфіковані кадри, тому отримала 1/5 усіх капіталовкладень країни. Із </a:t>
            </a:r>
            <a:r>
              <a:rPr lang="uk-UA" sz="2800" dirty="0">
                <a:solidFill>
                  <a:srgbClr val="FF0000"/>
                </a:solidFill>
              </a:rPr>
              <a:t>1500</a:t>
            </a:r>
            <a:r>
              <a:rPr lang="uk-UA" sz="2800" dirty="0"/>
              <a:t> підприємств, які всього планували побудувати, в Україні передбачалося звести </a:t>
            </a:r>
            <a:r>
              <a:rPr lang="uk-UA" sz="2800" dirty="0">
                <a:solidFill>
                  <a:srgbClr val="FF0000"/>
                </a:solidFill>
              </a:rPr>
              <a:t>400</a:t>
            </a:r>
            <a:r>
              <a:rPr lang="uk-UA" sz="2800" dirty="0"/>
              <a:t>.</a:t>
            </a:r>
            <a:br>
              <a:rPr lang="uk-UA" sz="2800" dirty="0"/>
            </a:br>
            <a:br>
              <a:rPr lang="uk-UA" sz="2800" dirty="0"/>
            </a:br>
            <a:r>
              <a:rPr lang="uk-UA" sz="2800" dirty="0"/>
              <a:t>У 1929р. На пленумі ЦК ВКП (б) прийнято рішення «будь-якою ціною прискорити розвиток машинобудування та інших галузей важкої промисловості»</a:t>
            </a:r>
          </a:p>
        </p:txBody>
      </p:sp>
    </p:spTree>
    <p:extLst>
      <p:ext uri="{BB962C8B-B14F-4D97-AF65-F5344CB8AC3E}">
        <p14:creationId xmlns:p14="http://schemas.microsoft.com/office/powerpoint/2010/main" val="320468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CEA3E0-BA5E-4C8E-BC45-B52A705E8636}"/>
              </a:ext>
            </a:extLst>
          </p:cNvPr>
          <p:cNvSpPr>
            <a:spLocks noGrp="1"/>
          </p:cNvSpPr>
          <p:nvPr>
            <p:ph type="title"/>
          </p:nvPr>
        </p:nvSpPr>
        <p:spPr>
          <a:xfrm>
            <a:off x="683568" y="915337"/>
            <a:ext cx="7704855" cy="5321975"/>
          </a:xfrm>
        </p:spPr>
        <p:txBody>
          <a:bodyPr>
            <a:normAutofit/>
          </a:bodyPr>
          <a:lstStyle/>
          <a:p>
            <a:r>
              <a:rPr lang="uk-UA" sz="3200" dirty="0"/>
              <a:t>1941 р. тільки в місті Харкові діяло 1200 підприємств, на яких працювало 30 тис. інженерно-технічних працівників і службовців та десятки тисяч робітників.</a:t>
            </a:r>
          </a:p>
        </p:txBody>
      </p:sp>
    </p:spTree>
    <p:extLst>
      <p:ext uri="{BB962C8B-B14F-4D97-AF65-F5344CB8AC3E}">
        <p14:creationId xmlns:p14="http://schemas.microsoft.com/office/powerpoint/2010/main" val="414665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4721FC-03E0-45ED-ACD6-CD3092DFDCDA}"/>
              </a:ext>
            </a:extLst>
          </p:cNvPr>
          <p:cNvSpPr>
            <a:spLocks noGrp="1"/>
          </p:cNvSpPr>
          <p:nvPr>
            <p:ph type="title"/>
          </p:nvPr>
        </p:nvSpPr>
        <p:spPr>
          <a:xfrm>
            <a:off x="611560" y="915337"/>
            <a:ext cx="7848871" cy="5393983"/>
          </a:xfrm>
        </p:spPr>
        <p:txBody>
          <a:bodyPr>
            <a:normAutofit/>
          </a:bodyPr>
          <a:lstStyle/>
          <a:p>
            <a:r>
              <a:rPr lang="uk-UA" sz="3200" b="1" dirty="0">
                <a:solidFill>
                  <a:srgbClr val="FF0000"/>
                </a:solidFill>
              </a:rPr>
              <a:t>Розвиток промисловості на Харківщині.</a:t>
            </a:r>
            <a:br>
              <a:rPr lang="uk-UA" sz="3200" b="1" dirty="0">
                <a:solidFill>
                  <a:srgbClr val="FF0000"/>
                </a:solidFill>
              </a:rPr>
            </a:br>
            <a:br>
              <a:rPr lang="uk-UA" sz="3200" b="1" dirty="0">
                <a:solidFill>
                  <a:srgbClr val="FF0000"/>
                </a:solidFill>
              </a:rPr>
            </a:br>
            <a:r>
              <a:rPr lang="ru-RU" sz="3200" dirty="0"/>
              <a:t>До </a:t>
            </a:r>
            <a:r>
              <a:rPr lang="ru-RU" sz="3200" dirty="0" err="1"/>
              <a:t>кінця</a:t>
            </a:r>
            <a:r>
              <a:rPr lang="ru-RU" sz="3200" dirty="0"/>
              <a:t> 1925 р. </a:t>
            </a:r>
            <a:r>
              <a:rPr lang="ru-RU" sz="3200" dirty="0" err="1"/>
              <a:t>промислові</a:t>
            </a:r>
            <a:r>
              <a:rPr lang="ru-RU" sz="3200" dirty="0"/>
              <a:t> </a:t>
            </a:r>
            <a:r>
              <a:rPr lang="ru-RU" sz="3200" dirty="0" err="1"/>
              <a:t>підприємства</a:t>
            </a:r>
            <a:r>
              <a:rPr lang="ru-RU" sz="3200" dirty="0"/>
              <a:t> </a:t>
            </a:r>
            <a:r>
              <a:rPr lang="ru-RU" sz="3200" dirty="0" err="1"/>
              <a:t>міста</a:t>
            </a:r>
            <a:r>
              <a:rPr lang="ru-RU" sz="3200" dirty="0"/>
              <a:t> </a:t>
            </a:r>
            <a:r>
              <a:rPr lang="ru-RU" sz="3200" dirty="0" err="1"/>
              <a:t>було</a:t>
            </a:r>
            <a:r>
              <a:rPr lang="ru-RU" sz="3200" dirty="0"/>
              <a:t> поновлено; </a:t>
            </a:r>
            <a:r>
              <a:rPr lang="ru-RU" sz="3200" dirty="0" err="1"/>
              <a:t>зазнавали</a:t>
            </a:r>
            <a:r>
              <a:rPr lang="ru-RU" sz="3200" dirty="0"/>
              <a:t> </a:t>
            </a:r>
            <a:r>
              <a:rPr lang="ru-RU" sz="3200" dirty="0" err="1"/>
              <a:t>реконструкції</a:t>
            </a:r>
            <a:r>
              <a:rPr lang="ru-RU" sz="3200" dirty="0"/>
              <a:t> та </a:t>
            </a:r>
            <a:r>
              <a:rPr lang="ru-RU" sz="3200" dirty="0" err="1"/>
              <a:t>виникали</a:t>
            </a:r>
            <a:r>
              <a:rPr lang="ru-RU" sz="3200" dirty="0"/>
              <a:t> </a:t>
            </a:r>
            <a:r>
              <a:rPr lang="ru-RU" sz="3200" dirty="0" err="1"/>
              <a:t>нові</a:t>
            </a:r>
            <a:r>
              <a:rPr lang="ru-RU" sz="3200" dirty="0"/>
              <a:t> заводи й фабрики. У 1940 р. </a:t>
            </a:r>
            <a:r>
              <a:rPr lang="ru-RU" sz="3200" dirty="0" err="1"/>
              <a:t>промисловість</a:t>
            </a:r>
            <a:r>
              <a:rPr lang="ru-RU" sz="3200" dirty="0"/>
              <a:t> </a:t>
            </a:r>
            <a:r>
              <a:rPr lang="ru-RU" sz="3200" dirty="0" err="1"/>
              <a:t>міста</a:t>
            </a:r>
            <a:r>
              <a:rPr lang="ru-RU" sz="3200" dirty="0"/>
              <a:t> в 12 </a:t>
            </a:r>
            <a:r>
              <a:rPr lang="ru-RU" sz="3200" dirty="0" err="1"/>
              <a:t>разів</a:t>
            </a:r>
            <a:r>
              <a:rPr lang="ru-RU" sz="3200" dirty="0"/>
              <a:t> </a:t>
            </a:r>
            <a:r>
              <a:rPr lang="ru-RU" sz="3200" dirty="0" err="1"/>
              <a:t>перевищувала</a:t>
            </a:r>
            <a:r>
              <a:rPr lang="ru-RU" sz="3200" dirty="0"/>
              <a:t> </a:t>
            </a:r>
            <a:r>
              <a:rPr lang="ru-RU" sz="3200" dirty="0" err="1"/>
              <a:t>рівень</a:t>
            </a:r>
            <a:r>
              <a:rPr lang="ru-RU" sz="3200" dirty="0"/>
              <a:t> 1913 р.</a:t>
            </a:r>
            <a:endParaRPr lang="uk-UA" sz="3200" dirty="0"/>
          </a:p>
        </p:txBody>
      </p:sp>
    </p:spTree>
    <p:extLst>
      <p:ext uri="{BB962C8B-B14F-4D97-AF65-F5344CB8AC3E}">
        <p14:creationId xmlns:p14="http://schemas.microsoft.com/office/powerpoint/2010/main" val="1523498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1A6E31-8C28-438E-BF84-B3AA40A188EB}"/>
              </a:ext>
            </a:extLst>
          </p:cNvPr>
          <p:cNvSpPr>
            <a:spLocks noGrp="1"/>
          </p:cNvSpPr>
          <p:nvPr>
            <p:ph type="title"/>
          </p:nvPr>
        </p:nvSpPr>
        <p:spPr>
          <a:xfrm>
            <a:off x="1176865" y="548680"/>
            <a:ext cx="6798735" cy="3444017"/>
          </a:xfrm>
        </p:spPr>
        <p:txBody>
          <a:bodyPr>
            <a:normAutofit fontScale="90000"/>
          </a:bodyPr>
          <a:lstStyle/>
          <a:p>
            <a:r>
              <a:rPr lang="uk-UA" sz="2800" dirty="0"/>
              <a:t>Здобутком індустріалізації в СРСР було введення в дію до </a:t>
            </a:r>
            <a:r>
              <a:rPr lang="uk-UA" sz="2800" b="1" dirty="0"/>
              <a:t>1932р.</a:t>
            </a:r>
            <a:r>
              <a:rPr lang="uk-UA" sz="2800" dirty="0"/>
              <a:t> Низки електростанцій.</a:t>
            </a:r>
            <a:br>
              <a:rPr lang="uk-UA" sz="2800" dirty="0"/>
            </a:br>
            <a:r>
              <a:rPr lang="uk-UA" sz="2800" dirty="0"/>
              <a:t>Харківська електростанція (Есхар), яка повинна була забезпечувати електроенергією промисловість міста – дала перший струм у березні 1930р.</a:t>
            </a:r>
            <a:br>
              <a:rPr lang="uk-UA" sz="2800" dirty="0"/>
            </a:br>
            <a:br>
              <a:rPr lang="uk-UA" sz="2800" dirty="0"/>
            </a:br>
            <a:br>
              <a:rPr lang="uk-UA" sz="2800" dirty="0"/>
            </a:br>
            <a:r>
              <a:rPr lang="uk-UA" sz="2800" i="1" dirty="0"/>
              <a:t>Есхар і гребля електростанції</a:t>
            </a:r>
          </a:p>
        </p:txBody>
      </p:sp>
      <p:pic>
        <p:nvPicPr>
          <p:cNvPr id="4" name="Рисунок 3">
            <a:extLst>
              <a:ext uri="{FF2B5EF4-FFF2-40B4-BE49-F238E27FC236}">
                <a16:creationId xmlns:a16="http://schemas.microsoft.com/office/drawing/2014/main" id="{EE3A5A8C-B3AD-4946-92C3-48078C6988C2}"/>
              </a:ext>
            </a:extLst>
          </p:cNvPr>
          <p:cNvPicPr>
            <a:picLocks noChangeAspect="1"/>
          </p:cNvPicPr>
          <p:nvPr/>
        </p:nvPicPr>
        <p:blipFill>
          <a:blip r:embed="rId2"/>
          <a:stretch>
            <a:fillRect/>
          </a:stretch>
        </p:blipFill>
        <p:spPr>
          <a:xfrm>
            <a:off x="24292" y="3992699"/>
            <a:ext cx="4547708" cy="2873703"/>
          </a:xfrm>
          <a:prstGeom prst="rect">
            <a:avLst/>
          </a:prstGeom>
        </p:spPr>
      </p:pic>
      <p:pic>
        <p:nvPicPr>
          <p:cNvPr id="6" name="Рисунок 5">
            <a:extLst>
              <a:ext uri="{FF2B5EF4-FFF2-40B4-BE49-F238E27FC236}">
                <a16:creationId xmlns:a16="http://schemas.microsoft.com/office/drawing/2014/main" id="{9A121314-D81A-43AA-8068-40402CE23137}"/>
              </a:ext>
            </a:extLst>
          </p:cNvPr>
          <p:cNvPicPr>
            <a:picLocks noChangeAspect="1"/>
          </p:cNvPicPr>
          <p:nvPr/>
        </p:nvPicPr>
        <p:blipFill>
          <a:blip r:embed="rId3"/>
          <a:stretch>
            <a:fillRect/>
          </a:stretch>
        </p:blipFill>
        <p:spPr>
          <a:xfrm>
            <a:off x="4558154" y="3992698"/>
            <a:ext cx="4647317" cy="2873703"/>
          </a:xfrm>
          <a:prstGeom prst="rect">
            <a:avLst/>
          </a:prstGeom>
        </p:spPr>
      </p:pic>
    </p:spTree>
    <p:extLst>
      <p:ext uri="{BB962C8B-B14F-4D97-AF65-F5344CB8AC3E}">
        <p14:creationId xmlns:p14="http://schemas.microsoft.com/office/powerpoint/2010/main" val="36547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9560DF-F02B-4B3E-A02F-BF8103024B4D}"/>
              </a:ext>
            </a:extLst>
          </p:cNvPr>
          <p:cNvSpPr>
            <a:spLocks noGrp="1"/>
          </p:cNvSpPr>
          <p:nvPr>
            <p:ph type="title"/>
          </p:nvPr>
        </p:nvSpPr>
        <p:spPr>
          <a:xfrm>
            <a:off x="683568" y="548680"/>
            <a:ext cx="7776863" cy="1251546"/>
          </a:xfrm>
        </p:spPr>
        <p:txBody>
          <a:bodyPr>
            <a:normAutofit/>
          </a:bodyPr>
          <a:lstStyle/>
          <a:p>
            <a:r>
              <a:rPr lang="uk-UA" sz="2800" dirty="0"/>
              <a:t>1930 р. – закінчено спорудження Харківського аеропорту, одного з перших в Україні.</a:t>
            </a:r>
          </a:p>
        </p:txBody>
      </p:sp>
      <p:pic>
        <p:nvPicPr>
          <p:cNvPr id="3" name="Рисунок 2">
            <a:extLst>
              <a:ext uri="{FF2B5EF4-FFF2-40B4-BE49-F238E27FC236}">
                <a16:creationId xmlns:a16="http://schemas.microsoft.com/office/drawing/2014/main" id="{407D0FF6-221F-4118-AEF4-AE0336407B15}"/>
              </a:ext>
            </a:extLst>
          </p:cNvPr>
          <p:cNvPicPr>
            <a:picLocks noChangeAspect="1"/>
          </p:cNvPicPr>
          <p:nvPr/>
        </p:nvPicPr>
        <p:blipFill>
          <a:blip r:embed="rId2"/>
          <a:stretch>
            <a:fillRect/>
          </a:stretch>
        </p:blipFill>
        <p:spPr>
          <a:xfrm>
            <a:off x="914399" y="1800225"/>
            <a:ext cx="7315200" cy="5057775"/>
          </a:xfrm>
          <a:prstGeom prst="rect">
            <a:avLst/>
          </a:prstGeom>
        </p:spPr>
      </p:pic>
    </p:spTree>
    <p:extLst>
      <p:ext uri="{BB962C8B-B14F-4D97-AF65-F5344CB8AC3E}">
        <p14:creationId xmlns:p14="http://schemas.microsoft.com/office/powerpoint/2010/main" val="1441672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D04E91-27AF-426E-B0A7-70DC39B6C660}"/>
              </a:ext>
            </a:extLst>
          </p:cNvPr>
          <p:cNvSpPr>
            <a:spLocks noGrp="1"/>
          </p:cNvSpPr>
          <p:nvPr>
            <p:ph type="title"/>
          </p:nvPr>
        </p:nvSpPr>
        <p:spPr/>
        <p:txBody>
          <a:bodyPr>
            <a:normAutofit/>
          </a:bodyPr>
          <a:lstStyle/>
          <a:p>
            <a:r>
              <a:rPr lang="ru-RU" sz="2800" dirty="0" err="1"/>
              <a:t>Новий</a:t>
            </a:r>
            <a:r>
              <a:rPr lang="ru-RU" sz="2800" dirty="0"/>
              <a:t> </a:t>
            </a:r>
            <a:r>
              <a:rPr lang="ru-RU" sz="2800" dirty="0" err="1"/>
              <a:t>аеровокзал</a:t>
            </a:r>
            <a:r>
              <a:rPr lang="ru-RU" sz="2800" dirty="0"/>
              <a:t> - </a:t>
            </a:r>
            <a:r>
              <a:rPr lang="ru-RU" sz="2800" dirty="0" err="1"/>
              <a:t>Харків</a:t>
            </a:r>
            <a:r>
              <a:rPr lang="ru-RU" sz="2800" dirty="0"/>
              <a:t> у 1955 </a:t>
            </a:r>
            <a:r>
              <a:rPr lang="ru-RU" sz="2800" dirty="0" err="1"/>
              <a:t>році</a:t>
            </a:r>
            <a:r>
              <a:rPr lang="ru-RU" sz="2800" dirty="0"/>
              <a:t>. Вид з </a:t>
            </a:r>
            <a:r>
              <a:rPr lang="ru-RU" sz="2800" dirty="0" err="1"/>
              <a:t>привокзальної</a:t>
            </a:r>
            <a:r>
              <a:rPr lang="ru-RU" sz="2800" dirty="0"/>
              <a:t> </a:t>
            </a:r>
            <a:r>
              <a:rPr lang="ru-RU" sz="2800" dirty="0" err="1"/>
              <a:t>площі</a:t>
            </a:r>
            <a:r>
              <a:rPr lang="ru-RU" sz="2800" dirty="0"/>
              <a:t>.</a:t>
            </a:r>
            <a:endParaRPr lang="uk-UA" sz="2800" dirty="0"/>
          </a:p>
        </p:txBody>
      </p:sp>
      <p:pic>
        <p:nvPicPr>
          <p:cNvPr id="3" name="Рисунок 2">
            <a:extLst>
              <a:ext uri="{FF2B5EF4-FFF2-40B4-BE49-F238E27FC236}">
                <a16:creationId xmlns:a16="http://schemas.microsoft.com/office/drawing/2014/main" id="{8675AD57-8831-4CC7-BCD5-32FE91BE9B83}"/>
              </a:ext>
            </a:extLst>
          </p:cNvPr>
          <p:cNvPicPr>
            <a:picLocks noChangeAspect="1"/>
          </p:cNvPicPr>
          <p:nvPr/>
        </p:nvPicPr>
        <p:blipFill>
          <a:blip r:embed="rId2"/>
          <a:stretch>
            <a:fillRect/>
          </a:stretch>
        </p:blipFill>
        <p:spPr>
          <a:xfrm>
            <a:off x="1201773" y="1916832"/>
            <a:ext cx="6660232" cy="4615541"/>
          </a:xfrm>
          <a:prstGeom prst="rect">
            <a:avLst/>
          </a:prstGeom>
        </p:spPr>
      </p:pic>
    </p:spTree>
    <p:extLst>
      <p:ext uri="{BB962C8B-B14F-4D97-AF65-F5344CB8AC3E}">
        <p14:creationId xmlns:p14="http://schemas.microsoft.com/office/powerpoint/2010/main" val="3217658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6023FA-CB23-4F57-BDCB-6CCEE614A396}"/>
              </a:ext>
            </a:extLst>
          </p:cNvPr>
          <p:cNvSpPr>
            <a:spLocks noGrp="1"/>
          </p:cNvSpPr>
          <p:nvPr>
            <p:ph type="title"/>
          </p:nvPr>
        </p:nvSpPr>
        <p:spPr/>
        <p:txBody>
          <a:bodyPr/>
          <a:lstStyle/>
          <a:p>
            <a:r>
              <a:rPr lang="uk-UA" dirty="0"/>
              <a:t>Сучасний вигляд</a:t>
            </a:r>
          </a:p>
        </p:txBody>
      </p:sp>
      <p:pic>
        <p:nvPicPr>
          <p:cNvPr id="3" name="Рисунок 2">
            <a:extLst>
              <a:ext uri="{FF2B5EF4-FFF2-40B4-BE49-F238E27FC236}">
                <a16:creationId xmlns:a16="http://schemas.microsoft.com/office/drawing/2014/main" id="{9DF158DE-3A8C-47F9-A0F1-F962CFC11FE5}"/>
              </a:ext>
            </a:extLst>
          </p:cNvPr>
          <p:cNvPicPr>
            <a:picLocks noChangeAspect="1"/>
          </p:cNvPicPr>
          <p:nvPr/>
        </p:nvPicPr>
        <p:blipFill>
          <a:blip r:embed="rId2"/>
          <a:stretch>
            <a:fillRect/>
          </a:stretch>
        </p:blipFill>
        <p:spPr>
          <a:xfrm>
            <a:off x="1176865" y="2244854"/>
            <a:ext cx="6275455" cy="4176030"/>
          </a:xfrm>
          <a:prstGeom prst="rect">
            <a:avLst/>
          </a:prstGeom>
        </p:spPr>
      </p:pic>
    </p:spTree>
    <p:extLst>
      <p:ext uri="{BB962C8B-B14F-4D97-AF65-F5344CB8AC3E}">
        <p14:creationId xmlns:p14="http://schemas.microsoft.com/office/powerpoint/2010/main" val="2705916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3B937A-92CA-4A23-8105-F11620C94932}"/>
              </a:ext>
            </a:extLst>
          </p:cNvPr>
          <p:cNvSpPr>
            <a:spLocks noGrp="1"/>
          </p:cNvSpPr>
          <p:nvPr>
            <p:ph type="title"/>
          </p:nvPr>
        </p:nvSpPr>
        <p:spPr>
          <a:xfrm>
            <a:off x="539552" y="476673"/>
            <a:ext cx="8136903" cy="1872207"/>
          </a:xfrm>
        </p:spPr>
        <p:txBody>
          <a:bodyPr>
            <a:normAutofit/>
          </a:bodyPr>
          <a:lstStyle/>
          <a:p>
            <a:r>
              <a:rPr lang="uk-UA" sz="2400" dirty="0"/>
              <a:t>У </a:t>
            </a:r>
            <a:r>
              <a:rPr lang="uk-UA" sz="2400" dirty="0">
                <a:solidFill>
                  <a:srgbClr val="FF0000"/>
                </a:solidFill>
              </a:rPr>
              <a:t>1935 р. </a:t>
            </a:r>
            <a:r>
              <a:rPr lang="uk-UA" sz="2400" dirty="0"/>
              <a:t>закінчено будівництво гіганта машинобудування – </a:t>
            </a:r>
            <a:r>
              <a:rPr lang="uk-UA" sz="2400" dirty="0">
                <a:solidFill>
                  <a:srgbClr val="FF0000"/>
                </a:solidFill>
              </a:rPr>
              <a:t>Харківського верстатобудівного заводу</a:t>
            </a:r>
            <a:r>
              <a:rPr lang="uk-UA" sz="2400" dirty="0"/>
              <a:t>. Перед війною він давав продукції більше, ніж уся верстатобудівна промисловість Росії в 1913 р.</a:t>
            </a:r>
          </a:p>
        </p:txBody>
      </p:sp>
      <p:pic>
        <p:nvPicPr>
          <p:cNvPr id="3" name="Рисунок 2">
            <a:extLst>
              <a:ext uri="{FF2B5EF4-FFF2-40B4-BE49-F238E27FC236}">
                <a16:creationId xmlns:a16="http://schemas.microsoft.com/office/drawing/2014/main" id="{93DC4C83-1AF1-4D37-A264-1810C942C880}"/>
              </a:ext>
            </a:extLst>
          </p:cNvPr>
          <p:cNvPicPr>
            <a:picLocks noChangeAspect="1"/>
          </p:cNvPicPr>
          <p:nvPr/>
        </p:nvPicPr>
        <p:blipFill>
          <a:blip r:embed="rId2"/>
          <a:stretch>
            <a:fillRect/>
          </a:stretch>
        </p:blipFill>
        <p:spPr>
          <a:xfrm>
            <a:off x="1547664" y="2070473"/>
            <a:ext cx="6892583" cy="4812315"/>
          </a:xfrm>
          <a:prstGeom prst="rect">
            <a:avLst/>
          </a:prstGeom>
        </p:spPr>
      </p:pic>
    </p:spTree>
    <p:extLst>
      <p:ext uri="{BB962C8B-B14F-4D97-AF65-F5344CB8AC3E}">
        <p14:creationId xmlns:p14="http://schemas.microsoft.com/office/powerpoint/2010/main" val="81207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64E5CC-C44B-49CC-B2FE-5CA42DD7D136}"/>
              </a:ext>
            </a:extLst>
          </p:cNvPr>
          <p:cNvSpPr>
            <a:spLocks noGrp="1"/>
          </p:cNvSpPr>
          <p:nvPr>
            <p:ph type="title"/>
          </p:nvPr>
        </p:nvSpPr>
        <p:spPr>
          <a:xfrm>
            <a:off x="683568" y="915337"/>
            <a:ext cx="7776863" cy="5105951"/>
          </a:xfrm>
        </p:spPr>
        <p:txBody>
          <a:bodyPr>
            <a:normAutofit fontScale="90000"/>
          </a:bodyPr>
          <a:lstStyle/>
          <a:p>
            <a:pPr algn="l"/>
            <a:r>
              <a:rPr lang="uk-UA" sz="2400" b="1" dirty="0">
                <a:solidFill>
                  <a:srgbClr val="FF0000"/>
                </a:solidFill>
              </a:rPr>
              <a:t>Економічне становище Харківщини після Першої світової війни.</a:t>
            </a:r>
            <a:br>
              <a:rPr lang="uk-UA" sz="2400" b="1" dirty="0">
                <a:solidFill>
                  <a:srgbClr val="FF0000"/>
                </a:solidFill>
              </a:rPr>
            </a:br>
            <a:r>
              <a:rPr lang="uk-UA" sz="2400" dirty="0"/>
              <a:t>Перша світова вплинула на економіку України. Назріла криза промислового виробництва. У 1918 р. його обсяг скоротився на 30-50%.</a:t>
            </a:r>
            <a:br>
              <a:rPr lang="uk-UA" sz="2400" dirty="0"/>
            </a:br>
            <a:br>
              <a:rPr lang="uk-UA" sz="2400" dirty="0"/>
            </a:br>
            <a:r>
              <a:rPr lang="uk-UA" sz="2400" dirty="0"/>
              <a:t>З </a:t>
            </a:r>
            <a:r>
              <a:rPr lang="uk-UA" sz="2400" dirty="0">
                <a:solidFill>
                  <a:srgbClr val="FF0000"/>
                </a:solidFill>
              </a:rPr>
              <a:t>січня 1919 р. </a:t>
            </a:r>
            <a:r>
              <a:rPr lang="uk-UA" sz="2400" dirty="0"/>
              <a:t>більшовицька влада остаточно затвердилася в Харкові. Соціально-економічною політикою більшовиків був «воєнний комунізм» - внутрішня політика радянської держави в умовах Громадянської війни:</a:t>
            </a:r>
            <a:br>
              <a:rPr lang="uk-UA" sz="2400" dirty="0"/>
            </a:br>
            <a:r>
              <a:rPr lang="uk-UA" sz="2400" dirty="0"/>
              <a:t>- заборонено діяльність банків, проведено конфіскацію золота, цінностей.</a:t>
            </a:r>
            <a:br>
              <a:rPr lang="uk-UA" sz="2400" dirty="0"/>
            </a:br>
            <a:r>
              <a:rPr lang="uk-UA" sz="2400" dirty="0"/>
              <a:t>- одержавлення промисловості здійснювала Вища Рада Народного Господарства Росії, сформовані в Україні філії не мали ніякої самостійності</a:t>
            </a:r>
            <a:br>
              <a:rPr lang="uk-UA" sz="2400" dirty="0"/>
            </a:br>
            <a:r>
              <a:rPr lang="uk-UA" sz="2400" dirty="0"/>
              <a:t>- було запроваджено </a:t>
            </a:r>
            <a:r>
              <a:rPr lang="uk-UA" sz="2400" dirty="0">
                <a:solidFill>
                  <a:srgbClr val="FF0000"/>
                </a:solidFill>
              </a:rPr>
              <a:t>продрозверстку</a:t>
            </a:r>
            <a:r>
              <a:rPr lang="uk-UA" sz="2400" dirty="0"/>
              <a:t> (створено продовольчі загони)</a:t>
            </a:r>
          </a:p>
        </p:txBody>
      </p:sp>
    </p:spTree>
    <p:extLst>
      <p:ext uri="{BB962C8B-B14F-4D97-AF65-F5344CB8AC3E}">
        <p14:creationId xmlns:p14="http://schemas.microsoft.com/office/powerpoint/2010/main" val="770530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650E33-FCE0-428E-8654-8A3095AB020A}"/>
              </a:ext>
            </a:extLst>
          </p:cNvPr>
          <p:cNvSpPr>
            <a:spLocks noGrp="1"/>
          </p:cNvSpPr>
          <p:nvPr>
            <p:ph type="title"/>
          </p:nvPr>
        </p:nvSpPr>
        <p:spPr>
          <a:xfrm>
            <a:off x="683568" y="915337"/>
            <a:ext cx="7776863" cy="5249967"/>
          </a:xfrm>
        </p:spPr>
        <p:txBody>
          <a:bodyPr>
            <a:normAutofit/>
          </a:bodyPr>
          <a:lstStyle/>
          <a:p>
            <a:r>
              <a:rPr lang="uk-UA" sz="2800" dirty="0"/>
              <a:t>У роки перших </a:t>
            </a:r>
            <a:r>
              <a:rPr lang="uk-UA" sz="2800" dirty="0" err="1"/>
              <a:t>пятирічок</a:t>
            </a:r>
            <a:r>
              <a:rPr lang="uk-UA" sz="2800" dirty="0"/>
              <a:t> у Харкові збудували також «</a:t>
            </a:r>
            <a:r>
              <a:rPr lang="uk-UA" sz="2800" dirty="0" err="1">
                <a:solidFill>
                  <a:srgbClr val="FF0000"/>
                </a:solidFill>
              </a:rPr>
              <a:t>Електроверстат</a:t>
            </a:r>
            <a:r>
              <a:rPr lang="uk-UA" sz="2800" dirty="0"/>
              <a:t>», завод різальних інструментів, електротехнічний, велосипедний, </a:t>
            </a:r>
            <a:r>
              <a:rPr lang="uk-UA" sz="2800" dirty="0" err="1"/>
              <a:t>лекально</a:t>
            </a:r>
            <a:r>
              <a:rPr lang="uk-UA" sz="2800" dirty="0"/>
              <a:t>-інструментальний …</a:t>
            </a:r>
            <a:br>
              <a:rPr lang="uk-UA" sz="2800" dirty="0"/>
            </a:br>
            <a:r>
              <a:rPr lang="uk-UA" sz="2800" dirty="0"/>
              <a:t>Докорінно змінилися після реконструкції харківські заводи «</a:t>
            </a:r>
            <a:r>
              <a:rPr lang="uk-UA" sz="2800" dirty="0">
                <a:solidFill>
                  <a:srgbClr val="FF0000"/>
                </a:solidFill>
              </a:rPr>
              <a:t>Світло шахтаря</a:t>
            </a:r>
            <a:r>
              <a:rPr lang="uk-UA" sz="2800" dirty="0"/>
              <a:t>», паровозобудівний, електромеханічний тощо, які стали велетнями машинобудування.</a:t>
            </a:r>
          </a:p>
        </p:txBody>
      </p:sp>
    </p:spTree>
    <p:extLst>
      <p:ext uri="{BB962C8B-B14F-4D97-AF65-F5344CB8AC3E}">
        <p14:creationId xmlns:p14="http://schemas.microsoft.com/office/powerpoint/2010/main" val="1641123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C6906C-BBDC-41DA-9FD8-4D48983C6C9F}"/>
              </a:ext>
            </a:extLst>
          </p:cNvPr>
          <p:cNvSpPr>
            <a:spLocks noGrp="1"/>
          </p:cNvSpPr>
          <p:nvPr>
            <p:ph type="title"/>
          </p:nvPr>
        </p:nvSpPr>
        <p:spPr>
          <a:xfrm>
            <a:off x="1176865" y="915337"/>
            <a:ext cx="6798735" cy="497439"/>
          </a:xfrm>
        </p:spPr>
        <p:txBody>
          <a:bodyPr>
            <a:normAutofit fontScale="90000"/>
          </a:bodyPr>
          <a:lstStyle/>
          <a:p>
            <a:r>
              <a:rPr kumimoji="0" lang="uk-UA" sz="1800" b="0" i="0" u="none" strike="noStrike" kern="1200" cap="none" spc="0" normalizeH="0" baseline="0" noProof="0" dirty="0">
                <a:ln>
                  <a:noFill/>
                </a:ln>
                <a:solidFill>
                  <a:prstClr val="black"/>
                </a:solidFill>
                <a:effectLst/>
                <a:uLnTx/>
                <a:uFillTx/>
                <a:latin typeface="Calibri"/>
                <a:ea typeface="+mn-ea"/>
                <a:cs typeface="+mn-cs"/>
              </a:rPr>
              <a:t>У роки перших п’ятирічок у Харкові збудували також «</a:t>
            </a:r>
            <a:r>
              <a:rPr kumimoji="0" lang="uk-UA" sz="1800" b="0" i="0" u="none" strike="noStrike" kern="1200" cap="none" spc="0" normalizeH="0" baseline="0" noProof="0" dirty="0" err="1">
                <a:ln>
                  <a:noFill/>
                </a:ln>
                <a:solidFill>
                  <a:prstClr val="black"/>
                </a:solidFill>
                <a:effectLst/>
                <a:uLnTx/>
                <a:uFillTx/>
                <a:latin typeface="Calibri"/>
                <a:ea typeface="+mn-ea"/>
                <a:cs typeface="+mn-cs"/>
              </a:rPr>
              <a:t>Електроверстат</a:t>
            </a:r>
            <a:r>
              <a:rPr kumimoji="0" lang="uk-UA"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a:ln>
                  <a:noFill/>
                </a:ln>
                <a:solidFill>
                  <a:prstClr val="black"/>
                </a:solidFill>
                <a:effectLst/>
                <a:uLnTx/>
                <a:uFillTx/>
                <a:latin typeface="Calibri"/>
                <a:ea typeface="+mn-ea"/>
                <a:cs typeface="+mn-cs"/>
              </a:rPr>
              <a:t>завод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різальних</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інструментів</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електротехнічний</a:t>
            </a:r>
            <a:r>
              <a:rPr kumimoji="0" lang="ru-RU" sz="1800" b="0" i="0" u="none" strike="noStrike" kern="1200" cap="none" spc="0" normalizeH="0" baseline="0" noProof="0" dirty="0">
                <a:ln>
                  <a:noFill/>
                </a:ln>
                <a:solidFill>
                  <a:prstClr val="black"/>
                </a:solidFill>
                <a:effectLst/>
                <a:uLnTx/>
                <a:uFillTx/>
                <a:latin typeface="Calibri"/>
                <a:ea typeface="+mn-ea"/>
                <a:cs typeface="+mn-cs"/>
              </a:rPr>
              <a:t> завод,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велосипедний</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лекально-інструментальний</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тощо</a:t>
            </a:r>
            <a:endParaRPr lang="uk-UA" dirty="0"/>
          </a:p>
        </p:txBody>
      </p:sp>
      <p:pic>
        <p:nvPicPr>
          <p:cNvPr id="3" name="Рисунок 2">
            <a:extLst>
              <a:ext uri="{FF2B5EF4-FFF2-40B4-BE49-F238E27FC236}">
                <a16:creationId xmlns:a16="http://schemas.microsoft.com/office/drawing/2014/main" id="{4707A9CE-EBD8-4B68-82CB-31884EDA0D5F}"/>
              </a:ext>
            </a:extLst>
          </p:cNvPr>
          <p:cNvPicPr>
            <a:picLocks noChangeAspect="1"/>
          </p:cNvPicPr>
          <p:nvPr/>
        </p:nvPicPr>
        <p:blipFill>
          <a:blip r:embed="rId2"/>
          <a:stretch>
            <a:fillRect/>
          </a:stretch>
        </p:blipFill>
        <p:spPr>
          <a:xfrm>
            <a:off x="755576" y="1687600"/>
            <a:ext cx="8029128" cy="5169856"/>
          </a:xfrm>
          <a:prstGeom prst="rect">
            <a:avLst/>
          </a:prstGeom>
        </p:spPr>
      </p:pic>
    </p:spTree>
    <p:extLst>
      <p:ext uri="{BB962C8B-B14F-4D97-AF65-F5344CB8AC3E}">
        <p14:creationId xmlns:p14="http://schemas.microsoft.com/office/powerpoint/2010/main" val="1059647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D79A5F-5011-4961-A2A4-BC757BDEFEAE}"/>
              </a:ext>
            </a:extLst>
          </p:cNvPr>
          <p:cNvSpPr>
            <a:spLocks noGrp="1"/>
          </p:cNvSpPr>
          <p:nvPr>
            <p:ph type="title"/>
          </p:nvPr>
        </p:nvSpPr>
        <p:spPr>
          <a:xfrm>
            <a:off x="575556" y="620688"/>
            <a:ext cx="7992887" cy="1670524"/>
          </a:xfrm>
        </p:spPr>
        <p:txBody>
          <a:bodyPr/>
          <a:lstStyle/>
          <a:p>
            <a:r>
              <a:rPr lang="uk-UA" dirty="0"/>
              <a:t>«</a:t>
            </a:r>
            <a:r>
              <a:rPr lang="uk-UA" dirty="0">
                <a:solidFill>
                  <a:srgbClr val="FF0000"/>
                </a:solidFill>
              </a:rPr>
              <a:t>Світло шахтаря</a:t>
            </a:r>
            <a:r>
              <a:rPr lang="uk-UA" dirty="0"/>
              <a:t>»</a:t>
            </a:r>
          </a:p>
        </p:txBody>
      </p:sp>
      <p:pic>
        <p:nvPicPr>
          <p:cNvPr id="3" name="Picture 2">
            <a:extLst>
              <a:ext uri="{FF2B5EF4-FFF2-40B4-BE49-F238E27FC236}">
                <a16:creationId xmlns:a16="http://schemas.microsoft.com/office/drawing/2014/main" id="{996D5447-12EF-433C-AD16-34ED11160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876" y="4038600"/>
            <a:ext cx="47625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a:extLst>
              <a:ext uri="{FF2B5EF4-FFF2-40B4-BE49-F238E27FC236}">
                <a16:creationId xmlns:a16="http://schemas.microsoft.com/office/drawing/2014/main" id="{4DC36A83-AE3C-442A-BE82-26F29DF27EF4}"/>
              </a:ext>
            </a:extLst>
          </p:cNvPr>
          <p:cNvPicPr>
            <a:picLocks noChangeAspect="1"/>
          </p:cNvPicPr>
          <p:nvPr/>
        </p:nvPicPr>
        <p:blipFill>
          <a:blip r:embed="rId3"/>
          <a:stretch>
            <a:fillRect/>
          </a:stretch>
        </p:blipFill>
        <p:spPr>
          <a:xfrm>
            <a:off x="-7107" y="3535392"/>
            <a:ext cx="4419983" cy="3322608"/>
          </a:xfrm>
          <a:prstGeom prst="rect">
            <a:avLst/>
          </a:prstGeom>
        </p:spPr>
      </p:pic>
    </p:spTree>
    <p:extLst>
      <p:ext uri="{BB962C8B-B14F-4D97-AF65-F5344CB8AC3E}">
        <p14:creationId xmlns:p14="http://schemas.microsoft.com/office/powerpoint/2010/main" val="25838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80699A-9B62-4A9C-A299-338813597587}"/>
              </a:ext>
            </a:extLst>
          </p:cNvPr>
          <p:cNvSpPr>
            <a:spLocks noGrp="1"/>
          </p:cNvSpPr>
          <p:nvPr>
            <p:ph type="title"/>
          </p:nvPr>
        </p:nvSpPr>
        <p:spPr/>
        <p:txBody>
          <a:bodyPr>
            <a:normAutofit/>
          </a:bodyPr>
          <a:lstStyle/>
          <a:p>
            <a:r>
              <a:rPr lang="uk-UA" sz="3200" dirty="0"/>
              <a:t>Цех Харківського верстатобудівного заводу</a:t>
            </a:r>
          </a:p>
        </p:txBody>
      </p:sp>
      <p:pic>
        <p:nvPicPr>
          <p:cNvPr id="4" name="Рисунок 3">
            <a:extLst>
              <a:ext uri="{FF2B5EF4-FFF2-40B4-BE49-F238E27FC236}">
                <a16:creationId xmlns:a16="http://schemas.microsoft.com/office/drawing/2014/main" id="{4B7CFE86-1050-418E-8A52-F498566EA771}"/>
              </a:ext>
            </a:extLst>
          </p:cNvPr>
          <p:cNvPicPr>
            <a:picLocks noChangeAspect="1"/>
          </p:cNvPicPr>
          <p:nvPr/>
        </p:nvPicPr>
        <p:blipFill>
          <a:blip r:embed="rId2"/>
          <a:stretch>
            <a:fillRect/>
          </a:stretch>
        </p:blipFill>
        <p:spPr>
          <a:xfrm>
            <a:off x="1403648" y="2348880"/>
            <a:ext cx="5832648" cy="3938261"/>
          </a:xfrm>
          <a:prstGeom prst="rect">
            <a:avLst/>
          </a:prstGeom>
        </p:spPr>
      </p:pic>
    </p:spTree>
    <p:extLst>
      <p:ext uri="{BB962C8B-B14F-4D97-AF65-F5344CB8AC3E}">
        <p14:creationId xmlns:p14="http://schemas.microsoft.com/office/powerpoint/2010/main" val="379905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10BA31-B53C-4231-8231-3224A866DE27}"/>
              </a:ext>
            </a:extLst>
          </p:cNvPr>
          <p:cNvSpPr>
            <a:spLocks noGrp="1"/>
          </p:cNvSpPr>
          <p:nvPr>
            <p:ph type="title"/>
          </p:nvPr>
        </p:nvSpPr>
        <p:spPr>
          <a:xfrm>
            <a:off x="539552" y="548681"/>
            <a:ext cx="7992887" cy="1670524"/>
          </a:xfrm>
        </p:spPr>
        <p:txBody>
          <a:bodyPr>
            <a:noAutofit/>
          </a:bodyPr>
          <a:lstStyle/>
          <a:p>
            <a:br>
              <a:rPr lang="ru-RU" sz="2000" dirty="0"/>
            </a:br>
            <a:r>
              <a:rPr lang="ru-RU" sz="2000" dirty="0"/>
              <a:t>У 1916 р. </a:t>
            </a:r>
            <a:r>
              <a:rPr lang="ru-RU" sz="2000" dirty="0" err="1"/>
              <a:t>устаткування</a:t>
            </a:r>
            <a:r>
              <a:rPr lang="ru-RU" sz="2000" dirty="0"/>
              <a:t> </a:t>
            </a:r>
            <a:r>
              <a:rPr lang="ru-RU" sz="2000" dirty="0" err="1"/>
              <a:t>Харківського</a:t>
            </a:r>
            <a:r>
              <a:rPr lang="ru-RU" sz="2000" dirty="0"/>
              <a:t> </a:t>
            </a:r>
            <a:r>
              <a:rPr lang="ru-RU" sz="2000" dirty="0" err="1"/>
              <a:t>електромеханічного</a:t>
            </a:r>
            <a:r>
              <a:rPr lang="ru-RU" sz="2000" dirty="0"/>
              <a:t> заводу (</a:t>
            </a:r>
            <a:r>
              <a:rPr lang="ru-RU" sz="2000" dirty="0">
                <a:solidFill>
                  <a:srgbClr val="FF0000"/>
                </a:solidFill>
              </a:rPr>
              <a:t>ХЕМЗ</a:t>
            </a:r>
            <a:r>
              <a:rPr lang="ru-RU" sz="2000" dirty="0"/>
              <a:t>) </a:t>
            </a:r>
            <a:r>
              <a:rPr lang="ru-RU" sz="2000" dirty="0" err="1"/>
              <a:t>складалося</a:t>
            </a:r>
            <a:r>
              <a:rPr lang="ru-RU" sz="2000" dirty="0"/>
              <a:t> з 950 </a:t>
            </a:r>
            <a:r>
              <a:rPr lang="ru-RU" sz="2000" dirty="0" err="1"/>
              <a:t>верстатів</a:t>
            </a:r>
            <a:r>
              <a:rPr lang="ru-RU" sz="2000" dirty="0"/>
              <a:t>, завод </a:t>
            </a:r>
            <a:r>
              <a:rPr lang="ru-RU" sz="2000" dirty="0" err="1"/>
              <a:t>випускав</a:t>
            </a:r>
            <a:r>
              <a:rPr lang="ru-RU" sz="2000" dirty="0"/>
              <a:t> </a:t>
            </a:r>
            <a:r>
              <a:rPr lang="ru-RU" sz="2000" dirty="0" err="1"/>
              <a:t>мотори</a:t>
            </a:r>
            <a:r>
              <a:rPr lang="ru-RU" sz="2000" dirty="0"/>
              <a:t> невеликих </a:t>
            </a:r>
            <a:r>
              <a:rPr lang="ru-RU" sz="2000" dirty="0" err="1"/>
              <a:t>потужностей</a:t>
            </a:r>
            <a:r>
              <a:rPr lang="ru-RU" sz="2000" dirty="0"/>
              <a:t>. У 1935 р. </a:t>
            </a:r>
            <a:r>
              <a:rPr lang="ru-RU" sz="2000" dirty="0" err="1"/>
              <a:t>обладнання</a:t>
            </a:r>
            <a:r>
              <a:rPr lang="ru-RU" sz="2000" dirty="0"/>
              <a:t> заводу </a:t>
            </a:r>
            <a:r>
              <a:rPr lang="ru-RU" sz="2000" dirty="0" err="1"/>
              <a:t>складалося</a:t>
            </a:r>
            <a:r>
              <a:rPr lang="ru-RU" sz="2000" dirty="0"/>
              <a:t> з 1600 </a:t>
            </a:r>
            <a:r>
              <a:rPr lang="ru-RU" sz="2000" dirty="0" err="1"/>
              <a:t>верстатів</a:t>
            </a:r>
            <a:r>
              <a:rPr lang="ru-RU" sz="2000" dirty="0"/>
              <a:t>. </a:t>
            </a:r>
            <a:r>
              <a:rPr lang="ru-RU" sz="2000" dirty="0" err="1"/>
              <a:t>Поряд</a:t>
            </a:r>
            <a:r>
              <a:rPr lang="ru-RU" sz="2000" dirty="0"/>
              <a:t> з моторами </a:t>
            </a:r>
            <a:r>
              <a:rPr lang="ru-RU" sz="2000" dirty="0" err="1"/>
              <a:t>різних</a:t>
            </a:r>
            <a:r>
              <a:rPr lang="ru-RU" sz="2000" dirty="0"/>
              <a:t> </a:t>
            </a:r>
            <a:r>
              <a:rPr lang="ru-RU" sz="2000" dirty="0" err="1"/>
              <a:t>потужностей</a:t>
            </a:r>
            <a:r>
              <a:rPr lang="ru-RU" sz="2000" dirty="0"/>
              <a:t> </a:t>
            </a:r>
            <a:r>
              <a:rPr lang="ru-RU" sz="2000" dirty="0" err="1"/>
              <a:t>він</a:t>
            </a:r>
            <a:r>
              <a:rPr lang="ru-RU" sz="2000" dirty="0"/>
              <a:t> </a:t>
            </a:r>
            <a:r>
              <a:rPr lang="ru-RU" sz="2000" dirty="0" err="1"/>
              <a:t>виробляв</a:t>
            </a:r>
            <a:r>
              <a:rPr lang="ru-RU" sz="2000" dirty="0"/>
              <a:t> </a:t>
            </a:r>
            <a:r>
              <a:rPr lang="ru-RU" sz="2000" dirty="0" err="1"/>
              <a:t>генератори</a:t>
            </a:r>
            <a:r>
              <a:rPr lang="ru-RU" sz="2000" dirty="0"/>
              <a:t>, </a:t>
            </a:r>
            <a:r>
              <a:rPr lang="ru-RU" sz="2000" dirty="0" err="1"/>
              <a:t>електротехнічну</a:t>
            </a:r>
            <a:r>
              <a:rPr lang="ru-RU" sz="2000" dirty="0"/>
              <a:t> </a:t>
            </a:r>
            <a:r>
              <a:rPr lang="ru-RU" sz="2000" dirty="0" err="1"/>
              <a:t>апаратуру</a:t>
            </a:r>
            <a:r>
              <a:rPr lang="ru-RU" sz="2000" dirty="0"/>
              <a:t> для </a:t>
            </a:r>
            <a:r>
              <a:rPr lang="ru-RU" sz="2000" dirty="0" err="1"/>
              <a:t>автоматизації</a:t>
            </a:r>
            <a:r>
              <a:rPr lang="ru-RU" sz="2000" dirty="0"/>
              <a:t> доменного  </a:t>
            </a:r>
            <a:r>
              <a:rPr lang="ru-RU" sz="2000" dirty="0" err="1"/>
              <a:t>виробництва</a:t>
            </a:r>
            <a:r>
              <a:rPr lang="ru-RU" sz="2000" dirty="0"/>
              <a:t> </a:t>
            </a:r>
            <a:r>
              <a:rPr lang="ru-RU" sz="2000" dirty="0" err="1"/>
              <a:t>тощо</a:t>
            </a:r>
            <a:r>
              <a:rPr lang="ru-RU" sz="2000" dirty="0"/>
              <a:t>.</a:t>
            </a:r>
            <a:br>
              <a:rPr lang="ru-RU" sz="2000" dirty="0"/>
            </a:br>
            <a:endParaRPr lang="uk-UA" sz="2000" dirty="0"/>
          </a:p>
        </p:txBody>
      </p:sp>
      <p:pic>
        <p:nvPicPr>
          <p:cNvPr id="3" name="Рисунок 2">
            <a:extLst>
              <a:ext uri="{FF2B5EF4-FFF2-40B4-BE49-F238E27FC236}">
                <a16:creationId xmlns:a16="http://schemas.microsoft.com/office/drawing/2014/main" id="{E94F3A5B-9F06-4613-A3F2-64CF8DE5E372}"/>
              </a:ext>
            </a:extLst>
          </p:cNvPr>
          <p:cNvPicPr>
            <a:picLocks noChangeAspect="1"/>
          </p:cNvPicPr>
          <p:nvPr/>
        </p:nvPicPr>
        <p:blipFill>
          <a:blip r:embed="rId2"/>
          <a:stretch>
            <a:fillRect/>
          </a:stretch>
        </p:blipFill>
        <p:spPr>
          <a:xfrm>
            <a:off x="3882855" y="2908634"/>
            <a:ext cx="5261145" cy="3949366"/>
          </a:xfrm>
          <a:prstGeom prst="rect">
            <a:avLst/>
          </a:prstGeom>
        </p:spPr>
      </p:pic>
      <p:pic>
        <p:nvPicPr>
          <p:cNvPr id="4" name="Рисунок 3">
            <a:extLst>
              <a:ext uri="{FF2B5EF4-FFF2-40B4-BE49-F238E27FC236}">
                <a16:creationId xmlns:a16="http://schemas.microsoft.com/office/drawing/2014/main" id="{4B63A995-1B09-4D33-8DB3-B2D9F3708BD8}"/>
              </a:ext>
            </a:extLst>
          </p:cNvPr>
          <p:cNvPicPr>
            <a:picLocks noChangeAspect="1"/>
          </p:cNvPicPr>
          <p:nvPr/>
        </p:nvPicPr>
        <p:blipFill>
          <a:blip r:embed="rId3"/>
          <a:stretch>
            <a:fillRect/>
          </a:stretch>
        </p:blipFill>
        <p:spPr>
          <a:xfrm>
            <a:off x="-59932" y="2420888"/>
            <a:ext cx="3926164" cy="1725318"/>
          </a:xfrm>
          <a:prstGeom prst="rect">
            <a:avLst/>
          </a:prstGeom>
        </p:spPr>
      </p:pic>
    </p:spTree>
    <p:extLst>
      <p:ext uri="{BB962C8B-B14F-4D97-AF65-F5344CB8AC3E}">
        <p14:creationId xmlns:p14="http://schemas.microsoft.com/office/powerpoint/2010/main" val="813459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052842-0C1C-4421-A136-7B3D11828ABB}"/>
              </a:ext>
            </a:extLst>
          </p:cNvPr>
          <p:cNvSpPr>
            <a:spLocks noGrp="1"/>
          </p:cNvSpPr>
          <p:nvPr>
            <p:ph type="title"/>
          </p:nvPr>
        </p:nvSpPr>
        <p:spPr>
          <a:xfrm>
            <a:off x="611560" y="548681"/>
            <a:ext cx="7992887" cy="1670524"/>
          </a:xfrm>
        </p:spPr>
        <p:txBody>
          <a:bodyPr>
            <a:normAutofit/>
          </a:bodyPr>
          <a:lstStyle/>
          <a:p>
            <a:r>
              <a:rPr lang="uk-UA" sz="2800" dirty="0"/>
              <a:t>Реконструйовані заводи </a:t>
            </a:r>
            <a:r>
              <a:rPr lang="uk-UA" sz="2800" dirty="0" err="1"/>
              <a:t>тап</a:t>
            </a:r>
            <a:r>
              <a:rPr lang="uk-UA" sz="2800" dirty="0"/>
              <a:t> </a:t>
            </a:r>
            <a:r>
              <a:rPr lang="uk-UA" sz="2800" dirty="0" err="1"/>
              <a:t>еретворені</a:t>
            </a:r>
            <a:r>
              <a:rPr lang="uk-UA" sz="2800" dirty="0"/>
              <a:t> в </a:t>
            </a:r>
            <a:r>
              <a:rPr lang="uk-UA" sz="2800" dirty="0" err="1"/>
              <a:t>гігіанти</a:t>
            </a:r>
            <a:r>
              <a:rPr lang="uk-UA" sz="2800" dirty="0"/>
              <a:t> – Харківський </a:t>
            </a:r>
            <a:r>
              <a:rPr lang="uk-UA" sz="2800" dirty="0" err="1"/>
              <a:t>електротурбогенератор</a:t>
            </a:r>
            <a:r>
              <a:rPr lang="uk-UA" sz="2800" dirty="0"/>
              <a:t> (ХЕТЗ), завод ім. Комінтерну, «Серп і молот»</a:t>
            </a:r>
          </a:p>
        </p:txBody>
      </p:sp>
      <p:pic>
        <p:nvPicPr>
          <p:cNvPr id="3" name="Рисунок 2">
            <a:extLst>
              <a:ext uri="{FF2B5EF4-FFF2-40B4-BE49-F238E27FC236}">
                <a16:creationId xmlns:a16="http://schemas.microsoft.com/office/drawing/2014/main" id="{ABFCA963-190E-4A66-9B77-10D3964E2DF5}"/>
              </a:ext>
            </a:extLst>
          </p:cNvPr>
          <p:cNvPicPr>
            <a:picLocks noChangeAspect="1"/>
          </p:cNvPicPr>
          <p:nvPr/>
        </p:nvPicPr>
        <p:blipFill>
          <a:blip r:embed="rId2"/>
          <a:stretch>
            <a:fillRect/>
          </a:stretch>
        </p:blipFill>
        <p:spPr>
          <a:xfrm>
            <a:off x="0" y="2203000"/>
            <a:ext cx="4767485" cy="3566469"/>
          </a:xfrm>
          <a:prstGeom prst="rect">
            <a:avLst/>
          </a:prstGeom>
        </p:spPr>
      </p:pic>
      <p:pic>
        <p:nvPicPr>
          <p:cNvPr id="4" name="Рисунок 3">
            <a:extLst>
              <a:ext uri="{FF2B5EF4-FFF2-40B4-BE49-F238E27FC236}">
                <a16:creationId xmlns:a16="http://schemas.microsoft.com/office/drawing/2014/main" id="{41225F0E-6BE6-4E80-B6EE-D2D4F77D4DBD}"/>
              </a:ext>
            </a:extLst>
          </p:cNvPr>
          <p:cNvPicPr>
            <a:picLocks noChangeAspect="1"/>
          </p:cNvPicPr>
          <p:nvPr/>
        </p:nvPicPr>
        <p:blipFill>
          <a:blip r:embed="rId3"/>
          <a:stretch>
            <a:fillRect/>
          </a:stretch>
        </p:blipFill>
        <p:spPr>
          <a:xfrm>
            <a:off x="3864537" y="3291531"/>
            <a:ext cx="5278374" cy="3566469"/>
          </a:xfrm>
          <a:prstGeom prst="rect">
            <a:avLst/>
          </a:prstGeom>
        </p:spPr>
      </p:pic>
    </p:spTree>
    <p:extLst>
      <p:ext uri="{BB962C8B-B14F-4D97-AF65-F5344CB8AC3E}">
        <p14:creationId xmlns:p14="http://schemas.microsoft.com/office/powerpoint/2010/main" val="2193111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114F1E-845A-4833-A577-80BC180959BD}"/>
              </a:ext>
            </a:extLst>
          </p:cNvPr>
          <p:cNvSpPr>
            <a:spLocks noGrp="1"/>
          </p:cNvSpPr>
          <p:nvPr>
            <p:ph type="title"/>
          </p:nvPr>
        </p:nvSpPr>
        <p:spPr/>
        <p:txBody>
          <a:bodyPr>
            <a:normAutofit/>
          </a:bodyPr>
          <a:lstStyle/>
          <a:p>
            <a:r>
              <a:rPr lang="uk-UA" sz="3200" dirty="0"/>
              <a:t>Тракторний завод ім. Серго Орджонікідзе</a:t>
            </a:r>
          </a:p>
        </p:txBody>
      </p:sp>
      <p:pic>
        <p:nvPicPr>
          <p:cNvPr id="4" name="Рисунок 3">
            <a:extLst>
              <a:ext uri="{FF2B5EF4-FFF2-40B4-BE49-F238E27FC236}">
                <a16:creationId xmlns:a16="http://schemas.microsoft.com/office/drawing/2014/main" id="{6CC9E727-13E7-48AD-8190-C46D315D9465}"/>
              </a:ext>
            </a:extLst>
          </p:cNvPr>
          <p:cNvPicPr>
            <a:picLocks noChangeAspect="1"/>
          </p:cNvPicPr>
          <p:nvPr/>
        </p:nvPicPr>
        <p:blipFill>
          <a:blip r:embed="rId2"/>
          <a:stretch>
            <a:fillRect/>
          </a:stretch>
        </p:blipFill>
        <p:spPr>
          <a:xfrm>
            <a:off x="1176865" y="2394453"/>
            <a:ext cx="6798735" cy="3336438"/>
          </a:xfrm>
          <a:prstGeom prst="rect">
            <a:avLst/>
          </a:prstGeom>
        </p:spPr>
      </p:pic>
    </p:spTree>
    <p:extLst>
      <p:ext uri="{BB962C8B-B14F-4D97-AF65-F5344CB8AC3E}">
        <p14:creationId xmlns:p14="http://schemas.microsoft.com/office/powerpoint/2010/main" val="46945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BAC354-EAA9-425F-AC88-3F9412B28062}"/>
              </a:ext>
            </a:extLst>
          </p:cNvPr>
          <p:cNvSpPr>
            <a:spLocks noGrp="1"/>
          </p:cNvSpPr>
          <p:nvPr>
            <p:ph type="title"/>
          </p:nvPr>
        </p:nvSpPr>
        <p:spPr>
          <a:xfrm>
            <a:off x="539552" y="692696"/>
            <a:ext cx="8136903" cy="2520280"/>
          </a:xfrm>
        </p:spPr>
        <p:txBody>
          <a:bodyPr>
            <a:normAutofit fontScale="90000"/>
          </a:bodyPr>
          <a:lstStyle/>
          <a:p>
            <a:br>
              <a:rPr lang="uk-UA" sz="3200" dirty="0"/>
            </a:br>
            <a:r>
              <a:rPr lang="uk-UA" sz="3200" dirty="0"/>
              <a:t>Харківський тракторний завод було збудовано за п’ятнадцять місяців. </a:t>
            </a:r>
            <a:r>
              <a:rPr lang="uk-UA" sz="3200" dirty="0">
                <a:solidFill>
                  <a:srgbClr val="FF0000"/>
                </a:solidFill>
              </a:rPr>
              <a:t>1 жовтня 1931р</a:t>
            </a:r>
            <a:r>
              <a:rPr lang="uk-UA" sz="3200" dirty="0"/>
              <a:t>. О 13 годині 5 хвилин під гімн виїхав яскраво-червоний трактор. За кермом сиділа одна з </a:t>
            </a:r>
            <a:r>
              <a:rPr lang="uk-UA" sz="3200" dirty="0" err="1"/>
              <a:t>кращіх</a:t>
            </a:r>
            <a:r>
              <a:rPr lang="uk-UA" sz="3200" dirty="0"/>
              <a:t> ударниць </a:t>
            </a:r>
            <a:r>
              <a:rPr lang="uk-UA" sz="3200" dirty="0" err="1"/>
              <a:t>Тракторобуду</a:t>
            </a:r>
            <a:r>
              <a:rPr lang="uk-UA" sz="3200" dirty="0"/>
              <a:t> Маруся Бугайова. Через 10 хвилин зійшов другий трактор.</a:t>
            </a:r>
            <a:br>
              <a:rPr lang="uk-UA" sz="3200" dirty="0"/>
            </a:br>
            <a:r>
              <a:rPr lang="uk-UA" sz="3200" i="1" dirty="0"/>
              <a:t>Продукція ХТЗ</a:t>
            </a:r>
          </a:p>
        </p:txBody>
      </p:sp>
      <p:pic>
        <p:nvPicPr>
          <p:cNvPr id="4" name="Рисунок 3">
            <a:extLst>
              <a:ext uri="{FF2B5EF4-FFF2-40B4-BE49-F238E27FC236}">
                <a16:creationId xmlns:a16="http://schemas.microsoft.com/office/drawing/2014/main" id="{4BE833DC-83CA-458B-AE63-9365A823AA4D}"/>
              </a:ext>
            </a:extLst>
          </p:cNvPr>
          <p:cNvPicPr>
            <a:picLocks noChangeAspect="1"/>
          </p:cNvPicPr>
          <p:nvPr/>
        </p:nvPicPr>
        <p:blipFill>
          <a:blip r:embed="rId2"/>
          <a:stretch>
            <a:fillRect/>
          </a:stretch>
        </p:blipFill>
        <p:spPr>
          <a:xfrm>
            <a:off x="1979712" y="3615518"/>
            <a:ext cx="4675931" cy="3212975"/>
          </a:xfrm>
          <a:prstGeom prst="rect">
            <a:avLst/>
          </a:prstGeom>
        </p:spPr>
      </p:pic>
    </p:spTree>
    <p:extLst>
      <p:ext uri="{BB962C8B-B14F-4D97-AF65-F5344CB8AC3E}">
        <p14:creationId xmlns:p14="http://schemas.microsoft.com/office/powerpoint/2010/main" val="2551358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670AD5-5219-40E8-B1D5-D6D2B5EE4AE9}"/>
              </a:ext>
            </a:extLst>
          </p:cNvPr>
          <p:cNvSpPr>
            <a:spLocks noGrp="1"/>
          </p:cNvSpPr>
          <p:nvPr>
            <p:ph type="title"/>
          </p:nvPr>
        </p:nvSpPr>
        <p:spPr>
          <a:xfrm>
            <a:off x="683569" y="548681"/>
            <a:ext cx="5109840" cy="5688632"/>
          </a:xfrm>
        </p:spPr>
        <p:txBody>
          <a:bodyPr>
            <a:normAutofit/>
          </a:bodyPr>
          <a:lstStyle/>
          <a:p>
            <a:r>
              <a:rPr lang="uk-UA" sz="2800" dirty="0"/>
              <a:t>Конструкторській відділ на чолі з </a:t>
            </a:r>
            <a:r>
              <a:rPr lang="uk-UA" sz="2800" dirty="0" err="1"/>
              <a:t>Мархасьовим</a:t>
            </a:r>
            <a:r>
              <a:rPr lang="uk-UA" sz="2800" dirty="0"/>
              <a:t> та Воронковим відпрацював конструкторську документацію трактора СХТЗ 15/30 і приступив над створенням трактору типу «</a:t>
            </a:r>
            <a:r>
              <a:rPr lang="uk-UA" sz="2800" dirty="0" err="1"/>
              <a:t>Катерпіллар</a:t>
            </a:r>
            <a:r>
              <a:rPr lang="uk-UA" sz="2800" dirty="0"/>
              <a:t>» потужністю 40-50 кінських сил. </a:t>
            </a:r>
            <a:br>
              <a:rPr lang="uk-UA" sz="2800" dirty="0"/>
            </a:br>
            <a:r>
              <a:rPr lang="uk-UA" sz="2800" dirty="0"/>
              <a:t>Конструктор </a:t>
            </a:r>
            <a:r>
              <a:rPr lang="uk-UA" sz="2800" dirty="0">
                <a:solidFill>
                  <a:srgbClr val="FF0000"/>
                </a:solidFill>
              </a:rPr>
              <a:t>П. І. Андрусенко </a:t>
            </a:r>
            <a:r>
              <a:rPr lang="uk-UA" sz="2800" dirty="0"/>
              <a:t>працював над створенням дизельних двигуні</a:t>
            </a:r>
            <a:r>
              <a:rPr lang="uk-UA" sz="2800" dirty="0">
                <a:solidFill>
                  <a:srgbClr val="FF0000"/>
                </a:solidFill>
              </a:rPr>
              <a:t>1932р. ХТЗ </a:t>
            </a:r>
            <a:r>
              <a:rPr lang="uk-UA" sz="2800" dirty="0"/>
              <a:t>в для тракторів. У травні випускав 100 тракторів на добу.</a:t>
            </a:r>
          </a:p>
        </p:txBody>
      </p:sp>
      <p:pic>
        <p:nvPicPr>
          <p:cNvPr id="3" name="Рисунок 2">
            <a:extLst>
              <a:ext uri="{FF2B5EF4-FFF2-40B4-BE49-F238E27FC236}">
                <a16:creationId xmlns:a16="http://schemas.microsoft.com/office/drawing/2014/main" id="{27E83DDB-CD80-4AFA-93EE-F7BD3A14B77C}"/>
              </a:ext>
            </a:extLst>
          </p:cNvPr>
          <p:cNvPicPr>
            <a:picLocks noChangeAspect="1"/>
          </p:cNvPicPr>
          <p:nvPr/>
        </p:nvPicPr>
        <p:blipFill>
          <a:blip r:embed="rId2"/>
          <a:stretch>
            <a:fillRect/>
          </a:stretch>
        </p:blipFill>
        <p:spPr>
          <a:xfrm>
            <a:off x="5762087" y="-363"/>
            <a:ext cx="3350591" cy="3281888"/>
          </a:xfrm>
          <a:prstGeom prst="rect">
            <a:avLst/>
          </a:prstGeom>
        </p:spPr>
      </p:pic>
      <p:pic>
        <p:nvPicPr>
          <p:cNvPr id="4" name="Рисунок 3">
            <a:extLst>
              <a:ext uri="{FF2B5EF4-FFF2-40B4-BE49-F238E27FC236}">
                <a16:creationId xmlns:a16="http://schemas.microsoft.com/office/drawing/2014/main" id="{936B7171-4162-492A-B8AD-942E039E2DF5}"/>
              </a:ext>
            </a:extLst>
          </p:cNvPr>
          <p:cNvPicPr>
            <a:picLocks noChangeAspect="1"/>
          </p:cNvPicPr>
          <p:nvPr/>
        </p:nvPicPr>
        <p:blipFill>
          <a:blip r:embed="rId3"/>
          <a:stretch>
            <a:fillRect/>
          </a:stretch>
        </p:blipFill>
        <p:spPr>
          <a:xfrm>
            <a:off x="7353300" y="3368026"/>
            <a:ext cx="1790700" cy="2552700"/>
          </a:xfrm>
          <a:prstGeom prst="rect">
            <a:avLst/>
          </a:prstGeom>
        </p:spPr>
      </p:pic>
    </p:spTree>
    <p:extLst>
      <p:ext uri="{BB962C8B-B14F-4D97-AF65-F5344CB8AC3E}">
        <p14:creationId xmlns:p14="http://schemas.microsoft.com/office/powerpoint/2010/main" val="1637256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C3BD4E4-0A3F-4024-9183-F51C9ED7E5B2}"/>
              </a:ext>
            </a:extLst>
          </p:cNvPr>
          <p:cNvPicPr>
            <a:picLocks noChangeAspect="1"/>
          </p:cNvPicPr>
          <p:nvPr/>
        </p:nvPicPr>
        <p:blipFill>
          <a:blip r:embed="rId2"/>
          <a:stretch>
            <a:fillRect/>
          </a:stretch>
        </p:blipFill>
        <p:spPr>
          <a:xfrm>
            <a:off x="0" y="3516861"/>
            <a:ext cx="4956478" cy="3304318"/>
          </a:xfrm>
          <a:prstGeom prst="rect">
            <a:avLst/>
          </a:prstGeom>
        </p:spPr>
      </p:pic>
      <p:pic>
        <p:nvPicPr>
          <p:cNvPr id="3" name="Рисунок 2">
            <a:extLst>
              <a:ext uri="{FF2B5EF4-FFF2-40B4-BE49-F238E27FC236}">
                <a16:creationId xmlns:a16="http://schemas.microsoft.com/office/drawing/2014/main" id="{D720563A-8874-4D21-A274-025CD74D32AC}"/>
              </a:ext>
            </a:extLst>
          </p:cNvPr>
          <p:cNvPicPr>
            <a:picLocks noChangeAspect="1"/>
          </p:cNvPicPr>
          <p:nvPr/>
        </p:nvPicPr>
        <p:blipFill>
          <a:blip r:embed="rId3"/>
          <a:stretch>
            <a:fillRect/>
          </a:stretch>
        </p:blipFill>
        <p:spPr>
          <a:xfrm>
            <a:off x="2922242" y="11306"/>
            <a:ext cx="6221758" cy="3993758"/>
          </a:xfrm>
          <a:prstGeom prst="rect">
            <a:avLst/>
          </a:prstGeom>
        </p:spPr>
      </p:pic>
      <p:pic>
        <p:nvPicPr>
          <p:cNvPr id="4" name="Рисунок 3">
            <a:extLst>
              <a:ext uri="{FF2B5EF4-FFF2-40B4-BE49-F238E27FC236}">
                <a16:creationId xmlns:a16="http://schemas.microsoft.com/office/drawing/2014/main" id="{67890009-6655-4768-A187-0E4A2F27E89E}"/>
              </a:ext>
            </a:extLst>
          </p:cNvPr>
          <p:cNvPicPr>
            <a:picLocks noChangeAspect="1"/>
          </p:cNvPicPr>
          <p:nvPr/>
        </p:nvPicPr>
        <p:blipFill>
          <a:blip r:embed="rId4"/>
          <a:stretch>
            <a:fillRect/>
          </a:stretch>
        </p:blipFill>
        <p:spPr>
          <a:xfrm>
            <a:off x="4661601" y="4418794"/>
            <a:ext cx="4482399" cy="2439206"/>
          </a:xfrm>
          <a:prstGeom prst="rect">
            <a:avLst/>
          </a:prstGeom>
        </p:spPr>
      </p:pic>
    </p:spTree>
    <p:extLst>
      <p:ext uri="{BB962C8B-B14F-4D97-AF65-F5344CB8AC3E}">
        <p14:creationId xmlns:p14="http://schemas.microsoft.com/office/powerpoint/2010/main" val="408680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4030DD8-8CBC-47AE-AA2C-7D5C44D0189C}"/>
              </a:ext>
            </a:extLst>
          </p:cNvPr>
          <p:cNvPicPr>
            <a:picLocks noChangeAspect="1"/>
          </p:cNvPicPr>
          <p:nvPr/>
        </p:nvPicPr>
        <p:blipFill>
          <a:blip r:embed="rId2"/>
          <a:stretch>
            <a:fillRect/>
          </a:stretch>
        </p:blipFill>
        <p:spPr>
          <a:xfrm>
            <a:off x="0" y="0"/>
            <a:ext cx="5749026" cy="3322608"/>
          </a:xfrm>
          <a:prstGeom prst="rect">
            <a:avLst/>
          </a:prstGeom>
        </p:spPr>
      </p:pic>
      <p:pic>
        <p:nvPicPr>
          <p:cNvPr id="3" name="Рисунок 2">
            <a:extLst>
              <a:ext uri="{FF2B5EF4-FFF2-40B4-BE49-F238E27FC236}">
                <a16:creationId xmlns:a16="http://schemas.microsoft.com/office/drawing/2014/main" id="{7D8F6766-4D9A-4BE8-8F7D-73CD47BAADE5}"/>
              </a:ext>
            </a:extLst>
          </p:cNvPr>
          <p:cNvPicPr>
            <a:picLocks noChangeAspect="1"/>
          </p:cNvPicPr>
          <p:nvPr/>
        </p:nvPicPr>
        <p:blipFill>
          <a:blip r:embed="rId3"/>
          <a:stretch>
            <a:fillRect/>
          </a:stretch>
        </p:blipFill>
        <p:spPr>
          <a:xfrm>
            <a:off x="14391" y="3285434"/>
            <a:ext cx="4919898" cy="3572566"/>
          </a:xfrm>
          <a:prstGeom prst="rect">
            <a:avLst/>
          </a:prstGeom>
        </p:spPr>
      </p:pic>
      <p:pic>
        <p:nvPicPr>
          <p:cNvPr id="4" name="Рисунок 3">
            <a:extLst>
              <a:ext uri="{FF2B5EF4-FFF2-40B4-BE49-F238E27FC236}">
                <a16:creationId xmlns:a16="http://schemas.microsoft.com/office/drawing/2014/main" id="{CE69C192-5636-4203-87ED-1D552F8BEB3A}"/>
              </a:ext>
            </a:extLst>
          </p:cNvPr>
          <p:cNvPicPr>
            <a:picLocks noChangeAspect="1"/>
          </p:cNvPicPr>
          <p:nvPr/>
        </p:nvPicPr>
        <p:blipFill>
          <a:blip r:embed="rId4"/>
          <a:stretch>
            <a:fillRect/>
          </a:stretch>
        </p:blipFill>
        <p:spPr>
          <a:xfrm>
            <a:off x="5565721" y="450054"/>
            <a:ext cx="3563888" cy="5957891"/>
          </a:xfrm>
          <a:prstGeom prst="rect">
            <a:avLst/>
          </a:prstGeom>
        </p:spPr>
      </p:pic>
    </p:spTree>
    <p:extLst>
      <p:ext uri="{BB962C8B-B14F-4D97-AF65-F5344CB8AC3E}">
        <p14:creationId xmlns:p14="http://schemas.microsoft.com/office/powerpoint/2010/main" val="36316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A12F7-5EDB-4EB7-85C3-77EA3676F630}"/>
              </a:ext>
            </a:extLst>
          </p:cNvPr>
          <p:cNvSpPr>
            <a:spLocks noGrp="1"/>
          </p:cNvSpPr>
          <p:nvPr>
            <p:ph type="title"/>
          </p:nvPr>
        </p:nvSpPr>
        <p:spPr>
          <a:xfrm>
            <a:off x="611560" y="332656"/>
            <a:ext cx="7920879" cy="2376263"/>
          </a:xfrm>
        </p:spPr>
        <p:txBody>
          <a:bodyPr>
            <a:normAutofit fontScale="90000"/>
          </a:bodyPr>
          <a:lstStyle/>
          <a:p>
            <a:br>
              <a:rPr lang="uk-UA" sz="3200" dirty="0"/>
            </a:br>
            <a:r>
              <a:rPr lang="uk-UA" sz="3200" dirty="0"/>
              <a:t>ХТЗ почав випуск газогенераторних гусеничних тракторів: у 1938р. – 300, 1939р. – 8000, а 1940р.- 10000 екземплярів. Також розпочався випуск електричних холодильників домашнього типу.</a:t>
            </a:r>
            <a:br>
              <a:rPr lang="uk-UA" sz="3200" dirty="0"/>
            </a:br>
            <a:br>
              <a:rPr lang="uk-UA" sz="3200" dirty="0"/>
            </a:br>
            <a:r>
              <a:rPr lang="uk-UA" sz="3200" i="1" dirty="0"/>
              <a:t>Перші побутові холодильники.</a:t>
            </a:r>
          </a:p>
        </p:txBody>
      </p:sp>
      <p:pic>
        <p:nvPicPr>
          <p:cNvPr id="4" name="Рисунок 3">
            <a:extLst>
              <a:ext uri="{FF2B5EF4-FFF2-40B4-BE49-F238E27FC236}">
                <a16:creationId xmlns:a16="http://schemas.microsoft.com/office/drawing/2014/main" id="{26E7BC8B-8338-41C4-834B-112CA0D1CD17}"/>
              </a:ext>
            </a:extLst>
          </p:cNvPr>
          <p:cNvPicPr>
            <a:picLocks noChangeAspect="1"/>
          </p:cNvPicPr>
          <p:nvPr/>
        </p:nvPicPr>
        <p:blipFill>
          <a:blip r:embed="rId2"/>
          <a:stretch>
            <a:fillRect/>
          </a:stretch>
        </p:blipFill>
        <p:spPr>
          <a:xfrm>
            <a:off x="971600" y="3212976"/>
            <a:ext cx="2376264" cy="3185205"/>
          </a:xfrm>
          <a:prstGeom prst="rect">
            <a:avLst/>
          </a:prstGeom>
        </p:spPr>
      </p:pic>
      <p:pic>
        <p:nvPicPr>
          <p:cNvPr id="6" name="Рисунок 5">
            <a:extLst>
              <a:ext uri="{FF2B5EF4-FFF2-40B4-BE49-F238E27FC236}">
                <a16:creationId xmlns:a16="http://schemas.microsoft.com/office/drawing/2014/main" id="{2A980956-04A1-4331-AC8D-466C098A2129}"/>
              </a:ext>
            </a:extLst>
          </p:cNvPr>
          <p:cNvPicPr>
            <a:picLocks noChangeAspect="1"/>
          </p:cNvPicPr>
          <p:nvPr/>
        </p:nvPicPr>
        <p:blipFill>
          <a:blip r:embed="rId3"/>
          <a:stretch>
            <a:fillRect/>
          </a:stretch>
        </p:blipFill>
        <p:spPr>
          <a:xfrm>
            <a:off x="3923928" y="3247256"/>
            <a:ext cx="4823324" cy="3443772"/>
          </a:xfrm>
          <a:prstGeom prst="rect">
            <a:avLst/>
          </a:prstGeom>
        </p:spPr>
      </p:pic>
    </p:spTree>
    <p:extLst>
      <p:ext uri="{BB962C8B-B14F-4D97-AF65-F5344CB8AC3E}">
        <p14:creationId xmlns:p14="http://schemas.microsoft.com/office/powerpoint/2010/main" val="2911705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4C93CE-B918-445F-A655-416D14D650FF}"/>
              </a:ext>
            </a:extLst>
          </p:cNvPr>
          <p:cNvSpPr>
            <a:spLocks noGrp="1"/>
          </p:cNvSpPr>
          <p:nvPr>
            <p:ph type="title"/>
          </p:nvPr>
        </p:nvSpPr>
        <p:spPr>
          <a:xfrm>
            <a:off x="1176865" y="915337"/>
            <a:ext cx="6798735" cy="5321975"/>
          </a:xfrm>
        </p:spPr>
        <p:txBody>
          <a:bodyPr>
            <a:normAutofit/>
          </a:bodyPr>
          <a:lstStyle/>
          <a:p>
            <a:r>
              <a:rPr lang="uk-UA" sz="3200" dirty="0"/>
              <a:t>У харчовій промисловості виникли нові галузі – маргаринова, маслоробна, комбікормова, хлібопекарська. Так, к 1932 р. було відкрито </a:t>
            </a:r>
            <a:r>
              <a:rPr lang="uk-UA" sz="3200" dirty="0">
                <a:solidFill>
                  <a:srgbClr val="FF0000"/>
                </a:solidFill>
              </a:rPr>
              <a:t>Харківський жировий комбінат</a:t>
            </a:r>
            <a:r>
              <a:rPr lang="uk-UA" sz="3200" dirty="0"/>
              <a:t> – одне із </a:t>
            </a:r>
            <a:r>
              <a:rPr lang="uk-UA" sz="3200" dirty="0" err="1"/>
              <a:t>стрших</a:t>
            </a:r>
            <a:r>
              <a:rPr lang="uk-UA" sz="3200" dirty="0"/>
              <a:t> підприємств масло-жирової промисловості України.</a:t>
            </a:r>
          </a:p>
        </p:txBody>
      </p:sp>
      <p:pic>
        <p:nvPicPr>
          <p:cNvPr id="3" name="Рисунок 2">
            <a:extLst>
              <a:ext uri="{FF2B5EF4-FFF2-40B4-BE49-F238E27FC236}">
                <a16:creationId xmlns:a16="http://schemas.microsoft.com/office/drawing/2014/main" id="{D5089E05-C71C-4765-8120-71F710EC930A}"/>
              </a:ext>
            </a:extLst>
          </p:cNvPr>
          <p:cNvPicPr>
            <a:picLocks noChangeAspect="1"/>
          </p:cNvPicPr>
          <p:nvPr/>
        </p:nvPicPr>
        <p:blipFill>
          <a:blip r:embed="rId2"/>
          <a:stretch>
            <a:fillRect/>
          </a:stretch>
        </p:blipFill>
        <p:spPr>
          <a:xfrm>
            <a:off x="6629400" y="5033025"/>
            <a:ext cx="2514600" cy="1819275"/>
          </a:xfrm>
          <a:prstGeom prst="rect">
            <a:avLst/>
          </a:prstGeom>
        </p:spPr>
      </p:pic>
    </p:spTree>
    <p:extLst>
      <p:ext uri="{BB962C8B-B14F-4D97-AF65-F5344CB8AC3E}">
        <p14:creationId xmlns:p14="http://schemas.microsoft.com/office/powerpoint/2010/main" val="970559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D79D70-AE07-4921-8F98-64C80861EBCD}"/>
              </a:ext>
            </a:extLst>
          </p:cNvPr>
          <p:cNvSpPr>
            <a:spLocks noGrp="1"/>
          </p:cNvSpPr>
          <p:nvPr>
            <p:ph type="title"/>
          </p:nvPr>
        </p:nvSpPr>
        <p:spPr>
          <a:xfrm>
            <a:off x="1176865" y="915337"/>
            <a:ext cx="6798735" cy="4961935"/>
          </a:xfrm>
        </p:spPr>
        <p:txBody>
          <a:bodyPr>
            <a:normAutofit/>
          </a:bodyPr>
          <a:lstStyle/>
          <a:p>
            <a:r>
              <a:rPr lang="uk-UA" sz="3200" dirty="0"/>
              <a:t>У Харкові стала до ладу взуттєва фабрика з конвеєрним виробництвом.</a:t>
            </a:r>
            <a:br>
              <a:rPr lang="uk-UA" sz="3200" dirty="0"/>
            </a:br>
            <a:r>
              <a:rPr lang="uk-UA" sz="3200" dirty="0"/>
              <a:t>Однак розгортання легкої і харчової промисловості відбувалося значно повільніше, ніж важкої індустрії внаслідок менших капіталовкладень і відставання в розвитку сировинної бази.</a:t>
            </a:r>
          </a:p>
        </p:txBody>
      </p:sp>
    </p:spTree>
    <p:extLst>
      <p:ext uri="{BB962C8B-B14F-4D97-AF65-F5344CB8AC3E}">
        <p14:creationId xmlns:p14="http://schemas.microsoft.com/office/powerpoint/2010/main" val="2200275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2D0D04-6927-47DD-839C-525096A4B61E}"/>
              </a:ext>
            </a:extLst>
          </p:cNvPr>
          <p:cNvSpPr>
            <a:spLocks noGrp="1"/>
          </p:cNvSpPr>
          <p:nvPr>
            <p:ph type="title"/>
          </p:nvPr>
        </p:nvSpPr>
        <p:spPr>
          <a:xfrm>
            <a:off x="1176865" y="915337"/>
            <a:ext cx="6798735" cy="5249967"/>
          </a:xfrm>
        </p:spPr>
        <p:txBody>
          <a:bodyPr>
            <a:normAutofit/>
          </a:bodyPr>
          <a:lstStyle/>
          <a:p>
            <a:r>
              <a:rPr lang="uk-UA" sz="2800" dirty="0"/>
              <a:t>За результатами індустріалізації Україна вийшла на рівень економічно розвинутих країн світу, і частка Харкова в цих здобутках була велика.</a:t>
            </a:r>
          </a:p>
        </p:txBody>
      </p:sp>
    </p:spTree>
    <p:extLst>
      <p:ext uri="{BB962C8B-B14F-4D97-AF65-F5344CB8AC3E}">
        <p14:creationId xmlns:p14="http://schemas.microsoft.com/office/powerpoint/2010/main" val="408722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103157-65F6-4074-B1B2-F6F4FEEE718B}"/>
              </a:ext>
            </a:extLst>
          </p:cNvPr>
          <p:cNvSpPr>
            <a:spLocks noGrp="1"/>
          </p:cNvSpPr>
          <p:nvPr>
            <p:ph type="title"/>
          </p:nvPr>
        </p:nvSpPr>
        <p:spPr>
          <a:xfrm>
            <a:off x="683568" y="915337"/>
            <a:ext cx="7776863" cy="5249967"/>
          </a:xfrm>
        </p:spPr>
        <p:txBody>
          <a:bodyPr>
            <a:normAutofit/>
          </a:bodyPr>
          <a:lstStyle/>
          <a:p>
            <a:r>
              <a:rPr lang="uk-UA" sz="2800" dirty="0"/>
              <a:t>Історія цивільної авіації України бере свій початок у Харкові. Саме тут 26 березня 1923 р. було засновано акціонерне товариство «</a:t>
            </a:r>
            <a:r>
              <a:rPr lang="uk-UA" sz="2800" dirty="0" err="1">
                <a:solidFill>
                  <a:srgbClr val="FF0000"/>
                </a:solidFill>
              </a:rPr>
              <a:t>Укрповітрошлях</a:t>
            </a:r>
            <a:r>
              <a:rPr lang="uk-UA" sz="2800" dirty="0"/>
              <a:t>». 25 травня 1924р. Були відкриті перші регулярні пасажирські лінії:</a:t>
            </a:r>
            <a:br>
              <a:rPr lang="uk-UA" sz="2800" dirty="0"/>
            </a:br>
            <a:r>
              <a:rPr lang="uk-UA" sz="2800" dirty="0"/>
              <a:t>Харків –Полтава –Київ</a:t>
            </a:r>
            <a:br>
              <a:rPr lang="uk-UA" sz="2800" dirty="0"/>
            </a:br>
            <a:r>
              <a:rPr lang="uk-UA" sz="2800" dirty="0"/>
              <a:t>Харків – Кіровоград –Одеса</a:t>
            </a:r>
            <a:br>
              <a:rPr lang="uk-UA" sz="2800" dirty="0"/>
            </a:br>
            <a:r>
              <a:rPr lang="uk-UA" sz="2800" dirty="0"/>
              <a:t>(</a:t>
            </a:r>
            <a:r>
              <a:rPr lang="uk-UA" sz="2800" i="1" dirty="0"/>
              <a:t>злітно-посадочна смуга знаходилася у Сокольниках там де зараз авіазавод</a:t>
            </a:r>
            <a:r>
              <a:rPr lang="uk-UA" sz="2800" dirty="0"/>
              <a:t>)</a:t>
            </a:r>
            <a:br>
              <a:rPr lang="uk-UA" sz="2800" dirty="0"/>
            </a:br>
            <a:br>
              <a:rPr lang="uk-UA" sz="2800" dirty="0"/>
            </a:br>
            <a:r>
              <a:rPr lang="uk-UA" sz="2800" dirty="0"/>
              <a:t>У 1928 р. З Харкова почали виконувати перші міжнародні рейси за маршрутом Харків - Тегеран</a:t>
            </a:r>
          </a:p>
        </p:txBody>
      </p:sp>
    </p:spTree>
    <p:extLst>
      <p:ext uri="{BB962C8B-B14F-4D97-AF65-F5344CB8AC3E}">
        <p14:creationId xmlns:p14="http://schemas.microsoft.com/office/powerpoint/2010/main" val="3237478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939F4A-1F41-4421-A65A-DF23A05BBA2B}"/>
              </a:ext>
            </a:extLst>
          </p:cNvPr>
          <p:cNvSpPr>
            <a:spLocks noGrp="1"/>
          </p:cNvSpPr>
          <p:nvPr>
            <p:ph type="title"/>
          </p:nvPr>
        </p:nvSpPr>
        <p:spPr>
          <a:xfrm>
            <a:off x="1176865" y="915337"/>
            <a:ext cx="6798735" cy="5393983"/>
          </a:xfrm>
        </p:spPr>
        <p:txBody>
          <a:bodyPr>
            <a:normAutofit/>
          </a:bodyPr>
          <a:lstStyle/>
          <a:p>
            <a:r>
              <a:rPr lang="uk-UA" sz="2800" dirty="0">
                <a:solidFill>
                  <a:srgbClr val="FF0000"/>
                </a:solidFill>
              </a:rPr>
              <a:t>Урбанізація та протиріччя соціально-економічного розвитку.</a:t>
            </a:r>
            <a:br>
              <a:rPr lang="uk-UA" sz="2800" dirty="0">
                <a:solidFill>
                  <a:srgbClr val="FF0000"/>
                </a:solidFill>
              </a:rPr>
            </a:br>
            <a:br>
              <a:rPr lang="uk-UA" sz="2800" dirty="0"/>
            </a:br>
            <a:r>
              <a:rPr lang="uk-UA" sz="2800" dirty="0"/>
              <a:t>Після 1917 р. чисельність жителів Харкова постійно зростала. </a:t>
            </a:r>
            <a:br>
              <a:rPr lang="uk-UA" sz="2800" dirty="0"/>
            </a:br>
            <a:r>
              <a:rPr lang="uk-UA" sz="2800" dirty="0"/>
              <a:t>За переписом у 1926 – 417000 осіб (3 місце після Києва та Одеси) </a:t>
            </a:r>
            <a:br>
              <a:rPr lang="uk-UA" sz="2800" dirty="0"/>
            </a:br>
            <a:r>
              <a:rPr lang="uk-UA" sz="2800" dirty="0"/>
              <a:t>українців – 38,3%</a:t>
            </a:r>
            <a:br>
              <a:rPr lang="uk-UA" sz="2800" dirty="0"/>
            </a:br>
            <a:r>
              <a:rPr lang="uk-UA" sz="2800" dirty="0"/>
              <a:t>росіян – 38%</a:t>
            </a:r>
            <a:br>
              <a:rPr lang="uk-UA" sz="2800" dirty="0"/>
            </a:br>
            <a:r>
              <a:rPr lang="uk-UA" sz="2800" dirty="0"/>
              <a:t>євреїв – 19,5%</a:t>
            </a:r>
            <a:br>
              <a:rPr lang="uk-UA" sz="2800" dirty="0"/>
            </a:br>
            <a:r>
              <a:rPr lang="uk-UA" sz="2800" dirty="0"/>
              <a:t>(відповідно на 1897 р.: 29,2;60,0;6,1%)</a:t>
            </a:r>
          </a:p>
        </p:txBody>
      </p:sp>
    </p:spTree>
    <p:extLst>
      <p:ext uri="{BB962C8B-B14F-4D97-AF65-F5344CB8AC3E}">
        <p14:creationId xmlns:p14="http://schemas.microsoft.com/office/powerpoint/2010/main" val="504263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786AC3-9C4A-4523-8BA9-3B03BD817FF1}"/>
              </a:ext>
            </a:extLst>
          </p:cNvPr>
          <p:cNvSpPr>
            <a:spLocks noGrp="1"/>
          </p:cNvSpPr>
          <p:nvPr>
            <p:ph type="title"/>
          </p:nvPr>
        </p:nvSpPr>
        <p:spPr>
          <a:xfrm>
            <a:off x="1176865" y="915337"/>
            <a:ext cx="6798735" cy="5321975"/>
          </a:xfrm>
        </p:spPr>
        <p:txBody>
          <a:bodyPr>
            <a:normAutofit fontScale="90000"/>
          </a:bodyPr>
          <a:lstStyle/>
          <a:p>
            <a:r>
              <a:rPr lang="uk-UA" sz="3200" dirty="0"/>
              <a:t>Величезний приплив нових мешканців створював у містах важкі умови існування й особливо загострив дефіцит житла.</a:t>
            </a:r>
            <a:br>
              <a:rPr lang="uk-UA" sz="3200" dirty="0"/>
            </a:br>
            <a:r>
              <a:rPr lang="uk-UA" sz="3200" dirty="0"/>
              <a:t>Практичне втілення урбанізаційна політика знайшла в будівництві підприємств і «</a:t>
            </a:r>
            <a:r>
              <a:rPr lang="uk-UA" sz="3200" dirty="0" err="1"/>
              <a:t>соцміст</a:t>
            </a:r>
            <a:r>
              <a:rPr lang="uk-UA" sz="3200" dirty="0"/>
              <a:t>» поблизу них. Так називали житлові масиви, побудовані за єдиним планом.</a:t>
            </a:r>
            <a:br>
              <a:rPr lang="uk-UA" sz="3200" dirty="0"/>
            </a:br>
            <a:r>
              <a:rPr lang="uk-UA" sz="3200" dirty="0"/>
              <a:t>Першим «</a:t>
            </a:r>
            <a:r>
              <a:rPr lang="uk-UA" sz="3200" dirty="0" err="1"/>
              <a:t>соцмістом</a:t>
            </a:r>
            <a:r>
              <a:rPr lang="uk-UA" sz="3200" dirty="0"/>
              <a:t>» стало селище Харківського тракторного заводу.</a:t>
            </a:r>
          </a:p>
        </p:txBody>
      </p:sp>
    </p:spTree>
    <p:extLst>
      <p:ext uri="{BB962C8B-B14F-4D97-AF65-F5344CB8AC3E}">
        <p14:creationId xmlns:p14="http://schemas.microsoft.com/office/powerpoint/2010/main" val="1684870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9FFB52-6769-48A4-AB4D-8228B074A5DE}"/>
              </a:ext>
            </a:extLst>
          </p:cNvPr>
          <p:cNvSpPr>
            <a:spLocks noGrp="1"/>
          </p:cNvSpPr>
          <p:nvPr>
            <p:ph type="title"/>
          </p:nvPr>
        </p:nvSpPr>
        <p:spPr>
          <a:xfrm>
            <a:off x="611560" y="915337"/>
            <a:ext cx="7848871" cy="5393983"/>
          </a:xfrm>
        </p:spPr>
        <p:txBody>
          <a:bodyPr>
            <a:normAutofit fontScale="90000"/>
          </a:bodyPr>
          <a:lstStyle/>
          <a:p>
            <a:r>
              <a:rPr lang="uk-UA" sz="3200" dirty="0"/>
              <a:t>У роки перших </a:t>
            </a:r>
            <a:r>
              <a:rPr lang="uk-UA" sz="3200" dirty="0" err="1"/>
              <a:t>пятирічок</a:t>
            </a:r>
            <a:r>
              <a:rPr lang="uk-UA" sz="3200" dirty="0"/>
              <a:t> було заново побудовано міське господарство. Старий Харків завжди відчував брак води. Будівництво нової водопровідної системи, що простягнулася  на 300 км, нові джерела водопостачання (з </a:t>
            </a:r>
            <a:r>
              <a:rPr lang="uk-UA" sz="3200" dirty="0" err="1"/>
              <a:t>Кочетковського</a:t>
            </a:r>
            <a:r>
              <a:rPr lang="uk-UA" sz="3200" dirty="0"/>
              <a:t> водосховища) майже повністю </a:t>
            </a:r>
            <a:r>
              <a:rPr lang="uk-UA" sz="3200" dirty="0" err="1"/>
              <a:t>забеспечила</a:t>
            </a:r>
            <a:r>
              <a:rPr lang="uk-UA" sz="3200" dirty="0"/>
              <a:t> населення Харкова і промисловість водою.</a:t>
            </a:r>
            <a:br>
              <a:rPr lang="uk-UA" sz="3200" dirty="0"/>
            </a:br>
            <a:r>
              <a:rPr lang="uk-UA" sz="3200" dirty="0"/>
              <a:t>Берега харківських річок одягнули в сірий граніт. </a:t>
            </a:r>
            <a:r>
              <a:rPr lang="uk-UA" sz="3200" dirty="0" err="1"/>
              <a:t>Промисловістьі</a:t>
            </a:r>
            <a:r>
              <a:rPr lang="uk-UA" sz="3200" dirty="0"/>
              <a:t> житлові квартали отримали газ. У 1931 р. </a:t>
            </a:r>
            <a:r>
              <a:rPr lang="uk-UA" sz="3200" dirty="0" err="1"/>
              <a:t>зявився</a:t>
            </a:r>
            <a:r>
              <a:rPr lang="uk-UA" sz="3200" dirty="0"/>
              <a:t> новий комунального обслуговування – теплофікація.</a:t>
            </a:r>
          </a:p>
        </p:txBody>
      </p:sp>
    </p:spTree>
    <p:extLst>
      <p:ext uri="{BB962C8B-B14F-4D97-AF65-F5344CB8AC3E}">
        <p14:creationId xmlns:p14="http://schemas.microsoft.com/office/powerpoint/2010/main" val="1513297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D0117A-A999-4628-ADBF-0805A4FB1428}"/>
              </a:ext>
            </a:extLst>
          </p:cNvPr>
          <p:cNvSpPr>
            <a:spLocks noGrp="1"/>
          </p:cNvSpPr>
          <p:nvPr>
            <p:ph type="title"/>
          </p:nvPr>
        </p:nvSpPr>
        <p:spPr>
          <a:xfrm>
            <a:off x="1176865" y="915337"/>
            <a:ext cx="6798735" cy="2513663"/>
          </a:xfrm>
        </p:spPr>
        <p:txBody>
          <a:bodyPr>
            <a:normAutofit fontScale="90000"/>
          </a:bodyPr>
          <a:lstStyle/>
          <a:p>
            <a:r>
              <a:rPr lang="uk-UA" sz="3200" dirty="0"/>
              <a:t>Міській транспорт – широкий розвиток трамвайне сполучення. У 1940 р. довжина трамвайної колії складала 132 км. З 1939 р. в місті почали діяти перша тролейбусна лінія.</a:t>
            </a:r>
          </a:p>
        </p:txBody>
      </p:sp>
      <p:pic>
        <p:nvPicPr>
          <p:cNvPr id="3" name="Рисунок 2">
            <a:extLst>
              <a:ext uri="{FF2B5EF4-FFF2-40B4-BE49-F238E27FC236}">
                <a16:creationId xmlns:a16="http://schemas.microsoft.com/office/drawing/2014/main" id="{F83BB8F1-4D53-435F-916E-5B665D11436C}"/>
              </a:ext>
            </a:extLst>
          </p:cNvPr>
          <p:cNvPicPr>
            <a:picLocks noChangeAspect="1"/>
          </p:cNvPicPr>
          <p:nvPr/>
        </p:nvPicPr>
        <p:blipFill>
          <a:blip r:embed="rId2"/>
          <a:stretch>
            <a:fillRect/>
          </a:stretch>
        </p:blipFill>
        <p:spPr>
          <a:xfrm>
            <a:off x="12213" y="2996952"/>
            <a:ext cx="4977602" cy="3312368"/>
          </a:xfrm>
          <a:prstGeom prst="rect">
            <a:avLst/>
          </a:prstGeom>
        </p:spPr>
      </p:pic>
      <p:pic>
        <p:nvPicPr>
          <p:cNvPr id="4" name="Рисунок 3">
            <a:extLst>
              <a:ext uri="{FF2B5EF4-FFF2-40B4-BE49-F238E27FC236}">
                <a16:creationId xmlns:a16="http://schemas.microsoft.com/office/drawing/2014/main" id="{DAB35E6D-7E67-46FD-81E7-A36D71B2311B}"/>
              </a:ext>
            </a:extLst>
          </p:cNvPr>
          <p:cNvPicPr>
            <a:picLocks noChangeAspect="1"/>
          </p:cNvPicPr>
          <p:nvPr/>
        </p:nvPicPr>
        <p:blipFill>
          <a:blip r:embed="rId3"/>
          <a:stretch>
            <a:fillRect/>
          </a:stretch>
        </p:blipFill>
        <p:spPr>
          <a:xfrm>
            <a:off x="4439398" y="3027651"/>
            <a:ext cx="4887981" cy="3312368"/>
          </a:xfrm>
          <a:prstGeom prst="rect">
            <a:avLst/>
          </a:prstGeom>
        </p:spPr>
      </p:pic>
    </p:spTree>
    <p:extLst>
      <p:ext uri="{BB962C8B-B14F-4D97-AF65-F5344CB8AC3E}">
        <p14:creationId xmlns:p14="http://schemas.microsoft.com/office/powerpoint/2010/main" val="1985252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C89604-FD53-45B1-AF81-5BF6564ED154}"/>
              </a:ext>
            </a:extLst>
          </p:cNvPr>
          <p:cNvSpPr>
            <a:spLocks noGrp="1"/>
          </p:cNvSpPr>
          <p:nvPr>
            <p:ph type="title"/>
          </p:nvPr>
        </p:nvSpPr>
        <p:spPr>
          <a:xfrm>
            <a:off x="683568" y="548681"/>
            <a:ext cx="7776863" cy="5760640"/>
          </a:xfrm>
        </p:spPr>
        <p:txBody>
          <a:bodyPr>
            <a:normAutofit fontScale="90000"/>
          </a:bodyPr>
          <a:lstStyle/>
          <a:p>
            <a:r>
              <a:rPr lang="ru-RU" sz="2800" dirty="0" err="1"/>
              <a:t>Англійський</a:t>
            </a:r>
            <a:r>
              <a:rPr lang="ru-RU" sz="2800" dirty="0"/>
              <a:t> </a:t>
            </a:r>
            <a:r>
              <a:rPr lang="ru-RU" sz="2800" dirty="0" err="1"/>
              <a:t>письменник</a:t>
            </a:r>
            <a:r>
              <a:rPr lang="ru-RU" sz="2800" dirty="0"/>
              <a:t> й </a:t>
            </a:r>
            <a:r>
              <a:rPr lang="ru-RU" sz="2800" dirty="0" err="1"/>
              <a:t>філософ</a:t>
            </a:r>
            <a:r>
              <a:rPr lang="ru-RU" sz="2800" dirty="0"/>
              <a:t> Артур </a:t>
            </a:r>
            <a:r>
              <a:rPr lang="ru-RU" sz="2800" dirty="0" err="1"/>
              <a:t>Кестлер</a:t>
            </a:r>
            <a:r>
              <a:rPr lang="ru-RU" sz="2800" dirty="0"/>
              <a:t> (1905—1983)</a:t>
            </a:r>
            <a:br>
              <a:rPr lang="ru-RU" sz="2800" dirty="0"/>
            </a:br>
            <a:r>
              <a:rPr lang="ru-RU" sz="2800" b="1" dirty="0" err="1"/>
              <a:t>Харків</a:t>
            </a:r>
            <a:r>
              <a:rPr lang="ru-RU" sz="2800" b="1" dirty="0"/>
              <a:t>: 1932—1933</a:t>
            </a:r>
            <a:br>
              <a:rPr lang="ru-RU" sz="2800" dirty="0"/>
            </a:br>
            <a:r>
              <a:rPr lang="ru-RU" sz="2200" dirty="0" err="1"/>
              <a:t>Особливе</a:t>
            </a:r>
            <a:r>
              <a:rPr lang="ru-RU" sz="2200" dirty="0"/>
              <a:t> </a:t>
            </a:r>
            <a:r>
              <a:rPr lang="ru-RU" sz="2200" dirty="0" err="1"/>
              <a:t>місце</a:t>
            </a:r>
            <a:r>
              <a:rPr lang="ru-RU" sz="2200" dirty="0"/>
              <a:t> в мемуарах Артура </a:t>
            </a:r>
            <a:r>
              <a:rPr lang="ru-RU" sz="2200" dirty="0" err="1"/>
              <a:t>Кестлера</a:t>
            </a:r>
            <a:r>
              <a:rPr lang="ru-RU" sz="2200" dirty="0"/>
              <a:t> </a:t>
            </a:r>
            <a:r>
              <a:rPr lang="ru-RU" sz="2200" dirty="0" err="1"/>
              <a:t>займає</a:t>
            </a:r>
            <a:r>
              <a:rPr lang="ru-RU" sz="2200" dirty="0"/>
              <a:t> </a:t>
            </a:r>
            <a:r>
              <a:rPr lang="ru-RU" sz="2200" dirty="0" err="1"/>
              <a:t>опис</a:t>
            </a:r>
            <a:r>
              <a:rPr lang="ru-RU" sz="2200" dirty="0"/>
              <a:t> </a:t>
            </a:r>
            <a:r>
              <a:rPr lang="ru-RU" sz="2200" dirty="0" err="1"/>
              <a:t>Харкова</a:t>
            </a:r>
            <a:r>
              <a:rPr lang="ru-RU" sz="2200" dirty="0"/>
              <a:t> — </a:t>
            </a:r>
            <a:r>
              <a:rPr lang="ru-RU" sz="2200" dirty="0" err="1"/>
              <a:t>тодішньої</a:t>
            </a:r>
            <a:r>
              <a:rPr lang="ru-RU" sz="2200" dirty="0"/>
              <a:t> </a:t>
            </a:r>
            <a:r>
              <a:rPr lang="ru-RU" sz="2200" dirty="0" err="1"/>
              <a:t>столиці</a:t>
            </a:r>
            <a:r>
              <a:rPr lang="ru-RU" sz="2200" dirty="0"/>
              <a:t> </a:t>
            </a:r>
            <a:r>
              <a:rPr lang="ru-RU" sz="2200" dirty="0" err="1"/>
              <a:t>Радянської</a:t>
            </a:r>
            <a:r>
              <a:rPr lang="ru-RU" sz="2200" dirty="0"/>
              <a:t> </a:t>
            </a:r>
            <a:r>
              <a:rPr lang="ru-RU" sz="2200" dirty="0" err="1"/>
              <a:t>України</a:t>
            </a:r>
            <a:r>
              <a:rPr lang="ru-RU" sz="2200" dirty="0"/>
              <a:t>. </a:t>
            </a:r>
            <a:r>
              <a:rPr lang="ru-RU" sz="2200" dirty="0" err="1"/>
              <a:t>Письменник</a:t>
            </a:r>
            <a:r>
              <a:rPr lang="ru-RU" sz="2200" dirty="0"/>
              <a:t> </a:t>
            </a:r>
            <a:r>
              <a:rPr lang="ru-RU" sz="2200" dirty="0" err="1"/>
              <a:t>малює</a:t>
            </a:r>
            <a:r>
              <a:rPr lang="ru-RU" sz="2200" dirty="0"/>
              <a:t> </a:t>
            </a:r>
            <a:r>
              <a:rPr lang="ru-RU" sz="2200" dirty="0" err="1"/>
              <a:t>воістину</a:t>
            </a:r>
            <a:r>
              <a:rPr lang="ru-RU" sz="2200" dirty="0"/>
              <a:t> </a:t>
            </a:r>
            <a:r>
              <a:rPr lang="ru-RU" sz="2200" dirty="0" err="1"/>
              <a:t>фантасмагоричну</a:t>
            </a:r>
            <a:r>
              <a:rPr lang="ru-RU" sz="2200" dirty="0"/>
              <a:t> картину великого </a:t>
            </a:r>
            <a:r>
              <a:rPr lang="ru-RU" sz="2200" dirty="0" err="1"/>
              <a:t>міста</a:t>
            </a:r>
            <a:r>
              <a:rPr lang="ru-RU" sz="2200" dirty="0"/>
              <a:t>, </a:t>
            </a:r>
            <a:r>
              <a:rPr lang="ru-RU" sz="2200" dirty="0" err="1"/>
              <a:t>охопленого</a:t>
            </a:r>
            <a:r>
              <a:rPr lang="ru-RU" sz="2200" dirty="0"/>
              <a:t> </a:t>
            </a:r>
            <a:r>
              <a:rPr lang="ru-RU" sz="2200" dirty="0" err="1"/>
              <a:t>божевіллям</a:t>
            </a:r>
            <a:r>
              <a:rPr lang="ru-RU" sz="2200" dirty="0"/>
              <a:t> </a:t>
            </a:r>
            <a:r>
              <a:rPr lang="ru-RU" sz="2200" dirty="0" err="1"/>
              <a:t>сталінських</a:t>
            </a:r>
            <a:r>
              <a:rPr lang="ru-RU" sz="2200" dirty="0"/>
              <a:t> </a:t>
            </a:r>
            <a:r>
              <a:rPr lang="ru-RU" sz="2200" dirty="0" err="1"/>
              <a:t>п’ятирічок</a:t>
            </a:r>
            <a:r>
              <a:rPr lang="ru-RU" sz="2200" dirty="0"/>
              <a:t>.</a:t>
            </a:r>
            <a:br>
              <a:rPr lang="ru-RU" sz="2200" dirty="0"/>
            </a:br>
            <a:br>
              <a:rPr lang="ru-RU" sz="2200" dirty="0"/>
            </a:br>
            <a:r>
              <a:rPr lang="ru-RU" sz="2200" dirty="0" err="1"/>
              <a:t>Всюди</a:t>
            </a:r>
            <a:r>
              <a:rPr lang="ru-RU" sz="2200" dirty="0"/>
              <a:t> — хаос, </a:t>
            </a:r>
            <a:r>
              <a:rPr lang="ru-RU" sz="2200" dirty="0" err="1"/>
              <a:t>запустіння</a:t>
            </a:r>
            <a:r>
              <a:rPr lang="ru-RU" sz="2200" dirty="0"/>
              <a:t>, </a:t>
            </a:r>
            <a:r>
              <a:rPr lang="ru-RU" sz="2200" dirty="0" err="1"/>
              <a:t>невлаштований</a:t>
            </a:r>
            <a:r>
              <a:rPr lang="ru-RU" sz="2200" dirty="0"/>
              <a:t> </a:t>
            </a:r>
            <a:r>
              <a:rPr lang="ru-RU" sz="2200" dirty="0" err="1"/>
              <a:t>побут</a:t>
            </a:r>
            <a:r>
              <a:rPr lang="ru-RU" sz="2200" dirty="0"/>
              <a:t>. </a:t>
            </a:r>
            <a:r>
              <a:rPr lang="ru-RU" sz="2200" dirty="0" err="1"/>
              <a:t>Знайти</a:t>
            </a:r>
            <a:r>
              <a:rPr lang="ru-RU" sz="2200" dirty="0"/>
              <a:t> в </a:t>
            </a:r>
            <a:r>
              <a:rPr lang="ru-RU" sz="2200" dirty="0" err="1"/>
              <a:t>столиці</a:t>
            </a:r>
            <a:r>
              <a:rPr lang="ru-RU" sz="2200" dirty="0"/>
              <a:t> </a:t>
            </a:r>
            <a:r>
              <a:rPr lang="ru-RU" sz="2200" dirty="0" err="1"/>
              <a:t>потрібну</a:t>
            </a:r>
            <a:r>
              <a:rPr lang="ru-RU" sz="2200" dirty="0"/>
              <a:t> адресу </a:t>
            </a:r>
            <a:r>
              <a:rPr lang="ru-RU" sz="2200" dirty="0" err="1"/>
              <a:t>неможливо</a:t>
            </a:r>
            <a:r>
              <a:rPr lang="ru-RU" sz="2200" dirty="0"/>
              <a:t> — </a:t>
            </a:r>
            <a:r>
              <a:rPr lang="ru-RU" sz="2200" dirty="0" err="1"/>
              <a:t>усі</a:t>
            </a:r>
            <a:r>
              <a:rPr lang="ru-RU" sz="2200" dirty="0"/>
              <a:t> </a:t>
            </a:r>
            <a:r>
              <a:rPr lang="ru-RU" sz="2200" dirty="0" err="1"/>
              <a:t>вулиці</a:t>
            </a:r>
            <a:r>
              <a:rPr lang="ru-RU" sz="2200" dirty="0"/>
              <a:t> </a:t>
            </a:r>
            <a:r>
              <a:rPr lang="ru-RU" sz="2200" dirty="0" err="1"/>
              <a:t>перейменовано</a:t>
            </a:r>
            <a:r>
              <a:rPr lang="ru-RU" sz="2200" dirty="0"/>
              <a:t> (</a:t>
            </a:r>
            <a:r>
              <a:rPr lang="ru-RU" sz="2200" dirty="0" err="1"/>
              <a:t>покінчимо</a:t>
            </a:r>
            <a:r>
              <a:rPr lang="ru-RU" sz="2200" dirty="0"/>
              <a:t> з </a:t>
            </a:r>
            <a:r>
              <a:rPr lang="ru-RU" sz="2200" dirty="0" err="1"/>
              <a:t>ненависним</a:t>
            </a:r>
            <a:r>
              <a:rPr lang="ru-RU" sz="2200" dirty="0"/>
              <a:t> </a:t>
            </a:r>
            <a:r>
              <a:rPr lang="ru-RU" sz="2200" dirty="0" err="1"/>
              <a:t>дореволюційним</a:t>
            </a:r>
            <a:r>
              <a:rPr lang="ru-RU" sz="2200" dirty="0"/>
              <a:t> </a:t>
            </a:r>
            <a:r>
              <a:rPr lang="ru-RU" sz="2200" dirty="0" err="1"/>
              <a:t>минулим</a:t>
            </a:r>
            <a:r>
              <a:rPr lang="ru-RU" sz="2200" dirty="0"/>
              <a:t>!), але </a:t>
            </a:r>
            <a:r>
              <a:rPr lang="ru-RU" sz="2200" dirty="0" err="1"/>
              <a:t>городяни</a:t>
            </a:r>
            <a:r>
              <a:rPr lang="ru-RU" sz="2200" dirty="0"/>
              <a:t> </a:t>
            </a:r>
            <a:r>
              <a:rPr lang="ru-RU" sz="2200" dirty="0" err="1"/>
              <a:t>називають</a:t>
            </a:r>
            <a:r>
              <a:rPr lang="ru-RU" sz="2200" dirty="0"/>
              <a:t> </a:t>
            </a:r>
            <a:r>
              <a:rPr lang="ru-RU" sz="2200" dirty="0" err="1"/>
              <a:t>їх</a:t>
            </a:r>
            <a:r>
              <a:rPr lang="ru-RU" sz="2200" dirty="0"/>
              <a:t> по-старому. У </a:t>
            </a:r>
            <a:r>
              <a:rPr lang="ru-RU" sz="2200" dirty="0" err="1"/>
              <a:t>зношений</a:t>
            </a:r>
            <a:r>
              <a:rPr lang="ru-RU" sz="2200" dirty="0"/>
              <a:t> </a:t>
            </a:r>
            <a:r>
              <a:rPr lang="ru-RU" sz="2200" dirty="0" err="1"/>
              <a:t>трамвайний</a:t>
            </a:r>
            <a:r>
              <a:rPr lang="ru-RU" sz="2200" dirty="0"/>
              <a:t> вагон </a:t>
            </a:r>
            <a:r>
              <a:rPr lang="ru-RU" sz="2200" dirty="0" err="1"/>
              <a:t>набивається</a:t>
            </a:r>
            <a:r>
              <a:rPr lang="ru-RU" sz="2200" dirty="0"/>
              <a:t> </a:t>
            </a:r>
            <a:r>
              <a:rPr lang="ru-RU" sz="2200" dirty="0" err="1"/>
              <a:t>втричі</a:t>
            </a:r>
            <a:r>
              <a:rPr lang="ru-RU" sz="2200" dirty="0"/>
              <a:t> </a:t>
            </a:r>
            <a:r>
              <a:rPr lang="ru-RU" sz="2200" dirty="0" err="1"/>
              <a:t>більше</a:t>
            </a:r>
            <a:r>
              <a:rPr lang="ru-RU" sz="2200" dirty="0"/>
              <a:t> </a:t>
            </a:r>
            <a:r>
              <a:rPr lang="ru-RU" sz="2200" dirty="0" err="1"/>
              <a:t>пасажирів</a:t>
            </a:r>
            <a:r>
              <a:rPr lang="ru-RU" sz="2200" dirty="0"/>
              <a:t> </a:t>
            </a:r>
            <a:r>
              <a:rPr lang="ru-RU" sz="2200" dirty="0" err="1"/>
              <a:t>проти</a:t>
            </a:r>
            <a:r>
              <a:rPr lang="ru-RU" sz="2200" dirty="0"/>
              <a:t> </a:t>
            </a:r>
            <a:r>
              <a:rPr lang="ru-RU" sz="2200" dirty="0" err="1"/>
              <a:t>норми</a:t>
            </a:r>
            <a:r>
              <a:rPr lang="ru-RU" sz="2200" dirty="0"/>
              <a:t>; </a:t>
            </a:r>
            <a:r>
              <a:rPr lang="ru-RU" sz="2200" dirty="0" err="1"/>
              <a:t>багато</a:t>
            </a:r>
            <a:r>
              <a:rPr lang="ru-RU" sz="2200" dirty="0"/>
              <a:t> людей </a:t>
            </a:r>
            <a:r>
              <a:rPr lang="ru-RU" sz="2200" dirty="0" err="1"/>
              <a:t>висять</a:t>
            </a:r>
            <a:r>
              <a:rPr lang="ru-RU" sz="2200" dirty="0"/>
              <a:t> </a:t>
            </a:r>
            <a:r>
              <a:rPr lang="ru-RU" sz="2200" dirty="0" err="1"/>
              <a:t>зовні</a:t>
            </a:r>
            <a:r>
              <a:rPr lang="ru-RU" sz="2200" dirty="0"/>
              <a:t>, «</a:t>
            </a:r>
            <a:r>
              <a:rPr lang="ru-RU" sz="2200" dirty="0" err="1"/>
              <a:t>чіпляючись</a:t>
            </a:r>
            <a:r>
              <a:rPr lang="ru-RU" sz="2200" dirty="0"/>
              <a:t>, </a:t>
            </a:r>
            <a:r>
              <a:rPr lang="ru-RU" sz="2200" dirty="0" err="1"/>
              <a:t>наче</a:t>
            </a:r>
            <a:r>
              <a:rPr lang="ru-RU" sz="2200" dirty="0"/>
              <a:t> </a:t>
            </a:r>
            <a:r>
              <a:rPr lang="ru-RU" sz="2200" dirty="0" err="1"/>
              <a:t>акробати</a:t>
            </a:r>
            <a:r>
              <a:rPr lang="ru-RU" sz="2200" dirty="0"/>
              <a:t>, за ручки, </a:t>
            </a:r>
            <a:r>
              <a:rPr lang="ru-RU" sz="2200" dirty="0" err="1"/>
              <a:t>вікна</a:t>
            </a:r>
            <a:r>
              <a:rPr lang="ru-RU" sz="2200" dirty="0"/>
              <a:t>, </a:t>
            </a:r>
            <a:r>
              <a:rPr lang="ru-RU" sz="2200" dirty="0" err="1"/>
              <a:t>грати</a:t>
            </a:r>
            <a:r>
              <a:rPr lang="ru-RU" sz="2200" dirty="0"/>
              <a:t>, </a:t>
            </a:r>
            <a:r>
              <a:rPr lang="ru-RU" sz="2200" dirty="0" err="1"/>
              <a:t>буфери</a:t>
            </a:r>
            <a:r>
              <a:rPr lang="ru-RU" sz="2200" dirty="0"/>
              <a:t> й </a:t>
            </a:r>
            <a:r>
              <a:rPr lang="ru-RU" sz="2200" dirty="0" err="1"/>
              <a:t>дах</a:t>
            </a:r>
            <a:r>
              <a:rPr lang="ru-RU" sz="2200" dirty="0"/>
              <a:t>». </a:t>
            </a:r>
            <a:r>
              <a:rPr lang="ru-RU" sz="2200" dirty="0" err="1"/>
              <a:t>Цілі</a:t>
            </a:r>
            <a:r>
              <a:rPr lang="ru-RU" sz="2200" dirty="0"/>
              <a:t> </a:t>
            </a:r>
            <a:r>
              <a:rPr lang="ru-RU" sz="2200" dirty="0" err="1"/>
              <a:t>зграї</a:t>
            </a:r>
            <a:r>
              <a:rPr lang="ru-RU" sz="2200" dirty="0"/>
              <a:t> </a:t>
            </a:r>
            <a:r>
              <a:rPr lang="ru-RU" sz="2200" dirty="0" err="1"/>
              <a:t>безпритульної</a:t>
            </a:r>
            <a:r>
              <a:rPr lang="ru-RU" sz="2200" dirty="0"/>
              <a:t> </a:t>
            </a:r>
            <a:r>
              <a:rPr lang="ru-RU" sz="2200" dirty="0" err="1"/>
              <a:t>молоді</a:t>
            </a:r>
            <a:r>
              <a:rPr lang="ru-RU" sz="2200" dirty="0"/>
              <a:t> </a:t>
            </a:r>
            <a:r>
              <a:rPr lang="ru-RU" sz="2200" dirty="0" err="1"/>
              <a:t>безкарно</a:t>
            </a:r>
            <a:r>
              <a:rPr lang="ru-RU" sz="2200" dirty="0"/>
              <a:t> </a:t>
            </a:r>
            <a:r>
              <a:rPr lang="ru-RU" sz="2200" dirty="0" err="1"/>
              <a:t>орудують</a:t>
            </a:r>
            <a:r>
              <a:rPr lang="ru-RU" sz="2200" dirty="0"/>
              <a:t> на вокзалах, ринках, у </a:t>
            </a:r>
            <a:r>
              <a:rPr lang="ru-RU" sz="2200" dirty="0" err="1"/>
              <a:t>громадському</a:t>
            </a:r>
            <a:r>
              <a:rPr lang="ru-RU" sz="2200" dirty="0"/>
              <a:t> </a:t>
            </a:r>
            <a:r>
              <a:rPr lang="ru-RU" sz="2200" dirty="0" err="1"/>
              <a:t>транспорті</a:t>
            </a:r>
            <a:r>
              <a:rPr lang="ru-RU" sz="2200" dirty="0"/>
              <a:t> (перша ж </a:t>
            </a:r>
            <a:r>
              <a:rPr lang="ru-RU" sz="2200" dirty="0" err="1"/>
              <a:t>поїздка</a:t>
            </a:r>
            <a:r>
              <a:rPr lang="ru-RU" sz="2200" dirty="0"/>
              <a:t> в </a:t>
            </a:r>
            <a:r>
              <a:rPr lang="ru-RU" sz="2200" dirty="0" err="1"/>
              <a:t>харківському</a:t>
            </a:r>
            <a:r>
              <a:rPr lang="ru-RU" sz="2200" dirty="0"/>
              <a:t> </a:t>
            </a:r>
            <a:r>
              <a:rPr lang="ru-RU" sz="2200" dirty="0" err="1"/>
              <a:t>трамваї</a:t>
            </a:r>
            <a:r>
              <a:rPr lang="ru-RU" sz="2200" dirty="0"/>
              <a:t> </a:t>
            </a:r>
            <a:r>
              <a:rPr lang="ru-RU" sz="2200" dirty="0" err="1"/>
              <a:t>коштувала</a:t>
            </a:r>
            <a:r>
              <a:rPr lang="ru-RU" sz="2200" dirty="0"/>
              <a:t> </a:t>
            </a:r>
            <a:r>
              <a:rPr lang="ru-RU" sz="2200" dirty="0" err="1"/>
              <a:t>Кестлеру</a:t>
            </a:r>
            <a:r>
              <a:rPr lang="ru-RU" sz="2200" dirty="0"/>
              <a:t> </a:t>
            </a:r>
            <a:r>
              <a:rPr lang="ru-RU" sz="2200" dirty="0" err="1"/>
              <a:t>гаманця</a:t>
            </a:r>
            <a:r>
              <a:rPr lang="ru-RU" sz="2200" dirty="0"/>
              <a:t>, авторучки й цигарок).</a:t>
            </a:r>
            <a:endParaRPr lang="uk-UA" sz="2200" dirty="0"/>
          </a:p>
        </p:txBody>
      </p:sp>
    </p:spTree>
    <p:extLst>
      <p:ext uri="{BB962C8B-B14F-4D97-AF65-F5344CB8AC3E}">
        <p14:creationId xmlns:p14="http://schemas.microsoft.com/office/powerpoint/2010/main" val="4175845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6EB59B-5A8B-43F4-B225-8571BD0A404A}"/>
              </a:ext>
            </a:extLst>
          </p:cNvPr>
          <p:cNvSpPr>
            <a:spLocks noGrp="1"/>
          </p:cNvSpPr>
          <p:nvPr>
            <p:ph type="title"/>
          </p:nvPr>
        </p:nvSpPr>
        <p:spPr>
          <a:xfrm>
            <a:off x="755577" y="915337"/>
            <a:ext cx="6552727" cy="5249967"/>
          </a:xfrm>
        </p:spPr>
        <p:txBody>
          <a:bodyPr>
            <a:normAutofit/>
          </a:bodyPr>
          <a:lstStyle/>
          <a:p>
            <a:pPr algn="l"/>
            <a:r>
              <a:rPr lang="uk-UA" sz="2800" dirty="0"/>
              <a:t>У </a:t>
            </a:r>
            <a:r>
              <a:rPr lang="uk-UA" sz="2800" dirty="0">
                <a:solidFill>
                  <a:srgbClr val="FF0000"/>
                </a:solidFill>
              </a:rPr>
              <a:t>1921 р.</a:t>
            </a:r>
            <a:r>
              <a:rPr lang="uk-UA" sz="2800" dirty="0"/>
              <a:t> на </a:t>
            </a:r>
            <a:r>
              <a:rPr lang="uk-UA" sz="2800" dirty="0">
                <a:solidFill>
                  <a:srgbClr val="FF0000"/>
                </a:solidFill>
              </a:rPr>
              <a:t>Х </a:t>
            </a:r>
            <a:r>
              <a:rPr lang="uk-UA" sz="2800" dirty="0" err="1">
                <a:solidFill>
                  <a:srgbClr val="FF0000"/>
                </a:solidFill>
              </a:rPr>
              <a:t>зїзді</a:t>
            </a:r>
            <a:r>
              <a:rPr lang="uk-UA" sz="2800" dirty="0">
                <a:solidFill>
                  <a:srgbClr val="FF0000"/>
                </a:solidFill>
              </a:rPr>
              <a:t> РСДРП </a:t>
            </a:r>
            <a:r>
              <a:rPr lang="uk-UA" sz="2800" dirty="0"/>
              <a:t>(б) змінено політику «воєнного комунізму» на нову економічну політику (</a:t>
            </a:r>
            <a:r>
              <a:rPr lang="uk-UA" sz="2800" dirty="0">
                <a:solidFill>
                  <a:srgbClr val="FF0000"/>
                </a:solidFill>
              </a:rPr>
              <a:t>неп</a:t>
            </a:r>
            <a:r>
              <a:rPr lang="uk-UA" sz="2800" dirty="0"/>
              <a:t>). </a:t>
            </a:r>
            <a:br>
              <a:rPr lang="uk-UA" sz="2800" dirty="0"/>
            </a:br>
            <a:r>
              <a:rPr lang="uk-UA" sz="2800" dirty="0"/>
              <a:t>У 1922-1924 рр. було введено нову грошову одиницю – </a:t>
            </a:r>
            <a:r>
              <a:rPr lang="uk-UA" sz="2800" dirty="0">
                <a:solidFill>
                  <a:srgbClr val="FF0000"/>
                </a:solidFill>
              </a:rPr>
              <a:t>червонець</a:t>
            </a:r>
            <a:r>
              <a:rPr lang="uk-UA" sz="2800" dirty="0"/>
              <a:t>, який дорівнював 10 золотим карбованцям. Червонець став конвертованим і сприяв оздоровленню економіки в цілому. Було впроваджено єдину систему податків, створювалися ощадні каси та ощадний банк.</a:t>
            </a:r>
          </a:p>
        </p:txBody>
      </p:sp>
      <p:pic>
        <p:nvPicPr>
          <p:cNvPr id="3" name="Рисунок 2">
            <a:extLst>
              <a:ext uri="{FF2B5EF4-FFF2-40B4-BE49-F238E27FC236}">
                <a16:creationId xmlns:a16="http://schemas.microsoft.com/office/drawing/2014/main" id="{D2DE276F-5977-4BAF-BE4A-D53D1332CF39}"/>
              </a:ext>
            </a:extLst>
          </p:cNvPr>
          <p:cNvPicPr>
            <a:picLocks noChangeAspect="1"/>
          </p:cNvPicPr>
          <p:nvPr/>
        </p:nvPicPr>
        <p:blipFill>
          <a:blip r:embed="rId2"/>
          <a:stretch>
            <a:fillRect/>
          </a:stretch>
        </p:blipFill>
        <p:spPr>
          <a:xfrm>
            <a:off x="7092280" y="2060848"/>
            <a:ext cx="2143125" cy="2133600"/>
          </a:xfrm>
          <a:prstGeom prst="rect">
            <a:avLst/>
          </a:prstGeom>
        </p:spPr>
      </p:pic>
    </p:spTree>
    <p:extLst>
      <p:ext uri="{BB962C8B-B14F-4D97-AF65-F5344CB8AC3E}">
        <p14:creationId xmlns:p14="http://schemas.microsoft.com/office/powerpoint/2010/main" val="2295913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3585C7-F8CD-408F-8D47-B1096B513AA9}"/>
              </a:ext>
            </a:extLst>
          </p:cNvPr>
          <p:cNvSpPr>
            <a:spLocks noGrp="1"/>
          </p:cNvSpPr>
          <p:nvPr>
            <p:ph type="title"/>
          </p:nvPr>
        </p:nvSpPr>
        <p:spPr>
          <a:xfrm>
            <a:off x="683569" y="548681"/>
            <a:ext cx="7704856" cy="5832648"/>
          </a:xfrm>
        </p:spPr>
        <p:txBody>
          <a:bodyPr>
            <a:normAutofit fontScale="90000"/>
          </a:bodyPr>
          <a:lstStyle/>
          <a:p>
            <a:r>
              <a:rPr lang="uk-UA" sz="2800" dirty="0"/>
              <a:t>Я далеко не відразу відчув розміри лиха, що охопило Україну, оскільки в привілейованому магазині для іноземців панував відносний достаток, але з першого ж дня мене насторожила відсутність споживчих товарів: ні взуття, ні одягу, ні паперу для письма, ні копірки, ні гребінців, ні шпильок, ні сковорідок, ні каструль — нічого... Звістка про те, що в той чи інший магазин щось завезли, поширювалася миттєво, і люди кидалися купувати все підряд: зубні щітки, мило, сигарети, гніти або сковорідки. Побачивши чергу, перехожі відразу приєднувалися до неї. «Хвіст» завертав за ріг, і ті, що стояли в кінці, поняття не мали, «що дають». Від нудьги вони розважалися, намагаючись самим здогадатися або пліткуючи».</a:t>
            </a:r>
          </a:p>
        </p:txBody>
      </p:sp>
    </p:spTree>
    <p:extLst>
      <p:ext uri="{BB962C8B-B14F-4D97-AF65-F5344CB8AC3E}">
        <p14:creationId xmlns:p14="http://schemas.microsoft.com/office/powerpoint/2010/main" val="1574418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DAE79-3FFB-4701-B630-A5A1B0FB82E0}"/>
              </a:ext>
            </a:extLst>
          </p:cNvPr>
          <p:cNvSpPr>
            <a:spLocks noGrp="1"/>
          </p:cNvSpPr>
          <p:nvPr>
            <p:ph type="title"/>
          </p:nvPr>
        </p:nvSpPr>
        <p:spPr/>
        <p:txBody>
          <a:bodyPr/>
          <a:lstStyle/>
          <a:p>
            <a:r>
              <a:rPr lang="uk-UA" dirty="0"/>
              <a:t>Соціалістичні змагання</a:t>
            </a:r>
          </a:p>
        </p:txBody>
      </p:sp>
      <p:pic>
        <p:nvPicPr>
          <p:cNvPr id="3" name="Рисунок 2">
            <a:extLst>
              <a:ext uri="{FF2B5EF4-FFF2-40B4-BE49-F238E27FC236}">
                <a16:creationId xmlns:a16="http://schemas.microsoft.com/office/drawing/2014/main" id="{ADEE5304-5636-4D23-AC38-33A033EEF000}"/>
              </a:ext>
            </a:extLst>
          </p:cNvPr>
          <p:cNvPicPr>
            <a:picLocks noChangeAspect="1"/>
          </p:cNvPicPr>
          <p:nvPr/>
        </p:nvPicPr>
        <p:blipFill>
          <a:blip r:embed="rId2"/>
          <a:stretch>
            <a:fillRect/>
          </a:stretch>
        </p:blipFill>
        <p:spPr>
          <a:xfrm>
            <a:off x="0" y="2348880"/>
            <a:ext cx="6450830" cy="4109248"/>
          </a:xfrm>
          <a:prstGeom prst="rect">
            <a:avLst/>
          </a:prstGeom>
        </p:spPr>
      </p:pic>
      <p:pic>
        <p:nvPicPr>
          <p:cNvPr id="4" name="Рисунок 3">
            <a:extLst>
              <a:ext uri="{FF2B5EF4-FFF2-40B4-BE49-F238E27FC236}">
                <a16:creationId xmlns:a16="http://schemas.microsoft.com/office/drawing/2014/main" id="{E843C05E-576A-4E54-818B-CA57E965D0B3}"/>
              </a:ext>
            </a:extLst>
          </p:cNvPr>
          <p:cNvPicPr>
            <a:picLocks noChangeAspect="1"/>
          </p:cNvPicPr>
          <p:nvPr/>
        </p:nvPicPr>
        <p:blipFill>
          <a:blip r:embed="rId3"/>
          <a:stretch>
            <a:fillRect/>
          </a:stretch>
        </p:blipFill>
        <p:spPr>
          <a:xfrm>
            <a:off x="6450830" y="2348880"/>
            <a:ext cx="2693170" cy="3909440"/>
          </a:xfrm>
          <a:prstGeom prst="rect">
            <a:avLst/>
          </a:prstGeom>
        </p:spPr>
      </p:pic>
    </p:spTree>
    <p:extLst>
      <p:ext uri="{BB962C8B-B14F-4D97-AF65-F5344CB8AC3E}">
        <p14:creationId xmlns:p14="http://schemas.microsoft.com/office/powerpoint/2010/main" val="968602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156957-8C60-46B7-A2AD-18B1EA74414A}"/>
              </a:ext>
            </a:extLst>
          </p:cNvPr>
          <p:cNvSpPr>
            <a:spLocks noGrp="1"/>
          </p:cNvSpPr>
          <p:nvPr>
            <p:ph type="title"/>
          </p:nvPr>
        </p:nvSpPr>
        <p:spPr>
          <a:xfrm>
            <a:off x="755577" y="915337"/>
            <a:ext cx="7220024" cy="5249967"/>
          </a:xfrm>
        </p:spPr>
        <p:txBody>
          <a:bodyPr>
            <a:normAutofit fontScale="90000"/>
          </a:bodyPr>
          <a:lstStyle/>
          <a:p>
            <a:pPr algn="l"/>
            <a:r>
              <a:rPr lang="uk-UA" sz="3200" b="1" dirty="0">
                <a:solidFill>
                  <a:srgbClr val="FF0000"/>
                </a:solidFill>
              </a:rPr>
              <a:t>ПЕРЕВІРКА ЗНАНЬ</a:t>
            </a:r>
            <a:br>
              <a:rPr lang="uk-UA" sz="3200" dirty="0"/>
            </a:br>
            <a:br>
              <a:rPr lang="uk-UA" sz="3200" dirty="0"/>
            </a:br>
            <a:br>
              <a:rPr lang="uk-UA" sz="3200" dirty="0"/>
            </a:br>
            <a:r>
              <a:rPr lang="uk-UA" sz="3200" dirty="0"/>
              <a:t>1. Схарактеризуйте новий господарський механізм періоду індустріалізації. Чим він відрізнявся від непу?</a:t>
            </a:r>
            <a:br>
              <a:rPr lang="uk-UA" sz="3200" dirty="0"/>
            </a:br>
            <a:r>
              <a:rPr lang="uk-UA" sz="3200" dirty="0"/>
              <a:t>2. Як економічні завдання планувалося вирішити в роки перших п'ятирічок і якими методами?</a:t>
            </a:r>
            <a:br>
              <a:rPr lang="uk-UA" sz="3200" dirty="0"/>
            </a:br>
            <a:r>
              <a:rPr lang="uk-UA" sz="3200" dirty="0"/>
              <a:t>3. Яку роль у виконанні завдань першої та другої п'ятирічок відводили соціалістичному змаганню?</a:t>
            </a:r>
          </a:p>
        </p:txBody>
      </p:sp>
    </p:spTree>
    <p:extLst>
      <p:ext uri="{BB962C8B-B14F-4D97-AF65-F5344CB8AC3E}">
        <p14:creationId xmlns:p14="http://schemas.microsoft.com/office/powerpoint/2010/main" val="2545545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4C9133-F49F-4D56-95EC-562C5C809CB3}"/>
              </a:ext>
            </a:extLst>
          </p:cNvPr>
          <p:cNvSpPr>
            <a:spLocks noGrp="1"/>
          </p:cNvSpPr>
          <p:nvPr>
            <p:ph type="title"/>
          </p:nvPr>
        </p:nvSpPr>
        <p:spPr/>
        <p:txBody>
          <a:bodyPr>
            <a:normAutofit fontScale="90000"/>
          </a:bodyPr>
          <a:lstStyle/>
          <a:p>
            <a:r>
              <a:rPr lang="uk-UA" b="1" dirty="0"/>
              <a:t>Домашнє завдання</a:t>
            </a:r>
            <a:r>
              <a:rPr lang="uk-UA" dirty="0"/>
              <a:t>: опрацювати параграф 28</a:t>
            </a:r>
          </a:p>
        </p:txBody>
      </p:sp>
      <p:pic>
        <p:nvPicPr>
          <p:cNvPr id="3" name="Рисунок 2">
            <a:extLst>
              <a:ext uri="{FF2B5EF4-FFF2-40B4-BE49-F238E27FC236}">
                <a16:creationId xmlns:a16="http://schemas.microsoft.com/office/drawing/2014/main" id="{DC92065D-36B3-42F9-9C6E-69BAC534B214}"/>
              </a:ext>
            </a:extLst>
          </p:cNvPr>
          <p:cNvPicPr>
            <a:picLocks noChangeAspect="1"/>
          </p:cNvPicPr>
          <p:nvPr/>
        </p:nvPicPr>
        <p:blipFill>
          <a:blip r:embed="rId2"/>
          <a:stretch>
            <a:fillRect/>
          </a:stretch>
        </p:blipFill>
        <p:spPr>
          <a:xfrm>
            <a:off x="1403648" y="2353281"/>
            <a:ext cx="6694849" cy="4463232"/>
          </a:xfrm>
          <a:prstGeom prst="rect">
            <a:avLst/>
          </a:prstGeom>
        </p:spPr>
      </p:pic>
    </p:spTree>
    <p:extLst>
      <p:ext uri="{BB962C8B-B14F-4D97-AF65-F5344CB8AC3E}">
        <p14:creationId xmlns:p14="http://schemas.microsoft.com/office/powerpoint/2010/main" val="3064310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827584" y="2852936"/>
            <a:ext cx="7772400" cy="1470025"/>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ДЯКУЮ</a:t>
            </a:r>
            <a:br>
              <a:rPr lang="uk-UA"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uk-UA"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ЗА УВАГУ!</a:t>
            </a:r>
            <a:endParaRPr lang="ru-RU"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055075A-C535-481B-BADA-2663248A5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05" y="3809471"/>
            <a:ext cx="5232189" cy="2636912"/>
          </a:xfrm>
          <a:prstGeom prst="rect">
            <a:avLst/>
          </a:prstGeom>
        </p:spPr>
      </p:pic>
      <p:pic>
        <p:nvPicPr>
          <p:cNvPr id="3" name="Рисунок 2">
            <a:extLst>
              <a:ext uri="{FF2B5EF4-FFF2-40B4-BE49-F238E27FC236}">
                <a16:creationId xmlns:a16="http://schemas.microsoft.com/office/drawing/2014/main" id="{FCB1BD31-B751-4247-AA63-F3A6002F4287}"/>
              </a:ext>
            </a:extLst>
          </p:cNvPr>
          <p:cNvPicPr>
            <a:picLocks noChangeAspect="1"/>
          </p:cNvPicPr>
          <p:nvPr/>
        </p:nvPicPr>
        <p:blipFill>
          <a:blip r:embed="rId3"/>
          <a:stretch>
            <a:fillRect/>
          </a:stretch>
        </p:blipFill>
        <p:spPr>
          <a:xfrm>
            <a:off x="1955905" y="0"/>
            <a:ext cx="5359249" cy="4003183"/>
          </a:xfrm>
          <a:prstGeom prst="rect">
            <a:avLst/>
          </a:prstGeom>
        </p:spPr>
      </p:pic>
      <p:pic>
        <p:nvPicPr>
          <p:cNvPr id="4" name="Рисунок 3">
            <a:extLst>
              <a:ext uri="{FF2B5EF4-FFF2-40B4-BE49-F238E27FC236}">
                <a16:creationId xmlns:a16="http://schemas.microsoft.com/office/drawing/2014/main" id="{7543C432-823F-4308-BCC5-469B51786ECC}"/>
              </a:ext>
            </a:extLst>
          </p:cNvPr>
          <p:cNvPicPr>
            <a:picLocks noChangeAspect="1"/>
          </p:cNvPicPr>
          <p:nvPr/>
        </p:nvPicPr>
        <p:blipFill>
          <a:blip r:embed="rId4"/>
          <a:stretch>
            <a:fillRect/>
          </a:stretch>
        </p:blipFill>
        <p:spPr>
          <a:xfrm rot="19725872">
            <a:off x="19157" y="2530976"/>
            <a:ext cx="2581415" cy="1769489"/>
          </a:xfrm>
          <a:prstGeom prst="rect">
            <a:avLst/>
          </a:prstGeom>
        </p:spPr>
      </p:pic>
      <p:pic>
        <p:nvPicPr>
          <p:cNvPr id="5" name="Рисунок 4">
            <a:extLst>
              <a:ext uri="{FF2B5EF4-FFF2-40B4-BE49-F238E27FC236}">
                <a16:creationId xmlns:a16="http://schemas.microsoft.com/office/drawing/2014/main" id="{902965C0-2A48-4AF0-AB65-14FFD6859DBD}"/>
              </a:ext>
            </a:extLst>
          </p:cNvPr>
          <p:cNvPicPr>
            <a:picLocks noChangeAspect="1"/>
          </p:cNvPicPr>
          <p:nvPr/>
        </p:nvPicPr>
        <p:blipFill>
          <a:blip r:embed="rId5"/>
          <a:stretch>
            <a:fillRect/>
          </a:stretch>
        </p:blipFill>
        <p:spPr>
          <a:xfrm rot="1491193">
            <a:off x="6239886" y="2500247"/>
            <a:ext cx="2840724" cy="2129308"/>
          </a:xfrm>
          <a:prstGeom prst="rect">
            <a:avLst/>
          </a:prstGeom>
        </p:spPr>
      </p:pic>
    </p:spTree>
    <p:extLst>
      <p:ext uri="{BB962C8B-B14F-4D97-AF65-F5344CB8AC3E}">
        <p14:creationId xmlns:p14="http://schemas.microsoft.com/office/powerpoint/2010/main" val="1514091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96CA8B-7A6E-47ED-B01C-EB5C88B0B338}"/>
              </a:ext>
            </a:extLst>
          </p:cNvPr>
          <p:cNvSpPr>
            <a:spLocks noGrp="1"/>
          </p:cNvSpPr>
          <p:nvPr>
            <p:ph type="title"/>
          </p:nvPr>
        </p:nvSpPr>
        <p:spPr>
          <a:xfrm>
            <a:off x="683568" y="915337"/>
            <a:ext cx="7776863" cy="5177959"/>
          </a:xfrm>
        </p:spPr>
        <p:txBody>
          <a:bodyPr>
            <a:normAutofit fontScale="90000"/>
          </a:bodyPr>
          <a:lstStyle/>
          <a:p>
            <a:pPr algn="l"/>
            <a:r>
              <a:rPr lang="uk-UA" sz="3100" dirty="0">
                <a:solidFill>
                  <a:srgbClr val="FF0000"/>
                </a:solidFill>
              </a:rPr>
              <a:t>1927 р.</a:t>
            </a:r>
            <a:r>
              <a:rPr lang="uk-UA" sz="3100" dirty="0"/>
              <a:t> на Харківщині обробляли землі більше ніж у 1913р. на 10%, а виробництво зерна вже у </a:t>
            </a:r>
            <a:r>
              <a:rPr lang="uk-UA" sz="3100" dirty="0">
                <a:solidFill>
                  <a:srgbClr val="FF0000"/>
                </a:solidFill>
              </a:rPr>
              <a:t>1925 р.</a:t>
            </a:r>
            <a:r>
              <a:rPr lang="uk-UA" sz="3100" dirty="0"/>
              <a:t> досягло довоєнного рівня.</a:t>
            </a:r>
            <a:br>
              <a:rPr lang="uk-UA" sz="3100" dirty="0"/>
            </a:br>
            <a:br>
              <a:rPr lang="uk-UA" dirty="0"/>
            </a:br>
            <a:r>
              <a:rPr lang="uk-UA" dirty="0"/>
              <a:t>Підсумки непу:</a:t>
            </a:r>
            <a:br>
              <a:rPr lang="uk-UA" dirty="0"/>
            </a:br>
            <a:r>
              <a:rPr lang="uk-UA" dirty="0"/>
              <a:t>- </a:t>
            </a:r>
            <a:r>
              <a:rPr lang="uk-UA" sz="3100" dirty="0"/>
              <a:t>відновлено господарство</a:t>
            </a:r>
            <a:br>
              <a:rPr lang="uk-UA" sz="3100" dirty="0"/>
            </a:br>
            <a:r>
              <a:rPr lang="uk-UA" sz="3100" dirty="0"/>
              <a:t>- зовнішня торгівля – виключно державна монополія, усі великі підприємства залишалися у державній власності</a:t>
            </a:r>
            <a:br>
              <a:rPr lang="uk-UA" sz="3100" dirty="0"/>
            </a:br>
            <a:endParaRPr lang="uk-UA" sz="3100" dirty="0"/>
          </a:p>
        </p:txBody>
      </p:sp>
      <p:pic>
        <p:nvPicPr>
          <p:cNvPr id="3" name="Рисунок 2">
            <a:extLst>
              <a:ext uri="{FF2B5EF4-FFF2-40B4-BE49-F238E27FC236}">
                <a16:creationId xmlns:a16="http://schemas.microsoft.com/office/drawing/2014/main" id="{1765C5CF-C239-4E8D-8507-57441AAEBC63}"/>
              </a:ext>
            </a:extLst>
          </p:cNvPr>
          <p:cNvPicPr>
            <a:picLocks noChangeAspect="1"/>
          </p:cNvPicPr>
          <p:nvPr/>
        </p:nvPicPr>
        <p:blipFill>
          <a:blip r:embed="rId2"/>
          <a:stretch>
            <a:fillRect/>
          </a:stretch>
        </p:blipFill>
        <p:spPr>
          <a:xfrm>
            <a:off x="7596336" y="4890411"/>
            <a:ext cx="1547664" cy="2003321"/>
          </a:xfrm>
          <a:prstGeom prst="rect">
            <a:avLst/>
          </a:prstGeom>
        </p:spPr>
      </p:pic>
    </p:spTree>
    <p:extLst>
      <p:ext uri="{BB962C8B-B14F-4D97-AF65-F5344CB8AC3E}">
        <p14:creationId xmlns:p14="http://schemas.microsoft.com/office/powerpoint/2010/main" val="2168390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D5E0B2-9F3F-442D-9787-23A044761BE2}"/>
              </a:ext>
            </a:extLst>
          </p:cNvPr>
          <p:cNvSpPr>
            <a:spLocks noGrp="1"/>
          </p:cNvSpPr>
          <p:nvPr>
            <p:ph type="title"/>
          </p:nvPr>
        </p:nvSpPr>
        <p:spPr>
          <a:xfrm>
            <a:off x="683568" y="620689"/>
            <a:ext cx="6549693" cy="5544616"/>
          </a:xfrm>
        </p:spPr>
        <p:txBody>
          <a:bodyPr>
            <a:normAutofit/>
          </a:bodyPr>
          <a:lstStyle/>
          <a:p>
            <a:r>
              <a:rPr lang="uk-UA" sz="3200" dirty="0"/>
              <a:t>У 1920-х рр. відбулася партійна дискусія з питання про те, якими шляхами йти, щоб досягти рівня світового економічного розвитку. Переміг </a:t>
            </a:r>
            <a:r>
              <a:rPr lang="uk-UA" sz="3200" dirty="0">
                <a:solidFill>
                  <a:srgbClr val="FF0000"/>
                </a:solidFill>
              </a:rPr>
              <a:t>Й.В. Сталін </a:t>
            </a:r>
            <a:r>
              <a:rPr lang="uk-UA" sz="3200" dirty="0"/>
              <a:t>і його соратники – прихильники авторитарних форм управління. Було обрано стратегію прискореного розвитку важкої промисловості, основними етапами якої були п'ятирічки.</a:t>
            </a:r>
          </a:p>
        </p:txBody>
      </p:sp>
      <p:pic>
        <p:nvPicPr>
          <p:cNvPr id="3" name="Рисунок 2">
            <a:extLst>
              <a:ext uri="{FF2B5EF4-FFF2-40B4-BE49-F238E27FC236}">
                <a16:creationId xmlns:a16="http://schemas.microsoft.com/office/drawing/2014/main" id="{02C87596-4121-4B5C-9037-72DEC28F2390}"/>
              </a:ext>
            </a:extLst>
          </p:cNvPr>
          <p:cNvPicPr>
            <a:picLocks noChangeAspect="1"/>
          </p:cNvPicPr>
          <p:nvPr/>
        </p:nvPicPr>
        <p:blipFill>
          <a:blip r:embed="rId2"/>
          <a:stretch>
            <a:fillRect/>
          </a:stretch>
        </p:blipFill>
        <p:spPr>
          <a:xfrm>
            <a:off x="7233261" y="23700"/>
            <a:ext cx="1885950" cy="2419350"/>
          </a:xfrm>
          <a:prstGeom prst="rect">
            <a:avLst/>
          </a:prstGeom>
        </p:spPr>
      </p:pic>
    </p:spTree>
    <p:extLst>
      <p:ext uri="{BB962C8B-B14F-4D97-AF65-F5344CB8AC3E}">
        <p14:creationId xmlns:p14="http://schemas.microsoft.com/office/powerpoint/2010/main" val="3001418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9D3B8F-719F-4544-A6D7-76E72A89AEC8}"/>
              </a:ext>
            </a:extLst>
          </p:cNvPr>
          <p:cNvSpPr>
            <a:spLocks noGrp="1"/>
          </p:cNvSpPr>
          <p:nvPr>
            <p:ph type="title"/>
          </p:nvPr>
        </p:nvSpPr>
        <p:spPr>
          <a:xfrm>
            <a:off x="683568" y="476673"/>
            <a:ext cx="7776863" cy="5832648"/>
          </a:xfrm>
        </p:spPr>
        <p:txBody>
          <a:bodyPr>
            <a:normAutofit fontScale="90000"/>
          </a:bodyPr>
          <a:lstStyle/>
          <a:p>
            <a:pPr algn="l"/>
            <a:br>
              <a:rPr lang="uk-UA" sz="3200" dirty="0">
                <a:solidFill>
                  <a:srgbClr val="FF0000"/>
                </a:solidFill>
              </a:rPr>
            </a:br>
            <a:r>
              <a:rPr lang="uk-UA" sz="3200" dirty="0">
                <a:solidFill>
                  <a:srgbClr val="FF0000"/>
                </a:solidFill>
              </a:rPr>
              <a:t>Економічні перетворення в 1920-1930-ті рр.</a:t>
            </a:r>
            <a:br>
              <a:rPr lang="uk-UA" sz="3200" dirty="0">
                <a:solidFill>
                  <a:srgbClr val="FF0000"/>
                </a:solidFill>
              </a:rPr>
            </a:br>
            <a:br>
              <a:rPr lang="uk-UA" sz="3200" dirty="0">
                <a:solidFill>
                  <a:srgbClr val="FF0000"/>
                </a:solidFill>
              </a:rPr>
            </a:br>
            <a:r>
              <a:rPr lang="uk-UA" sz="3200" dirty="0">
                <a:solidFill>
                  <a:schemeClr val="tx1"/>
                </a:solidFill>
              </a:rPr>
              <a:t>У 1920-ті роки СРСР відставав у промисловому розвитку від країн Заходу. Наприкінці 1920-1930-х рр. молода Радянська держава взяла курс на індустріалізацію, колективізацію та посилення своєї обороноздатності.</a:t>
            </a:r>
            <a:br>
              <a:rPr lang="uk-UA" sz="3200" dirty="0">
                <a:solidFill>
                  <a:schemeClr val="tx1"/>
                </a:solidFill>
              </a:rPr>
            </a:br>
            <a:r>
              <a:rPr lang="uk-UA" sz="3200" dirty="0">
                <a:solidFill>
                  <a:schemeClr val="tx1"/>
                </a:solidFill>
              </a:rPr>
              <a:t>Голова уряду </a:t>
            </a:r>
            <a:r>
              <a:rPr lang="uk-UA" sz="3200" dirty="0">
                <a:solidFill>
                  <a:srgbClr val="FF0000"/>
                </a:solidFill>
              </a:rPr>
              <a:t>О. І. </a:t>
            </a:r>
            <a:r>
              <a:rPr lang="uk-UA" sz="3200" dirty="0" err="1">
                <a:solidFill>
                  <a:srgbClr val="FF0000"/>
                </a:solidFill>
              </a:rPr>
              <a:t>Риков</a:t>
            </a:r>
            <a:r>
              <a:rPr lang="uk-UA" sz="3200" dirty="0">
                <a:solidFill>
                  <a:srgbClr val="FF0000"/>
                </a:solidFill>
              </a:rPr>
              <a:t> </a:t>
            </a:r>
            <a:r>
              <a:rPr lang="uk-UA" sz="3200" dirty="0">
                <a:solidFill>
                  <a:schemeClr val="tx1"/>
                </a:solidFill>
              </a:rPr>
              <a:t>виступив за збалансований розвиток сільського </a:t>
            </a:r>
            <a:br>
              <a:rPr lang="uk-UA" sz="3200" dirty="0">
                <a:solidFill>
                  <a:schemeClr val="tx1"/>
                </a:solidFill>
              </a:rPr>
            </a:br>
            <a:r>
              <a:rPr lang="uk-UA" sz="3200" dirty="0">
                <a:solidFill>
                  <a:schemeClr val="tx1"/>
                </a:solidFill>
              </a:rPr>
              <a:t>господарства та промисловості.</a:t>
            </a:r>
            <a:br>
              <a:rPr lang="uk-UA" sz="3200" dirty="0">
                <a:solidFill>
                  <a:schemeClr val="tx1"/>
                </a:solidFill>
              </a:rPr>
            </a:br>
            <a:r>
              <a:rPr lang="uk-UA" sz="3200" dirty="0">
                <a:solidFill>
                  <a:schemeClr val="tx1"/>
                </a:solidFill>
              </a:rPr>
              <a:t>Але з 1928р. Сталін розпочав політику надзвичайних заходів щодо селянства та прискорених темпів індустріалізації.</a:t>
            </a:r>
            <a:br>
              <a:rPr lang="uk-UA" sz="3200" dirty="0">
                <a:solidFill>
                  <a:schemeClr val="tx1"/>
                </a:solidFill>
              </a:rPr>
            </a:br>
            <a:endParaRPr lang="uk-UA" sz="3200" dirty="0">
              <a:solidFill>
                <a:schemeClr val="tx1"/>
              </a:solidFill>
            </a:endParaRPr>
          </a:p>
        </p:txBody>
      </p:sp>
      <p:pic>
        <p:nvPicPr>
          <p:cNvPr id="3" name="Рисунок 2">
            <a:extLst>
              <a:ext uri="{FF2B5EF4-FFF2-40B4-BE49-F238E27FC236}">
                <a16:creationId xmlns:a16="http://schemas.microsoft.com/office/drawing/2014/main" id="{5F91E54B-3009-4C78-AA5E-189C0587F045}"/>
              </a:ext>
            </a:extLst>
          </p:cNvPr>
          <p:cNvPicPr>
            <a:picLocks noChangeAspect="1"/>
          </p:cNvPicPr>
          <p:nvPr/>
        </p:nvPicPr>
        <p:blipFill>
          <a:blip r:embed="rId2"/>
          <a:stretch>
            <a:fillRect/>
          </a:stretch>
        </p:blipFill>
        <p:spPr>
          <a:xfrm>
            <a:off x="7020272" y="3965417"/>
            <a:ext cx="2111696" cy="2892584"/>
          </a:xfrm>
          <a:prstGeom prst="rect">
            <a:avLst/>
          </a:prstGeom>
        </p:spPr>
      </p:pic>
    </p:spTree>
    <p:extLst>
      <p:ext uri="{BB962C8B-B14F-4D97-AF65-F5344CB8AC3E}">
        <p14:creationId xmlns:p14="http://schemas.microsoft.com/office/powerpoint/2010/main" val="4040084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43FA25-AC88-46ED-B7A6-9D55838E8D5F}"/>
              </a:ext>
            </a:extLst>
          </p:cNvPr>
          <p:cNvSpPr>
            <a:spLocks noGrp="1"/>
          </p:cNvSpPr>
          <p:nvPr>
            <p:ph type="title"/>
          </p:nvPr>
        </p:nvSpPr>
        <p:spPr>
          <a:xfrm>
            <a:off x="395536" y="548681"/>
            <a:ext cx="8208911" cy="5688632"/>
          </a:xfrm>
        </p:spPr>
        <p:txBody>
          <a:bodyPr>
            <a:normAutofit/>
          </a:bodyPr>
          <a:lstStyle/>
          <a:p>
            <a:r>
              <a:rPr lang="uk-UA" sz="3200" dirty="0"/>
              <a:t>У </a:t>
            </a:r>
            <a:r>
              <a:rPr lang="uk-UA" sz="3200" dirty="0">
                <a:solidFill>
                  <a:srgbClr val="FF0000"/>
                </a:solidFill>
              </a:rPr>
              <a:t>грудні 1927 р. Х</a:t>
            </a:r>
            <a:r>
              <a:rPr lang="en-US" sz="3200" dirty="0">
                <a:solidFill>
                  <a:srgbClr val="FF0000"/>
                </a:solidFill>
              </a:rPr>
              <a:t>V</a:t>
            </a:r>
            <a:r>
              <a:rPr lang="uk-UA" sz="3200" dirty="0">
                <a:solidFill>
                  <a:srgbClr val="FF0000"/>
                </a:solidFill>
              </a:rPr>
              <a:t> зїзди ВКП (б) </a:t>
            </a:r>
            <a:r>
              <a:rPr lang="uk-UA" sz="3200" dirty="0"/>
              <a:t>проголосив курс на прискорення індустріалізації.</a:t>
            </a:r>
            <a:br>
              <a:rPr lang="uk-UA" sz="3200" dirty="0"/>
            </a:br>
            <a:r>
              <a:rPr lang="uk-UA" sz="3200" dirty="0"/>
              <a:t>Перехід до індустріалізації відбувався водночас із запровадженням нового господарського механізму, цілком протилежного ринковій економіці, що полягав в адміністративно-командних методах керівництва та директивному плануванні. Планувалося зростання обсягу виробництва у важкій промисловості на 330%</a:t>
            </a:r>
          </a:p>
        </p:txBody>
      </p:sp>
    </p:spTree>
    <p:extLst>
      <p:ext uri="{BB962C8B-B14F-4D97-AF65-F5344CB8AC3E}">
        <p14:creationId xmlns:p14="http://schemas.microsoft.com/office/powerpoint/2010/main" val="16781104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526</TotalTime>
  <Words>1710</Words>
  <Application>Microsoft Office PowerPoint</Application>
  <PresentationFormat>Экран (4:3)</PresentationFormat>
  <Paragraphs>40</Paragraphs>
  <Slides>44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44</vt:i4>
      </vt:variant>
    </vt:vector>
  </HeadingPairs>
  <TitlesOfParts>
    <vt:vector size="48" baseType="lpstr">
      <vt:lpstr>Arial</vt:lpstr>
      <vt:lpstr>Calibri</vt:lpstr>
      <vt:lpstr>Garamond</vt:lpstr>
      <vt:lpstr>Натуральные материалы</vt:lpstr>
      <vt:lpstr>Розділ ІV. Харківщина у першій половині  ХХ століття  Тема уроку: Економічний розвиток Харківщини І половини ХХ ст.   </vt:lpstr>
      <vt:lpstr>Економічне становище Харківщини після Першої світової війни. Перша світова вплинула на економіку України. Назріла криза промислового виробництва. У 1918 р. його обсяг скоротився на 30-50%.  З січня 1919 р. більшовицька влада остаточно затвердилася в Харкові. Соціально-економічною політикою більшовиків був «воєнний комунізм» - внутрішня політика радянської держави в умовах Громадянської війни: - заборонено діяльність банків, проведено конфіскацію золота, цінностей. - одержавлення промисловості здійснювала Вища Рада Народного Господарства Росії, сформовані в Україні філії не мали ніякої самостійності - було запроваджено продрозверстку (створено продовольчі загони)</vt:lpstr>
      <vt:lpstr>Презентация PowerPoint</vt:lpstr>
      <vt:lpstr>У 1921 р. на Х зїзді РСДРП (б) змінено політику «воєнного комунізму» на нову економічну політику (неп).  У 1922-1924 рр. було введено нову грошову одиницю – червонець, який дорівнював 10 золотим карбованцям. Червонець став конвертованим і сприяв оздоровленню економіки в цілому. Було впроваджено єдину систему податків, створювалися ощадні каси та ощадний банк.</vt:lpstr>
      <vt:lpstr>Презентация PowerPoint</vt:lpstr>
      <vt:lpstr>1927 р. на Харківщині обробляли землі більше ніж у 1913р. на 10%, а виробництво зерна вже у 1925 р. досягло довоєнного рівня.  Підсумки непу: - відновлено господарство - зовнішня торгівля – виключно державна монополія, усі великі підприємства залишалися у державній власності </vt:lpstr>
      <vt:lpstr>У 1920-х рр. відбулася партійна дискусія з питання про те, якими шляхами йти, щоб досягти рівня світового економічного розвитку. Переміг Й.В. Сталін і його соратники – прихильники авторитарних форм управління. Було обрано стратегію прискореного розвитку важкої промисловості, основними етапами якої були п'ятирічки.</vt:lpstr>
      <vt:lpstr> Економічні перетворення в 1920-1930-ті рр.  У 1920-ті роки СРСР відставав у промисловому розвитку від країн Заходу. Наприкінці 1920-1930-х рр. молода Радянська держава взяла курс на індустріалізацію, колективізацію та посилення своєї обороноздатності. Голова уряду О. І. Риков виступив за збалансований розвиток сільського  господарства та промисловості. Але з 1928р. Сталін розпочав політику надзвичайних заходів щодо селянства та прискорених темпів індустріалізації. </vt:lpstr>
      <vt:lpstr>У грудні 1927 р. ХV зїзди ВКП (б) проголосив курс на прискорення індустріалізації. Перехід до індустріалізації відбувався водночас із запровадженням нового господарського механізму, цілком протилежного ринковій економіці, що полягав в адміністративно-командних методах керівництва та директивному плануванні. Планувалося зростання обсягу виробництва у важкій промисловості на 330%</vt:lpstr>
      <vt:lpstr>ІНДУСТРІАЛІЗАЦІЯ – процес створення важкої промисловості та перехід від аграрного до індустріального суспільства. Мета індустріалізації: - ліквідація економічного відставання - досягнення економічної незалежності - розвиток нових галузей промисловості - створення військово- промислового комплексу</vt:lpstr>
      <vt:lpstr>Презентация PowerPoint</vt:lpstr>
      <vt:lpstr>Україна мала для здійснення індустріалізації необхідну інфраструктуру та кваліфіковані кадри, тому отримала 1/5 усіх капіталовкладень країни. Із 1500 підприємств, які всього планували побудувати, в Україні передбачалося звести 400.  У 1929р. На пленумі ЦК ВКП (б) прийнято рішення «будь-якою ціною прискорити розвиток машинобудування та інших галузей важкої промисловості»</vt:lpstr>
      <vt:lpstr>1941 р. тільки в місті Харкові діяло 1200 підприємств, на яких працювало 30 тис. інженерно-технічних працівників і службовців та десятки тисяч робітників.</vt:lpstr>
      <vt:lpstr>Розвиток промисловості на Харківщині.  До кінця 1925 р. промислові підприємства міста було поновлено; зазнавали реконструкції та виникали нові заводи й фабрики. У 1940 р. промисловість міста в 12 разів перевищувала рівень 1913 р.</vt:lpstr>
      <vt:lpstr>Здобутком індустріалізації в СРСР було введення в дію до 1932р. Низки електростанцій. Харківська електростанція (Есхар), яка повинна була забезпечувати електроенергією промисловість міста – дала перший струм у березні 1930р.   Есхар і гребля електростанції</vt:lpstr>
      <vt:lpstr>1930 р. – закінчено спорудження Харківського аеропорту, одного з перших в Україні.</vt:lpstr>
      <vt:lpstr>Новий аеровокзал - Харків у 1955 році. Вид з привокзальної площі.</vt:lpstr>
      <vt:lpstr>Сучасний вигляд</vt:lpstr>
      <vt:lpstr>У 1935 р. закінчено будівництво гіганта машинобудування – Харківського верстатобудівного заводу. Перед війною він давав продукції більше, ніж уся верстатобудівна промисловість Росії в 1913 р.</vt:lpstr>
      <vt:lpstr>У роки перших пятирічок у Харкові збудували також «Електроверстат», завод різальних інструментів, електротехнічний, велосипедний, лекально-інструментальний … Докорінно змінилися після реконструкції харківські заводи «Світло шахтаря», паровозобудівний, електромеханічний тощо, які стали велетнями машинобудування.</vt:lpstr>
      <vt:lpstr>У роки перших п’ятирічок у Харкові збудували також «Електроверстат», завод різальних інструментів, електротехнічний завод, велосипедний, лекально-інструментальний тощо</vt:lpstr>
      <vt:lpstr>«Світло шахтаря»</vt:lpstr>
      <vt:lpstr>Цех Харківського верстатобудівного заводу</vt:lpstr>
      <vt:lpstr> У 1916 р. устаткування Харківського електромеханічного заводу (ХЕМЗ) складалося з 950 верстатів, завод випускав мотори невеликих потужностей. У 1935 р. обладнання заводу складалося з 1600 верстатів. Поряд з моторами різних потужностей він виробляв генератори, електротехнічну апаратуру для автоматизації доменного  виробництва тощо. </vt:lpstr>
      <vt:lpstr>Реконструйовані заводи тап еретворені в гігіанти – Харківський електротурбогенератор (ХЕТЗ), завод ім. Комінтерну, «Серп і молот»</vt:lpstr>
      <vt:lpstr>Тракторний завод ім. Серго Орджонікідзе</vt:lpstr>
      <vt:lpstr> Харківський тракторний завод було збудовано за п’ятнадцять місяців. 1 жовтня 1931р. О 13 годині 5 хвилин під гімн виїхав яскраво-червоний трактор. За кермом сиділа одна з кращіх ударниць Тракторобуду Маруся Бугайова. Через 10 хвилин зійшов другий трактор. Продукція ХТЗ</vt:lpstr>
      <vt:lpstr>Конструкторській відділ на чолі з Мархасьовим та Воронковим відпрацював конструкторську документацію трактора СХТЗ 15/30 і приступив над створенням трактору типу «Катерпіллар» потужністю 40-50 кінських сил.  Конструктор П. І. Андрусенко працював над створенням дизельних двигуні1932р. ХТЗ в для тракторів. У травні випускав 100 тракторів на добу.</vt:lpstr>
      <vt:lpstr>Презентация PowerPoint</vt:lpstr>
      <vt:lpstr> ХТЗ почав випуск газогенераторних гусеничних тракторів: у 1938р. – 300, 1939р. – 8000, а 1940р.- 10000 екземплярів. Також розпочався випуск електричних холодильників домашнього типу.  Перші побутові холодильники.</vt:lpstr>
      <vt:lpstr>У харчовій промисловості виникли нові галузі – маргаринова, маслоробна, комбікормова, хлібопекарська. Так, к 1932 р. було відкрито Харківський жировий комбінат – одне із стрших підприємств масло-жирової промисловості України.</vt:lpstr>
      <vt:lpstr>У Харкові стала до ладу взуттєва фабрика з конвеєрним виробництвом. Однак розгортання легкої і харчової промисловості відбувалося значно повільніше, ніж важкої індустрії внаслідок менших капіталовкладень і відставання в розвитку сировинної бази.</vt:lpstr>
      <vt:lpstr>За результатами індустріалізації Україна вийшла на рівень економічно розвинутих країн світу, і частка Харкова в цих здобутках була велика.</vt:lpstr>
      <vt:lpstr>Історія цивільної авіації України бере свій початок у Харкові. Саме тут 26 березня 1923 р. було засновано акціонерне товариство «Укрповітрошлях». 25 травня 1924р. Були відкриті перші регулярні пасажирські лінії: Харків –Полтава –Київ Харків – Кіровоград –Одеса (злітно-посадочна смуга знаходилася у Сокольниках там де зараз авіазавод)  У 1928 р. З Харкова почали виконувати перші міжнародні рейси за маршрутом Харків - Тегеран</vt:lpstr>
      <vt:lpstr>Урбанізація та протиріччя соціально-економічного розвитку.  Після 1917 р. чисельність жителів Харкова постійно зростала.  За переписом у 1926 – 417000 осіб (3 місце після Києва та Одеси)  українців – 38,3% росіян – 38% євреїв – 19,5% (відповідно на 1897 р.: 29,2;60,0;6,1%)</vt:lpstr>
      <vt:lpstr>Величезний приплив нових мешканців створював у містах важкі умови існування й особливо загострив дефіцит житла. Практичне втілення урбанізаційна політика знайшла в будівництві підприємств і «соцміст» поблизу них. Так називали житлові масиви, побудовані за єдиним планом. Першим «соцмістом» стало селище Харківського тракторного заводу.</vt:lpstr>
      <vt:lpstr>У роки перших пятирічок було заново побудовано міське господарство. Старий Харків завжди відчував брак води. Будівництво нової водопровідної системи, що простягнулася  на 300 км, нові джерела водопостачання (з Кочетковського водосховища) майже повністю забеспечила населення Харкова і промисловість водою. Берега харківських річок одягнули в сірий граніт. Промисловістьі житлові квартали отримали газ. У 1931 р. зявився новий комунального обслуговування – теплофікація.</vt:lpstr>
      <vt:lpstr>Міській транспорт – широкий розвиток трамвайне сполучення. У 1940 р. довжина трамвайної колії складала 132 км. З 1939 р. в місті почали діяти перша тролейбусна лінія.</vt:lpstr>
      <vt:lpstr>Англійський письменник й філософ Артур Кестлер (1905—1983) Харків: 1932—1933 Особливе місце в мемуарах Артура Кестлера займає опис Харкова — тодішньої столиці Радянської України. Письменник малює воістину фантасмагоричну картину великого міста, охопленого божевіллям сталінських п’ятирічок.  Всюди — хаос, запустіння, невлаштований побут. Знайти в столиці потрібну адресу неможливо — усі вулиці перейменовано (покінчимо з ненависним дореволюційним минулим!), але городяни називають їх по-старому. У зношений трамвайний вагон набивається втричі більше пасажирів проти норми; багато людей висять зовні, «чіпляючись, наче акробати, за ручки, вікна, грати, буфери й дах». Цілі зграї безпритульної молоді безкарно орудують на вокзалах, ринках, у громадському транспорті (перша ж поїздка в харківському трамваї коштувала Кестлеру гаманця, авторучки й цигарок).</vt:lpstr>
      <vt:lpstr>Я далеко не відразу відчув розміри лиха, що охопило Україну, оскільки в привілейованому магазині для іноземців панував відносний достаток, але з першого ж дня мене насторожила відсутність споживчих товарів: ні взуття, ні одягу, ні паперу для письма, ні копірки, ні гребінців, ні шпильок, ні сковорідок, ні каструль — нічого... Звістка про те, що в той чи інший магазин щось завезли, поширювалася миттєво, і люди кидалися купувати все підряд: зубні щітки, мило, сигарети, гніти або сковорідки. Побачивши чергу, перехожі відразу приєднувалися до неї. «Хвіст» завертав за ріг, і ті, що стояли в кінці, поняття не мали, «що дають». Від нудьги вони розважалися, намагаючись самим здогадатися або пліткуючи».</vt:lpstr>
      <vt:lpstr>Соціалістичні змагання</vt:lpstr>
      <vt:lpstr>ПЕРЕВІРКА ЗНАНЬ   1. Схарактеризуйте новий господарський механізм періоду індустріалізації. Чим він відрізнявся від непу? 2. Як економічні завдання планувалося вирішити в роки перших п'ятирічок і якими методами? 3. Яку роль у виконанні завдань першої та другої п'ятирічок відводили соціалістичному змаганню?</vt:lpstr>
      <vt:lpstr>Домашнє завдання: опрацювати параграф 28</vt:lpstr>
      <vt:lpstr>ДЯКУЮ  ЗА УВАГУ!</vt:lpstr>
    </vt:vector>
  </TitlesOfParts>
  <Company>Ya Blondinko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Людина. Особстість. Громадянин</dc:title>
  <dc:creator>админ</dc:creator>
  <cp:lastModifiedBy>User</cp:lastModifiedBy>
  <cp:revision>26</cp:revision>
  <dcterms:created xsi:type="dcterms:W3CDTF">2015-01-18T06:59:45Z</dcterms:created>
  <dcterms:modified xsi:type="dcterms:W3CDTF">2023-04-29T21:26:10Z</dcterms:modified>
</cp:coreProperties>
</file>