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6" r:id="rId7"/>
    <p:sldId id="265" r:id="rId8"/>
    <p:sldId id="267" r:id="rId9"/>
    <p:sldId id="260" r:id="rId10"/>
    <p:sldId id="261" r:id="rId11"/>
    <p:sldId id="262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4FF73-CA34-42CD-B86F-26C65AEE1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cap="none" dirty="0">
                <a:solidFill>
                  <a:schemeClr val="accent3">
                    <a:lumMod val="75000"/>
                  </a:schemeClr>
                </a:solidFill>
                <a:latin typeface="Philosopher"/>
              </a:rPr>
              <a:t>Моя майбутня професія — історик</a:t>
            </a:r>
            <a:br>
              <a:rPr lang="uk-UA" sz="4400" b="1" cap="none" dirty="0">
                <a:solidFill>
                  <a:srgbClr val="292B2C"/>
                </a:solidFill>
                <a:latin typeface="Philosopher"/>
              </a:rPr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8D6E26-FABE-41A7-B3DE-BC890700C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2495445"/>
            <a:ext cx="11813309" cy="590321"/>
          </a:xfrm>
        </p:spPr>
        <p:txBody>
          <a:bodyPr>
            <a:normAutofit fontScale="25000" lnSpcReduction="20000"/>
          </a:bodyPr>
          <a:lstStyle/>
          <a:p>
            <a:pPr lvl="0" algn="ctr">
              <a:buClr>
                <a:srgbClr val="903163"/>
              </a:buClr>
            </a:pP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Україна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 і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світ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: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вступ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 до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історії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 та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громадянської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освіти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. 5 </a:t>
            </a:r>
            <a:r>
              <a:rPr lang="ru-RU" sz="7200" b="1" dirty="0" err="1">
                <a:solidFill>
                  <a:srgbClr val="292B2C"/>
                </a:solidFill>
                <a:latin typeface="Georgia Pro Black" panose="02040A02050405020203" pitchFamily="18" charset="0"/>
              </a:rPr>
              <a:t>клас</a:t>
            </a:r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.</a:t>
            </a:r>
          </a:p>
          <a:p>
            <a:pPr algn="ctr"/>
            <a:endParaRPr lang="ru-RU" sz="7200" b="1" dirty="0">
              <a:solidFill>
                <a:srgbClr val="292B2C"/>
              </a:solidFill>
              <a:latin typeface="Georgia Pro Black" panose="02040A02050405020203" pitchFamily="18" charset="0"/>
            </a:endParaRPr>
          </a:p>
          <a:p>
            <a:pPr algn="ctr"/>
            <a:r>
              <a:rPr lang="ru-RU" sz="7200" b="1" dirty="0">
                <a:solidFill>
                  <a:srgbClr val="292B2C"/>
                </a:solidFill>
                <a:latin typeface="Georgia Pro Black" panose="02040A02050405020203" pitchFamily="18" charset="0"/>
              </a:rPr>
              <a:t> </a:t>
            </a:r>
            <a:r>
              <a:rPr lang="ru-RU" sz="8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ЗЗСО «СВЯТОВАСИЛІВСЬКИЙ ЛІЦЕЙ»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C2C3B-E686-4713-80BA-695DAC7DD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19" y="3523672"/>
            <a:ext cx="5273962" cy="33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69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B76B1B-66C4-4A37-9A76-1457FD10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532996"/>
            <a:ext cx="10088383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B08E7-27CC-446A-834C-64558A2F7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628259"/>
            <a:ext cx="10307488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860F0-3329-437D-815C-29ABD36F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30421" y="-1302858"/>
            <a:ext cx="17597883" cy="10138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2351F06-3926-4B64-B874-F47A69595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796" y="1775873"/>
            <a:ext cx="8037290" cy="4676775"/>
          </a:xfrm>
        </p:spPr>
      </p:pic>
      <p:pic>
        <p:nvPicPr>
          <p:cNvPr id="4098" name="Picture 2" descr="5 клас. Вступ до історії та громадянської освіти. Урок узагальнення &quot;Розділ  ІІІ. Дослідження суспільства та історії. Інформація. Історичні джерела&quot; |  Тест на 20 запитань. Вступ до історії">
            <a:extLst>
              <a:ext uri="{FF2B5EF4-FFF2-40B4-BE49-F238E27FC236}">
                <a16:creationId xmlns:a16="http://schemas.microsoft.com/office/drawing/2014/main" id="{0180B3F3-B223-4699-972B-6CF38839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3" y="179109"/>
            <a:ext cx="6477642" cy="20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A93EB-A021-484F-882C-FFF27A71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290" y="729658"/>
            <a:ext cx="10109219" cy="988332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/>
              <a:t>КЛІО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85C72E-B624-4D44-979B-F43DAC36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82500"/>
            <a:ext cx="3860800" cy="4118777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045D515-F8B0-44F0-BCA4-55F22B4FF600}"/>
              </a:ext>
            </a:extLst>
          </p:cNvPr>
          <p:cNvSpPr/>
          <p:nvPr/>
        </p:nvSpPr>
        <p:spPr>
          <a:xfrm>
            <a:off x="2974109" y="3860799"/>
            <a:ext cx="5865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Одна з дев’яти муз покровителька історії; зображується, як правило, із сувоєм та грифельною паличкою в руках. Іноді атрибутом </a:t>
            </a:r>
            <a:r>
              <a:rPr lang="uk-UA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Кліо</a:t>
            </a:r>
            <a:r>
              <a:rPr lang="uk-UA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Arial" panose="020B0604020202020204" pitchFamily="34" charset="0"/>
              </a:rPr>
              <a:t> був сонячний годинник, оскільки вона стежила за плином часу.</a:t>
            </a:r>
            <a:endParaRPr lang="uk-UA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6" name="Picture 2" descr="Car of history.jpg">
            <a:extLst>
              <a:ext uri="{FF2B5EF4-FFF2-40B4-BE49-F238E27FC236}">
                <a16:creationId xmlns:a16="http://schemas.microsoft.com/office/drawing/2014/main" id="{D688D9C9-2DCD-43F8-AC81-3FDF50FC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86" y="2165632"/>
            <a:ext cx="2971223" cy="45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B04E1AF-417E-4BDB-B4A6-666ECE795F50}"/>
              </a:ext>
            </a:extLst>
          </p:cNvPr>
          <p:cNvSpPr/>
          <p:nvPr/>
        </p:nvSpPr>
        <p:spPr>
          <a:xfrm>
            <a:off x="3962400" y="2152072"/>
            <a:ext cx="81464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292B2C"/>
                </a:solidFill>
                <a:latin typeface="Roboto"/>
              </a:rPr>
              <a:t>Перше, що повинні знати історики, які досліджують цей текст: мову, якою написано</a:t>
            </a:r>
            <a:r>
              <a:rPr lang="uk-UA" dirty="0">
                <a:solidFill>
                  <a:srgbClr val="292B2C"/>
                </a:solidFill>
                <a:latin typeface="Roboto"/>
              </a:rPr>
              <a:t>.  </a:t>
            </a:r>
          </a:p>
          <a:p>
            <a:endParaRPr lang="uk-UA" dirty="0">
              <a:solidFill>
                <a:srgbClr val="292B2C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292B2C"/>
                </a:solidFill>
                <a:latin typeface="Roboto"/>
              </a:rPr>
              <a:t>Друге: історикам необхідно встановити час, у який написано текст.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b="1" dirty="0">
              <a:solidFill>
                <a:srgbClr val="292B2C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292B2C"/>
                </a:solidFill>
                <a:latin typeface="Roboto"/>
              </a:rPr>
              <a:t>Крім того, досліджуючи джерело, потрібно розуміти, з якою метою воно створене автором. </a:t>
            </a:r>
          </a:p>
          <a:p>
            <a:endParaRPr lang="uk-UA" b="1" dirty="0">
              <a:solidFill>
                <a:srgbClr val="292B2C"/>
              </a:solidFill>
              <a:latin typeface="Roboto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dirty="0">
                <a:solidFill>
                  <a:srgbClr val="292B2C"/>
                </a:solidFill>
                <a:latin typeface="Roboto"/>
              </a:rPr>
              <a:t>Історикам необхідно знати всі джерела, які були написані раніше.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uk-UA" b="1" dirty="0">
              <a:solidFill>
                <a:srgbClr val="292B2C"/>
              </a:solidFill>
              <a:latin typeface="Roboto"/>
            </a:endParaRPr>
          </a:p>
          <a:p>
            <a:endParaRPr lang="uk-UA" b="1" dirty="0">
              <a:solidFill>
                <a:srgbClr val="292B2C"/>
              </a:solidFill>
              <a:latin typeface="Roboto"/>
            </a:endParaRPr>
          </a:p>
          <a:p>
            <a:endParaRPr lang="uk-UA" b="1" dirty="0">
              <a:solidFill>
                <a:srgbClr val="292B2C"/>
              </a:solidFill>
              <a:latin typeface="Roboto"/>
            </a:endParaRPr>
          </a:p>
          <a:p>
            <a:r>
              <a:rPr lang="uk-UA" dirty="0">
                <a:solidFill>
                  <a:srgbClr val="292B2C"/>
                </a:solidFill>
                <a:latin typeface="Roboto"/>
              </a:rPr>
              <a:t>Коли ви самостійно почнете досліджувати літописи, зрозумієте, що деякі історичні події були в них описані так, нібито переписані із Біблії</a:t>
            </a:r>
          </a:p>
        </p:txBody>
      </p:sp>
      <p:pic>
        <p:nvPicPr>
          <p:cNvPr id="2050" name="Picture 2" descr="Историк – Описание профессии. Где учиться и где работать">
            <a:extLst>
              <a:ext uri="{FF2B5EF4-FFF2-40B4-BE49-F238E27FC236}">
                <a16:creationId xmlns:a16="http://schemas.microsoft.com/office/drawing/2014/main" id="{10EE9BC0-FB0A-4A48-8475-A8E13EB0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1311565"/>
            <a:ext cx="3759200" cy="45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49EDFDC-9446-4CFC-B7ED-0E0765D5876E}"/>
              </a:ext>
            </a:extLst>
          </p:cNvPr>
          <p:cNvSpPr/>
          <p:nvPr/>
        </p:nvSpPr>
        <p:spPr>
          <a:xfrm>
            <a:off x="3842327" y="535710"/>
            <a:ext cx="7730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292B2C"/>
                </a:solidFill>
                <a:latin typeface="Roboto"/>
              </a:rPr>
              <a:t>У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Літописі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Самійла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Величка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ми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знаходимо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такі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слова: «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Хмельницький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, оставивши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вічне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службу свою,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уйшол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вовсе от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гніва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панського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»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Поміркуйте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,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що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потрібно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знати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історику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,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вивчаючи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стародавні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документи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82747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ahistory.co/pidruchniki/sshypak-ukraine-and-world-introduction-to-history-and-civil-education-integrated-course-5-class-2022/sshypak-ukraine-and-world-introduction-to-history-and-civil-education-integrated-course-5-class-2022.files/image260.jpg">
            <a:extLst>
              <a:ext uri="{FF2B5EF4-FFF2-40B4-BE49-F238E27FC236}">
                <a16:creationId xmlns:a16="http://schemas.microsoft.com/office/drawing/2014/main" id="{AAD99E64-67B5-4A7D-BEA8-33C899C83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53" y="1994840"/>
            <a:ext cx="5261264" cy="31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C3CF076-C13C-40BD-84F4-230C9CF508B7}"/>
              </a:ext>
            </a:extLst>
          </p:cNvPr>
          <p:cNvSpPr/>
          <p:nvPr/>
        </p:nvSpPr>
        <p:spPr>
          <a:xfrm>
            <a:off x="637309" y="1348509"/>
            <a:ext cx="9809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292B2C"/>
                </a:solidFill>
                <a:latin typeface="Roboto"/>
              </a:rPr>
              <a:t>Розгляньте мініатюру з </a:t>
            </a:r>
            <a:r>
              <a:rPr lang="uk-UA" i="1" dirty="0" err="1">
                <a:solidFill>
                  <a:srgbClr val="292B2C"/>
                </a:solidFill>
                <a:latin typeface="Roboto"/>
              </a:rPr>
              <a:t>Пересопницького</a:t>
            </a:r>
            <a:r>
              <a:rPr lang="uk-UA" i="1" dirty="0">
                <a:solidFill>
                  <a:srgbClr val="292B2C"/>
                </a:solidFill>
                <a:latin typeface="Roboto"/>
              </a:rPr>
              <a:t> Євангелія. Поміркуйте, що ще потрібно знати історикам, які вивчають старовинні історичні джерела.</a:t>
            </a: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5CEE636-DEA5-4A4C-80BD-64B66391F04D}"/>
              </a:ext>
            </a:extLst>
          </p:cNvPr>
          <p:cNvSpPr/>
          <p:nvPr/>
        </p:nvSpPr>
        <p:spPr>
          <a:xfrm>
            <a:off x="406400" y="5671127"/>
            <a:ext cx="1178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292B2C"/>
                </a:solidFill>
                <a:latin typeface="Roboto"/>
              </a:rPr>
              <a:t>Кожна із чотирьох частин </a:t>
            </a:r>
            <a:r>
              <a:rPr lang="uk-UA" dirty="0" err="1">
                <a:solidFill>
                  <a:srgbClr val="292B2C"/>
                </a:solidFill>
                <a:latin typeface="Roboto"/>
              </a:rPr>
              <a:t>Пересопницького</a:t>
            </a:r>
            <a:r>
              <a:rPr lang="uk-UA" dirty="0">
                <a:solidFill>
                  <a:srgbClr val="292B2C"/>
                </a:solidFill>
                <a:latin typeface="Roboto"/>
              </a:rPr>
              <a:t> рукопису починається із зображення євангелістів. Проте двоє з них «помінялися» символами: Марко зображений з орлом, а </a:t>
            </a:r>
            <a:r>
              <a:rPr lang="uk-UA" dirty="0" err="1">
                <a:solidFill>
                  <a:srgbClr val="292B2C"/>
                </a:solidFill>
                <a:latin typeface="Roboto"/>
              </a:rPr>
              <a:t>Іоан</a:t>
            </a:r>
            <a:r>
              <a:rPr lang="uk-UA" dirty="0">
                <a:solidFill>
                  <a:srgbClr val="292B2C"/>
                </a:solidFill>
                <a:latin typeface="Roboto"/>
              </a:rPr>
              <a:t> — з левом.</a:t>
            </a:r>
          </a:p>
          <a:p>
            <a:r>
              <a:rPr lang="uk-UA" dirty="0">
                <a:solidFill>
                  <a:srgbClr val="292B2C"/>
                </a:solidFill>
                <a:latin typeface="Roboto"/>
              </a:rPr>
              <a:t>Автор мініатюр відтворив традиційно євангелістів за роботою — Матвій загострює перо, Марко думає, Лука ставить чорнильницю, </a:t>
            </a:r>
            <a:r>
              <a:rPr lang="uk-UA" dirty="0" err="1">
                <a:solidFill>
                  <a:srgbClr val="292B2C"/>
                </a:solidFill>
                <a:latin typeface="Roboto"/>
              </a:rPr>
              <a:t>Іоан</a:t>
            </a:r>
            <a:r>
              <a:rPr lang="uk-UA" dirty="0">
                <a:solidFill>
                  <a:srgbClr val="292B2C"/>
                </a:solidFill>
                <a:latin typeface="Roboto"/>
              </a:rPr>
              <a:t> диктує, але жоден з них не зображений в момент написання тексту.</a:t>
            </a:r>
          </a:p>
        </p:txBody>
      </p:sp>
      <p:pic>
        <p:nvPicPr>
          <p:cNvPr id="3078" name="Picture 6" descr="https://uahistory.co/pidruchniki/sshypak-ukraine-and-world-introduction-to-history-and-civil-education-integrated-course-5-class-2022/sshypak-ukraine-and-world-introduction-to-history-and-civil-education-integrated-course-5-class-2022.files/image261.jpg">
            <a:extLst>
              <a:ext uri="{FF2B5EF4-FFF2-40B4-BE49-F238E27FC236}">
                <a16:creationId xmlns:a16="http://schemas.microsoft.com/office/drawing/2014/main" id="{1BC7BB9E-ED56-4B78-B43C-D8FE80CA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3" y="2101226"/>
            <a:ext cx="4138611" cy="309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90E8FE7-22FB-47F7-9AFF-B957A7FEBC8F}"/>
              </a:ext>
            </a:extLst>
          </p:cNvPr>
          <p:cNvSpPr/>
          <p:nvPr/>
        </p:nvSpPr>
        <p:spPr>
          <a:xfrm>
            <a:off x="1505527" y="5135202"/>
            <a:ext cx="9509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92B2C"/>
                </a:solidFill>
                <a:latin typeface="Roboto"/>
              </a:rPr>
              <a:t>На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Пересопницькому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Євангіліє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президенти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України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складають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присягу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82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93C26-4E7B-4DE8-95AF-7138ED45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Roboto"/>
              </a:rPr>
              <a:t>ФАХ ІСТОРИКА. ІСТОРИЧНЕ МИСЛЕННЯ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ACDE4C-B0B8-4B30-939E-B87E676C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424" y="2087054"/>
            <a:ext cx="6658465" cy="3771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Історик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відтворює минуле;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 осмислює його;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оцінює з точки зору того, наскільки «</a:t>
            </a:r>
            <a:r>
              <a:rPr lang="uk-UA" dirty="0" err="1">
                <a:solidFill>
                  <a:srgbClr val="292B2C"/>
                </a:solidFill>
                <a:latin typeface="Roboto"/>
              </a:rPr>
              <a:t>уроки</a:t>
            </a:r>
            <a:r>
              <a:rPr lang="uk-UA" dirty="0">
                <a:solidFill>
                  <a:srgbClr val="292B2C"/>
                </a:solidFill>
                <a:latin typeface="Roboto"/>
              </a:rPr>
              <a:t>» минулого можуть стати в пригоді сучасним людям;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 іноді історики можуть прогнозувати майбутнє;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у своїй роботі вони зіставляють події, факти, джерела. Виокремлюють спільні й відмінні риси;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>
                <a:solidFill>
                  <a:srgbClr val="292B2C"/>
                </a:solidFill>
                <a:latin typeface="Roboto"/>
              </a:rPr>
              <a:t> досліджуючи кілька предметів, роблять висновок про всю групу. 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DF5791-C685-4C88-8016-592C7481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956"/>
            <a:ext cx="5421745" cy="5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2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мпозиція стендів для школи &quot;Кабінет історії&quot;: продаж, ціна в Україні,  ціна в Дніпрі. інформаційні стенди від &quot;Інтернет-магазин &quot;Твій Стенд&quot;&quot; -  558471103">
            <a:extLst>
              <a:ext uri="{FF2B5EF4-FFF2-40B4-BE49-F238E27FC236}">
                <a16:creationId xmlns:a16="http://schemas.microsoft.com/office/drawing/2014/main" id="{C6EA79EA-A5C5-4A17-B2A2-B6400E92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" y="526473"/>
            <a:ext cx="6169891" cy="68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умай, як історик ☆ Стенди для школи в кабінет історії">
            <a:extLst>
              <a:ext uri="{FF2B5EF4-FFF2-40B4-BE49-F238E27FC236}">
                <a16:creationId xmlns:a16="http://schemas.microsoft.com/office/drawing/2014/main" id="{41B13C09-C2BF-41AD-B201-BFD960912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31" y="526473"/>
            <a:ext cx="5522005" cy="67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4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FE276-0599-4A1E-8C5E-5FEB7153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</a:t>
            </a:r>
            <a:r>
              <a:rPr lang="uk-UA" b="1" dirty="0"/>
              <a:t>Становлення історичної науки. Видатні історики</a:t>
            </a:r>
          </a:p>
        </p:txBody>
      </p:sp>
      <p:pic>
        <p:nvPicPr>
          <p:cNvPr id="1027" name="Picture 3" descr="історія 5 клас | Українська історія">
            <a:extLst>
              <a:ext uri="{FF2B5EF4-FFF2-40B4-BE49-F238E27FC236}">
                <a16:creationId xmlns:a16="http://schemas.microsoft.com/office/drawing/2014/main" id="{20F79B36-4DCF-4D55-BC8D-A213FEA17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5" y="1884218"/>
            <a:ext cx="2889864" cy="42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39ABB2A-1D62-4C19-BEAE-74E934ABD517}"/>
              </a:ext>
            </a:extLst>
          </p:cNvPr>
          <p:cNvSpPr/>
          <p:nvPr/>
        </p:nvSpPr>
        <p:spPr>
          <a:xfrm>
            <a:off x="4128655" y="1715956"/>
            <a:ext cx="806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92B2C"/>
                </a:solidFill>
                <a:latin typeface="Roboto"/>
              </a:rPr>
              <a:t>Історичну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науку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створювали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історики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—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дослідники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. Першим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дослідником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історії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України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був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 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Микола Костомаров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.</a:t>
            </a:r>
            <a:endParaRPr lang="uk-UA" dirty="0"/>
          </a:p>
        </p:txBody>
      </p:sp>
      <p:pic>
        <p:nvPicPr>
          <p:cNvPr id="1029" name="Picture 5" descr="Микола Костомаров – український історик, який надихав сибірських патріотів">
            <a:extLst>
              <a:ext uri="{FF2B5EF4-FFF2-40B4-BE49-F238E27FC236}">
                <a16:creationId xmlns:a16="http://schemas.microsoft.com/office/drawing/2014/main" id="{788CD70C-459A-4CE3-8E03-8B40A2A9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04" y="2373112"/>
            <a:ext cx="2632364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ahistory.co/pidruchniki/sshypak-ukraine-and-world-introduction-to-history-and-civil-education-integrated-course-5-class-2022/sshypak-ukraine-and-world-introduction-to-history-and-civil-education-integrated-course-5-class-2022.files/image262.jpg">
            <a:extLst>
              <a:ext uri="{FF2B5EF4-FFF2-40B4-BE49-F238E27FC236}">
                <a16:creationId xmlns:a16="http://schemas.microsoft.com/office/drawing/2014/main" id="{2638E679-6B72-4262-95FF-1302092D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2" y="2373112"/>
            <a:ext cx="2026371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E9C5082-7B5F-4368-9C66-F1A4FDC95B27}"/>
              </a:ext>
            </a:extLst>
          </p:cNvPr>
          <p:cNvSpPr/>
          <p:nvPr/>
        </p:nvSpPr>
        <p:spPr>
          <a:xfrm>
            <a:off x="7102764" y="2362288"/>
            <a:ext cx="4895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92B2C"/>
                </a:solidFill>
                <a:latin typeface="Roboto"/>
              </a:rPr>
              <a:t>Видатний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український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історик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 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Дмитро</a:t>
            </a:r>
            <a:r>
              <a:rPr lang="ru-RU" b="1" i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i="1" dirty="0" err="1">
                <a:solidFill>
                  <a:srgbClr val="292B2C"/>
                </a:solidFill>
                <a:latin typeface="Roboto"/>
              </a:rPr>
              <a:t>Яворницький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 .У 1892 р.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було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надруковано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перший том «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Історії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запорозьких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козаків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»,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потім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ще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два томи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вийшли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у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світ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. </a:t>
            </a:r>
            <a:endParaRPr lang="uk-UA" dirty="0"/>
          </a:p>
        </p:txBody>
      </p:sp>
      <p:pic>
        <p:nvPicPr>
          <p:cNvPr id="1033" name="Picture 9" descr="Дмитрий Яворницкий – неутомимый искатель древностей и исследователь  запорожского казачества | Городской сайт Днепра">
            <a:extLst>
              <a:ext uri="{FF2B5EF4-FFF2-40B4-BE49-F238E27FC236}">
                <a16:creationId xmlns:a16="http://schemas.microsoft.com/office/drawing/2014/main" id="{03808532-550A-45B1-A32A-1C21886C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22" y="34290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69C3699-0699-4EE4-8CCC-E8030368374B}"/>
              </a:ext>
            </a:extLst>
          </p:cNvPr>
          <p:cNvSpPr/>
          <p:nvPr/>
        </p:nvSpPr>
        <p:spPr>
          <a:xfrm>
            <a:off x="110836" y="5882297"/>
            <a:ext cx="629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92B2C"/>
                </a:solidFill>
                <a:latin typeface="Roboto"/>
              </a:rPr>
              <a:t>Ми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маємо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пишатися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видатним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українським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істориком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 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Михайлом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292B2C"/>
                </a:solidFill>
                <a:latin typeface="Roboto"/>
              </a:rPr>
              <a:t>Грушевським</a:t>
            </a:r>
            <a:r>
              <a:rPr lang="ru-RU" b="1" dirty="0">
                <a:solidFill>
                  <a:srgbClr val="292B2C"/>
                </a:solidFill>
                <a:latin typeface="Roboto"/>
              </a:rPr>
              <a:t>.</a:t>
            </a:r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A0BC542-EA01-4010-B7A3-6C2B5EFDDFEB}"/>
              </a:ext>
            </a:extLst>
          </p:cNvPr>
          <p:cNvSpPr/>
          <p:nvPr/>
        </p:nvSpPr>
        <p:spPr>
          <a:xfrm>
            <a:off x="4818642" y="5882297"/>
            <a:ext cx="5027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92B2C"/>
                </a:solidFill>
                <a:latin typeface="Roboto"/>
              </a:rPr>
              <a:t>Він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перший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дослідив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і написав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десятитомну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«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Історію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Roboto"/>
              </a:rPr>
              <a:t>України-Русі</a:t>
            </a:r>
            <a:r>
              <a:rPr lang="ru-RU" dirty="0">
                <a:solidFill>
                  <a:srgbClr val="292B2C"/>
                </a:solidFill>
                <a:latin typeface="Roboto"/>
              </a:rPr>
              <a:t>».</a:t>
            </a:r>
            <a:endParaRPr lang="uk-UA" dirty="0"/>
          </a:p>
        </p:txBody>
      </p:sp>
      <p:pic>
        <p:nvPicPr>
          <p:cNvPr id="1035" name="Picture 11" descr="https://uahistory.co/pidruchniki/sshypak-ukraine-and-world-introduction-to-history-and-civil-education-integrated-course-5-class-2022/sshypak-ukraine-and-world-introduction-to-history-and-civil-education-integrated-course-5-class-2022.files/image264.jpg">
            <a:extLst>
              <a:ext uri="{FF2B5EF4-FFF2-40B4-BE49-F238E27FC236}">
                <a16:creationId xmlns:a16="http://schemas.microsoft.com/office/drawing/2014/main" id="{D4D4C002-75D3-448D-AF68-E384A1D9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745" y="3562617"/>
            <a:ext cx="1828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69195-E1DD-4F89-B5FC-75F4853E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Українські </a:t>
            </a:r>
            <a:r>
              <a:rPr lang="uk-UA" sz="3600" b="1" dirty="0" err="1"/>
              <a:t>історикині</a:t>
            </a:r>
            <a:endParaRPr lang="uk-UA" sz="3600" b="1" dirty="0"/>
          </a:p>
        </p:txBody>
      </p:sp>
      <p:pic>
        <p:nvPicPr>
          <p:cNvPr id="1028" name="Picture 4" descr="upload.wikimedia.org/wikipedia/uk/thumb/1/12/%D...">
            <a:extLst>
              <a:ext uri="{FF2B5EF4-FFF2-40B4-BE49-F238E27FC236}">
                <a16:creationId xmlns:a16="http://schemas.microsoft.com/office/drawing/2014/main" id="{DEC33088-CBC2-4538-976E-CAC83167AE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1921163"/>
            <a:ext cx="3389745" cy="379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D8B3C68-9B12-4E2F-93D2-C88A76FDCD2B}"/>
              </a:ext>
            </a:extLst>
          </p:cNvPr>
          <p:cNvSpPr/>
          <p:nvPr/>
        </p:nvSpPr>
        <p:spPr>
          <a:xfrm>
            <a:off x="415637" y="5218545"/>
            <a:ext cx="3980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Олександра Єфименко  опублікувала понад сто історичних досліджень.</a:t>
            </a:r>
            <a:r>
              <a:rPr lang="uk-UA" dirty="0">
                <a:solidFill>
                  <a:prstClr val="black"/>
                </a:solidFill>
                <a:latin typeface="Trebuchet MS"/>
              </a:rPr>
              <a:t> Головною працею її життя стала двотомна «Історія України»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681F7D-016B-451E-9898-380AE326B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17" y="2065918"/>
            <a:ext cx="5717311" cy="367347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32B56F74-2786-44E9-BAAB-AD40AAD5FE0D}"/>
              </a:ext>
            </a:extLst>
          </p:cNvPr>
          <p:cNvSpPr/>
          <p:nvPr/>
        </p:nvSpPr>
        <p:spPr>
          <a:xfrm>
            <a:off x="5865091" y="5874327"/>
            <a:ext cx="443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</a:rPr>
              <a:t>Наталія Полонська-Василенко 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994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213170-FF72-476A-A55E-6C385595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532996"/>
            <a:ext cx="10221751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7891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і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TM03457464[[fn=Дивіденд]]</Template>
  <TotalTime>128</TotalTime>
  <Words>391</Words>
  <Application>Microsoft Office PowerPoint</Application>
  <PresentationFormat>Широкий екран</PresentationFormat>
  <Paragraphs>38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Arial</vt:lpstr>
      <vt:lpstr>Corbel</vt:lpstr>
      <vt:lpstr>Georgia Pro Black</vt:lpstr>
      <vt:lpstr>Gill Sans MT</vt:lpstr>
      <vt:lpstr>Philosopher</vt:lpstr>
      <vt:lpstr>Roboto</vt:lpstr>
      <vt:lpstr>Trebuchet MS</vt:lpstr>
      <vt:lpstr>Wingdings</vt:lpstr>
      <vt:lpstr>Wingdings 2</vt:lpstr>
      <vt:lpstr>Дивіденд</vt:lpstr>
      <vt:lpstr>Моя майбутня професія — історик </vt:lpstr>
      <vt:lpstr>КЛІО</vt:lpstr>
      <vt:lpstr>Презентація PowerPoint</vt:lpstr>
      <vt:lpstr>Презентація PowerPoint</vt:lpstr>
      <vt:lpstr>ФАХ ІСТОРИКА. ІСТОРИЧНЕ МИСЛЕННЯ</vt:lpstr>
      <vt:lpstr>Презентація PowerPoint</vt:lpstr>
      <vt:lpstr>   Становлення історичної науки. Видатні історики</vt:lpstr>
      <vt:lpstr>Українські історикині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 — історик</dc:title>
  <dc:creator>user</dc:creator>
  <cp:lastModifiedBy> </cp:lastModifiedBy>
  <cp:revision>13</cp:revision>
  <dcterms:created xsi:type="dcterms:W3CDTF">2023-04-30T07:10:28Z</dcterms:created>
  <dcterms:modified xsi:type="dcterms:W3CDTF">2023-04-30T09:21:22Z</dcterms:modified>
</cp:coreProperties>
</file>