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88" y="-50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42A3-DF63-48D9-91DA-29296342231A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B703-1298-4A86-A667-F713CA0C9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4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42A3-DF63-48D9-91DA-29296342231A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B703-1298-4A86-A667-F713CA0C9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42A3-DF63-48D9-91DA-29296342231A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B703-1298-4A86-A667-F713CA0C9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6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42A3-DF63-48D9-91DA-29296342231A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B703-1298-4A86-A667-F713CA0C9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1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42A3-DF63-48D9-91DA-29296342231A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B703-1298-4A86-A667-F713CA0C9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70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42A3-DF63-48D9-91DA-29296342231A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B703-1298-4A86-A667-F713CA0C9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8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42A3-DF63-48D9-91DA-29296342231A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B703-1298-4A86-A667-F713CA0C9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8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42A3-DF63-48D9-91DA-29296342231A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B703-1298-4A86-A667-F713CA0C9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5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42A3-DF63-48D9-91DA-29296342231A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B703-1298-4A86-A667-F713CA0C9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1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42A3-DF63-48D9-91DA-29296342231A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B703-1298-4A86-A667-F713CA0C9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2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42A3-DF63-48D9-91DA-29296342231A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B703-1298-4A86-A667-F713CA0C9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8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A42A3-DF63-48D9-91DA-29296342231A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BB703-1298-4A86-A667-F713CA0C9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8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24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34076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ea typeface="+mj-ea"/>
                <a:cs typeface="+mj-cs"/>
              </a:rPr>
              <a:t>ВІДОКРЕМЛЕНІ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ea typeface="+mj-ea"/>
                <a:cs typeface="+mj-cs"/>
              </a:rPr>
              <a:t>ЧЛЕНИ РЕЧЕННЯ:</a:t>
            </a: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F8351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/>
            </a:r>
            <a:b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F8351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F8351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/>
            </a:r>
            <a:b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F8351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uk-UA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Відокремлена обставина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034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282"/>
            <a:ext cx="9252520" cy="695739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01127"/>
            <a:ext cx="7058744" cy="128089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uk-UA" b="1" u="sng" dirty="0" smtClean="0">
                <a:solidFill>
                  <a:schemeClr val="accent6">
                    <a:lumMod val="50000"/>
                  </a:schemeClr>
                </a:solidFill>
              </a:rPr>
              <a:t>НЕ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ВІДОКРЕМЛЮЮТЬСЯ: 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1291604"/>
            <a:ext cx="7560840" cy="1993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altLang="uk-UA" sz="2400" b="1" dirty="0" smtClean="0">
                <a:latin typeface="Bookman Old Style" panose="02050604050505020204" pitchFamily="18" charset="0"/>
              </a:rPr>
              <a:t>Якщо обставини</a:t>
            </a:r>
            <a:r>
              <a:rPr lang="ru-RU" altLang="uk-UA" sz="2400" b="1" dirty="0">
                <a:latin typeface="Bookman Old Style" panose="02050604050505020204" pitchFamily="18" charset="0"/>
              </a:rPr>
              <a:t>, </a:t>
            </a:r>
            <a:r>
              <a:rPr lang="ru-RU" altLang="uk-UA" sz="2400" b="1" dirty="0" err="1">
                <a:latin typeface="Bookman Old Style" panose="02050604050505020204" pitchFamily="18" charset="0"/>
              </a:rPr>
              <a:t>виражені</a:t>
            </a:r>
            <a:r>
              <a:rPr lang="ru-RU" altLang="uk-UA" sz="2400" b="1" dirty="0">
                <a:latin typeface="Bookman Old Style" panose="02050604050505020204" pitchFamily="18" charset="0"/>
              </a:rPr>
              <a:t> </a:t>
            </a:r>
            <a:r>
              <a:rPr lang="ru-RU" altLang="uk-UA" sz="2400" b="1" dirty="0" err="1">
                <a:solidFill>
                  <a:schemeClr val="accent1"/>
                </a:solidFill>
                <a:latin typeface="Bookman Old Style" panose="02050604050505020204" pitchFamily="18" charset="0"/>
              </a:rPr>
              <a:t>дієприслівниковими</a:t>
            </a:r>
            <a:r>
              <a:rPr lang="ru-RU" altLang="uk-UA" sz="24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b="1" dirty="0" err="1">
                <a:solidFill>
                  <a:schemeClr val="accent1"/>
                </a:solidFill>
                <a:latin typeface="Bookman Old Style" panose="02050604050505020204" pitchFamily="18" charset="0"/>
              </a:rPr>
              <a:t>зворотами</a:t>
            </a:r>
            <a:r>
              <a:rPr lang="ru-RU" altLang="uk-UA" sz="2400" b="1" dirty="0" smtClean="0">
                <a:latin typeface="Bookman Old Style" panose="02050604050505020204" pitchFamily="18" charset="0"/>
              </a:rPr>
              <a:t>, </a:t>
            </a:r>
            <a:r>
              <a:rPr lang="ru-RU" altLang="uk-UA" sz="2400" b="1" dirty="0">
                <a:latin typeface="Bookman Old Style" panose="02050604050505020204" pitchFamily="18" charset="0"/>
              </a:rPr>
              <a:t>є </a:t>
            </a:r>
            <a:r>
              <a:rPr lang="ru-RU" altLang="uk-UA" sz="2400" b="1" spc="3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ФРАЗЕОЛОГІЗМАМИ </a:t>
            </a:r>
          </a:p>
          <a:p>
            <a:pPr algn="ctr">
              <a:lnSpc>
                <a:spcPct val="80000"/>
              </a:lnSpc>
            </a:pPr>
            <a:r>
              <a:rPr lang="ru-RU" altLang="uk-UA" sz="2400" spc="3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і за </a:t>
            </a:r>
            <a:r>
              <a:rPr lang="ru-RU" altLang="uk-UA" sz="2400" spc="3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значенням</a:t>
            </a:r>
            <a:r>
              <a:rPr lang="ru-RU" altLang="uk-UA" sz="2400" spc="3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spc="3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близькі</a:t>
            </a:r>
            <a:r>
              <a:rPr lang="ru-RU" altLang="uk-UA" sz="2400" spc="3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до </a:t>
            </a:r>
            <a:r>
              <a:rPr lang="ru-RU" altLang="uk-UA" sz="2400" spc="3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прислівника</a:t>
            </a:r>
            <a:r>
              <a:rPr lang="ru-RU" altLang="uk-UA" sz="3200" b="1" dirty="0" smtClean="0">
                <a:latin typeface="Bookman Old Style" panose="02050604050505020204" pitchFamily="18" charset="0"/>
              </a:rPr>
              <a:t>: </a:t>
            </a:r>
            <a:endParaRPr lang="ru-RU" altLang="uk-UA" sz="3200" b="1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319188"/>
            <a:ext cx="7058744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uk-UA" sz="2400" i="1" dirty="0" err="1" smtClean="0">
                <a:latin typeface="Bookman Old Style" panose="02050604050505020204" pitchFamily="18" charset="0"/>
              </a:rPr>
              <a:t>Працювати</a:t>
            </a:r>
            <a:r>
              <a:rPr lang="ru-RU" altLang="uk-UA" sz="2400" b="1" i="1" dirty="0" smtClean="0">
                <a:latin typeface="Bookman Old Style" panose="02050604050505020204" pitchFamily="18" charset="0"/>
              </a:rPr>
              <a:t> не </a:t>
            </a:r>
            <a:r>
              <a:rPr lang="ru-RU" altLang="uk-UA" sz="2400" b="1" i="1" dirty="0" err="1" smtClean="0">
                <a:latin typeface="Bookman Old Style" panose="02050604050505020204" pitchFamily="18" charset="0"/>
              </a:rPr>
              <a:t>покладаючи</a:t>
            </a:r>
            <a:r>
              <a:rPr lang="ru-RU" altLang="uk-UA" sz="2400" b="1" i="1" dirty="0" smtClean="0">
                <a:latin typeface="Bookman Old Style" panose="02050604050505020204" pitchFamily="18" charset="0"/>
              </a:rPr>
              <a:t> рук. </a:t>
            </a:r>
            <a:r>
              <a:rPr lang="ru-RU" altLang="uk-UA" sz="16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(= </a:t>
            </a:r>
            <a:r>
              <a:rPr lang="ru-RU" altLang="uk-UA" sz="1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працювати</a:t>
            </a:r>
            <a:r>
              <a:rPr lang="ru-RU" altLang="uk-UA" sz="16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тяжко</a:t>
            </a:r>
            <a:r>
              <a:rPr lang="ru-RU" altLang="uk-UA" sz="16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)</a:t>
            </a:r>
            <a:endParaRPr lang="ru-RU" altLang="uk-UA" sz="2400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altLang="uk-UA" sz="2400" i="1" dirty="0" err="1" smtClean="0">
                <a:latin typeface="Bookman Old Style" panose="02050604050505020204" pitchFamily="18" charset="0"/>
              </a:rPr>
              <a:t>Бігти</a:t>
            </a:r>
            <a:r>
              <a:rPr lang="ru-RU" altLang="uk-UA" sz="2400" b="1" i="1" dirty="0" smtClean="0">
                <a:latin typeface="Bookman Old Style" panose="02050604050505020204" pitchFamily="18" charset="0"/>
              </a:rPr>
              <a:t> не </a:t>
            </a:r>
            <a:r>
              <a:rPr lang="ru-RU" altLang="uk-UA" sz="2400" b="1" i="1" dirty="0" err="1" smtClean="0">
                <a:latin typeface="Bookman Old Style" panose="02050604050505020204" pitchFamily="18" charset="0"/>
              </a:rPr>
              <a:t>чуючи</a:t>
            </a:r>
            <a:r>
              <a:rPr lang="ru-RU" altLang="uk-UA" sz="2400" b="1" i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400" b="1" i="1" dirty="0" err="1" smtClean="0">
                <a:latin typeface="Bookman Old Style" panose="02050604050505020204" pitchFamily="18" charset="0"/>
              </a:rPr>
              <a:t>ніг</a:t>
            </a:r>
            <a:r>
              <a:rPr lang="ru-RU" altLang="uk-UA" sz="2400" b="1" i="1" dirty="0" smtClean="0">
                <a:latin typeface="Bookman Old Style" panose="02050604050505020204" pitchFamily="18" charset="0"/>
              </a:rPr>
              <a:t>.</a:t>
            </a:r>
            <a:r>
              <a:rPr lang="ru-RU" altLang="uk-UA" sz="2400" b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16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(= </a:t>
            </a:r>
            <a:r>
              <a:rPr lang="ru-RU" altLang="uk-UA" sz="1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бігти</a:t>
            </a:r>
            <a:r>
              <a:rPr lang="ru-RU" altLang="uk-UA" sz="16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16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швидко</a:t>
            </a:r>
            <a:r>
              <a:rPr lang="ru-RU" altLang="uk-UA" sz="16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)</a:t>
            </a:r>
            <a:endParaRPr lang="ru-RU" altLang="uk-UA" sz="24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201994"/>
            <a:ext cx="7704856" cy="21793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Але:</a:t>
            </a:r>
          </a:p>
          <a:p>
            <a:pPr algn="ctr"/>
            <a:r>
              <a:rPr lang="uk-UA" sz="2400" dirty="0" smtClean="0"/>
              <a:t>Якщо дія присудка і дія дієприслівника в фразеологізмі мисляться не як одна, а різні, то відокремлюємо:</a:t>
            </a:r>
          </a:p>
          <a:p>
            <a:pPr algn="ctr"/>
            <a:r>
              <a:rPr lang="uk-UA" sz="2400" i="1" dirty="0" smtClean="0">
                <a:latin typeface="Georgia" panose="02040502050405020303" pitchFamily="18" charset="0"/>
              </a:rPr>
              <a:t>Нерозумний</a:t>
            </a:r>
            <a:r>
              <a:rPr lang="uk-UA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,</a:t>
            </a:r>
            <a:r>
              <a:rPr lang="uk-UA" sz="2400" i="1" dirty="0" smtClean="0">
                <a:latin typeface="Georgia" panose="02040502050405020303" pitchFamily="18" charset="0"/>
              </a:rPr>
              <a:t> </a:t>
            </a:r>
            <a:r>
              <a:rPr lang="uk-UA" sz="24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опустивши руки</a:t>
            </a:r>
            <a:r>
              <a:rPr lang="uk-UA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,</a:t>
            </a:r>
            <a:r>
              <a:rPr lang="uk-UA" sz="2400" i="1" dirty="0" smtClean="0">
                <a:latin typeface="Georgia" panose="02040502050405020303" pitchFamily="18" charset="0"/>
              </a:rPr>
              <a:t> живе</a:t>
            </a:r>
            <a:r>
              <a:rPr lang="uk-UA" i="1" dirty="0" smtClean="0">
                <a:latin typeface="Georgia" panose="02040502050405020303" pitchFamily="18" charset="0"/>
              </a:rPr>
              <a:t>. </a:t>
            </a:r>
            <a:r>
              <a:rPr lang="uk-UA" sz="1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(опустив руки і живе)</a:t>
            </a:r>
            <a:endParaRPr lang="uk-UA" sz="2000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0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252520" cy="702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1843951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Відокремлена обставина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, виражена </a:t>
            </a:r>
            <a:b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іменником з прийменником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597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123728" y="548680"/>
            <a:ext cx="5616624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 smtClean="0">
                <a:solidFill>
                  <a:srgbClr val="0070C0"/>
                </a:solidFill>
              </a:rPr>
              <a:t>ВІДОКРЕМЛЮЮТЬСЯ:</a:t>
            </a:r>
            <a:endParaRPr lang="uk-UA" sz="2800" spc="300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5636" y="1268760"/>
            <a:ext cx="7272808" cy="23054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uk-UA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Обставини</a:t>
            </a:r>
            <a:r>
              <a:rPr lang="ru-RU" altLang="uk-UA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8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виражені</a:t>
            </a:r>
            <a:r>
              <a:rPr lang="ru-RU" altLang="uk-UA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endParaRPr lang="ru-RU" altLang="uk-UA" sz="28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altLang="uk-UA" sz="2800" b="1" spc="600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іменниками</a:t>
            </a:r>
            <a:r>
              <a:rPr lang="ru-RU" altLang="uk-UA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altLang="uk-UA" sz="28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зі</a:t>
            </a:r>
            <a:r>
              <a:rPr lang="ru-RU" altLang="uk-UA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словами </a:t>
            </a:r>
            <a:endParaRPr lang="ru-RU" altLang="uk-UA" sz="2400" b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altLang="uk-UA" sz="2800" b="1" i="1" spc="3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незважаючи</a:t>
            </a:r>
            <a:r>
              <a:rPr lang="ru-RU" altLang="uk-UA" sz="2800" b="1" i="1" spc="3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800" b="1" i="1" spc="300" dirty="0">
                <a:solidFill>
                  <a:srgbClr val="0070C0"/>
                </a:solidFill>
                <a:latin typeface="Bookman Old Style" panose="02050604050505020204" pitchFamily="18" charset="0"/>
              </a:rPr>
              <a:t>на</a:t>
            </a:r>
            <a:r>
              <a:rPr lang="ru-RU" altLang="uk-UA" sz="2800" b="1" i="1" spc="3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</a:p>
          <a:p>
            <a:pPr algn="ctr"/>
            <a:r>
              <a:rPr lang="ru-RU" altLang="uk-UA" sz="2800" b="1" i="1" spc="3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починаючи</a:t>
            </a:r>
            <a:r>
              <a:rPr lang="ru-RU" altLang="uk-UA" sz="2800" b="1" i="1" spc="3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з, </a:t>
            </a:r>
            <a:r>
              <a:rPr lang="ru-RU" altLang="uk-UA" sz="2800" b="1" i="1" spc="3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кінчаючи</a:t>
            </a:r>
            <a:r>
              <a:rPr lang="ru-RU" altLang="uk-UA" sz="2400" b="1" dirty="0" smtClean="0">
                <a:latin typeface="Bookman Old Style" panose="02050604050505020204" pitchFamily="18" charset="0"/>
              </a:rPr>
              <a:t> 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5636" y="3713694"/>
            <a:ext cx="727280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3100" b="1" i="1" u="dotDash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Незважаючи</a:t>
            </a:r>
            <a:r>
              <a:rPr kumimoji="0" lang="ru-RU" altLang="uk-UA" sz="3100" b="1" i="1" u="dotDash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 на </a:t>
            </a:r>
            <a:r>
              <a:rPr kumimoji="0" lang="ru-RU" altLang="uk-UA" sz="3100" b="1" i="1" u="dotDash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Bookman Old Style" panose="02050604050505020204" pitchFamily="18" charset="0"/>
                <a:ea typeface="+mj-ea"/>
                <a:cs typeface="+mj-cs"/>
              </a:rPr>
              <a:t>ранню</a:t>
            </a:r>
            <a:r>
              <a:rPr kumimoji="0" lang="ru-RU" altLang="uk-UA" sz="3100" b="1" i="1" u="dotDash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Bookman Old Style" panose="02050604050505020204" pitchFamily="18" charset="0"/>
                <a:ea typeface="+mj-ea"/>
                <a:cs typeface="+mj-cs"/>
              </a:rPr>
              <a:t> пору</a:t>
            </a:r>
            <a:r>
              <a:rPr kumimoji="0" lang="ru-RU" altLang="uk-UA" sz="31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,</a:t>
            </a:r>
            <a:r>
              <a:rPr kumimoji="0" lang="ru-RU" altLang="uk-UA" sz="31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 то в одному </a:t>
            </a:r>
            <a:r>
              <a:rPr kumimoji="0" lang="ru-RU" altLang="uk-UA" sz="31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кінці</a:t>
            </a:r>
            <a:r>
              <a:rPr kumimoji="0" lang="ru-RU" altLang="uk-UA" sz="31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, то в </a:t>
            </a:r>
            <a:r>
              <a:rPr kumimoji="0" lang="ru-RU" altLang="uk-UA" sz="31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іншому</a:t>
            </a:r>
            <a:r>
              <a:rPr kumimoji="0" lang="ru-RU" altLang="uk-UA" sz="31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kumimoji="0" lang="ru-RU" altLang="uk-UA" sz="31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зривалася</a:t>
            </a:r>
            <a:r>
              <a:rPr kumimoji="0" lang="ru-RU" altLang="uk-UA" sz="31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kumimoji="0" lang="ru-RU" altLang="uk-UA" sz="31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пісня</a:t>
            </a:r>
            <a:r>
              <a:rPr kumimoji="0" lang="ru-RU" altLang="uk-UA" sz="31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8188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29"/>
            <a:ext cx="9144000" cy="695739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979712" y="404664"/>
            <a:ext cx="5760640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ВІДОКРЕМЛЮЮТЬСЯ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 </a:t>
            </a:r>
            <a:r>
              <a:rPr lang="uk-UA" sz="2800" b="1" dirty="0" smtClean="0">
                <a:solidFill>
                  <a:srgbClr val="C00000"/>
                </a:solidFill>
              </a:rPr>
              <a:t>БАЖАННЯМ</a:t>
            </a:r>
            <a:r>
              <a:rPr lang="uk-UA" sz="2800" b="1" dirty="0" smtClean="0">
                <a:solidFill>
                  <a:srgbClr val="0070C0"/>
                </a:solidFill>
              </a:rPr>
              <a:t> АВТОРА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1484784"/>
            <a:ext cx="7560840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Обставини, що вводяться словами </a:t>
            </a:r>
            <a:r>
              <a:rPr lang="uk-UA" sz="2800" b="1" i="1" dirty="0">
                <a:solidFill>
                  <a:srgbClr val="C00000"/>
                </a:solidFill>
              </a:rPr>
              <a:t>всупереч, </a:t>
            </a:r>
            <a:r>
              <a:rPr lang="uk-UA" sz="2800" b="1" i="1" dirty="0" smtClean="0">
                <a:solidFill>
                  <a:srgbClr val="C00000"/>
                </a:solidFill>
              </a:rPr>
              <a:t>внаслідок, наперекір</a:t>
            </a:r>
            <a:r>
              <a:rPr lang="uk-UA" sz="2800" b="1" i="1" dirty="0">
                <a:solidFill>
                  <a:srgbClr val="C00000"/>
                </a:solidFill>
              </a:rPr>
              <a:t>, попри, залежно від, відповідно до, згідно з, </a:t>
            </a:r>
            <a:endParaRPr lang="uk-UA" sz="2800" b="1" i="1" dirty="0" smtClean="0">
              <a:solidFill>
                <a:srgbClr val="C00000"/>
              </a:solidFill>
            </a:endParaRPr>
          </a:p>
          <a:p>
            <a:pPr algn="ctr"/>
            <a:r>
              <a:rPr lang="uk-UA" sz="2800" b="1" i="1" dirty="0" smtClean="0">
                <a:solidFill>
                  <a:srgbClr val="C00000"/>
                </a:solidFill>
              </a:rPr>
              <a:t>у </a:t>
            </a:r>
            <a:r>
              <a:rPr lang="uk-UA" sz="2800" b="1" i="1" dirty="0">
                <a:solidFill>
                  <a:srgbClr val="C00000"/>
                </a:solidFill>
              </a:rPr>
              <a:t>зв'язку з, на відміну від, </a:t>
            </a:r>
            <a:r>
              <a:rPr lang="uk-UA" sz="2800" b="1" i="1" dirty="0" smtClean="0">
                <a:solidFill>
                  <a:srgbClr val="C00000"/>
                </a:solidFill>
              </a:rPr>
              <a:t>особливо, </a:t>
            </a:r>
          </a:p>
          <a:p>
            <a:pPr algn="ctr"/>
            <a:r>
              <a:rPr lang="uk-UA" sz="2800" b="1" i="1" dirty="0" smtClean="0">
                <a:solidFill>
                  <a:srgbClr val="C00000"/>
                </a:solidFill>
              </a:rPr>
              <a:t>з причини, у випадку, наперекір</a:t>
            </a:r>
            <a:r>
              <a:rPr lang="uk-UA" sz="2800" b="1" dirty="0" smtClean="0">
                <a:solidFill>
                  <a:schemeClr val="tx1"/>
                </a:solidFill>
              </a:rPr>
              <a:t>: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645024"/>
            <a:ext cx="7416824" cy="2369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i="1" dirty="0" smtClean="0">
                <a:latin typeface="Georgia" panose="02040502050405020303" pitchFamily="18" charset="0"/>
              </a:rPr>
              <a:t>	</a:t>
            </a:r>
          </a:p>
          <a:p>
            <a:r>
              <a:rPr lang="ru-RU" sz="2000" i="1" dirty="0">
                <a:latin typeface="Georgia" panose="02040502050405020303" pitchFamily="18" charset="0"/>
              </a:rPr>
              <a:t>	</a:t>
            </a:r>
            <a:r>
              <a:rPr lang="ru-RU" sz="2000" i="1" dirty="0" smtClean="0">
                <a:latin typeface="Georgia" panose="02040502050405020303" pitchFamily="18" charset="0"/>
              </a:rPr>
              <a:t>Політичні </a:t>
            </a:r>
            <a:r>
              <a:rPr lang="ru-RU" sz="2000" i="1" dirty="0" err="1">
                <a:latin typeface="Georgia" panose="02040502050405020303" pitchFamily="18" charset="0"/>
              </a:rPr>
              <a:t>оглядачі</a:t>
            </a:r>
            <a:r>
              <a:rPr lang="ru-RU" sz="2000" i="1" dirty="0">
                <a:latin typeface="Georgia" panose="02040502050405020303" pitchFamily="18" charset="0"/>
              </a:rPr>
              <a:t> </a:t>
            </a:r>
            <a:r>
              <a:rPr lang="ru-RU" sz="2000" i="1" dirty="0" err="1">
                <a:latin typeface="Georgia" panose="02040502050405020303" pitchFamily="18" charset="0"/>
              </a:rPr>
              <a:t>пишуть</a:t>
            </a:r>
            <a:r>
              <a:rPr lang="ru-RU" sz="2000" i="1" dirty="0">
                <a:latin typeface="Georgia" panose="02040502050405020303" pitchFamily="18" charset="0"/>
              </a:rPr>
              <a:t> про </a:t>
            </a:r>
            <a:r>
              <a:rPr lang="ru-RU" sz="2000" i="1" dirty="0" smtClean="0">
                <a:latin typeface="Georgia" panose="02040502050405020303" pitchFamily="18" charset="0"/>
              </a:rPr>
              <a:t>жарку зиму </a:t>
            </a:r>
            <a:r>
              <a:rPr lang="ru-RU" sz="2000" i="1" dirty="0">
                <a:latin typeface="Georgia" panose="02040502050405020303" pitchFamily="18" charset="0"/>
              </a:rPr>
              <a:t>у </a:t>
            </a:r>
            <a:r>
              <a:rPr lang="ru-RU" sz="2000" i="1" dirty="0" err="1">
                <a:latin typeface="Georgia" panose="02040502050405020303" pitchFamily="18" charset="0"/>
              </a:rPr>
              <a:t>багатьох</a:t>
            </a:r>
            <a:r>
              <a:rPr lang="ru-RU" sz="2000" i="1" dirty="0">
                <a:latin typeface="Georgia" panose="02040502050405020303" pitchFamily="18" charset="0"/>
              </a:rPr>
              <a:t> </a:t>
            </a:r>
            <a:r>
              <a:rPr lang="ru-RU" sz="2000" i="1" dirty="0" err="1">
                <a:latin typeface="Georgia" panose="02040502050405020303" pitchFamily="18" charset="0"/>
              </a:rPr>
              <a:t>країнах</a:t>
            </a:r>
            <a:r>
              <a:rPr lang="ru-RU" sz="2000" i="1" dirty="0">
                <a:latin typeface="Georgia" panose="02040502050405020303" pitchFamily="18" charset="0"/>
              </a:rPr>
              <a:t> Заходу </a:t>
            </a:r>
            <a:r>
              <a:rPr lang="ru-RU" sz="2000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всупереч</a:t>
            </a:r>
            <a:r>
              <a:rPr lang="ru-RU" sz="2000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Georgia" panose="02040502050405020303" pitchFamily="18" charset="0"/>
              </a:rPr>
              <a:t>повідомленням</a:t>
            </a:r>
            <a:r>
              <a:rPr lang="ru-RU" sz="2000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синоптиків</a:t>
            </a:r>
            <a:r>
              <a:rPr lang="ru-RU" sz="2000" i="1" dirty="0" smtClean="0">
                <a:latin typeface="Georgia" panose="02040502050405020303" pitchFamily="18" charset="0"/>
              </a:rPr>
              <a:t>.</a:t>
            </a:r>
            <a:endParaRPr lang="ru-RU" sz="2000" i="1" dirty="0">
              <a:latin typeface="Georgia" panose="02040502050405020303" pitchFamily="18" charset="0"/>
            </a:endParaRPr>
          </a:p>
          <a:p>
            <a:pPr algn="ctr"/>
            <a:r>
              <a:rPr lang="ru-RU" sz="2000" i="1" dirty="0" smtClean="0">
                <a:latin typeface="Georgia" panose="02040502050405020303" pitchFamily="18" charset="0"/>
              </a:rPr>
              <a:t>Або</a:t>
            </a:r>
          </a:p>
          <a:p>
            <a:r>
              <a:rPr lang="ru-RU" sz="2000" i="1" dirty="0" err="1" smtClean="0">
                <a:latin typeface="Georgia" panose="02040502050405020303" pitchFamily="18" charset="0"/>
              </a:rPr>
              <a:t>Політичні</a:t>
            </a:r>
            <a:r>
              <a:rPr lang="ru-RU" sz="2000" i="1" dirty="0" smtClean="0">
                <a:latin typeface="Georgia" panose="02040502050405020303" pitchFamily="18" charset="0"/>
              </a:rPr>
              <a:t> </a:t>
            </a:r>
            <a:r>
              <a:rPr lang="ru-RU" sz="2000" i="1" dirty="0" err="1">
                <a:latin typeface="Georgia" panose="02040502050405020303" pitchFamily="18" charset="0"/>
              </a:rPr>
              <a:t>оглядачі</a:t>
            </a:r>
            <a:r>
              <a:rPr lang="ru-RU" sz="2000" i="1" dirty="0">
                <a:latin typeface="Georgia" panose="02040502050405020303" pitchFamily="18" charset="0"/>
              </a:rPr>
              <a:t> </a:t>
            </a:r>
            <a:r>
              <a:rPr lang="ru-RU" sz="2000" i="1" dirty="0" err="1">
                <a:latin typeface="Georgia" panose="02040502050405020303" pitchFamily="18" charset="0"/>
              </a:rPr>
              <a:t>пишуть</a:t>
            </a:r>
            <a:r>
              <a:rPr lang="ru-RU" sz="2000" i="1" dirty="0">
                <a:latin typeface="Georgia" panose="02040502050405020303" pitchFamily="18" charset="0"/>
              </a:rPr>
              <a:t> про жарку зиму у </a:t>
            </a:r>
            <a:r>
              <a:rPr lang="ru-RU" sz="2000" i="1" dirty="0" err="1">
                <a:latin typeface="Georgia" panose="02040502050405020303" pitchFamily="18" charset="0"/>
              </a:rPr>
              <a:t>багатьох</a:t>
            </a:r>
            <a:r>
              <a:rPr lang="ru-RU" sz="2000" i="1" dirty="0">
                <a:latin typeface="Georgia" panose="02040502050405020303" pitchFamily="18" charset="0"/>
              </a:rPr>
              <a:t> </a:t>
            </a:r>
            <a:r>
              <a:rPr lang="ru-RU" sz="2000" i="1" dirty="0" err="1">
                <a:latin typeface="Georgia" panose="02040502050405020303" pitchFamily="18" charset="0"/>
              </a:rPr>
              <a:t>країнах</a:t>
            </a:r>
            <a:r>
              <a:rPr lang="ru-RU" sz="2000" i="1" dirty="0">
                <a:latin typeface="Georgia" panose="02040502050405020303" pitchFamily="18" charset="0"/>
              </a:rPr>
              <a:t> </a:t>
            </a:r>
            <a:r>
              <a:rPr lang="ru-RU" sz="2000" i="1" dirty="0" smtClean="0">
                <a:latin typeface="Georgia" panose="02040502050405020303" pitchFamily="18" charset="0"/>
              </a:rPr>
              <a:t>Заходу</a:t>
            </a: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,</a:t>
            </a:r>
            <a:r>
              <a:rPr lang="ru-RU" sz="2000" i="1" dirty="0" smtClean="0">
                <a:latin typeface="Georgia" panose="02040502050405020303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всупереч</a:t>
            </a:r>
            <a:r>
              <a:rPr lang="ru-RU" sz="2000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Georgia" panose="02040502050405020303" pitchFamily="18" charset="0"/>
              </a:rPr>
              <a:t>повідомленням</a:t>
            </a:r>
            <a:r>
              <a:rPr lang="ru-RU" sz="2000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Georgia" panose="02040502050405020303" pitchFamily="18" charset="0"/>
              </a:rPr>
              <a:t>синоптиків</a:t>
            </a:r>
            <a:r>
              <a:rPr lang="ru-RU" sz="2000" i="1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5818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654"/>
            <a:ext cx="925252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2151728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Відокремлена обставина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, виражена </a:t>
            </a:r>
            <a:b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дієприслівником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0569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555776" y="476672"/>
            <a:ext cx="5184576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rgbClr val="0070C0"/>
                </a:solidFill>
              </a:rPr>
              <a:t>НЕПОШИРЕНІ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ОБСТАВИНИ 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виражені</a:t>
            </a:r>
            <a:r>
              <a:rPr lang="uk-UA" sz="2400" b="1" dirty="0" smtClean="0">
                <a:solidFill>
                  <a:srgbClr val="C00000"/>
                </a:solidFill>
              </a:rPr>
              <a:t> дієприслівником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uk-UA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1628800"/>
            <a:ext cx="3096344" cy="8421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ВІДОКРЕМЛЮЮТЬСЯ</a:t>
            </a:r>
            <a:endParaRPr lang="uk-UA" sz="2400" b="1" dirty="0"/>
          </a:p>
        </p:txBody>
      </p:sp>
      <p:sp>
        <p:nvSpPr>
          <p:cNvPr id="5" name="Двойная стрелка влево/вверх 4"/>
          <p:cNvSpPr/>
          <p:nvPr/>
        </p:nvSpPr>
        <p:spPr>
          <a:xfrm rot="13669615">
            <a:off x="4378301" y="1407623"/>
            <a:ext cx="838349" cy="90061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74553" y="1628800"/>
            <a:ext cx="3456383" cy="8421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НЕ ВІДОКРЕМЛЮЮТЬСЯ</a:t>
            </a:r>
            <a:endParaRPr lang="uk-UA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3560933"/>
            <a:ext cx="4146641" cy="25323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altLang="uk-UA" sz="2400" b="1" dirty="0" smtClean="0">
                <a:latin typeface="Bookman Old Style" panose="02050604050505020204" pitchFamily="18" charset="0"/>
              </a:rPr>
              <a:t>Якщо</a:t>
            </a:r>
            <a:r>
              <a:rPr lang="ru-RU" altLang="uk-UA" sz="24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b="1" dirty="0" err="1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дієприслівник</a:t>
            </a:r>
            <a:r>
              <a:rPr lang="ru-RU" altLang="uk-UA" sz="24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b="1" dirty="0" err="1" smtClean="0">
                <a:latin typeface="Bookman Old Style" panose="02050604050505020204" pitchFamily="18" charset="0"/>
              </a:rPr>
              <a:t>стоїть</a:t>
            </a:r>
            <a:r>
              <a:rPr lang="ru-RU" altLang="uk-UA" sz="2400" b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400" b="1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перед</a:t>
            </a:r>
            <a:r>
              <a:rPr lang="ru-RU" altLang="uk-UA" sz="2400" b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400" b="1" dirty="0" err="1" smtClean="0">
                <a:latin typeface="Bookman Old Style" panose="02050604050505020204" pitchFamily="18" charset="0"/>
              </a:rPr>
              <a:t>дієсловом</a:t>
            </a:r>
            <a:r>
              <a:rPr lang="ru-RU" altLang="uk-UA" sz="2400" b="1" dirty="0" smtClean="0">
                <a:latin typeface="Bookman Old Style" panose="02050604050505020204" pitchFamily="18" charset="0"/>
              </a:rPr>
              <a:t>- </a:t>
            </a:r>
            <a:r>
              <a:rPr lang="ru-RU" altLang="uk-UA" sz="2400" b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присудком</a:t>
            </a:r>
            <a:r>
              <a:rPr lang="ru-RU" altLang="uk-UA" sz="2400" b="1" dirty="0" smtClean="0">
                <a:latin typeface="Bookman Old Style" panose="02050604050505020204" pitchFamily="18" charset="0"/>
              </a:rPr>
              <a:t>: </a:t>
            </a:r>
            <a:endParaRPr lang="ru-RU" altLang="uk-UA" sz="2400" b="1" dirty="0">
              <a:latin typeface="Bookman Old Style" panose="02050604050505020204" pitchFamily="18" charset="0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uk-UA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altLang="uk-UA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altLang="uk-UA" sz="2400" b="1" i="1" spc="300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Співаючи</a:t>
            </a:r>
            <a:r>
              <a:rPr lang="ru-RU" altLang="uk-UA" sz="28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,</a:t>
            </a:r>
            <a:r>
              <a:rPr lang="ru-RU" altLang="uk-UA" sz="2400" b="1" i="1" dirty="0">
                <a:latin typeface="Bookman Old Style" panose="02050604050505020204" pitchFamily="18" charset="0"/>
              </a:rPr>
              <a:t> </a:t>
            </a:r>
            <a:r>
              <a:rPr lang="ru-RU" altLang="uk-UA" sz="2400" i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4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ідуть</a:t>
            </a:r>
            <a:r>
              <a:rPr lang="ru-RU" altLang="uk-UA" sz="2400" i="1" dirty="0" smtClean="0"/>
              <a:t> </a:t>
            </a:r>
            <a:r>
              <a:rPr lang="ru-RU" altLang="uk-UA" sz="2400" i="1" dirty="0" err="1" smtClean="0">
                <a:latin typeface="Bookman Old Style" panose="02050604050505020204" pitchFamily="18" charset="0"/>
              </a:rPr>
              <a:t>дівчата</a:t>
            </a:r>
            <a:r>
              <a:rPr lang="ru-RU" altLang="uk-UA" sz="2400" i="1" dirty="0" smtClean="0">
                <a:latin typeface="Bookman Old Style" panose="02050604050505020204" pitchFamily="18" charset="0"/>
              </a:rPr>
              <a:t>.</a:t>
            </a:r>
            <a:endParaRPr lang="ru-RU" altLang="uk-UA" sz="2400" dirty="0"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68044" y="3553828"/>
            <a:ext cx="3996444" cy="26834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altLang="uk-UA" sz="2400" b="1" dirty="0" smtClean="0">
              <a:latin typeface="Bookman Old Style" panose="020506040505050202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altLang="uk-UA" sz="2400" b="1" dirty="0" smtClean="0">
                <a:latin typeface="Bookman Old Style" panose="02050604050505020204" pitchFamily="18" charset="0"/>
              </a:rPr>
              <a:t>Якщо </a:t>
            </a:r>
            <a:r>
              <a:rPr lang="ru-RU" altLang="uk-UA" sz="24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b="1" dirty="0" err="1">
                <a:solidFill>
                  <a:schemeClr val="accent1"/>
                </a:solidFill>
                <a:latin typeface="Bookman Old Style" panose="02050604050505020204" pitchFamily="18" charset="0"/>
              </a:rPr>
              <a:t>дієприслівник</a:t>
            </a:r>
            <a:r>
              <a:rPr lang="ru-RU" altLang="uk-UA" sz="24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b="1" dirty="0" err="1" smtClean="0">
                <a:latin typeface="Bookman Old Style" panose="02050604050505020204" pitchFamily="18" charset="0"/>
              </a:rPr>
              <a:t>стоїть</a:t>
            </a:r>
            <a:r>
              <a:rPr lang="ru-RU" altLang="uk-UA" sz="2400" b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400" b="1" u="sng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після</a:t>
            </a:r>
            <a:r>
              <a:rPr lang="ru-RU" altLang="uk-UA" sz="2400" b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400" b="1" dirty="0" err="1" smtClean="0">
                <a:latin typeface="Bookman Old Style" panose="02050604050505020204" pitchFamily="18" charset="0"/>
              </a:rPr>
              <a:t>дієслова</a:t>
            </a:r>
            <a:r>
              <a:rPr lang="ru-RU" altLang="uk-UA" sz="2400" b="1" dirty="0">
                <a:latin typeface="Bookman Old Style" panose="02050604050505020204" pitchFamily="18" charset="0"/>
              </a:rPr>
              <a:t>-</a:t>
            </a:r>
            <a:r>
              <a:rPr lang="ru-RU" altLang="uk-UA" sz="2400" b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400" b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присудка</a:t>
            </a:r>
            <a:endParaRPr lang="ru-RU" altLang="uk-UA" sz="24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altLang="uk-UA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і </a:t>
            </a:r>
            <a:r>
              <a:rPr lang="ru-RU" altLang="uk-UA" sz="24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відповідає</a:t>
            </a:r>
            <a:r>
              <a:rPr lang="ru-RU" altLang="uk-UA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на </a:t>
            </a:r>
            <a:r>
              <a:rPr lang="ru-RU" altLang="uk-UA" sz="2400" b="1" u="sng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питання</a:t>
            </a:r>
            <a:r>
              <a:rPr lang="ru-RU" altLang="uk-UA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як?</a:t>
            </a:r>
            <a:r>
              <a:rPr lang="ru-RU" altLang="uk-UA" sz="2400" b="1" dirty="0" smtClean="0">
                <a:latin typeface="Bookman Old Style" panose="02050604050505020204" pitchFamily="18" charset="0"/>
              </a:rPr>
              <a:t>: </a:t>
            </a:r>
          </a:p>
          <a:p>
            <a:pPr algn="ctr">
              <a:lnSpc>
                <a:spcPct val="90000"/>
              </a:lnSpc>
            </a:pPr>
            <a:endParaRPr lang="ru-RU" altLang="uk-UA" sz="2800" b="1" dirty="0" smtClean="0">
              <a:latin typeface="Bookman Old Style" panose="020506040505050202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altLang="uk-UA" sz="2400" b="1" dirty="0" err="1" smtClean="0">
                <a:latin typeface="Bookman Old Style" panose="02050604050505020204" pitchFamily="18" charset="0"/>
              </a:rPr>
              <a:t>Пішов</a:t>
            </a:r>
            <a:r>
              <a:rPr lang="ru-RU" altLang="uk-UA" sz="2400" i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400" i="1" dirty="0" err="1" smtClean="0">
                <a:latin typeface="Bookman Old Style" panose="02050604050505020204" pitchFamily="18" charset="0"/>
              </a:rPr>
              <a:t>козак</a:t>
            </a:r>
            <a:r>
              <a:rPr lang="ru-RU" altLang="uk-UA" sz="2400" i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400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(як?) </a:t>
            </a:r>
            <a:r>
              <a:rPr lang="ru-RU" altLang="uk-UA" sz="2400" b="1" spc="300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сумуючи</a:t>
            </a:r>
            <a:r>
              <a:rPr lang="ru-RU" altLang="uk-UA" sz="2400" b="1" dirty="0" smtClean="0">
                <a:latin typeface="Bookman Old Style" panose="02050604050505020204" pitchFamily="18" charset="0"/>
              </a:rPr>
              <a:t>.</a:t>
            </a:r>
            <a:endParaRPr lang="ru-RU" altLang="uk-UA" sz="2800" b="1" dirty="0" smtClean="0">
              <a:latin typeface="Bookman Old Style" panose="02050604050505020204" pitchFamily="18" charset="0"/>
            </a:endParaRPr>
          </a:p>
          <a:p>
            <a:pPr algn="ctr">
              <a:lnSpc>
                <a:spcPct val="90000"/>
              </a:lnSpc>
            </a:pPr>
            <a:endParaRPr lang="ru-RU" altLang="uk-UA" sz="2800" b="1" dirty="0"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19398" r="13010" b="62590"/>
          <a:stretch/>
        </p:blipFill>
        <p:spPr bwMode="auto">
          <a:xfrm>
            <a:off x="1187623" y="2981865"/>
            <a:ext cx="3096345" cy="397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Картинки по запросу &quot;розділові знаки кома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7" t="2994"/>
          <a:stretch/>
        </p:blipFill>
        <p:spPr bwMode="auto">
          <a:xfrm>
            <a:off x="2987824" y="3090940"/>
            <a:ext cx="233481" cy="3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6" t="54314" r="6163" b="26011"/>
          <a:stretch/>
        </p:blipFill>
        <p:spPr bwMode="auto">
          <a:xfrm>
            <a:off x="5148064" y="2967912"/>
            <a:ext cx="3582872" cy="447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903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412776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Обставина</a:t>
            </a:r>
            <a:r>
              <a:rPr lang="uk-UA" sz="3200" dirty="0" smtClean="0"/>
              <a:t> – це </a:t>
            </a:r>
            <a:r>
              <a:rPr lang="uk-UA" sz="3200" u="sng" dirty="0" smtClean="0"/>
              <a:t>другорядний</a:t>
            </a:r>
            <a:r>
              <a:rPr lang="uk-UA" sz="3200" dirty="0" smtClean="0"/>
              <a:t> член речення, що </a:t>
            </a:r>
            <a:r>
              <a:rPr lang="uk-UA" sz="3200" u="sng" dirty="0" smtClean="0"/>
              <a:t>вказує</a:t>
            </a:r>
            <a:r>
              <a:rPr lang="uk-UA" sz="3200" dirty="0" smtClean="0"/>
              <a:t> на </a:t>
            </a:r>
            <a:r>
              <a:rPr lang="uk-UA" sz="3200" u="sng" dirty="0" smtClean="0"/>
              <a:t>місце</a:t>
            </a:r>
            <a:r>
              <a:rPr lang="uk-UA" sz="3200" dirty="0" smtClean="0"/>
              <a:t>, </a:t>
            </a:r>
            <a:r>
              <a:rPr lang="uk-UA" sz="3200" u="sng" dirty="0" smtClean="0"/>
              <a:t>час</a:t>
            </a:r>
            <a:r>
              <a:rPr lang="uk-UA" sz="3200" dirty="0" smtClean="0"/>
              <a:t>, </a:t>
            </a:r>
            <a:r>
              <a:rPr lang="uk-UA" sz="3200" u="sng" dirty="0" smtClean="0"/>
              <a:t>спосіб</a:t>
            </a:r>
            <a:r>
              <a:rPr lang="uk-UA" sz="3200" dirty="0" smtClean="0"/>
              <a:t>, </a:t>
            </a:r>
            <a:r>
              <a:rPr lang="uk-UA" sz="3200" u="sng" dirty="0" smtClean="0"/>
              <a:t>мету</a:t>
            </a:r>
            <a:r>
              <a:rPr lang="uk-UA" sz="3200" dirty="0" smtClean="0"/>
              <a:t>, </a:t>
            </a:r>
            <a:r>
              <a:rPr lang="uk-UA" sz="3200" u="sng" dirty="0" smtClean="0"/>
              <a:t>причину</a:t>
            </a:r>
            <a:r>
              <a:rPr lang="uk-UA" sz="3200" dirty="0" smtClean="0"/>
              <a:t>, </a:t>
            </a:r>
            <a:r>
              <a:rPr lang="uk-UA" sz="3200" u="sng" dirty="0" smtClean="0"/>
              <a:t>обставини дії </a:t>
            </a:r>
            <a:r>
              <a:rPr lang="uk-UA" sz="3200" dirty="0" smtClean="0"/>
              <a:t>чи </a:t>
            </a:r>
            <a:r>
              <a:rPr lang="uk-UA" sz="3200" u="sng" dirty="0" smtClean="0"/>
              <a:t>стану</a:t>
            </a:r>
            <a:r>
              <a:rPr lang="uk-UA" sz="3200" dirty="0" smtClean="0"/>
              <a:t> і </a:t>
            </a:r>
            <a:r>
              <a:rPr lang="uk-UA" sz="3200" b="1" dirty="0" smtClean="0"/>
              <a:t>відповідає</a:t>
            </a:r>
            <a:r>
              <a:rPr lang="uk-UA" sz="3200" dirty="0" smtClean="0"/>
              <a:t> на питання </a:t>
            </a:r>
            <a:r>
              <a:rPr lang="uk-UA" sz="3200" b="1" dirty="0" smtClean="0">
                <a:solidFill>
                  <a:srgbClr val="C00000"/>
                </a:solidFill>
              </a:rPr>
              <a:t>як? де? коли? куди? чому? для чого? </a:t>
            </a:r>
            <a:r>
              <a:rPr lang="uk-UA" sz="3200" dirty="0" smtClean="0">
                <a:solidFill>
                  <a:schemeClr val="tx1"/>
                </a:solidFill>
              </a:rPr>
              <a:t>та ін.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0349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7218363" cy="9017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121705" y="1484784"/>
            <a:ext cx="2797482" cy="86409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дієприслівником</a:t>
            </a:r>
            <a:endParaRPr kumimoji="0" lang="uk-UA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14935" y="1484784"/>
            <a:ext cx="2899260" cy="86409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дієприслівниковим зворотом</a:t>
            </a:r>
            <a:endParaRPr kumimoji="0" lang="uk-UA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5015" y="1482476"/>
            <a:ext cx="2899260" cy="86409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дієприслівниковим зворотом</a:t>
            </a:r>
            <a:endParaRPr kumimoji="0" lang="uk-UA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5862" y="2564904"/>
            <a:ext cx="2753325" cy="314409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dotDash" strike="noStrike" kern="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Падаючи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F8351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сніжинки витанцьовують.</a:t>
            </a: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28007" y="2585985"/>
            <a:ext cx="2912145" cy="314409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dotDash" strike="noStrike" kern="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Швидко повечерявши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F8351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всі полягали спати.</a:t>
            </a: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5015" y="2607234"/>
            <a:ext cx="2939061" cy="314409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Відповідно до думки фахівців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цю споруду вважають найціннішою пам'яткою культури.</a:t>
            </a: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22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1412776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Відокремлена обставина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, виражена </a:t>
            </a: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дієприслівниковим зворотом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242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1012954"/>
            <a:ext cx="66967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Пригадаймо</a:t>
            </a:r>
            <a:r>
              <a:rPr kumimoji="0" lang="uk-UA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:</a:t>
            </a:r>
            <a:br>
              <a:rPr kumimoji="0" lang="uk-UA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uk-UA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/>
            </a:r>
            <a:br>
              <a:rPr kumimoji="0" lang="uk-UA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Що таке </a:t>
            </a:r>
            <a:r>
              <a:rPr kumimoji="0" 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дієприслівник </a:t>
            </a:r>
            <a:r>
              <a:rPr kumimoji="0" 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і</a:t>
            </a:r>
            <a:r>
              <a:rPr kumimoji="0" 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дієприслівниковий зворот</a:t>
            </a:r>
            <a:r>
              <a:rPr kumimoji="0" 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?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13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612845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Дієприслівник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– це </a:t>
            </a:r>
            <a:r>
              <a:rPr kumimoji="0" lang="uk-UA" sz="2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особлива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  <a:r>
              <a:rPr kumimoji="0" lang="uk-UA" sz="2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незмінна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  <a:r>
              <a:rPr kumimoji="0" lang="uk-UA" sz="2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форма дієслова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, що називає </a:t>
            </a:r>
            <a:r>
              <a:rPr kumimoji="0" lang="uk-UA" sz="2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додаткову дію 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або стан і відповідає на </a:t>
            </a:r>
            <a:r>
              <a:rPr kumimoji="0" lang="uk-UA" sz="2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питання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  <a:b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що роблячи? що зробивши?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48" y="3278151"/>
            <a:ext cx="7645400" cy="19939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6867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5252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332656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Дієприслівник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разом 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із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залежними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від нього 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словами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становить 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дієприслівниковий зворот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.</a:t>
            </a:r>
            <a:b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uk-UA" sz="2800" b="0" i="0" u="dotDash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Перекида</a:t>
            </a:r>
            <a:r>
              <a:rPr kumimoji="0" lang="uk-UA" sz="2800" b="0" i="0" u="dotDash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ючи</a:t>
            </a:r>
            <a:r>
              <a:rPr kumimoji="0" lang="uk-UA" sz="2800" b="0" i="0" u="dotDash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тісто з однієї долоні в другу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, мати формувала хлібину.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/>
            </a:r>
            <a:b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Міркуємо: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/>
            </a:r>
            <a:b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Перекида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ючи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-дієприслівник (суфікс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–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ючи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)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.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/>
            </a:r>
            <a:b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Він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kumimoji="0" lang="uk-UA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має </a:t>
            </a:r>
            <a:r>
              <a:rPr kumimoji="0" lang="uk-UA" sz="24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залежні слова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: </a:t>
            </a:r>
            <a:r>
              <a:rPr kumimoji="0" lang="uk-UA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перекидаючи</a:t>
            </a:r>
            <a:r>
              <a:rPr kumimoji="0" lang="uk-UA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(що?)</a:t>
            </a:r>
            <a:r>
              <a:rPr kumimoji="0" lang="uk-UA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тісто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, </a:t>
            </a:r>
            <a:b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r>
              <a:rPr kumimoji="0" lang="uk-UA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перекидаючи </a:t>
            </a:r>
            <a:r>
              <a:rPr kumimoji="0" lang="uk-UA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(з чого?) </a:t>
            </a:r>
            <a:r>
              <a:rPr kumimoji="0" lang="uk-UA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з долоні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, </a:t>
            </a:r>
            <a:r>
              <a:rPr kumimoji="0" lang="uk-UA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перекидаючи</a:t>
            </a:r>
            <a:r>
              <a:rPr kumimoji="0" lang="uk-UA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(в що?) </a:t>
            </a:r>
            <a:r>
              <a:rPr kumimoji="0" lang="uk-UA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в другу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.</a:t>
            </a:r>
            <a:b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Отже,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це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–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дієприслівниковий зворот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679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52520" cy="695739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476672"/>
            <a:ext cx="7488832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ВІДОКРЕМЛЕНІ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ОБСТАВИНИ</a:t>
            </a: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34076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sz="24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Пояснюють</a:t>
            </a:r>
            <a:r>
              <a:rPr lang="ru-RU" altLang="uk-UA" sz="2400" b="1" dirty="0" smtClean="0">
                <a:solidFill>
                  <a:srgbClr val="D60093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b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дієслово-присудок</a:t>
            </a:r>
            <a:r>
              <a:rPr lang="ru-RU" altLang="uk-UA" sz="2400" b="1" dirty="0" smtClean="0">
                <a:latin typeface="Bookman Old Style" panose="02050604050505020204" pitchFamily="18" charset="0"/>
              </a:rPr>
              <a:t> і </a:t>
            </a:r>
            <a:r>
              <a:rPr lang="ru-RU" altLang="uk-UA" sz="2400" b="1" u="sng" dirty="0" err="1" smtClean="0">
                <a:latin typeface="Bookman Old Style" panose="02050604050505020204" pitchFamily="18" charset="0"/>
              </a:rPr>
              <a:t>можуть</a:t>
            </a:r>
            <a:r>
              <a:rPr lang="ru-RU" altLang="uk-UA" sz="2400" b="1" u="sng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400" b="1" u="sng" dirty="0" err="1" smtClean="0">
                <a:latin typeface="Bookman Old Style" panose="02050604050505020204" pitchFamily="18" charset="0"/>
              </a:rPr>
              <a:t>стояти</a:t>
            </a:r>
            <a:r>
              <a:rPr lang="ru-RU" altLang="uk-UA" sz="2400" b="1" u="sng" dirty="0" smtClean="0">
                <a:latin typeface="Bookman Old Style" panose="02050604050505020204" pitchFamily="18" charset="0"/>
              </a:rPr>
              <a:t> в </a:t>
            </a:r>
            <a:r>
              <a:rPr lang="ru-RU" altLang="uk-UA" sz="2400" b="1" u="sng" dirty="0" err="1" smtClean="0">
                <a:latin typeface="Bookman Old Style" panose="02050604050505020204" pitchFamily="18" charset="0"/>
              </a:rPr>
              <a:t>різних</a:t>
            </a:r>
            <a:r>
              <a:rPr lang="ru-RU" altLang="uk-UA" sz="2400" b="1" u="sng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400" b="1" u="sng" dirty="0" err="1" smtClean="0">
                <a:latin typeface="Bookman Old Style" panose="02050604050505020204" pitchFamily="18" charset="0"/>
              </a:rPr>
              <a:t>позиціях</a:t>
            </a:r>
            <a:r>
              <a:rPr lang="ru-RU" altLang="uk-UA" sz="2400" b="1" u="sng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400" b="1" u="sng" dirty="0" err="1" smtClean="0">
                <a:latin typeface="Bookman Old Style" panose="02050604050505020204" pitchFamily="18" charset="0"/>
              </a:rPr>
              <a:t>стосовно</a:t>
            </a:r>
            <a:r>
              <a:rPr lang="ru-RU" altLang="uk-UA" sz="2400" b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400" b="1" dirty="0" err="1" smtClean="0">
                <a:latin typeface="Bookman Old Style" panose="02050604050505020204" pitchFamily="18" charset="0"/>
              </a:rPr>
              <a:t>нього</a:t>
            </a:r>
            <a:r>
              <a:rPr lang="ru-RU" altLang="uk-UA" sz="2400" b="1" dirty="0" smtClean="0">
                <a:latin typeface="Bookman Old Style" panose="02050604050505020204" pitchFamily="18" charset="0"/>
              </a:rPr>
              <a:t>: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17850"/>
            <a:ext cx="676875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Картинки по запросу &quot;розділові знаки кома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7" t="2994"/>
          <a:stretch/>
        </p:blipFill>
        <p:spPr bwMode="auto">
          <a:xfrm>
            <a:off x="5580112" y="3178754"/>
            <a:ext cx="360040" cy="5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57075" y="24672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1</a:t>
            </a:r>
            <a:endParaRPr lang="ru-RU" sz="3200" b="1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6" t="54314" r="6163" b="26011"/>
          <a:stretch/>
        </p:blipFill>
        <p:spPr bwMode="auto">
          <a:xfrm>
            <a:off x="1619672" y="4330277"/>
            <a:ext cx="6912768" cy="676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66" y="4415207"/>
            <a:ext cx="3603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04823" y="3531465"/>
            <a:ext cx="803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2.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7459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108"/>
            <a:ext cx="9144000" cy="695739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331640" y="404664"/>
            <a:ext cx="720080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ВІДОКРЕМЛЮЮТЬСЯ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 ОБСТАВИНИ:</a:t>
            </a:r>
            <a:endParaRPr lang="uk-UA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23628" y="1110720"/>
            <a:ext cx="7416824" cy="1742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uk-UA" sz="28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В</a:t>
            </a:r>
            <a:r>
              <a:rPr lang="ru-RU" altLang="uk-UA" sz="2800" b="1" dirty="0" err="1" smtClean="0">
                <a:latin typeface="Bookman Old Style" panose="02050604050505020204" pitchFamily="18" charset="0"/>
              </a:rPr>
              <a:t>иражені</a:t>
            </a:r>
            <a:r>
              <a:rPr lang="ru-RU" altLang="uk-UA" sz="2800" b="1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altLang="uk-UA" sz="2800" b="1" spc="300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дієприслівниковим</a:t>
            </a:r>
            <a:r>
              <a:rPr lang="ru-RU" altLang="uk-UA" sz="2800" b="1" spc="3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800" b="1" spc="3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зворотом</a:t>
            </a:r>
            <a:r>
              <a:rPr lang="ru-RU" altLang="uk-UA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altLang="uk-UA" sz="28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що</a:t>
            </a:r>
            <a:r>
              <a:rPr lang="ru-RU" altLang="uk-UA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стоять у </a:t>
            </a:r>
            <a:r>
              <a:rPr lang="ru-RU" altLang="uk-UA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будь-</a:t>
            </a:r>
            <a:r>
              <a:rPr lang="ru-RU" altLang="uk-UA" sz="28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якій</a:t>
            </a:r>
            <a:r>
              <a:rPr lang="ru-RU" altLang="uk-UA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8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позиції</a:t>
            </a:r>
            <a:r>
              <a:rPr lang="ru-RU" altLang="uk-UA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800" b="1" dirty="0" err="1">
                <a:latin typeface="Bookman Old Style" panose="02050604050505020204" pitchFamily="18" charset="0"/>
              </a:rPr>
              <a:t>щодо</a:t>
            </a:r>
            <a:r>
              <a:rPr lang="ru-RU" altLang="uk-UA" sz="2800" b="1" dirty="0">
                <a:latin typeface="Bookman Old Style" panose="02050604050505020204" pitchFamily="18" charset="0"/>
              </a:rPr>
              <a:t> </a:t>
            </a:r>
            <a:r>
              <a:rPr lang="ru-RU" altLang="uk-UA" sz="2800" b="1" dirty="0" err="1">
                <a:latin typeface="Bookman Old Style" panose="02050604050505020204" pitchFamily="18" charset="0"/>
              </a:rPr>
              <a:t>дієслова-присудка</a:t>
            </a:r>
            <a:r>
              <a:rPr lang="ru-RU" altLang="uk-UA" sz="2800" b="1" dirty="0">
                <a:latin typeface="Bookman Old Style" panose="02050604050505020204" pitchFamily="18" charset="0"/>
              </a:rPr>
              <a:t>: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967335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i="1" dirty="0" smtClean="0">
                <a:latin typeface="Bookman Old Style" panose="02050604050505020204" pitchFamily="18" charset="0"/>
              </a:rPr>
              <a:t>1. </a:t>
            </a:r>
            <a:r>
              <a:rPr lang="ru-RU" altLang="uk-UA" i="1" dirty="0" err="1" smtClean="0">
                <a:latin typeface="Bookman Old Style" panose="02050604050505020204" pitchFamily="18" charset="0"/>
              </a:rPr>
              <a:t>Жовте</a:t>
            </a:r>
            <a:r>
              <a:rPr lang="ru-RU" altLang="uk-UA" i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i="1" dirty="0" err="1" smtClean="0">
                <a:latin typeface="Bookman Old Style" panose="02050604050505020204" pitchFamily="18" charset="0"/>
              </a:rPr>
              <a:t>листя</a:t>
            </a:r>
            <a:r>
              <a:rPr lang="ru-RU" altLang="uk-UA" i="1" dirty="0" smtClean="0">
                <a:latin typeface="Bookman Old Style" panose="02050604050505020204" pitchFamily="18" charset="0"/>
              </a:rPr>
              <a:t> тихо </a:t>
            </a:r>
            <a:r>
              <a:rPr lang="ru-RU" altLang="uk-UA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сідало</a:t>
            </a:r>
            <a:r>
              <a:rPr lang="ru-RU" altLang="uk-UA" i="1" dirty="0" smtClean="0">
                <a:latin typeface="Bookman Old Style" panose="02050604050505020204" pitchFamily="18" charset="0"/>
              </a:rPr>
              <a:t> на землю</a:t>
            </a:r>
            <a:r>
              <a:rPr lang="ru-RU" altLang="uk-UA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</a:t>
            </a:r>
            <a:r>
              <a:rPr lang="ru-RU" altLang="uk-UA" b="1" i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вкрива</a:t>
            </a:r>
            <a:r>
              <a:rPr lang="ru-RU" altLang="uk-UA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ючи</a:t>
            </a:r>
            <a:r>
              <a:rPr lang="ru-RU" altLang="uk-UA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uk-UA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ї</a:t>
            </a:r>
            <a:r>
              <a:rPr lang="ru-RU" altLang="uk-UA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ї</a:t>
            </a:r>
          </a:p>
          <a:p>
            <a:endParaRPr lang="ru-RU" altLang="uk-UA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r>
              <a:rPr lang="ru-RU" altLang="uk-UA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пишним</a:t>
            </a:r>
            <a:r>
              <a:rPr lang="ru-RU" altLang="uk-UA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золотим </a:t>
            </a:r>
            <a:r>
              <a:rPr lang="ru-RU" altLang="uk-UA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накриттям</a:t>
            </a:r>
            <a:r>
              <a:rPr lang="ru-RU" altLang="uk-UA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.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6" t="54314" r="6163" b="26011"/>
          <a:stretch/>
        </p:blipFill>
        <p:spPr bwMode="auto">
          <a:xfrm>
            <a:off x="5724128" y="3402588"/>
            <a:ext cx="2916324" cy="504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Картинки по запросу &quot;розділові знаки кома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7" t="2994"/>
          <a:stretch/>
        </p:blipFill>
        <p:spPr bwMode="auto">
          <a:xfrm>
            <a:off x="7053354" y="3475383"/>
            <a:ext cx="257871" cy="35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75656" y="4077072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2. </a:t>
            </a:r>
            <a:r>
              <a:rPr lang="ru-RU" altLang="uk-UA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Вкрива</a:t>
            </a:r>
            <a:r>
              <a:rPr lang="ru-RU" altLang="uk-UA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ючи</a:t>
            </a:r>
            <a:r>
              <a:rPr lang="ru-RU" altLang="uk-UA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пишним</a:t>
            </a:r>
            <a:r>
              <a:rPr lang="ru-RU" altLang="uk-UA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золотим </a:t>
            </a:r>
            <a:r>
              <a:rPr lang="ru-RU" altLang="uk-UA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накриттям</a:t>
            </a:r>
            <a:r>
              <a:rPr lang="ru-RU" altLang="uk-UA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</a:t>
            </a:r>
            <a:r>
              <a:rPr lang="ru-RU" altLang="uk-UA" i="1" dirty="0" smtClean="0">
                <a:latin typeface="Bookman Old Style" panose="02050604050505020204" pitchFamily="18" charset="0"/>
              </a:rPr>
              <a:t> на </a:t>
            </a:r>
          </a:p>
          <a:p>
            <a:endParaRPr lang="ru-RU" altLang="uk-UA" i="1" dirty="0">
              <a:latin typeface="Bookman Old Style" panose="02050604050505020204" pitchFamily="18" charset="0"/>
            </a:endParaRPr>
          </a:p>
          <a:p>
            <a:r>
              <a:rPr lang="ru-RU" altLang="uk-UA" i="1" dirty="0" smtClean="0">
                <a:latin typeface="Bookman Old Style" panose="02050604050505020204" pitchFamily="18" charset="0"/>
              </a:rPr>
              <a:t>землю  тихо </a:t>
            </a:r>
            <a:r>
              <a:rPr lang="ru-RU" altLang="uk-UA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сідало</a:t>
            </a:r>
            <a:r>
              <a:rPr lang="ru-RU" altLang="uk-UA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ж</a:t>
            </a:r>
            <a:r>
              <a:rPr lang="ru-RU" altLang="uk-UA" i="1" dirty="0" err="1" smtClean="0">
                <a:latin typeface="Bookman Old Style" panose="02050604050505020204" pitchFamily="18" charset="0"/>
              </a:rPr>
              <a:t>овте</a:t>
            </a:r>
            <a:r>
              <a:rPr lang="ru-RU" altLang="uk-UA" i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i="1" dirty="0" err="1" smtClean="0">
                <a:latin typeface="Bookman Old Style" panose="02050604050505020204" pitchFamily="18" charset="0"/>
              </a:rPr>
              <a:t>листя</a:t>
            </a:r>
            <a:r>
              <a:rPr lang="ru-RU" altLang="uk-UA" i="1" dirty="0" smtClean="0">
                <a:latin typeface="Bookman Old Style" panose="02050604050505020204" pitchFamily="18" charset="0"/>
              </a:rPr>
              <a:t>.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19398" r="13010" b="62590"/>
          <a:stretch/>
        </p:blipFill>
        <p:spPr bwMode="auto">
          <a:xfrm>
            <a:off x="5715546" y="4699758"/>
            <a:ext cx="2816894" cy="393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Картинки по запросу &quot;розділові знаки кома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7" t="2994"/>
          <a:stretch/>
        </p:blipFill>
        <p:spPr bwMode="auto">
          <a:xfrm>
            <a:off x="7311225" y="4734552"/>
            <a:ext cx="257871" cy="35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940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364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Пользователь Windows</cp:lastModifiedBy>
  <cp:revision>7</cp:revision>
  <dcterms:created xsi:type="dcterms:W3CDTF">2022-04-20T12:54:10Z</dcterms:created>
  <dcterms:modified xsi:type="dcterms:W3CDTF">2023-04-30T16:50:10Z</dcterms:modified>
</cp:coreProperties>
</file>