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71" r:id="rId2"/>
    <p:sldId id="330" r:id="rId3"/>
    <p:sldId id="334" r:id="rId4"/>
    <p:sldId id="333" r:id="rId5"/>
    <p:sldId id="332" r:id="rId6"/>
    <p:sldId id="331" r:id="rId7"/>
    <p:sldId id="335" r:id="rId8"/>
    <p:sldId id="329" r:id="rId9"/>
    <p:sldId id="336" r:id="rId10"/>
    <p:sldId id="338" r:id="rId11"/>
    <p:sldId id="339" r:id="rId12"/>
    <p:sldId id="340" r:id="rId13"/>
    <p:sldId id="341" r:id="rId14"/>
    <p:sldId id="342" r:id="rId15"/>
    <p:sldId id="275" r:id="rId16"/>
    <p:sldId id="293" r:id="rId17"/>
    <p:sldId id="317" r:id="rId18"/>
    <p:sldId id="300" r:id="rId19"/>
    <p:sldId id="320" r:id="rId20"/>
    <p:sldId id="321" r:id="rId21"/>
    <p:sldId id="322" r:id="rId22"/>
    <p:sldId id="323" r:id="rId23"/>
    <p:sldId id="324" r:id="rId24"/>
    <p:sldId id="325" r:id="rId25"/>
    <p:sldId id="346" r:id="rId26"/>
    <p:sldId id="326" r:id="rId27"/>
    <p:sldId id="327" r:id="rId28"/>
    <p:sldId id="307" r:id="rId29"/>
    <p:sldId id="311" r:id="rId30"/>
    <p:sldId id="312" r:id="rId31"/>
    <p:sldId id="345" r:id="rId32"/>
    <p:sldId id="319" r:id="rId33"/>
    <p:sldId id="343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0BC1760C-2AA9-4B95-9DCB-2B09B6164AF1}">
          <p14:sldIdLst>
            <p14:sldId id="271"/>
            <p14:sldId id="330"/>
            <p14:sldId id="334"/>
            <p14:sldId id="333"/>
            <p14:sldId id="332"/>
            <p14:sldId id="331"/>
            <p14:sldId id="335"/>
            <p14:sldId id="329"/>
            <p14:sldId id="336"/>
            <p14:sldId id="338"/>
            <p14:sldId id="339"/>
            <p14:sldId id="340"/>
            <p14:sldId id="341"/>
            <p14:sldId id="342"/>
            <p14:sldId id="275"/>
            <p14:sldId id="293"/>
            <p14:sldId id="317"/>
            <p14:sldId id="300"/>
            <p14:sldId id="320"/>
            <p14:sldId id="321"/>
            <p14:sldId id="322"/>
            <p14:sldId id="323"/>
            <p14:sldId id="324"/>
            <p14:sldId id="325"/>
            <p14:sldId id="346"/>
            <p14:sldId id="326"/>
            <p14:sldId id="327"/>
            <p14:sldId id="307"/>
            <p14:sldId id="311"/>
            <p14:sldId id="312"/>
            <p14:sldId id="345"/>
            <p14:sldId id="319"/>
            <p14:sldId id="34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6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AE0FB2-4540-4C07-B079-74D8E4D4F0F4}" type="datetimeFigureOut">
              <a:rPr lang="uk-UA" smtClean="0"/>
              <a:t>02.05.2023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20502-01E5-4D4B-8096-8A65AFB943C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8902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5A5BBD9D-72D6-409A-98BF-F32549F4417E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346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680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111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231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55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360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90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9608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902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5980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085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78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C0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D5897-6BF9-4F85-A848-C8AF93B5A894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02C0C-2753-44DF-9DA6-67E7743E88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39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9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6.png"/><Relationship Id="rId7" Type="http://schemas.microsoft.com/office/2007/relationships/hdphoto" Target="../media/hdphoto17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8.wdp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gif"/><Relationship Id="rId5" Type="http://schemas.openxmlformats.org/officeDocument/2006/relationships/image" Target="../media/image35.png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6.wdp"/><Relationship Id="rId3" Type="http://schemas.openxmlformats.org/officeDocument/2006/relationships/image" Target="../media/image5.png"/><Relationship Id="rId7" Type="http://schemas.openxmlformats.org/officeDocument/2006/relationships/hyperlink" Target="2.MP3" TargetMode="Externa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Copy\&#1051;&#1110;&#1090;&#1077;&#1088;&#1072;&#1090;&#1091;&#1088;&#1072;\9%20&#1082;&#1083;&#1072;&#1089;\9%20&#1082;&#1083;&#1072;&#1089;%20&#1059;&#1088;&#1086;&#1082;%20&#8470;%2034-37%20&#1052;&#1080;&#1082;&#1086;&#1083;&#1072;%20&#1043;&#1086;&#1075;&#1086;&#1083;&#1100;\9%20&#1082;&#1083;&#1072;&#1089;%20&#1059;&#1088;&#1086;&#1082;%20&#8470;%2035\1.mp3" TargetMode="External"/><Relationship Id="rId6" Type="http://schemas.microsoft.com/office/2007/relationships/hdphoto" Target="../media/hdphoto4.wdp"/><Relationship Id="rId11" Type="http://schemas.openxmlformats.org/officeDocument/2006/relationships/image" Target="../media/image10.gif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0.wdp"/><Relationship Id="rId10" Type="http://schemas.openxmlformats.org/officeDocument/2006/relationships/image" Target="../media/image9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1.wdp"/><Relationship Id="rId3" Type="http://schemas.microsoft.com/office/2007/relationships/hdphoto" Target="../media/hdphoto9.wdp"/><Relationship Id="rId7" Type="http://schemas.openxmlformats.org/officeDocument/2006/relationships/image" Target="../media/image5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microsoft.com/office/2007/relationships/hdphoto" Target="../media/hdphoto23.wdp"/><Relationship Id="rId3" Type="http://schemas.microsoft.com/office/2007/relationships/hdphoto" Target="../media/hdphoto9.wdp"/><Relationship Id="rId7" Type="http://schemas.openxmlformats.org/officeDocument/2006/relationships/image" Target="../media/image20.png"/><Relationship Id="rId12" Type="http://schemas.openxmlformats.org/officeDocument/2006/relationships/image" Target="../media/image6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62.png"/><Relationship Id="rId5" Type="http://schemas.microsoft.com/office/2007/relationships/hdphoto" Target="../media/hdphoto22.wdp"/><Relationship Id="rId10" Type="http://schemas.openxmlformats.org/officeDocument/2006/relationships/image" Target="../media/image61.png"/><Relationship Id="rId4" Type="http://schemas.openxmlformats.org/officeDocument/2006/relationships/image" Target="../media/image59.png"/><Relationship Id="rId9" Type="http://schemas.openxmlformats.org/officeDocument/2006/relationships/image" Target="../media/image60.png"/><Relationship Id="rId1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20.png"/><Relationship Id="rId7" Type="http://schemas.openxmlformats.org/officeDocument/2006/relationships/image" Target="../media/image6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jpeg"/><Relationship Id="rId7" Type="http://schemas.microsoft.com/office/2007/relationships/hdphoto" Target="../media/hdphoto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10" Type="http://schemas.openxmlformats.org/officeDocument/2006/relationships/image" Target="../media/image17.gif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1.wdp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20.wdp"/><Relationship Id="rId10" Type="http://schemas.openxmlformats.org/officeDocument/2006/relationships/image" Target="../media/image9.png"/><Relationship Id="rId4" Type="http://schemas.openxmlformats.org/officeDocument/2006/relationships/image" Target="../media/image56.png"/><Relationship Id="rId9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12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6.png"/><Relationship Id="rId5" Type="http://schemas.microsoft.com/office/2007/relationships/hdphoto" Target="../media/hdphoto10.wdp"/><Relationship Id="rId10" Type="http://schemas.microsoft.com/office/2007/relationships/hdphoto" Target="../media/hdphoto8.wdp"/><Relationship Id="rId4" Type="http://schemas.openxmlformats.org/officeDocument/2006/relationships/image" Target="../media/image1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microsoft.com/office/2007/relationships/hdphoto" Target="../media/hdphoto9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2.png"/><Relationship Id="rId10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1.wdp"/><Relationship Id="rId5" Type="http://schemas.openxmlformats.org/officeDocument/2006/relationships/image" Target="../media/image20.png"/><Relationship Id="rId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27.png"/><Relationship Id="rId7" Type="http://schemas.openxmlformats.org/officeDocument/2006/relationships/image" Target="../media/image28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11.wdp"/><Relationship Id="rId10" Type="http://schemas.openxmlformats.org/officeDocument/2006/relationships/image" Target="../media/image31.gif"/><Relationship Id="rId4" Type="http://schemas.openxmlformats.org/officeDocument/2006/relationships/image" Target="../media/image20.png"/><Relationship Id="rId9" Type="http://schemas.openxmlformats.org/officeDocument/2006/relationships/image" Target="../media/image30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3.jpeg"/><Relationship Id="rId10" Type="http://schemas.microsoft.com/office/2007/relationships/hdphoto" Target="../media/hdphoto16.wdp"/><Relationship Id="rId4" Type="http://schemas.microsoft.com/office/2007/relationships/hdphoto" Target="../media/hdphoto15.wdp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1400"/>
            <a:ext cx="12192000" cy="70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3" descr="C:\Users\User\Desktop\pods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333" l="0" r="100000">
                        <a14:backgroundMark x1="24706" y1="83333" x2="24706" y2="83333"/>
                        <a14:backgroundMark x1="32353" y1="85000" x2="32353" y2="82778"/>
                        <a14:backgroundMark x1="32353" y1="66667" x2="30588" y2="66111"/>
                        <a14:backgroundMark x1="46471" y1="78333" x2="46471" y2="78333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15860432">
            <a:off x="9743801" y="-418410"/>
            <a:ext cx="2509418" cy="2712814"/>
          </a:xfrm>
          <a:prstGeom prst="rect">
            <a:avLst/>
          </a:prstGeom>
          <a:noFill/>
        </p:spPr>
      </p:pic>
      <p:pic>
        <p:nvPicPr>
          <p:cNvPr id="9" name="Picture 6" descr="C:\Users\User\Desktop\imag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91958" y1="51705" x2="91958" y2="51705"/>
                        <a14:foregroundMark x1="95455" y1="46023" x2="96503" y2="44886"/>
                      </a14:backgroundRemoval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158877" y="4994031"/>
            <a:ext cx="3153351" cy="1766109"/>
          </a:xfrm>
          <a:prstGeom prst="rect">
            <a:avLst/>
          </a:prstGeom>
          <a:noFill/>
        </p:spPr>
      </p:pic>
      <p:sp>
        <p:nvSpPr>
          <p:cNvPr id="3" name="Овал 2"/>
          <p:cNvSpPr/>
          <p:nvPr/>
        </p:nvSpPr>
        <p:spPr>
          <a:xfrm>
            <a:off x="1919693" y="2860782"/>
            <a:ext cx="409433" cy="364761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Овал 10"/>
          <p:cNvSpPr/>
          <p:nvPr/>
        </p:nvSpPr>
        <p:spPr>
          <a:xfrm rot="1091230">
            <a:off x="1627303" y="4852129"/>
            <a:ext cx="350565" cy="99510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92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480" y="1531160"/>
            <a:ext cx="2995278" cy="5116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2471234" y="1747943"/>
            <a:ext cx="8159751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uk-UA" sz="4400" b="1" i="1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Друге травня </a:t>
            </a:r>
            <a:endParaRPr lang="uk-UA" sz="4400" b="1" i="1" dirty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  <a:p>
            <a:pPr algn="ctr"/>
            <a:r>
              <a:rPr lang="uk-UA" sz="4400" b="1" i="1" dirty="0" smtClean="0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Дистанційне  навчання</a:t>
            </a:r>
            <a:endParaRPr lang="uk-UA" sz="4400" b="1" i="1" dirty="0">
              <a:solidFill>
                <a:srgbClr val="FFFF00"/>
              </a:solidFill>
              <a:latin typeface="Bookman Old Style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9117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vsapravda.info/wp-content/uploads/2014/08/11705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5861" y="764274"/>
            <a:ext cx="7210567" cy="5308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91152" y="1233350"/>
            <a:ext cx="48404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  Море</a:t>
            </a:r>
            <a:r>
              <a:rPr lang="uk-UA" b="1" i="1" dirty="0">
                <a:latin typeface="Bookman Old Style" pitchFamily="18" charset="0"/>
              </a:rPr>
              <a:t>, поле і степ у поезії Шевченка символізують та втілюють дух козацької </a:t>
            </a:r>
            <a:endParaRPr lang="uk-UA" b="1" i="1" dirty="0" smtClean="0">
              <a:latin typeface="Bookman Old Style" pitchFamily="18" charset="0"/>
            </a:endParaRPr>
          </a:p>
          <a:p>
            <a:r>
              <a:rPr lang="uk-UA" b="1" i="1" dirty="0" smtClean="0">
                <a:latin typeface="Bookman Old Style" pitchFamily="18" charset="0"/>
              </a:rPr>
              <a:t>вольниці</a:t>
            </a:r>
            <a:r>
              <a:rPr lang="uk-UA" b="1" i="1" dirty="0">
                <a:latin typeface="Bookman Old Style" pitchFamily="18" charset="0"/>
              </a:rPr>
              <a:t>. </a:t>
            </a:r>
            <a:endParaRPr lang="uk-UA" b="1" i="1" dirty="0" smtClean="0"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Там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широко, там весело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Од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краю до краю...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Як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та воля, що минулась,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Дніпр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широкий — море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,</a:t>
            </a: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Степ і степ, ревуть пороги,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І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могили — гори.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Там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родилась, гарцювала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err="1" smtClean="0">
                <a:solidFill>
                  <a:srgbClr val="0000CC"/>
                </a:solidFill>
                <a:latin typeface="Bookman Old Style" pitchFamily="18" charset="0"/>
              </a:rPr>
              <a:t>Козацькая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воля;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Там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шляхтою, татарами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Засівала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поле,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Засівала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трупом поле, </a:t>
            </a:r>
            <a:endParaRPr lang="uk-UA" b="1" i="1" dirty="0" smtClean="0">
              <a:solidFill>
                <a:srgbClr val="0000CC"/>
              </a:solidFill>
              <a:latin typeface="Bookman Old Style" pitchFamily="18" charset="0"/>
            </a:endParaRPr>
          </a:p>
          <a:p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Поки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не </a:t>
            </a:r>
            <a:r>
              <a:rPr lang="uk-UA" b="1" i="1" dirty="0" err="1">
                <a:solidFill>
                  <a:srgbClr val="0000CC"/>
                </a:solidFill>
                <a:latin typeface="Bookman Old Style" pitchFamily="18" charset="0"/>
              </a:rPr>
              <a:t>остило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...</a:t>
            </a:r>
          </a:p>
        </p:txBody>
      </p:sp>
      <p:pic>
        <p:nvPicPr>
          <p:cNvPr id="15" name="Picture 4" descr="http://www.prelest.com.ua/images/product_images/popup_images/8314_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5968" y="1233350"/>
            <a:ext cx="2310424" cy="2310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1362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C:\Users\Дом\Downloads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0"/>
            <a:ext cx="122464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Украинские пейзажи | Painting still life, Landscape art, Beauty paintin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931"/>
            <a:ext cx="12255690" cy="680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913"/>
          <a:stretch/>
        </p:blipFill>
        <p:spPr bwMode="auto">
          <a:xfrm flipH="1">
            <a:off x="6904197" y="933101"/>
            <a:ext cx="5508410" cy="2938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913"/>
          <a:stretch/>
        </p:blipFill>
        <p:spPr bwMode="auto">
          <a:xfrm flipH="1">
            <a:off x="6723116" y="1924755"/>
            <a:ext cx="6210857" cy="3313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460" y="575794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1106" y="-74715"/>
            <a:ext cx="4094584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7" cstate="print"/>
          <a:srcRect b="37758"/>
          <a:stretch>
            <a:fillRect/>
          </a:stretch>
        </p:blipFill>
        <p:spPr bwMode="auto">
          <a:xfrm>
            <a:off x="110820" y="3162616"/>
            <a:ext cx="2867492" cy="3695385"/>
          </a:xfrm>
          <a:prstGeom prst="rect">
            <a:avLst/>
          </a:prstGeom>
          <a:noFill/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913"/>
          <a:stretch/>
        </p:blipFill>
        <p:spPr bwMode="auto">
          <a:xfrm flipH="1">
            <a:off x="4341361" y="887820"/>
            <a:ext cx="4763515" cy="254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1913"/>
          <a:stretch/>
        </p:blipFill>
        <p:spPr bwMode="auto">
          <a:xfrm flipH="1">
            <a:off x="4493761" y="1040220"/>
            <a:ext cx="4763515" cy="254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454557" y="1194723"/>
            <a:ext cx="680113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    У </a:t>
            </a:r>
            <a:r>
              <a:rPr lang="uk-UA" b="1" i="1" dirty="0">
                <a:latin typeface="Bookman Old Style" pitchFamily="18" charset="0"/>
              </a:rPr>
              <a:t>творах Т. Шевченка образ степу вражає ландшафтною конкретикою. Поет гарно знав степове довкілля, що відбилося у його творах у майстерних описах гаїв, байраків, видолинків, річок, ярів, лугів, ланів, полів, ставків, які є важливими формами степової екосистеми і гармонійно </a:t>
            </a:r>
            <a:r>
              <a:rPr lang="uk-UA" b="1" i="1" dirty="0" smtClean="0">
                <a:latin typeface="Bookman Old Style" pitchFamily="18" charset="0"/>
              </a:rPr>
              <a:t>співіснують</a:t>
            </a:r>
            <a:r>
              <a:rPr lang="uk-UA" b="1" i="1" dirty="0">
                <a:latin typeface="Bookman Old Style" pitchFamily="18" charset="0"/>
              </a:rPr>
              <a:t>: </a:t>
            </a:r>
          </a:p>
          <a:p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                         Тихесенько </a:t>
            </a:r>
            <a:r>
              <a:rPr lang="uk-UA" b="1" i="1" dirty="0">
                <a:latin typeface="Bookman Old Style" pitchFamily="18" charset="0"/>
              </a:rPr>
              <a:t>вітер віє, </a:t>
            </a:r>
          </a:p>
          <a:p>
            <a:r>
              <a:rPr lang="uk-UA" b="1" i="1" dirty="0" smtClean="0">
                <a:latin typeface="Bookman Old Style" pitchFamily="18" charset="0"/>
              </a:rPr>
              <a:t>                                          Степи</a:t>
            </a:r>
            <a:r>
              <a:rPr lang="uk-UA" b="1" i="1" dirty="0">
                <a:latin typeface="Bookman Old Style" pitchFamily="18" charset="0"/>
              </a:rPr>
              <a:t>, лани мріють, </a:t>
            </a:r>
            <a:endParaRPr lang="uk-UA" b="1" i="1" dirty="0" smtClean="0">
              <a:latin typeface="Bookman Old Style" pitchFamily="18" charset="0"/>
            </a:endParaRPr>
          </a:p>
          <a:p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                          Меж </a:t>
            </a:r>
            <a:r>
              <a:rPr lang="uk-UA" b="1" i="1" dirty="0">
                <a:latin typeface="Bookman Old Style" pitchFamily="18" charset="0"/>
              </a:rPr>
              <a:t>ярами над </a:t>
            </a:r>
            <a:r>
              <a:rPr lang="uk-UA" b="1" i="1" dirty="0" err="1">
                <a:latin typeface="Bookman Old Style" pitchFamily="18" charset="0"/>
              </a:rPr>
              <a:t>ставами</a:t>
            </a:r>
            <a:r>
              <a:rPr lang="uk-UA" b="1" i="1" dirty="0">
                <a:latin typeface="Bookman Old Style" pitchFamily="18" charset="0"/>
              </a:rPr>
              <a:t> </a:t>
            </a:r>
          </a:p>
          <a:p>
            <a:r>
              <a:rPr lang="uk-UA" b="1" i="1" dirty="0" smtClean="0">
                <a:latin typeface="Bookman Old Style" pitchFamily="18" charset="0"/>
              </a:rPr>
              <a:t>                                          Верби </a:t>
            </a:r>
            <a:r>
              <a:rPr lang="uk-UA" b="1" i="1" dirty="0">
                <a:latin typeface="Bookman Old Style" pitchFamily="18" charset="0"/>
              </a:rPr>
              <a:t>зеленіють</a:t>
            </a:r>
            <a:r>
              <a:rPr lang="uk-UA" b="1" i="1" dirty="0" smtClean="0">
                <a:latin typeface="Bookman Old Style" pitchFamily="18" charset="0"/>
              </a:rPr>
              <a:t>...</a:t>
            </a:r>
          </a:p>
          <a:p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                                                   </a:t>
            </a:r>
            <a:r>
              <a:rPr lang="uk-UA" b="1" i="1" dirty="0" err="1" smtClean="0">
                <a:latin typeface="Bookman Old Style" pitchFamily="18" charset="0"/>
              </a:rPr>
              <a:t>„</a:t>
            </a:r>
            <a:r>
              <a:rPr lang="uk-UA" b="1" i="1" dirty="0" err="1">
                <a:latin typeface="Bookman Old Style" pitchFamily="18" charset="0"/>
              </a:rPr>
              <a:t>Сон</a:t>
            </a:r>
            <a:r>
              <a:rPr lang="uk-UA" b="1" i="1" dirty="0" smtClean="0">
                <a:latin typeface="Bookman Old Style" pitchFamily="18" charset="0"/>
              </a:rPr>
              <a:t>” </a:t>
            </a:r>
          </a:p>
          <a:p>
            <a:endParaRPr lang="uk-UA" b="1" i="1" dirty="0" smtClean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750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Дом\Downloads\cap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" y="666966"/>
            <a:ext cx="12322907" cy="5729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61" t="12" r="326" b="817"/>
          <a:stretch/>
        </p:blipFill>
        <p:spPr bwMode="auto">
          <a:xfrm flipH="1">
            <a:off x="6145795" y="-314338"/>
            <a:ext cx="6161453" cy="5181634"/>
          </a:xfrm>
          <a:prstGeom prst="rect">
            <a:avLst/>
          </a:prstGeom>
          <a:noFill/>
        </p:spPr>
      </p:pic>
      <p:pic>
        <p:nvPicPr>
          <p:cNvPr id="21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61" t="12" r="326" b="817"/>
          <a:stretch/>
        </p:blipFill>
        <p:spPr bwMode="auto">
          <a:xfrm>
            <a:off x="-9262" y="4197623"/>
            <a:ext cx="6519244" cy="2000690"/>
          </a:xfrm>
          <a:prstGeom prst="rect">
            <a:avLst/>
          </a:prstGeom>
          <a:noFill/>
        </p:spPr>
      </p:pic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61" t="12" r="326" b="817"/>
          <a:stretch/>
        </p:blipFill>
        <p:spPr bwMode="auto">
          <a:xfrm>
            <a:off x="4535442" y="4608071"/>
            <a:ext cx="5274614" cy="2000690"/>
          </a:xfrm>
          <a:prstGeom prst="rect">
            <a:avLst/>
          </a:prstGeom>
          <a:noFill/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9860" y="-161099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1198" y="-161100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sviti.com.ua/wp-content/uploads/2018/05/21941664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45" b="100000" l="10000" r="99571">
                        <a14:foregroundMark x1="20714" y1="73849" x2="20714" y2="73849"/>
                        <a14:foregroundMark x1="55143" y1="79558" x2="55143" y2="79558"/>
                        <a14:foregroundMark x1="89286" y1="72376" x2="89286" y2="72376"/>
                        <a14:foregroundMark x1="93000" y1="60037" x2="93000" y2="60037"/>
                        <a14:foregroundMark x1="86571" y1="58932" x2="85571" y2="59669"/>
                        <a14:foregroundMark x1="81000" y1="57090" x2="86143" y2="62247"/>
                        <a14:foregroundMark x1="88429" y1="63904" x2="90857" y2="67587"/>
                        <a14:foregroundMark x1="93571" y1="63904" x2="96857" y2="66483"/>
                        <a14:foregroundMark x1="70571" y1="70534" x2="71000" y2="72007"/>
                        <a14:foregroundMark x1="65143" y1="67403" x2="65143" y2="67403"/>
                        <a14:foregroundMark x1="66143" y1="63168" x2="66143" y2="63168"/>
                        <a14:foregroundMark x1="66286" y1="60221" x2="66286" y2="60221"/>
                        <a14:foregroundMark x1="59571" y1="60037" x2="59571" y2="60037"/>
                        <a14:foregroundMark x1="60571" y1="58379" x2="60571" y2="58379"/>
                        <a14:foregroundMark x1="60571" y1="57827" x2="60571" y2="57827"/>
                        <a14:foregroundMark x1="69857" y1="60037" x2="71714" y2="62615"/>
                        <a14:foregroundMark x1="72429" y1="62799" x2="82857" y2="65746"/>
                        <a14:foregroundMark x1="32000" y1="46225" x2="32000" y2="46225"/>
                        <a14:foregroundMark x1="29857" y1="44567" x2="29143" y2="44567"/>
                        <a14:foregroundMark x1="27857" y1="43646" x2="27857" y2="43646"/>
                        <a14:foregroundMark x1="26857" y1="42541" x2="26857" y2="42541"/>
                        <a14:foregroundMark x1="26857" y1="41989" x2="26000" y2="41989"/>
                        <a14:foregroundMark x1="29429" y1="41436" x2="31143" y2="42726"/>
                        <a14:foregroundMark x1="30857" y1="41436" x2="29429" y2="42541"/>
                        <a14:foregroundMark x1="12286" y1="59484" x2="12286" y2="59484"/>
                        <a14:foregroundMark x1="14000" y1="58932" x2="14571" y2="67035"/>
                        <a14:foregroundMark x1="15000" y1="65009" x2="15429" y2="74954"/>
                        <a14:foregroundMark x1="16143" y1="72007" x2="16143" y2="77901"/>
                        <a14:foregroundMark x1="16857" y1="75691" x2="17429" y2="78637"/>
                        <a14:foregroundMark x1="14143" y1="80479" x2="12429" y2="83241"/>
                        <a14:foregroundMark x1="12143" y1="78637" x2="12143" y2="797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844"/>
          <a:stretch/>
        </p:blipFill>
        <p:spPr bwMode="auto">
          <a:xfrm>
            <a:off x="1599369" y="2049181"/>
            <a:ext cx="8977646" cy="511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40420" y="112133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b="1" i="1" dirty="0">
                <a:latin typeface="Bookman Old Style" pitchFamily="18" charset="0"/>
              </a:rPr>
              <a:t>...А кругом </a:t>
            </a:r>
          </a:p>
          <a:p>
            <a:r>
              <a:rPr lang="uk-UA" b="1" i="1" dirty="0" err="1">
                <a:latin typeface="Bookman Old Style" pitchFamily="18" charset="0"/>
              </a:rPr>
              <a:t>Широколистії</a:t>
            </a:r>
            <a:r>
              <a:rPr lang="uk-UA" b="1" i="1" dirty="0">
                <a:latin typeface="Bookman Old Style" pitchFamily="18" charset="0"/>
              </a:rPr>
              <a:t> тополі,</a:t>
            </a:r>
          </a:p>
          <a:p>
            <a:r>
              <a:rPr lang="uk-UA" b="1" i="1" dirty="0">
                <a:latin typeface="Bookman Old Style" pitchFamily="18" charset="0"/>
              </a:rPr>
              <a:t>А там і ліс, і ліс, і поле, </a:t>
            </a:r>
          </a:p>
          <a:p>
            <a:r>
              <a:rPr lang="uk-UA" b="1" i="1" dirty="0">
                <a:latin typeface="Bookman Old Style" pitchFamily="18" charset="0"/>
              </a:rPr>
              <a:t>І сині гори за Дніпром</a:t>
            </a:r>
            <a:r>
              <a:rPr lang="uk-UA" b="1" i="1" dirty="0" smtClean="0">
                <a:latin typeface="Bookman Old Style" pitchFamily="18" charset="0"/>
              </a:rPr>
              <a:t>...</a:t>
            </a:r>
          </a:p>
          <a:p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                          </a:t>
            </a:r>
            <a:r>
              <a:rPr lang="uk-UA" b="1" i="1" dirty="0" err="1" smtClean="0">
                <a:latin typeface="Bookman Old Style" pitchFamily="18" charset="0"/>
              </a:rPr>
              <a:t>„</a:t>
            </a:r>
            <a:r>
              <a:rPr lang="uk-UA" b="1" i="1" dirty="0" err="1">
                <a:latin typeface="Bookman Old Style" pitchFamily="18" charset="0"/>
              </a:rPr>
              <a:t>Княжна</a:t>
            </a:r>
            <a:r>
              <a:rPr lang="uk-UA" b="1" i="1" dirty="0" smtClean="0">
                <a:latin typeface="Bookman Old Style" pitchFamily="18" charset="0"/>
              </a:rPr>
              <a:t>”</a:t>
            </a:r>
            <a:endParaRPr lang="uk-UA" b="1" i="1" dirty="0">
              <a:latin typeface="Bookman Old Style" pitchFamily="18" charset="0"/>
            </a:endParaRPr>
          </a:p>
        </p:txBody>
      </p:sp>
      <p:pic>
        <p:nvPicPr>
          <p:cNvPr id="24" name="Picture 8" descr="C:\Users\User\Desktop\artage-io-thumb-6bc1fc0bd5939dcb45f936430d14ee4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8" y="-417099"/>
            <a:ext cx="3198738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 descr="C:\Users\User\Desktop\artage-io-thumb-6bc1fc0bd5939dcb45f936430d14ee4c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80840" y="-609600"/>
            <a:ext cx="2810315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030" y="5608415"/>
            <a:ext cx="4579527" cy="1423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9" cstate="print"/>
          <a:srcRect b="37758"/>
          <a:stretch>
            <a:fillRect/>
          </a:stretch>
        </p:blipFill>
        <p:spPr bwMode="auto">
          <a:xfrm flipH="1">
            <a:off x="8223838" y="2393058"/>
            <a:ext cx="3593910" cy="44954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072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Дом\Downloads\36975701_2057292674520913_8564365307362148352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2" y="560003"/>
            <a:ext cx="12201262" cy="5714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0" y="1169103"/>
            <a:ext cx="586853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   Образ </a:t>
            </a:r>
            <a:r>
              <a:rPr lang="uk-UA" b="1" i="1" dirty="0">
                <a:latin typeface="Bookman Old Style" pitchFamily="18" charset="0"/>
              </a:rPr>
              <a:t>степу для М. Гоголя — це образ Батьківщини, сильної, могутньої й прекрасної. В описі степу й позначилася гаряча любов Гоголя до рідної землі, віра в її силу й могутність, замилування її красою й безкрайніми просторами.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995835" y="116910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b="1" i="1" dirty="0">
                <a:latin typeface="Bookman Old Style" pitchFamily="18" charset="0"/>
              </a:rPr>
              <a:t>Привільні, безмежні степи допомагають зрозуміти характер запорожців, джерела їхнього героїзму. У такому степу можуть жити тільки мужні люди, гордою, сильною, сміливою, наділеною широтою душі й щедрістю серця. </a:t>
            </a:r>
          </a:p>
        </p:txBody>
      </p:sp>
    </p:spTree>
    <p:extLst>
      <p:ext uri="{BB962C8B-B14F-4D97-AF65-F5344CB8AC3E}">
        <p14:creationId xmlns:p14="http://schemas.microsoft.com/office/powerpoint/2010/main" val="10415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https://i.pinimg.com/564x/79/6f/f4/796ff4f615391d8057512c90fa8d650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32"/>
          <a:stretch/>
        </p:blipFill>
        <p:spPr bwMode="auto">
          <a:xfrm flipH="1">
            <a:off x="-9263" y="524315"/>
            <a:ext cx="4479877" cy="63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s://i.pinimg.com/564x/79/6f/f4/796ff4f615391d8057512c90fa8d650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10" y="560002"/>
            <a:ext cx="8052180" cy="633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61198" y="-74715"/>
            <a:ext cx="4094492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5" cstate="print"/>
          <a:srcRect b="37758"/>
          <a:stretch>
            <a:fillRect/>
          </a:stretch>
        </p:blipFill>
        <p:spPr bwMode="auto">
          <a:xfrm>
            <a:off x="282270" y="3011177"/>
            <a:ext cx="2867492" cy="3695385"/>
          </a:xfrm>
          <a:prstGeom prst="rect">
            <a:avLst/>
          </a:prstGeom>
          <a:noFill/>
        </p:spPr>
      </p:pic>
      <p:pic>
        <p:nvPicPr>
          <p:cNvPr id="17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21961" t="12" r="326" b="817"/>
          <a:stretch/>
        </p:blipFill>
        <p:spPr bwMode="auto">
          <a:xfrm flipH="1">
            <a:off x="4470614" y="-661123"/>
            <a:ext cx="7785076" cy="6547062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6610350" y="1042747"/>
            <a:ext cx="535032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Степ — батьківщина героїв, богатирів-запорожців: „Степ, чим далі, тим </a:t>
            </a:r>
            <a:r>
              <a:rPr lang="uk-UA" b="1" i="1" dirty="0" smtClean="0">
                <a:latin typeface="Bookman Old Style" pitchFamily="18" charset="0"/>
              </a:rPr>
              <a:t>ставав прекраснішим. </a:t>
            </a:r>
            <a:r>
              <a:rPr lang="uk-UA" b="1" i="1" dirty="0">
                <a:latin typeface="Bookman Old Style" pitchFamily="18" charset="0"/>
              </a:rPr>
              <a:t>Тоді весь південь, весь </a:t>
            </a:r>
            <a:r>
              <a:rPr lang="uk-UA" b="1" i="1" dirty="0" smtClean="0">
                <a:latin typeface="Bookman Old Style" pitchFamily="18" charset="0"/>
              </a:rPr>
              <a:t>простір </a:t>
            </a:r>
            <a:r>
              <a:rPr lang="uk-UA" b="1" i="1" dirty="0">
                <a:latin typeface="Bookman Old Style" pitchFamily="18" charset="0"/>
              </a:rPr>
              <a:t>до самого Чорного моря, </a:t>
            </a:r>
            <a:r>
              <a:rPr lang="uk-UA" b="1" i="1" dirty="0" smtClean="0">
                <a:latin typeface="Bookman Old Style" pitchFamily="18" charset="0"/>
              </a:rPr>
              <a:t>був </a:t>
            </a:r>
            <a:r>
              <a:rPr lang="uk-UA" b="1" i="1" dirty="0">
                <a:latin typeface="Bookman Old Style" pitchFamily="18" charset="0"/>
              </a:rPr>
              <a:t>зеленою незайманої </a:t>
            </a:r>
            <a:r>
              <a:rPr lang="uk-UA" b="1" i="1" dirty="0" smtClean="0">
                <a:latin typeface="Bookman Old Style" pitchFamily="18" charset="0"/>
              </a:rPr>
              <a:t>пустинею</a:t>
            </a:r>
            <a:r>
              <a:rPr lang="uk-UA" b="1" i="1" dirty="0">
                <a:latin typeface="Bookman Old Style" pitchFamily="18" charset="0"/>
              </a:rPr>
              <a:t>... Нічого в природі не </a:t>
            </a:r>
            <a:r>
              <a:rPr lang="uk-UA" b="1" i="1" dirty="0" smtClean="0">
                <a:latin typeface="Bookman Old Style" pitchFamily="18" charset="0"/>
              </a:rPr>
              <a:t>могло </a:t>
            </a:r>
            <a:r>
              <a:rPr lang="uk-UA" b="1" i="1" dirty="0">
                <a:latin typeface="Bookman Old Style" pitchFamily="18" charset="0"/>
              </a:rPr>
              <a:t>бути </a:t>
            </a:r>
            <a:r>
              <a:rPr lang="uk-UA" b="1" i="1" dirty="0" smtClean="0">
                <a:latin typeface="Bookman Old Style" pitchFamily="18" charset="0"/>
              </a:rPr>
              <a:t>кращим. </a:t>
            </a:r>
            <a:r>
              <a:rPr lang="uk-UA" b="1" i="1" dirty="0">
                <a:latin typeface="Bookman Old Style" pitchFamily="18" charset="0"/>
              </a:rPr>
              <a:t>Вся поверхня землі представляється зелено-золотим океаном, по якому бризнули мільйони різних квітів</a:t>
            </a:r>
            <a:r>
              <a:rPr lang="uk-UA" b="1" i="1" dirty="0" smtClean="0">
                <a:latin typeface="Bookman Old Style" pitchFamily="18" charset="0"/>
              </a:rPr>
              <a:t>...”</a:t>
            </a:r>
            <a:endParaRPr lang="uk-UA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269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C:\Users\Дом\Downloads\Хомутовская_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04"/>
          <a:stretch/>
        </p:blipFill>
        <p:spPr bwMode="auto">
          <a:xfrm>
            <a:off x="-27298" y="0"/>
            <a:ext cx="22905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Дом\Downloads\Хомутовская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2889" y="7937"/>
            <a:ext cx="10909111" cy="690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2013" y="-45661"/>
            <a:ext cx="3791177" cy="3248167"/>
          </a:xfrm>
          <a:prstGeom prst="rect">
            <a:avLst/>
          </a:prstGeom>
          <a:noFill/>
        </p:spPr>
      </p:pic>
      <p:pic>
        <p:nvPicPr>
          <p:cNvPr id="3" name="Picture 8" descr="C:\Users\User\Desktop\artage-io-thumb-6bc1fc0bd5939dcb45f936430d14ee4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98" y="-531294"/>
            <a:ext cx="2797791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5" cstate="print"/>
          <a:srcRect b="37758"/>
          <a:stretch>
            <a:fillRect/>
          </a:stretch>
        </p:blipFill>
        <p:spPr bwMode="auto">
          <a:xfrm>
            <a:off x="1117968" y="2753267"/>
            <a:ext cx="3350166" cy="4183039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733602" y="540056"/>
            <a:ext cx="83069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uk-UA" sz="2400" b="1" i="1" dirty="0" smtClean="0">
                <a:latin typeface="Bookman Old Style" pitchFamily="18" charset="0"/>
              </a:rPr>
              <a:t>Яку </a:t>
            </a:r>
            <a:r>
              <a:rPr lang="uk-UA" sz="2400" b="1" i="1" dirty="0">
                <a:latin typeface="Bookman Old Style" pitchFamily="18" charset="0"/>
              </a:rPr>
              <a:t>роль відіграє </a:t>
            </a:r>
            <a:r>
              <a:rPr lang="uk-UA" sz="2400" b="1" i="1" dirty="0" smtClean="0">
                <a:latin typeface="Bookman Old Style" pitchFamily="18" charset="0"/>
              </a:rPr>
              <a:t> </a:t>
            </a:r>
            <a:r>
              <a:rPr lang="uk-UA" sz="2400" b="1" i="1" dirty="0">
                <a:latin typeface="Bookman Old Style" pitchFamily="18" charset="0"/>
              </a:rPr>
              <a:t>образ </a:t>
            </a:r>
            <a:r>
              <a:rPr lang="uk-UA" sz="2400" b="1" i="1" dirty="0" smtClean="0">
                <a:latin typeface="Bookman Old Style" pitchFamily="18" charset="0"/>
              </a:rPr>
              <a:t>степу у трилогії «Мазепа»? </a:t>
            </a:r>
          </a:p>
          <a:p>
            <a:pPr marL="342900" indent="-342900">
              <a:buFontTx/>
              <a:buChar char="-"/>
            </a:pPr>
            <a:r>
              <a:rPr lang="uk-UA" sz="2400" b="1" i="1" dirty="0" smtClean="0">
                <a:latin typeface="Bookman Old Style" pitchFamily="18" charset="0"/>
              </a:rPr>
              <a:t>Яким </a:t>
            </a:r>
            <a:r>
              <a:rPr lang="uk-UA" sz="2400" b="1" i="1" dirty="0">
                <a:latin typeface="Bookman Old Style" pitchFamily="18" charset="0"/>
              </a:rPr>
              <a:t>його сприймає гетьман? </a:t>
            </a:r>
            <a:r>
              <a:rPr lang="uk-UA" sz="2400" b="1" i="1" dirty="0" smtClean="0">
                <a:latin typeface="Bookman Old Style" pitchFamily="18" charset="0"/>
              </a:rPr>
              <a:t>  </a:t>
            </a:r>
          </a:p>
          <a:p>
            <a:pPr marL="342900" indent="-342900">
              <a:buFontTx/>
              <a:buChar char="-"/>
            </a:pPr>
            <a:r>
              <a:rPr lang="uk-UA" sz="2400" b="1" i="1" dirty="0" smtClean="0">
                <a:latin typeface="Bookman Old Style" pitchFamily="18" charset="0"/>
              </a:rPr>
              <a:t>Чому </a:t>
            </a:r>
            <a:r>
              <a:rPr lang="uk-UA" sz="2400" b="1" i="1" dirty="0">
                <a:latin typeface="Bookman Old Style" pitchFamily="18" charset="0"/>
              </a:rPr>
              <a:t>козаки кажуть: «Степ - наша стихія»?</a:t>
            </a:r>
          </a:p>
        </p:txBody>
      </p:sp>
      <p:sp>
        <p:nvSpPr>
          <p:cNvPr id="4" name="AutoShape 2" descr="Український степовий природний заповідник — Вікіпеді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218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Жодна з природних зон не зазнала таких катастрофічних змін, як степова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5" name="Picture 7" descr="Розорювання чи розорення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73" y="0"/>
            <a:ext cx="122128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155575" y="2674961"/>
            <a:ext cx="3350166" cy="418303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07975" y="312738"/>
            <a:ext cx="993012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Bookman Old Style" pitchFamily="18" charset="0"/>
              </a:rPr>
              <a:t>Лірична тональність стилю Б. Лепкого особливо виявляється в роздумах-медитаціях персонажів. Медитація «Степ ледве мріє...» (первісно - вірш «Сон Орлика») написана як сон-марево генерального писаря Мазепи в тривожну годину перепочинку. </a:t>
            </a:r>
          </a:p>
        </p:txBody>
      </p:sp>
      <p:sp>
        <p:nvSpPr>
          <p:cNvPr id="2" name="AutoShape 2" descr="Генеральний писар — Вікіпеді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27" name="Picture 3" descr="C:\Users\Дом\Downloads\05._Pysar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25" b="95156" l="10000" r="90000">
                        <a14:foregroundMark x1="40526" y1="89375" x2="40526" y2="89375"/>
                        <a14:foregroundMark x1="40000" y1="92344" x2="40000" y2="92344"/>
                        <a14:backgroundMark x1="52105" y1="89375" x2="52105" y2="89375"/>
                        <a14:backgroundMark x1="52368" y1="92188" x2="52368" y2="92188"/>
                        <a14:backgroundMark x1="31579" y1="91406" x2="30263" y2="91406"/>
                        <a14:backgroundMark x1="55000" y1="89844" x2="53421" y2="89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89409" y="1052480"/>
            <a:ext cx="3002508" cy="586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14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 descr="C:\Users\Дом\Downloads\CHumaki-na-otdyihe-_1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8309" cy="6886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835382" y="6519500"/>
            <a:ext cx="40943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  <a:latin typeface="Arial Black" pitchFamily="34" charset="0"/>
              </a:rPr>
              <a:t>«Чумаки на </a:t>
            </a:r>
            <a:r>
              <a:rPr lang="ru-RU" sz="1200" i="1" dirty="0" err="1">
                <a:solidFill>
                  <a:schemeClr val="bg1"/>
                </a:solidFill>
                <a:latin typeface="Arial Black" pitchFamily="34" charset="0"/>
              </a:rPr>
              <a:t>відпочинку</a:t>
            </a:r>
            <a:r>
              <a:rPr lang="ru-RU" sz="1200" i="1" dirty="0">
                <a:solidFill>
                  <a:schemeClr val="bg1"/>
                </a:solidFill>
                <a:latin typeface="Arial Black" pitchFamily="34" charset="0"/>
              </a:rPr>
              <a:t>» </a:t>
            </a:r>
            <a:r>
              <a:rPr lang="ru-RU" sz="1200" i="1" dirty="0" smtClean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200" i="1" dirty="0" err="1">
                <a:solidFill>
                  <a:schemeClr val="bg1"/>
                </a:solidFill>
                <a:latin typeface="Arial Black" pitchFamily="34" charset="0"/>
              </a:rPr>
              <a:t>Іван</a:t>
            </a:r>
            <a:r>
              <a:rPr lang="ru-RU" sz="1200" i="1" dirty="0">
                <a:solidFill>
                  <a:schemeClr val="bg1"/>
                </a:solidFill>
                <a:latin typeface="Arial Black" pitchFamily="34" charset="0"/>
              </a:rPr>
              <a:t> </a:t>
            </a:r>
            <a:r>
              <a:rPr lang="ru-RU" sz="1200" i="1" dirty="0" err="1">
                <a:solidFill>
                  <a:schemeClr val="bg1"/>
                </a:solidFill>
                <a:latin typeface="Arial Black" pitchFamily="34" charset="0"/>
              </a:rPr>
              <a:t>Айвазовський</a:t>
            </a:r>
            <a:endParaRPr lang="uk-UA" sz="1200" i="1" dirty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4" l="0" r="93119">
                        <a14:foregroundMark x1="23572" y1="18825" x2="23572" y2="18825"/>
                        <a14:foregroundMark x1="26501" y1="16434" x2="26501" y2="16434"/>
                        <a14:foregroundMark x1="28990" y1="12749" x2="28990" y2="12749"/>
                        <a14:foregroundMark x1="25183" y1="11255" x2="25183" y2="11255"/>
                        <a14:foregroundMark x1="22401" y1="13446" x2="22401" y2="13446"/>
                        <a14:foregroundMark x1="39678" y1="4880" x2="39678" y2="4880"/>
                        <a14:foregroundMark x1="30600" y1="8466" x2="30600" y2="8466"/>
                        <a14:foregroundMark x1="53001" y1="2490" x2="53001" y2="2490"/>
                        <a14:foregroundMark x1="48902" y1="1394" x2="48902" y2="1394"/>
                        <a14:foregroundMark x1="54905" y1="3088" x2="54905" y2="3088"/>
                        <a14:foregroundMark x1="61933" y1="6574" x2="61933" y2="6574"/>
                        <a14:foregroundMark x1="39678" y1="2291" x2="39678" y2="2291"/>
                        <a14:foregroundMark x1="39092" y1="3785" x2="39092" y2="3785"/>
                        <a14:foregroundMark x1="77306" y1="91036" x2="77013" y2="90239"/>
                        <a14:foregroundMark x1="65007" y1="95618" x2="65007" y2="95618"/>
                        <a14:foregroundMark x1="89605" y1="69522" x2="89605" y2="69522"/>
                        <a14:foregroundMark x1="89605" y1="68526" x2="88726" y2="68526"/>
                        <a14:foregroundMark x1="91215" y1="67829" x2="91215" y2="67231"/>
                        <a14:foregroundMark x1="64861" y1="24104" x2="64861" y2="24104"/>
                        <a14:backgroundMark x1="18887" y1="99701" x2="18887" y2="99701"/>
                        <a14:backgroundMark x1="78331" y1="95817" x2="78331" y2="95817"/>
                        <a14:backgroundMark x1="65593" y1="98108" x2="65593" y2="981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1817" y="3115509"/>
            <a:ext cx="2683782" cy="3771315"/>
          </a:xfrm>
          <a:prstGeom prst="rect">
            <a:avLst/>
          </a:prstGeom>
        </p:spPr>
      </p:pic>
      <p:pic>
        <p:nvPicPr>
          <p:cNvPr id="9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04" y="-444551"/>
            <a:ext cx="8168869" cy="40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708" y="-313899"/>
            <a:ext cx="8168869" cy="40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 descr="Похожее изображение"/>
          <p:cNvPicPr>
            <a:picLocks noChangeAspect="1" noChangeArrowheads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734" y="1727533"/>
            <a:ext cx="8168869" cy="40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5442537" y="783660"/>
            <a:ext cx="658277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1" dirty="0">
                <a:latin typeface="Bookman Old Style" pitchFamily="18" charset="0"/>
              </a:rPr>
              <a:t>Трагізм поглиблюється не лише проекцією на програну Полтавську битву: душа України тужить у століттях, квилить чайкою і за убитим чумаком («Чумаче, </a:t>
            </a:r>
            <a:r>
              <a:rPr lang="uk-UA" b="1" i="1" dirty="0" err="1">
                <a:latin typeface="Bookman Old Style" pitchFamily="18" charset="0"/>
              </a:rPr>
              <a:t>чумаче</a:t>
            </a:r>
            <a:r>
              <a:rPr lang="uk-UA" b="1" i="1" dirty="0">
                <a:latin typeface="Bookman Old Style" pitchFamily="18" charset="0"/>
              </a:rPr>
              <a:t>, де твій віз?»), і за порубаним козаком («Як тобі спиться, чи дівчина сниться...»). Душа України бреде степом, «іде і плаче - словами без сліз...», сиротою бездомною шукає серед хрестів живих лицарів: «Перехрести мене, братчику. Та не жменею і не кишенею, а шаблею, о так, о так, візьми шаблю в кулак: </a:t>
            </a:r>
            <a:r>
              <a:rPr lang="uk-UA" b="1" i="1" dirty="0" err="1">
                <a:latin typeface="Bookman Old Style" pitchFamily="18" charset="0"/>
              </a:rPr>
              <a:t>во</a:t>
            </a:r>
            <a:r>
              <a:rPr lang="uk-UA" b="1" i="1" dirty="0">
                <a:latin typeface="Bookman Old Style" pitchFamily="18" charset="0"/>
              </a:rPr>
              <a:t> ім’я Отця і Сина, хай буде ніч горобина, і Святого Духа, хай буде </a:t>
            </a:r>
            <a:r>
              <a:rPr lang="uk-UA" b="1" i="1" dirty="0" err="1">
                <a:latin typeface="Bookman Old Style" pitchFamily="18" charset="0"/>
              </a:rPr>
              <a:t>заверюха</a:t>
            </a:r>
            <a:r>
              <a:rPr lang="uk-UA" b="1" i="1" dirty="0">
                <a:latin typeface="Bookman Old Style" pitchFamily="18" charset="0"/>
              </a:rPr>
              <a:t>, хай буде </a:t>
            </a:r>
            <a:r>
              <a:rPr lang="uk-UA" b="1" i="1" dirty="0" err="1">
                <a:latin typeface="Bookman Old Style" pitchFamily="18" charset="0"/>
              </a:rPr>
              <a:t>бій-пребій</a:t>
            </a:r>
            <a:r>
              <a:rPr lang="uk-UA" b="1" i="1" dirty="0">
                <a:latin typeface="Bookman Old Style" pitchFamily="18" charset="0"/>
              </a:rPr>
              <a:t>, </a:t>
            </a:r>
            <a:r>
              <a:rPr lang="uk-UA" b="1" i="1" dirty="0" err="1">
                <a:latin typeface="Bookman Old Style" pitchFamily="18" charset="0"/>
              </a:rPr>
              <a:t>кріпко</a:t>
            </a:r>
            <a:r>
              <a:rPr lang="uk-UA" b="1" i="1" dirty="0">
                <a:latin typeface="Bookman Old Style" pitchFamily="18" charset="0"/>
              </a:rPr>
              <a:t> стій і не млій, бо це бій сумлінь, амінь».</a:t>
            </a:r>
          </a:p>
        </p:txBody>
      </p:sp>
      <p:pic>
        <p:nvPicPr>
          <p:cNvPr id="13" name="Picture 4" descr="C:\Users\Дом\Downloads\d54d14293574c23c014b8922b7307ec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23894" y="263174"/>
            <a:ext cx="2430189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Дом\Downloads\orig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776" y="1916742"/>
            <a:ext cx="2287756" cy="174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895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C:\Users\Дом\Downloads\fullsiz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534"/>
            <a:ext cx="12192000" cy="6953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99296" y="245536"/>
            <a:ext cx="72879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Bookman Old Style" pitchFamily="18" charset="0"/>
              </a:rPr>
              <a:t>Саме степ із високим різнотрав’ям - «мов хвилясте, </a:t>
            </a:r>
            <a:r>
              <a:rPr lang="uk-UA" sz="2000" b="1" i="1" dirty="0" err="1">
                <a:latin typeface="Bookman Old Style" pitchFamily="18" charset="0"/>
              </a:rPr>
              <a:t>безбрежне</a:t>
            </a:r>
            <a:r>
              <a:rPr lang="uk-UA" sz="2000" b="1" i="1" dirty="0">
                <a:latin typeface="Bookman Old Style" pitchFamily="18" charset="0"/>
              </a:rPr>
              <a:t> море» - стає рятівним притулком для переслідуваних москалями козацьких і шведських загонів. Степові пахощі, мов цілющий бальзам, утихомирюють на якийсь час біль поразки, повертають «давні сили».</a:t>
            </a:r>
          </a:p>
        </p:txBody>
      </p:sp>
      <p:pic>
        <p:nvPicPr>
          <p:cNvPr id="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32013" y="-236730"/>
            <a:ext cx="3791177" cy="32481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757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Picture 12" descr="C:\Users\Дом\Downloads\gras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46411" y="2136339"/>
            <a:ext cx="95397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solidFill>
                  <a:schemeClr val="bg1"/>
                </a:solidFill>
                <a:latin typeface="Bookman Old Style" pitchFamily="18" charset="0"/>
              </a:rPr>
              <a:t>Степ дає відчуття нескореності, вічності. Автор малює його відповідно до фольклорної традиції, козацьких дум, у яких степ символізує волю, козацьку долю: «Шумів, шелестів, співав свою невгомонну пісню: про народи, які приходили туди, про бої, про кров, що напувала його, і про силу, що розвівалася з вітрами. Хто тільки не хотів опанувати його, - не дався». Адже «степ, як море, як нездійсненна мрія, </a:t>
            </a:r>
            <a:r>
              <a:rPr lang="uk-UA" sz="2400" b="1" i="1" dirty="0" err="1">
                <a:solidFill>
                  <a:schemeClr val="bg1"/>
                </a:solidFill>
                <a:latin typeface="Bookman Old Style" pitchFamily="18" charset="0"/>
              </a:rPr>
              <a:t>незаспокоєне</a:t>
            </a:r>
            <a:r>
              <a:rPr lang="uk-UA" sz="2400" b="1" i="1" dirty="0">
                <a:solidFill>
                  <a:schemeClr val="bg1"/>
                </a:solidFill>
                <a:latin typeface="Bookman Old Style" pitchFamily="18" charset="0"/>
              </a:rPr>
              <a:t> бажання, нез’ясоване стремління, як - українська душа».</a:t>
            </a:r>
          </a:p>
        </p:txBody>
      </p:sp>
    </p:spTree>
    <p:extLst>
      <p:ext uri="{BB962C8B-B14F-4D97-AF65-F5344CB8AC3E}">
        <p14:creationId xmlns:p14="http://schemas.microsoft.com/office/powerpoint/2010/main" val="17139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5892800" y="3276600"/>
            <a:ext cx="406400" cy="304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2196" r="-143" b="1334"/>
          <a:stretch/>
        </p:blipFill>
        <p:spPr bwMode="auto">
          <a:xfrm>
            <a:off x="1" y="0"/>
            <a:ext cx="12223084" cy="700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 descr="Rubo_k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09" b="95396" l="4400" r="90000">
                        <a14:foregroundMark x1="15733" y1="54731" x2="15733" y2="54731"/>
                        <a14:foregroundMark x1="21733" y1="67008" x2="21733" y2="67008"/>
                        <a14:foregroundMark x1="10933" y1="64962" x2="10933" y2="64962"/>
                        <a14:foregroundMark x1="64400" y1="76982" x2="64400" y2="76982"/>
                        <a14:foregroundMark x1="66400" y1="77494" x2="66400" y2="77494"/>
                        <a14:foregroundMark x1="67067" y1="79028" x2="67067" y2="79028"/>
                        <a14:foregroundMark x1="64800" y1="76982" x2="64800" y2="76982"/>
                        <a14:foregroundMark x1="60267" y1="75703" x2="60267" y2="75703"/>
                        <a14:foregroundMark x1="58667" y1="76471" x2="58667" y2="76471"/>
                        <a14:foregroundMark x1="59733" y1="78261" x2="59733" y2="78261"/>
                        <a14:foregroundMark x1="76667" y1="67008" x2="76667" y2="67008"/>
                        <a14:foregroundMark x1="78400" y1="66496" x2="78400" y2="66496"/>
                        <a14:foregroundMark x1="84800" y1="64450" x2="84800" y2="64450"/>
                        <a14:foregroundMark x1="47200" y1="71867" x2="47200" y2="71867"/>
                        <a14:foregroundMark x1="43200" y1="69309" x2="43200" y2="69309"/>
                        <a14:foregroundMark x1="41200" y1="71611" x2="41200" y2="71611"/>
                        <a14:foregroundMark x1="40533" y1="72634" x2="40533" y2="72634"/>
                        <a14:foregroundMark x1="36933" y1="71867" x2="36933" y2="71867"/>
                        <a14:foregroundMark x1="35200" y1="71611" x2="35200" y2="71611"/>
                        <a14:foregroundMark x1="36133" y1="93606" x2="35867" y2="93350"/>
                        <a14:foregroundMark x1="79733" y1="76471" x2="79733" y2="75959"/>
                        <a14:foregroundMark x1="80667" y1="75448" x2="80667" y2="75448"/>
                        <a14:foregroundMark x1="86800" y1="74680" x2="86800" y2="74680"/>
                        <a14:foregroundMark x1="88267" y1="72123" x2="88267" y2="72123"/>
                        <a14:foregroundMark x1="86800" y1="95396" x2="86800" y2="94629"/>
                        <a14:foregroundMark x1="26133" y1="78772" x2="26133" y2="78772"/>
                        <a14:foregroundMark x1="17867" y1="75703" x2="17867" y2="75703"/>
                        <a14:foregroundMark x1="19733" y1="76471" x2="19733" y2="76471"/>
                        <a14:foregroundMark x1="13867" y1="77494" x2="13867" y2="77494"/>
                        <a14:foregroundMark x1="10933" y1="80818" x2="11867" y2="80563"/>
                        <a14:foregroundMark x1="23467" y1="81330" x2="23467" y2="813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8" t="42894" r="12129" b="15106"/>
          <a:stretch/>
        </p:blipFill>
        <p:spPr bwMode="auto">
          <a:xfrm>
            <a:off x="3875964" y="3575337"/>
            <a:ext cx="8316036" cy="350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hlinkClick r:id="rId7" action="ppaction://hlinkfile"/>
          </p:cNvPr>
          <p:cNvPicPr>
            <a:picLocks noGrp="1"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848" l="12271" r="916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35" r="8553"/>
          <a:stretch>
            <a:fillRect/>
          </a:stretch>
        </p:blipFill>
        <p:spPr bwMode="auto">
          <a:xfrm flipH="1">
            <a:off x="3875964" y="3532915"/>
            <a:ext cx="4318766" cy="358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361" y="1643194"/>
            <a:ext cx="2639852" cy="5410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http://img-fotki.yandex.ru/get/5305/94689460.5c/0_5d41f_519071e9_XL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67282" y="700444"/>
            <a:ext cx="1872302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i.pinimg.com/564x/e1/07/e5/e107e524da43a1a681e60de2f37eb11b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575" b="99213" l="1596" r="100000">
                        <a14:foregroundMark x1="68972" y1="10236" x2="68972" y2="10236"/>
                        <a14:foregroundMark x1="73759" y1="11024" x2="73759" y2="11024"/>
                        <a14:foregroundMark x1="93262" y1="13911" x2="93262" y2="13123"/>
                        <a14:foregroundMark x1="47340" y1="15486" x2="47340" y2="15486"/>
                        <a14:foregroundMark x1="48582" y1="11811" x2="48582" y2="11811"/>
                        <a14:foregroundMark x1="47163" y1="14698" x2="47163" y2="14698"/>
                        <a14:foregroundMark x1="52482" y1="66142" x2="52482" y2="66142"/>
                        <a14:foregroundMark x1="48404" y1="66404" x2="45745" y2="68766"/>
                        <a14:foregroundMark x1="42376" y1="69554" x2="43262" y2="71654"/>
                        <a14:foregroundMark x1="77128" y1="68766" x2="77128" y2="68766"/>
                        <a14:foregroundMark x1="68617" y1="63517" x2="68617" y2="63517"/>
                        <a14:foregroundMark x1="71099" y1="58005" x2="75355" y2="58268"/>
                        <a14:foregroundMark x1="82270" y1="54856" x2="82270" y2="54856"/>
                        <a14:foregroundMark x1="84043" y1="51706" x2="87589" y2="52231"/>
                        <a14:foregroundMark x1="89894" y1="51444" x2="90248" y2="52493"/>
                        <a14:foregroundMark x1="90603" y1="52231" x2="90957" y2="54068"/>
                        <a14:foregroundMark x1="80674" y1="61417" x2="76596" y2="64304"/>
                        <a14:foregroundMark x1="75177" y1="63780" x2="73404" y2="67979"/>
                        <a14:foregroundMark x1="70745" y1="67192" x2="68440" y2="72966"/>
                        <a14:foregroundMark x1="59043" y1="69816" x2="57447" y2="77165"/>
                        <a14:foregroundMark x1="55851" y1="75853" x2="57447" y2="82152"/>
                        <a14:foregroundMark x1="62234" y1="78740" x2="67730" y2="82415"/>
                        <a14:foregroundMark x1="77482" y1="80577" x2="78723" y2="81627"/>
                        <a14:foregroundMark x1="80851" y1="80052" x2="87766" y2="80840"/>
                        <a14:foregroundMark x1="88121" y1="79003" x2="88121" y2="80577"/>
                        <a14:foregroundMark x1="87057" y1="71391" x2="87411" y2="73491"/>
                        <a14:foregroundMark x1="87411" y1="83990" x2="84397" y2="87402"/>
                        <a14:foregroundMark x1="74468" y1="89239" x2="74468" y2="89239"/>
                        <a14:foregroundMark x1="66135" y1="88976" x2="62234" y2="91339"/>
                        <a14:foregroundMark x1="54787" y1="91601" x2="50709" y2="92388"/>
                        <a14:foregroundMark x1="42376" y1="92388" x2="40780" y2="93963"/>
                        <a14:foregroundMark x1="39539" y1="93701" x2="38830" y2="95013"/>
                        <a14:foregroundMark x1="57624" y1="93701" x2="57979" y2="95801"/>
                        <a14:foregroundMark x1="60993" y1="91076" x2="67908" y2="95013"/>
                        <a14:foregroundMark x1="73936" y1="92913" x2="75355" y2="93963"/>
                        <a14:foregroundMark x1="12943" y1="93701" x2="12943" y2="97900"/>
                        <a14:foregroundMark x1="8511" y1="94751" x2="7092" y2="95538"/>
                        <a14:foregroundMark x1="5319" y1="92913" x2="3369" y2="89764"/>
                        <a14:foregroundMark x1="3901" y1="70079" x2="3901" y2="67979"/>
                        <a14:foregroundMark x1="3901" y1="60105" x2="3191" y2="593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5767" y="3013348"/>
            <a:ext cx="5286233" cy="4082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382192" y="261127"/>
            <a:ext cx="7625075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2800" b="1" i="1" cap="none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ookman Old Style" pitchFamily="18" charset="0"/>
              </a:rPr>
              <a:t>Образ степу в українській літературній традиції та українському фольклорі</a:t>
            </a:r>
          </a:p>
        </p:txBody>
      </p:sp>
    </p:spTree>
    <p:extLst>
      <p:ext uri="{BB962C8B-B14F-4D97-AF65-F5344CB8AC3E}">
        <p14:creationId xmlns:p14="http://schemas.microsoft.com/office/powerpoint/2010/main" val="9510677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трава, солнце, поле, колоски, солнечный свет, grass, the sun, field, spikelets, sunligh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41667"/>
            <a:ext cx="12192000" cy="69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155575" y="2674961"/>
            <a:ext cx="3350166" cy="4183039"/>
          </a:xfrm>
          <a:prstGeom prst="rect">
            <a:avLst/>
          </a:prstGeom>
          <a:noFill/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41" y="-724698"/>
            <a:ext cx="8168869" cy="40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61950" y="-7752"/>
            <a:ext cx="118681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Простір і час взаємозалежні й взаємозумовлені. "Ми не знаємо жодного явища в природі, яке не посідало би частини простору і частини часу", – пише В. Вернадський. Інший дослідник С. </a:t>
            </a:r>
            <a:r>
              <a:rPr lang="uk-UA" b="1" i="1" dirty="0" err="1" smtClean="0">
                <a:latin typeface="Bookman Old Style" pitchFamily="18" charset="0"/>
              </a:rPr>
              <a:t>Бабушкін</a:t>
            </a:r>
            <a:r>
              <a:rPr lang="uk-UA" b="1" i="1" dirty="0" smtClean="0">
                <a:latin typeface="Bookman Old Style" pitchFamily="18" charset="0"/>
              </a:rPr>
              <a:t>, розглядаючи проблему: "Що пов'язує простір і час у мистецтві?", наводить слова Ж. </a:t>
            </a:r>
            <a:r>
              <a:rPr lang="uk-UA" b="1" i="1" dirty="0" err="1" smtClean="0">
                <a:latin typeface="Bookman Old Style" pitchFamily="18" charset="0"/>
              </a:rPr>
              <a:t>Гюйо</a:t>
            </a:r>
            <a:r>
              <a:rPr lang="uk-UA" b="1" i="1" dirty="0" smtClean="0">
                <a:latin typeface="Bookman Old Style" pitchFamily="18" charset="0"/>
              </a:rPr>
              <a:t>: "Спробуйте уявити собі час як такий? Ви досягнете цього лише тим, що уя­вите собі простір. Ви будете змушені розташувати пос­лідовні явища в одну пряму лінію, вмістити одне явище в одній точці лінії, інше – в другій. Одне слово, для того, щоб уявити собі час, ви викличете ряд просторових образів". </a:t>
            </a:r>
            <a:br>
              <a:rPr lang="uk-UA" b="1" i="1" dirty="0" smtClean="0">
                <a:latin typeface="Bookman Old Style" pitchFamily="18" charset="0"/>
              </a:rPr>
            </a:br>
            <a:r>
              <a:rPr lang="uk-UA" b="1" i="1" dirty="0" smtClean="0">
                <a:latin typeface="Bookman Old Style" pitchFamily="18" charset="0"/>
              </a:rPr>
              <a:t/>
            </a:r>
            <a:br>
              <a:rPr lang="uk-UA" b="1" i="1" dirty="0" smtClean="0">
                <a:latin typeface="Bookman Old Style" pitchFamily="18" charset="0"/>
              </a:rPr>
            </a:br>
            <a:endParaRPr lang="uk-UA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40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Дом\Downloads\sky-3675019_960_7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3" cstate="print"/>
          <a:srcRect b="37758"/>
          <a:stretch>
            <a:fillRect/>
          </a:stretch>
        </p:blipFill>
        <p:spPr bwMode="auto">
          <a:xfrm>
            <a:off x="155575" y="2674961"/>
            <a:ext cx="3350166" cy="4183039"/>
          </a:xfrm>
          <a:prstGeom prst="rect">
            <a:avLst/>
          </a:prstGeom>
          <a:noFill/>
        </p:spPr>
      </p:pic>
      <p:pic>
        <p:nvPicPr>
          <p:cNvPr id="5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40" y="-1188722"/>
            <a:ext cx="8168869" cy="40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02775" y="258044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Тому О. </a:t>
            </a:r>
            <a:r>
              <a:rPr lang="uk-UA" b="1" i="1" dirty="0" err="1">
                <a:latin typeface="Bookman Old Style" pitchFamily="18" charset="0"/>
              </a:rPr>
              <a:t>Ухтомський</a:t>
            </a:r>
            <a:r>
              <a:rPr lang="uk-UA" b="1" i="1" dirty="0">
                <a:latin typeface="Bookman Old Style" pitchFamily="18" charset="0"/>
              </a:rPr>
              <a:t> запроваджує в науковий обіг термін </a:t>
            </a:r>
            <a:r>
              <a:rPr lang="uk-UA" b="1" i="1" dirty="0">
                <a:solidFill>
                  <a:srgbClr val="C00000"/>
                </a:solidFill>
                <a:latin typeface="Bookman Old Style" pitchFamily="18" charset="0"/>
              </a:rPr>
              <a:t>"</a:t>
            </a:r>
            <a:r>
              <a:rPr lang="uk-UA" b="1" i="1" dirty="0" err="1">
                <a:solidFill>
                  <a:srgbClr val="C00000"/>
                </a:solidFill>
                <a:latin typeface="Bookman Old Style" pitchFamily="18" charset="0"/>
              </a:rPr>
              <a:t>хронотоп</a:t>
            </a:r>
            <a:r>
              <a:rPr lang="uk-UA" b="1" i="1" dirty="0">
                <a:solidFill>
                  <a:srgbClr val="C00000"/>
                </a:solidFill>
                <a:latin typeface="Bookman Old Style" pitchFamily="18" charset="0"/>
              </a:rPr>
              <a:t>" </a:t>
            </a:r>
            <a:r>
              <a:rPr lang="uk-UA" b="1" i="1" dirty="0">
                <a:latin typeface="Bookman Old Style" pitchFamily="18" charset="0"/>
              </a:rPr>
              <a:t>на означення </a:t>
            </a:r>
            <a:r>
              <a:rPr lang="uk-UA" b="1" i="1" dirty="0" err="1">
                <a:solidFill>
                  <a:srgbClr val="C00000"/>
                </a:solidFill>
                <a:latin typeface="Bookman Old Style" pitchFamily="18" charset="0"/>
              </a:rPr>
              <a:t>часопростору</a:t>
            </a:r>
            <a:r>
              <a:rPr lang="uk-UA" b="1" i="1" dirty="0">
                <a:solidFill>
                  <a:srgbClr val="C00000"/>
                </a:solidFill>
                <a:latin typeface="Bookman Old Style" pitchFamily="18" charset="0"/>
              </a:rPr>
              <a:t>. </a:t>
            </a:r>
            <a:r>
              <a:rPr lang="uk-UA" b="1" i="1" dirty="0">
                <a:latin typeface="Bookman Old Style" pitchFamily="18" charset="0"/>
              </a:rPr>
              <a:t>Для світосприйняття художнього твору ним уперше ско­ристався М.</a:t>
            </a:r>
            <a:r>
              <a:rPr lang="uk-UA" b="1" i="1" dirty="0" err="1">
                <a:latin typeface="Bookman Old Style" pitchFamily="18" charset="0"/>
              </a:rPr>
              <a:t>Бахтін</a:t>
            </a:r>
            <a:r>
              <a:rPr lang="uk-UA" b="1" i="1" dirty="0">
                <a:latin typeface="Bookman Old Style" pitchFamily="18" charset="0"/>
              </a:rPr>
              <a:t>. На його думку, </a:t>
            </a:r>
            <a:r>
              <a:rPr lang="uk-UA" b="1" i="1" dirty="0" err="1">
                <a:latin typeface="Bookman Old Style" pitchFamily="18" charset="0"/>
              </a:rPr>
              <a:t>хронотоп</a:t>
            </a:r>
            <a:r>
              <a:rPr lang="uk-UA" b="1" i="1" dirty="0">
                <a:latin typeface="Bookman Old Style" pitchFamily="18" charset="0"/>
              </a:rPr>
              <a:t> – це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"суттєвий взаємозв'язок часових і просторових відносин, художньо освоєних у літературі..." </a:t>
            </a:r>
            <a:r>
              <a:rPr lang="uk-UA" b="1" i="1" dirty="0">
                <a:latin typeface="Bookman Old Style" pitchFamily="18" charset="0"/>
              </a:rPr>
              <a:t>Злиття </a:t>
            </a:r>
            <a:r>
              <a:rPr lang="uk-UA" b="1" i="1" dirty="0" err="1">
                <a:latin typeface="Bookman Old Style" pitchFamily="18" charset="0"/>
              </a:rPr>
              <a:t>часопросторових</a:t>
            </a:r>
            <a:r>
              <a:rPr lang="uk-UA" b="1" i="1" dirty="0">
                <a:latin typeface="Bookman Old Style" pitchFamily="18" charset="0"/>
              </a:rPr>
              <a:t> прикмет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"забезпечує естетично довершене ціннісне пізнання людини й с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віту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".</a:t>
            </a:r>
            <a:endParaRPr lang="uk-UA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43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Дом\Downloads\istockphoto-1184802478-612x6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Дом\Downloads\13392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6" b="99686" l="505" r="100000">
                        <a14:foregroundMark x1="12714" y1="3616" x2="12109" y2="4717"/>
                        <a14:foregroundMark x1="7871" y1="8333" x2="6862" y2="9434"/>
                        <a14:foregroundMark x1="6559" y1="17925" x2="6559" y2="20440"/>
                        <a14:foregroundMark x1="10293" y1="90252" x2="10293" y2="90252"/>
                        <a14:foregroundMark x1="56206" y1="85692" x2="56206" y2="86792"/>
                        <a14:foregroundMark x1="52472" y1="84434" x2="48739" y2="86164"/>
                        <a14:foregroundMark x1="41473" y1="86006" x2="41473" y2="86006"/>
                        <a14:foregroundMark x1="63068" y1="86792" x2="63068" y2="85377"/>
                        <a14:foregroundMark x1="65489" y1="76887" x2="67205" y2="82390"/>
                        <a14:foregroundMark x1="84561" y1="88522" x2="85166" y2="88522"/>
                        <a14:foregroundMark x1="89001" y1="80346" x2="89001" y2="80346"/>
                        <a14:foregroundMark x1="90515" y1="72642" x2="90515" y2="72642"/>
                        <a14:foregroundMark x1="91120" y1="66981" x2="90313" y2="67296"/>
                        <a14:foregroundMark x1="90918" y1="64465" x2="92735" y2="66981"/>
                        <a14:foregroundMark x1="94652" y1="77201" x2="95156" y2="80346"/>
                        <a14:foregroundMark x1="96670" y1="86164" x2="95762" y2="91195"/>
                        <a14:foregroundMark x1="91826" y1="91509" x2="89001" y2="94025"/>
                        <a14:foregroundMark x1="79919" y1="90252" x2="77497" y2="92925"/>
                        <a14:foregroundMark x1="70333" y1="90881" x2="70333" y2="90881"/>
                        <a14:foregroundMark x1="45207" y1="15252" x2="45207" y2="15252"/>
                        <a14:foregroundMark x1="42583" y1="11792" x2="42583" y2="11792"/>
                        <a14:foregroundMark x1="42886" y1="7704" x2="42886" y2="7704"/>
                        <a14:foregroundMark x1="39556" y1="5346" x2="39556" y2="5346"/>
                        <a14:foregroundMark x1="77094" y1="57704" x2="77094" y2="57704"/>
                        <a14:foregroundMark x1="82139" y1="41195" x2="82139" y2="41195"/>
                        <a14:foregroundMark x1="83956" y1="41509" x2="83956" y2="42925"/>
                        <a14:foregroundMark x1="84561" y1="45755" x2="84763" y2="47327"/>
                        <a14:foregroundMark x1="10595" y1="88522" x2="11403" y2="88522"/>
                        <a14:foregroundMark x1="87891" y1="61006" x2="87891" y2="61006"/>
                        <a14:foregroundMark x1="87386" y1="59119" x2="87386" y2="59119"/>
                        <a14:foregroundMark x1="87386" y1="55975" x2="87386" y2="55975"/>
                        <a14:foregroundMark x1="87386" y1="53931" x2="87386" y2="53931"/>
                        <a14:foregroundMark x1="86478" y1="50786" x2="86983" y2="52516"/>
                        <a14:foregroundMark x1="90010" y1="62893" x2="90010" y2="62893"/>
                        <a14:foregroundMark x1="92432" y1="64780" x2="94046" y2="66509"/>
                        <a14:foregroundMark x1="98385" y1="70597" x2="98587" y2="71698"/>
                        <a14:foregroundMark x1="7064" y1="9119" x2="7064" y2="9119"/>
                        <a14:foregroundMark x1="1816" y1="5975" x2="1816" y2="5975"/>
                        <a14:foregroundMark x1="82846" y1="59591" x2="82846" y2="59591"/>
                        <a14:foregroundMark x1="80020" y1="48585" x2="80020" y2="48585"/>
                        <a14:foregroundMark x1="41372" y1="63365" x2="41372" y2="63365"/>
                        <a14:foregroundMark x1="10898" y1="79403" x2="10898" y2="79403"/>
                        <a14:foregroundMark x1="13724" y1="64623" x2="13724" y2="65881"/>
                        <a14:foregroundMark x1="12916" y1="72799" x2="12311" y2="73113"/>
                        <a14:foregroundMark x1="6256" y1="77830" x2="6256" y2="81289"/>
                        <a14:foregroundMark x1="4642" y1="95755" x2="6256" y2="95126"/>
                        <a14:foregroundMark x1="1816" y1="87893" x2="1816" y2="87893"/>
                        <a14:foregroundMark x1="3229" y1="74371" x2="3229" y2="74371"/>
                        <a14:foregroundMark x1="3027" y1="66195" x2="2825" y2="67767"/>
                        <a14:foregroundMark x1="1816" y1="97327" x2="1816" y2="97327"/>
                        <a14:foregroundMark x1="86680" y1="67453" x2="86680" y2="67453"/>
                        <a14:foregroundMark x1="98789" y1="73428" x2="98789" y2="73428"/>
                        <a14:foregroundMark x1="96569" y1="69340" x2="96569" y2="69340"/>
                        <a14:foregroundMark x1="95560" y1="69654" x2="95560" y2="69654"/>
                        <a14:foregroundMark x1="98385" y1="79403" x2="98385" y2="79403"/>
                        <a14:backgroundMark x1="97578" y1="70597" x2="97578" y2="70597"/>
                        <a14:backgroundMark x1="97982" y1="63050" x2="97982" y2="63050"/>
                        <a14:backgroundMark x1="98587" y1="76887" x2="98587" y2="76887"/>
                        <a14:backgroundMark x1="71342" y1="8333" x2="71342" y2="8333"/>
                        <a14:backgroundMark x1="64682" y1="18711" x2="64682" y2="18711"/>
                        <a14:backgroundMark x1="58628" y1="11164" x2="58224" y2="8962"/>
                        <a14:backgroundMark x1="57417" y1="7390" x2="57417" y2="7390"/>
                        <a14:backgroundMark x1="46115" y1="14937" x2="46115" y2="14937"/>
                        <a14:backgroundMark x1="31685" y1="2673" x2="31685" y2="2673"/>
                        <a14:backgroundMark x1="28456" y1="2044" x2="28456" y2="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2533"/>
            <a:ext cx="7224810" cy="50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5230" y="-9233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115654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506716" y="311769"/>
            <a:ext cx="4718094" cy="2214581"/>
          </a:xfrm>
          <a:prstGeom prst="rect">
            <a:avLst/>
          </a:prstGeom>
          <a:noFill/>
        </p:spPr>
      </p:pic>
      <p:pic>
        <p:nvPicPr>
          <p:cNvPr id="17" name="Picture 6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451987" y="4145757"/>
            <a:ext cx="4794441" cy="2484276"/>
          </a:xfrm>
          <a:prstGeom prst="rect">
            <a:avLst/>
          </a:prstGeom>
          <a:noFill/>
        </p:spPr>
      </p:pic>
      <p:pic>
        <p:nvPicPr>
          <p:cNvPr id="1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 rotWithShape="1">
          <a:blip r:embed="rId10" cstate="print"/>
          <a:srcRect t="-1" b="13627"/>
          <a:stretch/>
        </p:blipFill>
        <p:spPr bwMode="auto">
          <a:xfrm flipH="1">
            <a:off x="5072024" y="2690258"/>
            <a:ext cx="2534923" cy="416774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88155" y="1222198"/>
            <a:ext cx="442642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В основі ж написання будь-якого художнього твору на історичну тему лежать два фактори: </a:t>
            </a:r>
            <a:r>
              <a:rPr lang="uk-UA" b="1" i="1" dirty="0">
                <a:solidFill>
                  <a:srgbClr val="C00000"/>
                </a:solidFill>
                <a:latin typeface="Bookman Old Style" pitchFamily="18" charset="0"/>
              </a:rPr>
              <a:t>фактор худож­нього вимислу </a:t>
            </a:r>
            <a:r>
              <a:rPr lang="uk-UA" b="1" i="1" dirty="0">
                <a:latin typeface="Bookman Old Style" pitchFamily="18" charset="0"/>
              </a:rPr>
              <a:t>і </a:t>
            </a:r>
            <a:r>
              <a:rPr lang="uk-UA" b="1" i="1" dirty="0">
                <a:solidFill>
                  <a:srgbClr val="C00000"/>
                </a:solidFill>
                <a:latin typeface="Bookman Old Style" pitchFamily="18" charset="0"/>
              </a:rPr>
              <a:t>фактор правдивості зображуваного. </a:t>
            </a:r>
            <a:r>
              <a:rPr lang="uk-UA" b="1" i="1" dirty="0">
                <a:latin typeface="Bookman Old Style" pitchFamily="18" charset="0"/>
              </a:rPr>
              <a:t>Тому, відтворюючи становище Гетьманщини на початку </a:t>
            </a:r>
            <a:r>
              <a:rPr lang="uk-UA" b="1" i="1" dirty="0" smtClean="0">
                <a:latin typeface="Bookman Old Style" pitchFamily="18" charset="0"/>
              </a:rPr>
              <a:t>              XVIII </a:t>
            </a:r>
            <a:r>
              <a:rPr lang="uk-UA" b="1" i="1" dirty="0">
                <a:latin typeface="Bookman Old Style" pitchFamily="18" charset="0"/>
              </a:rPr>
              <a:t>ст., Б. Лепкий базує художній </a:t>
            </a:r>
            <a:r>
              <a:rPr lang="uk-UA" b="1" i="1" dirty="0" err="1">
                <a:latin typeface="Bookman Old Style" pitchFamily="18" charset="0"/>
              </a:rPr>
              <a:t>часопростір</a:t>
            </a:r>
            <a:r>
              <a:rPr lang="uk-UA" b="1" i="1" dirty="0">
                <a:latin typeface="Bookman Old Style" pitchFamily="18" charset="0"/>
              </a:rPr>
              <a:t> повісті "Мотря" на реальній історичній ситуації.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045956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Дом\Downloads\istockphoto-1184802478-612x6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7910" y="-267542"/>
            <a:ext cx="5384042" cy="3629431"/>
          </a:xfrm>
          <a:prstGeom prst="rect">
            <a:avLst/>
          </a:prstGeom>
          <a:noFill/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5230" y="-9233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115654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Дом\Downloads\156_brandt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32" b="100000" l="0" r="99750">
                        <a14:foregroundMark x1="61250" y1="49161" x2="61250" y2="49161"/>
                        <a14:foregroundMark x1="60875" y1="46141" x2="60250" y2="45805"/>
                        <a14:foregroundMark x1="65625" y1="30369" x2="65625" y2="30369"/>
                        <a14:foregroundMark x1="50625" y1="21141" x2="50625" y2="21141"/>
                        <a14:foregroundMark x1="13250" y1="53356" x2="13250" y2="53356"/>
                        <a14:foregroundMark x1="21500" y1="56040" x2="21500" y2="56040"/>
                        <a14:foregroundMark x1="13875" y1="52685" x2="14875" y2="52685"/>
                        <a14:foregroundMark x1="15375" y1="51174" x2="16500" y2="52013"/>
                        <a14:foregroundMark x1="21875" y1="56376" x2="21875" y2="56376"/>
                        <a14:foregroundMark x1="16500" y1="60738" x2="16500" y2="60738"/>
                        <a14:foregroundMark x1="11125" y1="59899" x2="11125" y2="61074"/>
                        <a14:foregroundMark x1="54750" y1="25503" x2="54750" y2="25503"/>
                        <a14:foregroundMark x1="48375" y1="16946" x2="48375" y2="16946"/>
                        <a14:foregroundMark x1="54750" y1="29362" x2="54750" y2="29362"/>
                        <a14:foregroundMark x1="53375" y1="24497" x2="53375" y2="24497"/>
                        <a14:backgroundMark x1="5250" y1="71477" x2="5250" y2="71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379" y="1979554"/>
            <a:ext cx="6806641" cy="507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048466" y="2321278"/>
            <a:ext cx="3348088" cy="1941600"/>
          </a:xfrm>
          <a:prstGeom prst="rect">
            <a:avLst/>
          </a:prstGeom>
          <a:noFill/>
        </p:spPr>
      </p:pic>
      <p:pic>
        <p:nvPicPr>
          <p:cNvPr id="21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 rotWithShape="1">
          <a:blip r:embed="rId9" cstate="print"/>
          <a:srcRect t="-1" b="13627"/>
          <a:stretch/>
        </p:blipFill>
        <p:spPr bwMode="auto">
          <a:xfrm flipH="1">
            <a:off x="4226917" y="2863709"/>
            <a:ext cx="2534923" cy="4167742"/>
          </a:xfrm>
          <a:prstGeom prst="rect">
            <a:avLst/>
          </a:prstGeom>
          <a:noFill/>
        </p:spPr>
      </p:pic>
      <p:sp>
        <p:nvSpPr>
          <p:cNvPr id="22" name="Прямоугольник 21"/>
          <p:cNvSpPr/>
          <p:nvPr/>
        </p:nvSpPr>
        <p:spPr>
          <a:xfrm>
            <a:off x="165827" y="1677555"/>
            <a:ext cx="495208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І хоча хроно­логічні рамки змальованого обіймають                      1706–1707 роки, автор не обмежується лише цим періодом. Саме тому він прагне віддати належне усім 20-ти рокам гетьманування Івана Мазепи. Адже увійшов цей період у історію як "</a:t>
            </a:r>
            <a:r>
              <a:rPr lang="uk-UA" b="1" i="1" dirty="0" err="1" smtClean="0">
                <a:latin typeface="Bookman Old Style" pitchFamily="18" charset="0"/>
              </a:rPr>
              <a:t>періклів</a:t>
            </a:r>
            <a:r>
              <a:rPr lang="uk-UA" b="1" i="1" dirty="0" smtClean="0">
                <a:latin typeface="Bookman Old Style" pitchFamily="18" charset="0"/>
              </a:rPr>
              <a:t> вік розвою України"                            (Ю. Іванченко) або як "золота доба" 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(Д. Дорошенко). </a:t>
            </a:r>
            <a:endParaRPr lang="uk-UA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60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Дом\Downloads\istockphoto-1184802478-612x6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Батуринська трагедія стукає в українське серце. – Краснопілля Край  Слобожанський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96" b="98990" l="16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61" y="519065"/>
            <a:ext cx="8900352" cy="659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87055" y="422329"/>
            <a:ext cx="5069911" cy="3190516"/>
          </a:xfrm>
          <a:prstGeom prst="rect">
            <a:avLst/>
          </a:prstGeom>
          <a:noFill/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5230" y="-9233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115654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ом\Downloads\sosnovaya-vetka-narisovannay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3636"/>
            <a:ext cx="3231255" cy="43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Дом\Downloads\firtreepng372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95885" cy="267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Дом\Downloads\sosnovaya-vetka-narisovannaya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95907"/>
            <a:ext cx="2247900" cy="2843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444501" y="1223277"/>
            <a:ext cx="869433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Мазепа поклав край Руїні, яка остаточно знесилила Українську козацьку військову державу, стабілізував життя народу, дбав про освіту і культуру, розбудовував церкви, укріплював міста. </a:t>
            </a:r>
            <a:r>
              <a:rPr lang="uk-UA" b="1" i="1" dirty="0" smtClean="0">
                <a:latin typeface="Bookman Old Style" pitchFamily="18" charset="0"/>
              </a:rPr>
              <a:t>То був час загального добробуту україн­ців. Відгомін його знаходимо в повісті у величезному </a:t>
            </a:r>
            <a:r>
              <a:rPr lang="uk-UA" b="1" i="1" dirty="0" err="1" smtClean="0">
                <a:latin typeface="Bookman Old Style" pitchFamily="18" charset="0"/>
              </a:rPr>
              <a:t>хронотопі</a:t>
            </a:r>
            <a:r>
              <a:rPr lang="uk-UA" b="1" i="1" dirty="0" smtClean="0">
                <a:latin typeface="Bookman Old Style" pitchFamily="18" charset="0"/>
              </a:rPr>
              <a:t> </a:t>
            </a:r>
            <a:r>
              <a:rPr lang="uk-UA" b="1" i="1" dirty="0" err="1" smtClean="0">
                <a:latin typeface="Bookman Old Style" pitchFamily="18" charset="0"/>
              </a:rPr>
              <a:t>побутовості</a:t>
            </a:r>
            <a:r>
              <a:rPr lang="uk-UA" b="1" i="1" dirty="0" smtClean="0">
                <a:latin typeface="Bookman Old Style" pitchFamily="18" charset="0"/>
              </a:rPr>
              <a:t>.</a:t>
            </a:r>
            <a:endParaRPr lang="uk-UA" b="1" i="1" dirty="0">
              <a:latin typeface="Bookman Old Style" pitchFamily="18" charset="0"/>
            </a:endParaRPr>
          </a:p>
        </p:txBody>
      </p:sp>
      <p:pic>
        <p:nvPicPr>
          <p:cNvPr id="19" name="Picture 6" descr="C:\Users\Дом\Downloads\slide-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8432" l="58008" r="91016">
                        <a14:foregroundMark x1="61230" y1="48955" x2="61230" y2="48955"/>
                        <a14:foregroundMark x1="60645" y1="44425" x2="60645" y2="44425"/>
                        <a14:foregroundMark x1="59180" y1="53833" x2="59180" y2="53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69" r="9254"/>
          <a:stretch/>
        </p:blipFill>
        <p:spPr bwMode="auto">
          <a:xfrm>
            <a:off x="9777062" y="3105807"/>
            <a:ext cx="2414938" cy="375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Дом\Downloads\1200px-POL_COA_Kurcz.svg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0612" y="2846151"/>
            <a:ext cx="1372899" cy="194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Дом\Downloads\sosnovaya-vetka-narisovannay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274" y="3246788"/>
            <a:ext cx="2656838" cy="43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C:\Users\Дом\Downloads\sosnovaya-vetka-narisovannaya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1" y="-115655"/>
            <a:ext cx="3289110" cy="43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Дом\Downloads\sosnovaya-vetka-narisovannaya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8"/>
          <a:stretch/>
        </p:blipFill>
        <p:spPr bwMode="auto">
          <a:xfrm rot="10800000" flipH="1">
            <a:off x="0" y="2815875"/>
            <a:ext cx="2101681" cy="43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91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о время жатвы на Украине, 1883 - Иван Айвазовский - WikiArt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66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959792" y="6451558"/>
            <a:ext cx="496642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1400" b="1" i="1" dirty="0">
                <a:solidFill>
                  <a:schemeClr val="bg1"/>
                </a:solidFill>
                <a:latin typeface="Bookman Old Style" pitchFamily="18" charset="0"/>
              </a:rPr>
              <a:t>Іван </a:t>
            </a:r>
            <a:r>
              <a:rPr lang="uk-UA" sz="1400" b="1" i="1" dirty="0" err="1">
                <a:solidFill>
                  <a:schemeClr val="bg1"/>
                </a:solidFill>
                <a:latin typeface="Bookman Old Style" pitchFamily="18" charset="0"/>
              </a:rPr>
              <a:t>Айвазовский</a:t>
            </a:r>
            <a:r>
              <a:rPr lang="uk-UA" sz="1400" b="1" i="1" dirty="0">
                <a:solidFill>
                  <a:schemeClr val="bg1"/>
                </a:solidFill>
                <a:latin typeface="Bookman Old Style" pitchFamily="18" charset="0"/>
              </a:rPr>
              <a:t>. Під час жнив в Україні (1883)</a:t>
            </a:r>
            <a:endParaRPr lang="uk-UA" sz="1400" i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5343" y="417370"/>
            <a:ext cx="1075898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Простір степу і непевний, тривожний час сприяють становленню величезного кризового </a:t>
            </a:r>
            <a:r>
              <a:rPr lang="uk-UA" b="1" i="1" dirty="0" err="1" smtClean="0">
                <a:latin typeface="Bookman Old Style" pitchFamily="18" charset="0"/>
              </a:rPr>
              <a:t>хронотопу</a:t>
            </a:r>
            <a:r>
              <a:rPr lang="uk-UA" b="1" i="1" dirty="0" smtClean="0">
                <a:latin typeface="Bookman Old Style" pitchFamily="18" charset="0"/>
              </a:rPr>
              <a:t> порога. "Час у цьому </a:t>
            </a:r>
            <a:r>
              <a:rPr lang="uk-UA" b="1" i="1" dirty="0" err="1" smtClean="0">
                <a:latin typeface="Bookman Old Style" pitchFamily="18" charset="0"/>
              </a:rPr>
              <a:t>хронотопі</a:t>
            </a:r>
            <a:r>
              <a:rPr lang="uk-UA" b="1" i="1" dirty="0" smtClean="0">
                <a:latin typeface="Bookman Old Style" pitchFamily="18" charset="0"/>
              </a:rPr>
              <a:t>, по суті, є миттю, яка наче не має тривалості і випадає з нормального протікання бі­ографічного часу". 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У Б. Лепкого поріг існує в тісному переплетенні з побутовим </a:t>
            </a:r>
            <a:r>
              <a:rPr lang="uk-UA" b="1" i="1" dirty="0" err="1" smtClean="0">
                <a:latin typeface="Bookman Old Style" pitchFamily="18" charset="0"/>
              </a:rPr>
              <a:t>хронотопом</a:t>
            </a:r>
            <a:r>
              <a:rPr lang="uk-UA" b="1" i="1" dirty="0" smtClean="0">
                <a:latin typeface="Bookman Old Style" pitchFamily="18" charset="0"/>
              </a:rPr>
              <a:t>. Пізнаються вони найчастіше через </a:t>
            </a:r>
            <a:r>
              <a:rPr lang="uk-UA" b="1" i="1" dirty="0" err="1" smtClean="0">
                <a:latin typeface="Bookman Old Style" pitchFamily="18" charset="0"/>
              </a:rPr>
              <a:t>часопростір</a:t>
            </a:r>
            <a:r>
              <a:rPr lang="uk-UA" b="1" i="1" dirty="0" smtClean="0">
                <a:latin typeface="Bookman Old Style" pitchFamily="18" charset="0"/>
              </a:rPr>
              <a:t> дороги. Чітке виявлення </a:t>
            </a:r>
            <a:r>
              <a:rPr lang="uk-UA" b="1" i="1" dirty="0" err="1" smtClean="0">
                <a:latin typeface="Bookman Old Style" pitchFamily="18" charset="0"/>
              </a:rPr>
              <a:t>хронотопу</a:t>
            </a:r>
            <a:r>
              <a:rPr lang="uk-UA" b="1" i="1" dirty="0" smtClean="0">
                <a:latin typeface="Bookman Old Style" pitchFamily="18" charset="0"/>
              </a:rPr>
              <a:t> дороги маємо в оглядинах гетьманом Києва, подорожі </a:t>
            </a:r>
            <a:r>
              <a:rPr lang="uk-UA" b="1" i="1" dirty="0" err="1" smtClean="0">
                <a:latin typeface="Bookman Old Style" pitchFamily="18" charset="0"/>
              </a:rPr>
              <a:t>Чуйкевича</a:t>
            </a:r>
            <a:r>
              <a:rPr lang="uk-UA" b="1" i="1" dirty="0" smtClean="0">
                <a:latin typeface="Bookman Old Style" pitchFamily="18" charset="0"/>
              </a:rPr>
              <a:t> у Ковалівку та генерального судді у </a:t>
            </a:r>
            <a:r>
              <a:rPr lang="ru-RU" b="1" i="1" dirty="0" smtClean="0">
                <a:latin typeface="Bookman Old Style" pitchFamily="18" charset="0"/>
              </a:rPr>
              <a:t>Батурин</a:t>
            </a:r>
            <a:r>
              <a:rPr lang="ru-RU" b="1" i="1" dirty="0">
                <a:latin typeface="Bookman Old Style" pitchFamily="18" charset="0"/>
              </a:rPr>
              <a:t>.</a:t>
            </a:r>
            <a:br>
              <a:rPr lang="ru-RU" b="1" i="1" dirty="0">
                <a:latin typeface="Bookman Old Style" pitchFamily="18" charset="0"/>
              </a:rPr>
            </a:br>
            <a:endParaRPr lang="uk-UA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8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2341" y="-276490"/>
            <a:ext cx="5069911" cy="3190516"/>
          </a:xfrm>
          <a:prstGeom prst="rect">
            <a:avLst/>
          </a:prstGeom>
          <a:noFill/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Дом\Downloads\sosnovaya-vetka-narisovannaya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93636"/>
            <a:ext cx="3231255" cy="43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Дом\Downloads\sosnovaya-vetka-narisovannay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27798"/>
            <a:ext cx="2247900" cy="3439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5404513" y="161128"/>
            <a:ext cx="66191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1" dirty="0" smtClean="0">
                <a:latin typeface="Bookman Old Style" pitchFamily="18" charset="0"/>
              </a:rPr>
              <a:t>Художній час тут, сказати б, буденний, з інтригами, конфліктами, дріб'язковими проблемами, він протяжний, нудотний, подекуди наближається до циклічного, прикмети якого, за М. </a:t>
            </a:r>
            <a:r>
              <a:rPr lang="uk-UA" b="1" i="1" dirty="0" err="1" smtClean="0">
                <a:latin typeface="Bookman Old Style" pitchFamily="18" charset="0"/>
              </a:rPr>
              <a:t>Бахтіним</a:t>
            </a:r>
            <a:r>
              <a:rPr lang="uk-UA" b="1" i="1" dirty="0" smtClean="0">
                <a:latin typeface="Bookman Old Style" pitchFamily="18" charset="0"/>
              </a:rPr>
              <a:t>, "прості, грубо-матеріальні, міцно зрослися з побутовими </a:t>
            </a:r>
            <a:r>
              <a:rPr lang="uk-UA" b="1" i="1" dirty="0" err="1" smtClean="0">
                <a:latin typeface="Bookman Old Style" pitchFamily="18" charset="0"/>
              </a:rPr>
              <a:t>локальностями</a:t>
            </a:r>
            <a:r>
              <a:rPr lang="uk-UA" b="1" i="1" dirty="0" smtClean="0">
                <a:latin typeface="Bookman Old Style" pitchFamily="18" charset="0"/>
              </a:rPr>
              <a:t>". І хоча у "Мотрі" немає повторення з дня на день одних і тих же дій, складається враження, що життя героїв минає у незмінному ритмі. Інакше чим пояснити те, що Б.Лепкий аж у трьох розділах ("Ранком", "На фортеці", "Марія-Магдалина") описує життя-буття всього лиш однієї половини дня гетьмана і більше до цього не повертається? Виступають наперед і суто матеріальні потреби. Наприклад, для генерального судді Василя Кочубея найголовніше смачно поїсти, випити й добре виспатися. Від його неспокійної молодості залишилася тільки колекція зброї.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pic>
        <p:nvPicPr>
          <p:cNvPr id="16" name="Picture 4" descr="Книга «Мазепа. Книга 1. Мотря» – Богдан Лепкий, купити за ціною 155.00 на  YAKABOO: 978-088-0006-79-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29" y="54608"/>
            <a:ext cx="1961243" cy="27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8222" r="6135" b="5617"/>
          <a:stretch/>
        </p:blipFill>
        <p:spPr>
          <a:xfrm>
            <a:off x="2389897" y="1663609"/>
            <a:ext cx="1682715" cy="250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853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Файл:Будинок мазепи в києві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3075" name="Picture 3" descr="C:\Users\Дом\Downloads\800px-Будинок_мазепи_в_києві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7" b="95274" l="5875" r="90000">
                        <a14:foregroundMark x1="57250" y1="83743" x2="57250" y2="83743"/>
                        <a14:foregroundMark x1="33750" y1="78828" x2="33250" y2="81853"/>
                        <a14:foregroundMark x1="29625" y1="84877" x2="27500" y2="87524"/>
                        <a14:foregroundMark x1="19750" y1="81285" x2="19125" y2="82987"/>
                        <a14:foregroundMark x1="17250" y1="80718" x2="30500" y2="92817"/>
                        <a14:foregroundMark x1="50750" y1="86200" x2="56375" y2="89414"/>
                        <a14:foregroundMark x1="66500" y1="88091" x2="71250" y2="88091"/>
                        <a14:foregroundMark x1="80500" y1="86767" x2="82000" y2="87335"/>
                        <a14:foregroundMark x1="87875" y1="89981" x2="87875" y2="89981"/>
                        <a14:foregroundMark x1="87375" y1="82798" x2="87375" y2="82798"/>
                        <a14:foregroundMark x1="85000" y1="82420" x2="80625" y2="85066"/>
                        <a14:foregroundMark x1="74750" y1="81664" x2="74750" y2="85444"/>
                        <a14:foregroundMark x1="71375" y1="90548" x2="80875" y2="93762"/>
                        <a14:foregroundMark x1="83000" y1="93006" x2="83000" y2="93006"/>
                        <a14:foregroundMark x1="86250" y1="88469" x2="87875" y2="90548"/>
                        <a14:foregroundMark x1="88625" y1="90548" x2="86625" y2="89225"/>
                        <a14:foregroundMark x1="42750" y1="85633" x2="29625" y2="88469"/>
                        <a14:foregroundMark x1="17125" y1="86200" x2="16750" y2="88091"/>
                        <a14:foregroundMark x1="14625" y1="87524" x2="10875" y2="90359"/>
                        <a14:foregroundMark x1="5875" y1="87335" x2="6500" y2="88091"/>
                        <a14:foregroundMark x1="56625" y1="88658" x2="59375" y2="87902"/>
                        <a14:foregroundMark x1="69750" y1="85444" x2="69375" y2="89414"/>
                        <a14:foregroundMark x1="62750" y1="91682" x2="62750" y2="91682"/>
                        <a14:foregroundMark x1="63375" y1="93195" x2="63375" y2="93195"/>
                        <a14:foregroundMark x1="56875" y1="93573" x2="56875" y2="93573"/>
                        <a14:foregroundMark x1="43625" y1="13611" x2="43625" y2="13611"/>
                        <a14:foregroundMark x1="41125" y1="11720" x2="41125" y2="11720"/>
                        <a14:foregroundMark x1="45750" y1="10586" x2="45750" y2="10586"/>
                        <a14:foregroundMark x1="37750" y1="9830" x2="37750" y2="9830"/>
                        <a14:foregroundMark x1="83000" y1="20227" x2="83000" y2="20227"/>
                        <a14:backgroundMark x1="27625" y1="2457" x2="27625" y2="2457"/>
                        <a14:backgroundMark x1="32000" y1="6049" x2="32000" y2="6049"/>
                        <a14:backgroundMark x1="49000" y1="4726" x2="49000" y2="47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2058116"/>
            <a:ext cx="9880979" cy="503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6-2-leaves-png-fi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>
            <a:off x="-2740391" y="1951149"/>
            <a:ext cx="7422055" cy="286932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129051" y="7937"/>
            <a:ext cx="98536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Простір у цьому </a:t>
            </a:r>
            <a:r>
              <a:rPr lang="uk-UA" b="1" i="1" dirty="0" err="1" smtClean="0">
                <a:latin typeface="Bookman Old Style" pitchFamily="18" charset="0"/>
              </a:rPr>
              <a:t>хронотопі</a:t>
            </a:r>
            <a:r>
              <a:rPr lang="uk-UA" b="1" i="1" dirty="0" smtClean="0">
                <a:latin typeface="Bookman Old Style" pitchFamily="18" charset="0"/>
              </a:rPr>
              <a:t> має закритий характер. Основною його одиницею є двір (</a:t>
            </a:r>
            <a:r>
              <a:rPr lang="uk-UA" b="1" i="1" dirty="0" err="1" smtClean="0">
                <a:latin typeface="Bookman Old Style" pitchFamily="18" charset="0"/>
              </a:rPr>
              <a:t>двір</a:t>
            </a:r>
            <a:r>
              <a:rPr lang="uk-UA" b="1" i="1" dirty="0" smtClean="0">
                <a:latin typeface="Bookman Old Style" pitchFamily="18" charset="0"/>
              </a:rPr>
              <a:t> гетьмана у Києві і Бахмачі, генерального судді – у </a:t>
            </a:r>
            <a:r>
              <a:rPr lang="uk-UA" b="1" i="1" dirty="0" err="1" smtClean="0">
                <a:latin typeface="Bookman Old Style" pitchFamily="18" charset="0"/>
              </a:rPr>
              <a:t>Ковалівці</a:t>
            </a:r>
            <a:r>
              <a:rPr lang="uk-UA" b="1" i="1" dirty="0" smtClean="0">
                <a:latin typeface="Bookman Old Style" pitchFamily="18" charset="0"/>
              </a:rPr>
              <a:t> й Батурині). Використовуючи </a:t>
            </a:r>
            <a:r>
              <a:rPr lang="uk-UA" b="1" i="1" dirty="0" err="1" smtClean="0">
                <a:latin typeface="Bookman Old Style" pitchFamily="18" charset="0"/>
              </a:rPr>
              <a:t>топос</a:t>
            </a:r>
            <a:r>
              <a:rPr lang="uk-UA" b="1" i="1" dirty="0" smtClean="0">
                <a:latin typeface="Bookman Old Style" pitchFamily="18" charset="0"/>
              </a:rPr>
              <a:t> двору, Б.Лепкий продовжує традиції змалювання обмеженого простору </a:t>
            </a:r>
            <a:r>
              <a:rPr lang="uk-UA" b="1" i="1" dirty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і констатує на тому, що у період Мазепиного правління значно поліпшилося становище ко­зацької верхівки. Хоч автор відтворює побут лише у ма­єтку гетьмана та генерального судді, розкуті, вільні дії старшин свідчать: з одиничного можна робити висновок про становище загалу. </a:t>
            </a:r>
            <a:endParaRPr lang="uk-UA" b="1" i="1" dirty="0">
              <a:latin typeface="Bookman Old Style" pitchFamily="18" charset="0"/>
            </a:endParaRPr>
          </a:p>
        </p:txBody>
      </p:sp>
      <p:pic>
        <p:nvPicPr>
          <p:cNvPr id="9" name="Picture 2" descr="C:\Users\User\Desktop\6-2-leaves-png-fil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 flipH="1" flipV="1">
            <a:off x="8787950" y="3444751"/>
            <a:ext cx="4542642" cy="2265457"/>
          </a:xfrm>
          <a:prstGeom prst="rect">
            <a:avLst/>
          </a:prstGeom>
          <a:noFill/>
        </p:spPr>
      </p:pic>
      <p:pic>
        <p:nvPicPr>
          <p:cNvPr id="10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5" cstate="print"/>
          <a:srcRect b="37758"/>
          <a:stretch>
            <a:fillRect/>
          </a:stretch>
        </p:blipFill>
        <p:spPr bwMode="auto">
          <a:xfrm>
            <a:off x="8513870" y="2674961"/>
            <a:ext cx="3350166" cy="41830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80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412" y="-303784"/>
            <a:ext cx="5069911" cy="3190516"/>
          </a:xfrm>
          <a:prstGeom prst="rect">
            <a:avLst/>
          </a:prstGeom>
          <a:noFill/>
        </p:spPr>
      </p:pic>
      <p:pic>
        <p:nvPicPr>
          <p:cNvPr id="9" name="Picture 8" descr="C:\Users\User\Desktop\artage-io-thumb-6bc1fc0bd5939dcb45f936430d14ee4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2797791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072024" y="1274414"/>
            <a:ext cx="67642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i="1" dirty="0">
                <a:latin typeface="Bookman Old Style" pitchFamily="18" charset="0"/>
              </a:rPr>
              <a:t>Особливе акцентування на дета­лях побуту. Так, у гетьманському палаці маємо і пухнас­ті перські килими, і шафи з мосяжними ґратками, і книжки, оправлені в білий пергамент, і золотий та сріб­ний посуд, і мистецьки оздоблені скатертини й фіран­ки. Але нагромадження речей для відтворення багатс­тва старшин недостатньо. </a:t>
            </a:r>
            <a:endParaRPr lang="uk-UA" sz="2400" dirty="0"/>
          </a:p>
        </p:txBody>
      </p:sp>
      <p:pic>
        <p:nvPicPr>
          <p:cNvPr id="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3627"/>
          <a:stretch/>
        </p:blipFill>
        <p:spPr bwMode="auto">
          <a:xfrm>
            <a:off x="2524836" y="2402006"/>
            <a:ext cx="2723358" cy="4455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78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412" y="-303784"/>
            <a:ext cx="5069911" cy="3190516"/>
          </a:xfrm>
          <a:prstGeom prst="rect">
            <a:avLst/>
          </a:prstGeom>
          <a:noFill/>
        </p:spPr>
      </p:pic>
      <p:pic>
        <p:nvPicPr>
          <p:cNvPr id="9" name="Picture 8" descr="C:\Users\User\Desktop\artage-io-thumb-6bc1fc0bd5939dcb45f936430d14ee4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2797791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3048000" y="347575"/>
            <a:ext cx="894838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Тому Б. Лепкий поєднує їх з природними реаліями. Величний дім Кочубея у </a:t>
            </a:r>
            <a:r>
              <a:rPr lang="uk-UA" b="1" i="1" dirty="0" err="1" smtClean="0">
                <a:latin typeface="Bookman Old Style" pitchFamily="18" charset="0"/>
              </a:rPr>
              <a:t>Ковалів­ці</a:t>
            </a:r>
            <a:r>
              <a:rPr lang="uk-UA" b="1" i="1" dirty="0" smtClean="0">
                <a:latin typeface="Bookman Old Style" pitchFamily="18" charset="0"/>
              </a:rPr>
              <a:t> оточують "сади, городи, пасіки й вітряки". "Як дале­ко оком кинеш – усе його – і земля, і люди, і навіть те небо, що зрошує поля дощами, і сонце, що, здаєть­ся, тільки йому й світить". Простір сприймається як прекрасний художній світ, навіть навіює думку про ідилію. Але повідомлення про те, що "Любові </a:t>
            </a:r>
            <a:r>
              <a:rPr lang="uk-UA" b="1" i="1" dirty="0" err="1" smtClean="0">
                <a:latin typeface="Bookman Old Style" pitchFamily="18" charset="0"/>
              </a:rPr>
              <a:t>Хведорівні</a:t>
            </a:r>
            <a:r>
              <a:rPr lang="uk-UA" b="1" i="1" dirty="0" smtClean="0">
                <a:latin typeface="Bookman Old Style" pitchFamily="18" charset="0"/>
              </a:rPr>
              <a:t> всього було замало", абсолютно руйнує її. Мотря теж підкидає ложку дьогтю: "Наскучили оці ба­гатства, </a:t>
            </a:r>
            <a:r>
              <a:rPr lang="uk-UA" b="1" i="1" dirty="0" err="1" smtClean="0">
                <a:latin typeface="Bookman Old Style" pitchFamily="18" charset="0"/>
              </a:rPr>
              <a:t>похлібства</a:t>
            </a:r>
            <a:r>
              <a:rPr lang="uk-UA" b="1" i="1" dirty="0" smtClean="0">
                <a:latin typeface="Bookman Old Style" pitchFamily="18" charset="0"/>
              </a:rPr>
              <a:t>, </a:t>
            </a:r>
            <a:r>
              <a:rPr lang="uk-UA" b="1" i="1" dirty="0" err="1" smtClean="0">
                <a:latin typeface="Bookman Old Style" pitchFamily="18" charset="0"/>
              </a:rPr>
              <a:t>пустомельства</a:t>
            </a:r>
            <a:r>
              <a:rPr lang="uk-UA" b="1" i="1" dirty="0" smtClean="0">
                <a:latin typeface="Bookman Old Style" pitchFamily="18" charset="0"/>
              </a:rPr>
              <a:t>, усі ви наскучили ме­ні... Усі!", – заявляє вона </a:t>
            </a:r>
            <a:r>
              <a:rPr lang="uk-UA" b="1" i="1" dirty="0" err="1" smtClean="0">
                <a:latin typeface="Bookman Old Style" pitchFamily="18" charset="0"/>
              </a:rPr>
              <a:t>Чуйкевичу</a:t>
            </a:r>
            <a:r>
              <a:rPr lang="uk-UA" b="1" i="1" dirty="0" smtClean="0">
                <a:latin typeface="Bookman Old Style" pitchFamily="18" charset="0"/>
              </a:rPr>
              <a:t>. Справді, ідилія – це іконний образ ідеалу, що асоціюється зі щастям. Там, де немає щастя, зникає і вона. Буття стає тоскним і непривабливим. У подальшому переліку речей і предметів розкоші уже вчуваються іронія і біль. За зовнішнім блиском і процвітанням приховується внут­рішній занепад. І пишна садиба генерального судді сприймається не краще, як садиби у творах Оноре Бальзака, "самий вигляд яких наганяє нудьгу, мов </a:t>
            </a:r>
            <a:r>
              <a:rPr lang="uk-UA" b="1" i="1" dirty="0" err="1" smtClean="0">
                <a:latin typeface="Bookman Old Style" pitchFamily="18" charset="0"/>
              </a:rPr>
              <a:t>найпохмуріші</a:t>
            </a:r>
            <a:r>
              <a:rPr lang="uk-UA" b="1" i="1" dirty="0" smtClean="0">
                <a:latin typeface="Bookman Old Style" pitchFamily="18" charset="0"/>
              </a:rPr>
              <a:t> </a:t>
            </a:r>
            <a:r>
              <a:rPr lang="uk-UA" b="1" i="1" dirty="0" smtClean="0">
                <a:latin typeface="Bookman Old Style" pitchFamily="18" charset="0"/>
              </a:rPr>
              <a:t>монастирі, </a:t>
            </a:r>
            <a:r>
              <a:rPr lang="uk-UA" b="1" i="1" dirty="0" err="1" smtClean="0">
                <a:latin typeface="Bookman Old Style" pitchFamily="18" charset="0"/>
              </a:rPr>
              <a:t>найсіріші</a:t>
            </a:r>
            <a:r>
              <a:rPr lang="uk-UA" b="1" i="1" dirty="0" smtClean="0">
                <a:latin typeface="Bookman Old Style" pitchFamily="18" charset="0"/>
              </a:rPr>
              <a:t> стіни, найсумніші руї­ни".</a:t>
            </a:r>
            <a:endParaRPr lang="uk-UA" b="1" i="1" dirty="0">
              <a:latin typeface="Bookman Old Style" pitchFamily="18" charset="0"/>
            </a:endParaRPr>
          </a:p>
        </p:txBody>
      </p:sp>
      <p:pic>
        <p:nvPicPr>
          <p:cNvPr id="10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 rotWithShape="1">
          <a:blip r:embed="rId6" cstate="print"/>
          <a:srcRect t="-1" b="13627"/>
          <a:stretch/>
        </p:blipFill>
        <p:spPr bwMode="auto">
          <a:xfrm>
            <a:off x="900753" y="2402006"/>
            <a:ext cx="2723358" cy="44559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399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 descr="Free Vector | Gradient wallpaper in green to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Дом\Downloads\95a9471eef16d83a26e9744b76357d75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12" b="100000" l="4867" r="100000">
                        <a14:foregroundMark x1="47124" y1="43377" x2="47124" y2="43377"/>
                        <a14:foregroundMark x1="48009" y1="32781" x2="48009" y2="32781"/>
                        <a14:foregroundMark x1="60177" y1="40894" x2="60177" y2="40894"/>
                        <a14:foregroundMark x1="56195" y1="35596" x2="56195" y2="35596"/>
                        <a14:foregroundMark x1="56195" y1="32947" x2="55752" y2="35762"/>
                        <a14:foregroundMark x1="49336" y1="46523" x2="50221" y2="50662"/>
                        <a14:foregroundMark x1="50221" y1="53477" x2="50221" y2="55132"/>
                        <a14:foregroundMark x1="41593" y1="50497" x2="40708" y2="54305"/>
                        <a14:foregroundMark x1="32301" y1="46854" x2="33407" y2="46523"/>
                        <a14:foregroundMark x1="43142" y1="35430" x2="44027" y2="35596"/>
                        <a14:foregroundMark x1="47124" y1="31954" x2="47566" y2="33609"/>
                        <a14:foregroundMark x1="49336" y1="57781" x2="49336" y2="60099"/>
                        <a14:foregroundMark x1="46681" y1="55132" x2="43363" y2="66391"/>
                        <a14:foregroundMark x1="41593" y1="63245" x2="40487" y2="70861"/>
                        <a14:foregroundMark x1="31416" y1="69371" x2="35177" y2="75828"/>
                        <a14:foregroundMark x1="63938" y1="71192" x2="71681" y2="71358"/>
                        <a14:foregroundMark x1="84513" y1="67715" x2="86062" y2="71192"/>
                        <a14:foregroundMark x1="77212" y1="80464" x2="79867" y2="84768"/>
                        <a14:foregroundMark x1="84735" y1="86258" x2="84735" y2="86258"/>
                        <a14:foregroundMark x1="56858" y1="48675" x2="58628" y2="49669"/>
                        <a14:foregroundMark x1="57301" y1="62417" x2="59513" y2="63245"/>
                        <a14:foregroundMark x1="56195" y1="64570" x2="58850" y2="65232"/>
                        <a14:foregroundMark x1="57522" y1="56291" x2="57522" y2="57285"/>
                        <a14:foregroundMark x1="81416" y1="63576" x2="81416" y2="63576"/>
                        <a14:foregroundMark x1="78540" y1="64570" x2="80752" y2="68046"/>
                        <a14:foregroundMark x1="73894" y1="75828" x2="75221" y2="77152"/>
                        <a14:foregroundMark x1="75885" y1="79967" x2="85398" y2="79305"/>
                        <a14:foregroundMark x1="98894" y1="78146" x2="98894" y2="78146"/>
                        <a14:foregroundMark x1="95796" y1="66391" x2="95796" y2="66391"/>
                        <a14:foregroundMark x1="96681" y1="66060" x2="92478" y2="76821"/>
                        <a14:foregroundMark x1="88938" y1="91225" x2="86062" y2="94536"/>
                        <a14:foregroundMark x1="57301" y1="89238" x2="56195" y2="90563"/>
                        <a14:foregroundMark x1="44027" y1="82781" x2="43142" y2="83113"/>
                        <a14:foregroundMark x1="44248" y1="80960" x2="58850" y2="85430"/>
                        <a14:foregroundMark x1="71681" y1="75000" x2="68805" y2="87748"/>
                        <a14:foregroundMark x1="37168" y1="92881" x2="40708" y2="91225"/>
                        <a14:foregroundMark x1="28319" y1="78146" x2="25885" y2="75993"/>
                        <a14:foregroundMark x1="20133" y1="70861" x2="16814" y2="69371"/>
                        <a14:foregroundMark x1="12389" y1="65232" x2="12389" y2="65232"/>
                        <a14:foregroundMark x1="9735" y1="62417" x2="9735" y2="63079"/>
                        <a14:foregroundMark x1="20133" y1="80132" x2="25442" y2="83775"/>
                        <a14:foregroundMark x1="28540" y1="85927" x2="36726" y2="89735"/>
                        <a14:foregroundMark x1="44248" y1="91887" x2="52434" y2="94205"/>
                        <a14:foregroundMark x1="54425" y1="93874" x2="70796" y2="98510"/>
                        <a14:foregroundMark x1="74336" y1="96523" x2="75221" y2="96523"/>
                        <a14:foregroundMark x1="30531" y1="95695" x2="30531" y2="96689"/>
                        <a14:foregroundMark x1="18805" y1="96523" x2="18805" y2="96523"/>
                        <a14:foregroundMark x1="23230" y1="98179" x2="24558" y2="9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640" y="0"/>
            <a:ext cx="51321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:\Users\Дом\Downloads\695f1d2f39b905c44a73b3e91c63a7e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94" b="100000" l="9947" r="100000">
                        <a14:foregroundMark x1="51510" y1="71649" x2="51510" y2="72680"/>
                        <a14:foregroundMark x1="81883" y1="42784" x2="81883" y2="42784"/>
                        <a14:foregroundMark x1="79574" y1="40722" x2="78330" y2="42526"/>
                        <a14:foregroundMark x1="64298" y1="42526" x2="64298" y2="42526"/>
                        <a14:foregroundMark x1="64654" y1="37113" x2="64654" y2="39175"/>
                        <a14:foregroundMark x1="40142" y1="54897" x2="40142" y2="54897"/>
                        <a14:foregroundMark x1="37478" y1="60567" x2="37655" y2="62113"/>
                        <a14:foregroundMark x1="71048" y1="75515" x2="70693" y2="76289"/>
                        <a14:foregroundMark x1="80639" y1="61082" x2="81705" y2="59021"/>
                        <a14:foregroundMark x1="89876" y1="51031" x2="89876" y2="51031"/>
                        <a14:foregroundMark x1="87034" y1="49485" x2="87034" y2="49485"/>
                        <a14:foregroundMark x1="87389" y1="43299" x2="89343" y2="44330"/>
                        <a14:foregroundMark x1="92185" y1="45103" x2="92185" y2="45103"/>
                        <a14:foregroundMark x1="66252" y1="23969" x2="66252" y2="23969"/>
                        <a14:foregroundMark x1="66785" y1="23711" x2="66785" y2="23711"/>
                        <a14:backgroundMark x1="40853" y1="41495" x2="40853" y2="41495"/>
                        <a14:backgroundMark x1="38899" y1="41237" x2="38899" y2="41237"/>
                        <a14:backgroundMark x1="37123" y1="36340" x2="38011" y2="36598"/>
                        <a14:backgroundMark x1="39609" y1="33763" x2="39787" y2="34794"/>
                        <a14:backgroundMark x1="90231" y1="50773" x2="90231" y2="51546"/>
                        <a14:backgroundMark x1="88099" y1="45103" x2="88099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29"/>
          <a:stretch/>
        </p:blipFill>
        <p:spPr bwMode="auto">
          <a:xfrm>
            <a:off x="8857877" y="2716815"/>
            <a:ext cx="3807897" cy="414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63471" y="282948"/>
            <a:ext cx="8831128" cy="6943587"/>
          </a:xfrm>
          <a:prstGeom prst="rect">
            <a:avLst/>
          </a:prstGeom>
          <a:noFill/>
        </p:spPr>
      </p:pic>
      <p:pic>
        <p:nvPicPr>
          <p:cNvPr id="63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315037" y="313899"/>
            <a:ext cx="3887243" cy="2790118"/>
          </a:xfrm>
          <a:prstGeom prst="rect">
            <a:avLst/>
          </a:prstGeom>
          <a:noFill/>
        </p:spPr>
      </p:pic>
      <p:sp>
        <p:nvSpPr>
          <p:cNvPr id="41" name="Скругленная прямоугольная выноска 40"/>
          <p:cNvSpPr/>
          <p:nvPr/>
        </p:nvSpPr>
        <p:spPr>
          <a:xfrm flipH="1" flipV="1">
            <a:off x="1163470" y="2816740"/>
            <a:ext cx="3235571" cy="993260"/>
          </a:xfrm>
          <a:prstGeom prst="wedgeRoundRectCallout">
            <a:avLst>
              <a:gd name="adj1" fmla="val -60760"/>
              <a:gd name="adj2" fmla="val 177719"/>
              <a:gd name="adj3" fmla="val 16667"/>
            </a:avLst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uk-UA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163471" y="2836319"/>
            <a:ext cx="3219374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 fontAlgn="base"/>
            <a:r>
              <a:rPr lang="uk-UA" b="1" i="1" dirty="0">
                <a:latin typeface="Bookman Old Style" pitchFamily="18" charset="0"/>
              </a:rPr>
              <a:t>поетизація степу як найщирішого втілення землі;</a:t>
            </a:r>
            <a:endParaRPr lang="uk-UA" dirty="0">
              <a:latin typeface="Arial Black" pitchFamily="34" charset="0"/>
              <a:cs typeface="Times New Roman" panose="02020603050405020304" pitchFamily="18" charset="0"/>
            </a:endParaRPr>
          </a:p>
        </p:txBody>
      </p:sp>
      <p:pic>
        <p:nvPicPr>
          <p:cNvPr id="53" name="Picture 8" descr="https://img-fotki.yandex.ru/get/9164/23869276.11d/0_a6b6e_82402bd9_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88543" y="1199828"/>
            <a:ext cx="425361" cy="3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8" descr="https://img-fotki.yandex.ru/get/9164/23869276.11d/0_a6b6e_82402bd9_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70750" y="1336020"/>
            <a:ext cx="425361" cy="33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ая прямоугольная выноска 42"/>
          <p:cNvSpPr/>
          <p:nvPr/>
        </p:nvSpPr>
        <p:spPr>
          <a:xfrm flipH="1" flipV="1">
            <a:off x="5063318" y="3002508"/>
            <a:ext cx="3320110" cy="752232"/>
          </a:xfrm>
          <a:prstGeom prst="wedgeRoundRectCallout">
            <a:avLst>
              <a:gd name="adj1" fmla="val 52140"/>
              <a:gd name="adj2" fmla="val 240576"/>
              <a:gd name="adj3" fmla="val 16667"/>
            </a:avLst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uk-UA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4876054" y="3039162"/>
            <a:ext cx="3443806" cy="1431157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степ як батьківщина</a:t>
            </a:r>
            <a:r>
              <a:rPr lang="uk-UA" b="1" i="1" dirty="0">
                <a:latin typeface="Bookman Old Style" pitchFamily="18" charset="0"/>
              </a:rPr>
              <a:t>, рідна </a:t>
            </a:r>
            <a:r>
              <a:rPr lang="uk-UA" b="1" i="1" dirty="0" smtClean="0">
                <a:latin typeface="Bookman Old Style" pitchFamily="18" charset="0"/>
              </a:rPr>
              <a:t>земля;</a:t>
            </a: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 </a:t>
            </a:r>
            <a:endParaRPr lang="uk-UA" dirty="0">
              <a:latin typeface="Arial Black" pitchFamily="34" charset="0"/>
            </a:endParaRPr>
          </a:p>
          <a:p>
            <a:pPr algn="ctr"/>
            <a:r>
              <a:rPr lang="uk-UA" dirty="0" smtClean="0">
                <a:latin typeface="Arial Black" pitchFamily="34" charset="0"/>
                <a:cs typeface="Times New Roman" panose="02020603050405020304" pitchFamily="18" charset="0"/>
              </a:rPr>
              <a:t> </a:t>
            </a:r>
            <a:endParaRPr lang="uk-UA" dirty="0">
              <a:latin typeface="Arial Black" pitchFamily="34" charset="0"/>
              <a:cs typeface="Times New Roman" panose="02020603050405020304" pitchFamily="18" charset="0"/>
            </a:endParaRPr>
          </a:p>
          <a:p>
            <a:pPr algn="ctr"/>
            <a:endParaRPr lang="uk-UA" sz="13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56" name="Скругленная прямоугольная выноска 55"/>
          <p:cNvSpPr/>
          <p:nvPr/>
        </p:nvSpPr>
        <p:spPr>
          <a:xfrm flipH="1" flipV="1">
            <a:off x="6209999" y="1851793"/>
            <a:ext cx="2859697" cy="639981"/>
          </a:xfrm>
          <a:prstGeom prst="wedgeRoundRectCallout">
            <a:avLst>
              <a:gd name="adj1" fmla="val 90603"/>
              <a:gd name="adj2" fmla="val 123989"/>
              <a:gd name="adj3" fmla="val 16667"/>
            </a:avLst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uk-UA" dirty="0"/>
          </a:p>
        </p:txBody>
      </p:sp>
      <p:sp>
        <p:nvSpPr>
          <p:cNvPr id="60" name="Прямоугольник 59"/>
          <p:cNvSpPr/>
          <p:nvPr/>
        </p:nvSpPr>
        <p:spPr>
          <a:xfrm flipH="1">
            <a:off x="6209999" y="1971730"/>
            <a:ext cx="2929425" cy="400105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степ як поле </a:t>
            </a:r>
            <a:r>
              <a:rPr lang="uk-UA" b="1" i="1" dirty="0" smtClean="0">
                <a:latin typeface="Bookman Old Style" pitchFamily="18" charset="0"/>
              </a:rPr>
              <a:t>бою</a:t>
            </a:r>
            <a:r>
              <a:rPr lang="uk-UA" b="1" i="1" dirty="0">
                <a:latin typeface="Bookman Old Style" pitchFamily="18" charset="0"/>
              </a:rPr>
              <a:t>;</a:t>
            </a:r>
            <a:endParaRPr lang="uk-UA" dirty="0">
              <a:latin typeface="Arial Black" pitchFamily="34" charset="0"/>
            </a:endParaRPr>
          </a:p>
        </p:txBody>
      </p:sp>
      <p:sp>
        <p:nvSpPr>
          <p:cNvPr id="61" name="Скругленная прямоугольная выноска 60"/>
          <p:cNvSpPr/>
          <p:nvPr/>
        </p:nvSpPr>
        <p:spPr>
          <a:xfrm flipH="1" flipV="1">
            <a:off x="280062" y="1538535"/>
            <a:ext cx="3090885" cy="1009975"/>
          </a:xfrm>
          <a:prstGeom prst="wedgeRoundRectCallout">
            <a:avLst>
              <a:gd name="adj1" fmla="val -92803"/>
              <a:gd name="adj2" fmla="val 66629"/>
              <a:gd name="adj3" fmla="val 16667"/>
            </a:avLst>
          </a:prstGeom>
          <a:solidFill>
            <a:srgbClr val="00B0F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rtlCol="0" anchor="ctr"/>
          <a:lstStyle/>
          <a:p>
            <a:pPr algn="ctr"/>
            <a:endParaRPr lang="uk-UA" dirty="0"/>
          </a:p>
        </p:txBody>
      </p:sp>
      <p:sp>
        <p:nvSpPr>
          <p:cNvPr id="62" name="Прямоугольник 61"/>
          <p:cNvSpPr/>
          <p:nvPr/>
        </p:nvSpPr>
        <p:spPr>
          <a:xfrm flipH="1">
            <a:off x="189186" y="1594407"/>
            <a:ext cx="3090883" cy="954103"/>
          </a:xfrm>
          <a:prstGeom prst="rect">
            <a:avLst/>
          </a:prstGeom>
        </p:spPr>
        <p:txBody>
          <a:bodyPr wrap="square" lIns="121917" tIns="60958" rIns="121917" bIns="60958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мотив одвічного </a:t>
            </a:r>
            <a:r>
              <a:rPr lang="uk-UA" b="1" i="1" dirty="0" err="1">
                <a:latin typeface="Bookman Old Style" pitchFamily="18" charset="0"/>
              </a:rPr>
              <a:t>„прокляття</a:t>
            </a:r>
            <a:r>
              <a:rPr lang="uk-UA" b="1" i="1" dirty="0">
                <a:latin typeface="Bookman Old Style" pitchFamily="18" charset="0"/>
              </a:rPr>
              <a:t>” </a:t>
            </a:r>
            <a:r>
              <a:rPr lang="uk-UA" b="1" i="1" dirty="0" smtClean="0">
                <a:latin typeface="Bookman Old Style" pitchFamily="18" charset="0"/>
              </a:rPr>
              <a:t>степом.</a:t>
            </a:r>
            <a:endParaRPr lang="uk-UA" dirty="0">
              <a:latin typeface="Bookman Old Style" pitchFamily="18" charset="0"/>
            </a:endParaRPr>
          </a:p>
        </p:txBody>
      </p:sp>
      <p:pic>
        <p:nvPicPr>
          <p:cNvPr id="64" name="Picture 4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8539446" y="-421757"/>
            <a:ext cx="4126328" cy="2633023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764275" y="-501"/>
            <a:ext cx="88984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 Зародження знакових для української літератури степових мотивів і тем починається ще в усній народній творчості. </a:t>
            </a:r>
            <a:endParaRPr lang="uk-UA" b="1" i="1" dirty="0" smtClean="0">
              <a:latin typeface="Bookman Old Style" pitchFamily="18" charset="0"/>
            </a:endParaRPr>
          </a:p>
          <a:p>
            <a:pPr algn="ctr"/>
            <a:r>
              <a:rPr lang="uk-UA" b="1" i="1" dirty="0" smtClean="0">
                <a:latin typeface="Bookman Old Style" pitchFamily="18" charset="0"/>
              </a:rPr>
              <a:t>Можна </a:t>
            </a:r>
            <a:r>
              <a:rPr lang="uk-UA" b="1" i="1" dirty="0">
                <a:latin typeface="Bookman Old Style" pitchFamily="18" charset="0"/>
              </a:rPr>
              <a:t>виокремити </a:t>
            </a:r>
            <a:r>
              <a:rPr lang="uk-UA" b="1" i="1" dirty="0">
                <a:solidFill>
                  <a:srgbClr val="C00000"/>
                </a:solidFill>
                <a:latin typeface="Bookman Old Style" pitchFamily="18" charset="0"/>
              </a:rPr>
              <a:t>традиційні </a:t>
            </a:r>
            <a:r>
              <a:rPr lang="uk-UA" b="1" i="1" dirty="0">
                <a:latin typeface="Bookman Old Style" pitchFamily="18" charset="0"/>
              </a:rPr>
              <a:t>і </a:t>
            </a:r>
            <a:r>
              <a:rPr lang="uk-UA" b="1" i="1" dirty="0" smtClean="0">
                <a:solidFill>
                  <a:srgbClr val="C00000"/>
                </a:solidFill>
                <a:latin typeface="Bookman Old Style" pitchFamily="18" charset="0"/>
              </a:rPr>
              <a:t>усталені </a:t>
            </a:r>
            <a:r>
              <a:rPr lang="uk-UA" b="1" i="1" dirty="0" smtClean="0">
                <a:latin typeface="Bookman Old Style" pitchFamily="18" charset="0"/>
              </a:rPr>
              <a:t>мотиви: </a:t>
            </a:r>
            <a:endParaRPr lang="uk-UA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871574" y="5984053"/>
            <a:ext cx="69895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latin typeface="Bookman Old Style" pitchFamily="18" charset="0"/>
              </a:rPr>
              <a:t>Ці </a:t>
            </a:r>
            <a:r>
              <a:rPr lang="uk-UA" sz="2000" b="1" i="1" dirty="0">
                <a:latin typeface="Bookman Old Style" pitchFamily="18" charset="0"/>
              </a:rPr>
              <a:t>теми і мотиви взаємопов'язані і яскраво виражені в історичних піснях та думах. </a:t>
            </a:r>
          </a:p>
        </p:txBody>
      </p:sp>
    </p:spTree>
    <p:extLst>
      <p:ext uri="{BB962C8B-B14F-4D97-AF65-F5344CB8AC3E}">
        <p14:creationId xmlns:p14="http://schemas.microsoft.com/office/powerpoint/2010/main" val="1195279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4412" y="-303784"/>
            <a:ext cx="5069911" cy="3190516"/>
          </a:xfrm>
          <a:prstGeom prst="rect">
            <a:avLst/>
          </a:prstGeom>
          <a:noFill/>
        </p:spPr>
      </p:pic>
      <p:pic>
        <p:nvPicPr>
          <p:cNvPr id="9" name="Picture 8" descr="C:\Users\User\Desktop\artage-io-thumb-6bc1fc0bd5939dcb45f936430d14ee4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9600"/>
            <a:ext cx="2797791" cy="746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67251" y="1040072"/>
            <a:ext cx="740641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latin typeface="Bookman Old Style" pitchFamily="18" charset="0"/>
              </a:rPr>
              <a:t>      Оте внутрішнє деградування виходило на прямий зв'язок з двома проблемами: </a:t>
            </a:r>
          </a:p>
          <a:p>
            <a:pPr algn="just"/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     1) з участю України у Ве­ликій Північній війні                                           (1700–1720), </a:t>
            </a:r>
            <a:r>
              <a:rPr lang="uk-UA" b="1" i="1" dirty="0" smtClean="0">
                <a:latin typeface="Bookman Old Style" pitchFamily="18" charset="0"/>
              </a:rPr>
              <a:t>яка зовні нібито й не зачіпала інтересів Гетьманщини – боротьба велася за вихід Балтійського моря між Московщиною і Швеці­єю, та все ж вносила в елементи добробуту розлад. Ад­же Україна, будучи автономною державою у складі Московщини, мусила підтримувати її політику і всіляко допомагати їй; </a:t>
            </a:r>
          </a:p>
          <a:p>
            <a:pPr algn="just"/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 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     2) з проблемою </a:t>
            </a:r>
            <a:r>
              <a:rPr lang="uk-UA" b="1" i="1" dirty="0" err="1" smtClean="0">
                <a:solidFill>
                  <a:srgbClr val="0000CC"/>
                </a:solidFill>
                <a:latin typeface="Bookman Old Style" pitchFamily="18" charset="0"/>
              </a:rPr>
              <a:t>недержавності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 Гетьман­щини. </a:t>
            </a:r>
            <a:r>
              <a:rPr lang="uk-UA" b="1" i="1" dirty="0" smtClean="0">
                <a:latin typeface="Bookman Old Style" pitchFamily="18" charset="0"/>
              </a:rPr>
              <a:t>Розібратись у ній Б. Лепкому допоміг В. </a:t>
            </a:r>
            <a:r>
              <a:rPr lang="uk-UA" b="1" i="1" dirty="0" err="1" smtClean="0">
                <a:latin typeface="Bookman Old Style" pitchFamily="18" charset="0"/>
              </a:rPr>
              <a:t>Липинський</a:t>
            </a:r>
            <a:r>
              <a:rPr lang="uk-UA" b="1" i="1" dirty="0" smtClean="0">
                <a:latin typeface="Bookman Old Style" pitchFamily="18" charset="0"/>
              </a:rPr>
              <a:t>, дружба з яким припала саме на краківський пері­од життя письменника.</a:t>
            </a:r>
            <a:endParaRPr lang="uk-UA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8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 descr="C:\Users\Дом\Downloads\640px-Kuindzhi_Twilight_in_stepp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95"/>
            <a:ext cx="12192000" cy="689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4411" y="-303784"/>
            <a:ext cx="3041804" cy="1914220"/>
          </a:xfrm>
          <a:prstGeom prst="rect">
            <a:avLst/>
          </a:prstGeom>
          <a:noFill/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47999" y="58847"/>
            <a:ext cx="877096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/>
              <a:t>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Коли ж заглянути у праці талановитого історика і звеличника героїчного минулого В. </a:t>
            </a:r>
            <a:r>
              <a:rPr lang="uk-UA" b="1" i="1" dirty="0" err="1">
                <a:solidFill>
                  <a:srgbClr val="0000CC"/>
                </a:solidFill>
                <a:latin typeface="Bookman Old Style" pitchFamily="18" charset="0"/>
              </a:rPr>
              <a:t>Липинського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, то се­ред статичних причин української </a:t>
            </a:r>
            <a:r>
              <a:rPr lang="uk-UA" b="1" i="1" dirty="0" err="1">
                <a:solidFill>
                  <a:srgbClr val="0000CC"/>
                </a:solidFill>
                <a:latin typeface="Bookman Old Style" pitchFamily="18" charset="0"/>
              </a:rPr>
              <a:t>недержавності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 знай­демо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:</a:t>
            </a:r>
            <a:endParaRPr lang="uk-UA" dirty="0">
              <a:solidFill>
                <a:srgbClr val="0000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1354034"/>
            <a:ext cx="283418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000CC"/>
                </a:solidFill>
                <a:latin typeface="Bookman Old Style" pitchFamily="18" charset="0"/>
              </a:rPr>
              <a:t>1) </a:t>
            </a:r>
            <a:r>
              <a:rPr lang="uk-UA" sz="2000" b="1" i="1" dirty="0">
                <a:latin typeface="Bookman Old Style" pitchFamily="18" charset="0"/>
              </a:rPr>
              <a:t>невигідне географічне положення у Європі (би­тий шлях); </a:t>
            </a:r>
            <a:endParaRPr lang="uk-UA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047999" y="1447769"/>
            <a:ext cx="395330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000CC"/>
                </a:solidFill>
                <a:latin typeface="Bookman Old Style" pitchFamily="18" charset="0"/>
              </a:rPr>
              <a:t>2) </a:t>
            </a:r>
            <a:r>
              <a:rPr lang="uk-UA" sz="2000" b="1" i="1" dirty="0">
                <a:latin typeface="Bookman Old Style" pitchFamily="18" charset="0"/>
              </a:rPr>
              <a:t>родючі землі, що постійно притягали до себе завойовників та вели до надзвичайно швидкої де­генерації громадянських інстинктів у людей; </a:t>
            </a:r>
            <a:endParaRPr lang="uk-UA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761025" y="948716"/>
            <a:ext cx="433089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solidFill>
                  <a:srgbClr val="0000CC"/>
                </a:solidFill>
                <a:latin typeface="Bookman Old Style" pitchFamily="18" charset="0"/>
              </a:rPr>
              <a:t>3) </a:t>
            </a:r>
            <a:r>
              <a:rPr lang="uk-UA" sz="2000" b="1" i="1" dirty="0">
                <a:latin typeface="Bookman Old Style" pitchFamily="18" charset="0"/>
              </a:rPr>
              <a:t>"неуста­леність раси" – "повний брак патріотизму і зненависть до своїх власних земляків"; </a:t>
            </a:r>
            <a:endParaRPr lang="uk-UA" sz="20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7433479" y="2376473"/>
            <a:ext cx="43900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4</a:t>
            </a:r>
            <a:r>
              <a:rPr lang="uk-UA" sz="2000" b="1" i="1" dirty="0">
                <a:solidFill>
                  <a:srgbClr val="0000CC"/>
                </a:solidFill>
                <a:latin typeface="Bookman Old Style" pitchFamily="18" charset="0"/>
              </a:rPr>
              <a:t>) </a:t>
            </a:r>
            <a:r>
              <a:rPr lang="uk-UA" sz="2000" b="1" i="1" dirty="0">
                <a:latin typeface="Bookman Old Style" pitchFamily="18" charset="0"/>
              </a:rPr>
              <a:t>"перевага в нашому ха­рактері емоціональності над волею і інтелігентністю". 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370404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AutoShape 5" descr="Степь в цвету - Дмитрий Монастырский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2055" name="Picture 7" descr="C:\Users\Дом\Downloads\1272552431_01_lan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-10177"/>
            <a:ext cx="1219199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latin typeface="Bookman Old Style" pitchFamily="18" charset="0"/>
              </a:rPr>
              <a:t>Таке трактування вічної залежності українців від своїх сусідів відповідає в історичному циклі повістей Б. Лепкого універсальній просторовій одиниці – степу. Саме поняття степу несе у собі відчуття волі, непев­ності і неприборканості. Воно є ознакою політичного безсилля народу. 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"На безмежних степах, ... де не розу­міли, що свобода лежить в обмеженні і в обов'язках, де кожний козак, осівши, хотів наслідувати шляхтича, бо це ж був його ідеал в часі мира, – тяжко було взагалі наладнати державне життя", – </a:t>
            </a:r>
            <a:r>
              <a:rPr lang="uk-UA" b="1" i="1" dirty="0">
                <a:latin typeface="Bookman Old Style" pitchFamily="18" charset="0"/>
              </a:rPr>
              <a:t>констатує В. </a:t>
            </a:r>
            <a:r>
              <a:rPr lang="uk-UA" b="1" i="1" dirty="0" err="1" smtClean="0">
                <a:latin typeface="Bookman Old Style" pitchFamily="18" charset="0"/>
              </a:rPr>
              <a:t>Безушко</a:t>
            </a:r>
            <a:r>
              <a:rPr lang="uk-UA" b="1" i="1" dirty="0" smtClean="0">
                <a:latin typeface="Bookman Old Style" pitchFamily="18" charset="0"/>
              </a:rPr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277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Дом\Downloads\istockphoto-1184802478-612x6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Дом\Downloads\133928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6" b="99686" l="505" r="100000">
                        <a14:foregroundMark x1="12714" y1="3616" x2="12109" y2="4717"/>
                        <a14:foregroundMark x1="7871" y1="8333" x2="6862" y2="9434"/>
                        <a14:foregroundMark x1="6559" y1="17925" x2="6559" y2="20440"/>
                        <a14:foregroundMark x1="10293" y1="90252" x2="10293" y2="90252"/>
                        <a14:foregroundMark x1="56206" y1="85692" x2="56206" y2="86792"/>
                        <a14:foregroundMark x1="52472" y1="84434" x2="48739" y2="86164"/>
                        <a14:foregroundMark x1="41473" y1="86006" x2="41473" y2="86006"/>
                        <a14:foregroundMark x1="63068" y1="86792" x2="63068" y2="85377"/>
                        <a14:foregroundMark x1="65489" y1="76887" x2="67205" y2="82390"/>
                        <a14:foregroundMark x1="84561" y1="88522" x2="85166" y2="88522"/>
                        <a14:foregroundMark x1="89001" y1="80346" x2="89001" y2="80346"/>
                        <a14:foregroundMark x1="90515" y1="72642" x2="90515" y2="72642"/>
                        <a14:foregroundMark x1="91120" y1="66981" x2="90313" y2="67296"/>
                        <a14:foregroundMark x1="90918" y1="64465" x2="92735" y2="66981"/>
                        <a14:foregroundMark x1="94652" y1="77201" x2="95156" y2="80346"/>
                        <a14:foregroundMark x1="96670" y1="86164" x2="95762" y2="91195"/>
                        <a14:foregroundMark x1="91826" y1="91509" x2="89001" y2="94025"/>
                        <a14:foregroundMark x1="79919" y1="90252" x2="77497" y2="92925"/>
                        <a14:foregroundMark x1="70333" y1="90881" x2="70333" y2="90881"/>
                        <a14:foregroundMark x1="45207" y1="15252" x2="45207" y2="15252"/>
                        <a14:foregroundMark x1="42583" y1="11792" x2="42583" y2="11792"/>
                        <a14:foregroundMark x1="42886" y1="7704" x2="42886" y2="7704"/>
                        <a14:foregroundMark x1="39556" y1="5346" x2="39556" y2="5346"/>
                        <a14:foregroundMark x1="77094" y1="57704" x2="77094" y2="57704"/>
                        <a14:foregroundMark x1="82139" y1="41195" x2="82139" y2="41195"/>
                        <a14:foregroundMark x1="83956" y1="41509" x2="83956" y2="42925"/>
                        <a14:foregroundMark x1="84561" y1="45755" x2="84763" y2="47327"/>
                        <a14:foregroundMark x1="10595" y1="88522" x2="11403" y2="88522"/>
                        <a14:foregroundMark x1="87891" y1="61006" x2="87891" y2="61006"/>
                        <a14:foregroundMark x1="87386" y1="59119" x2="87386" y2="59119"/>
                        <a14:foregroundMark x1="87386" y1="55975" x2="87386" y2="55975"/>
                        <a14:foregroundMark x1="87386" y1="53931" x2="87386" y2="53931"/>
                        <a14:foregroundMark x1="86478" y1="50786" x2="86983" y2="52516"/>
                        <a14:foregroundMark x1="90010" y1="62893" x2="90010" y2="62893"/>
                        <a14:foregroundMark x1="92432" y1="64780" x2="94046" y2="66509"/>
                        <a14:foregroundMark x1="98385" y1="70597" x2="98587" y2="71698"/>
                        <a14:foregroundMark x1="7064" y1="9119" x2="7064" y2="9119"/>
                        <a14:foregroundMark x1="1816" y1="5975" x2="1816" y2="5975"/>
                        <a14:foregroundMark x1="82846" y1="59591" x2="82846" y2="59591"/>
                        <a14:foregroundMark x1="80020" y1="48585" x2="80020" y2="48585"/>
                        <a14:foregroundMark x1="41372" y1="63365" x2="41372" y2="63365"/>
                        <a14:foregroundMark x1="10898" y1="79403" x2="10898" y2="79403"/>
                        <a14:foregroundMark x1="13724" y1="64623" x2="13724" y2="65881"/>
                        <a14:foregroundMark x1="12916" y1="72799" x2="12311" y2="73113"/>
                        <a14:foregroundMark x1="6256" y1="77830" x2="6256" y2="81289"/>
                        <a14:foregroundMark x1="4642" y1="95755" x2="6256" y2="95126"/>
                        <a14:foregroundMark x1="1816" y1="87893" x2="1816" y2="87893"/>
                        <a14:foregroundMark x1="3229" y1="74371" x2="3229" y2="74371"/>
                        <a14:foregroundMark x1="3027" y1="66195" x2="2825" y2="67767"/>
                        <a14:foregroundMark x1="1816" y1="97327" x2="1816" y2="97327"/>
                        <a14:foregroundMark x1="86680" y1="67453" x2="86680" y2="67453"/>
                        <a14:foregroundMark x1="98789" y1="73428" x2="98789" y2="73428"/>
                        <a14:foregroundMark x1="96569" y1="69340" x2="96569" y2="69340"/>
                        <a14:foregroundMark x1="95560" y1="69654" x2="95560" y2="69654"/>
                        <a14:foregroundMark x1="98385" y1="79403" x2="98385" y2="79403"/>
                        <a14:backgroundMark x1="97578" y1="70597" x2="97578" y2="70597"/>
                        <a14:backgroundMark x1="97982" y1="63050" x2="97982" y2="63050"/>
                        <a14:backgroundMark x1="98587" y1="76887" x2="98587" y2="76887"/>
                        <a14:backgroundMark x1="71342" y1="8333" x2="71342" y2="8333"/>
                        <a14:backgroundMark x1="64682" y1="18711" x2="64682" y2="18711"/>
                        <a14:backgroundMark x1="58628" y1="11164" x2="58224" y2="8962"/>
                        <a14:backgroundMark x1="57417" y1="7390" x2="57417" y2="7390"/>
                        <a14:backgroundMark x1="46115" y1="14937" x2="46115" y2="14937"/>
                        <a14:backgroundMark x1="31685" y1="2673" x2="31685" y2="2673"/>
                        <a14:backgroundMark x1="28456" y1="2044" x2="28456" y2="2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72533"/>
            <a:ext cx="7224810" cy="5007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85230" y="-9233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115654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2506716" y="311769"/>
            <a:ext cx="4718094" cy="2214581"/>
          </a:xfrm>
          <a:prstGeom prst="rect">
            <a:avLst/>
          </a:prstGeom>
          <a:noFill/>
        </p:spPr>
      </p:pic>
      <p:pic>
        <p:nvPicPr>
          <p:cNvPr id="17" name="Picture 6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7451987" y="4145757"/>
            <a:ext cx="4794441" cy="2484276"/>
          </a:xfrm>
          <a:prstGeom prst="rect">
            <a:avLst/>
          </a:prstGeom>
          <a:noFill/>
        </p:spPr>
      </p:pic>
      <p:pic>
        <p:nvPicPr>
          <p:cNvPr id="18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 rotWithShape="1">
          <a:blip r:embed="rId10" cstate="print"/>
          <a:srcRect t="-1" b="13627"/>
          <a:stretch/>
        </p:blipFill>
        <p:spPr bwMode="auto">
          <a:xfrm flipH="1">
            <a:off x="4828538" y="2690258"/>
            <a:ext cx="2534923" cy="4167742"/>
          </a:xfrm>
          <a:prstGeom prst="rect">
            <a:avLst/>
          </a:prstGeom>
          <a:noFill/>
        </p:spPr>
      </p:pic>
      <p:sp>
        <p:nvSpPr>
          <p:cNvPr id="15" name="Прямоугольник 14"/>
          <p:cNvSpPr/>
          <p:nvPr/>
        </p:nvSpPr>
        <p:spPr>
          <a:xfrm>
            <a:off x="7363461" y="1246202"/>
            <a:ext cx="457832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b="1" i="1" dirty="0" smtClean="0">
                <a:latin typeface="Bookman Old Style" pitchFamily="18" charset="0"/>
              </a:rPr>
              <a:t>От і </a:t>
            </a:r>
            <a:r>
              <a:rPr lang="uk-UA" b="1" i="1" dirty="0" err="1" smtClean="0">
                <a:latin typeface="Bookman Old Style" pitchFamily="18" charset="0"/>
              </a:rPr>
              <a:t>лепківський</a:t>
            </a:r>
            <a:r>
              <a:rPr lang="uk-UA" b="1" i="1" dirty="0" smtClean="0">
                <a:latin typeface="Bookman Old Style" pitchFamily="18" charset="0"/>
              </a:rPr>
              <a:t> Мазепа, розглядаючи можливість до­сягнення самостійності Гетьманщини, доходить виснов­ку: </a:t>
            </a:r>
            <a:r>
              <a:rPr lang="uk-UA" b="1" i="1" dirty="0" smtClean="0">
                <a:solidFill>
                  <a:srgbClr val="0000CC"/>
                </a:solidFill>
                <a:latin typeface="Bookman Old Style" pitchFamily="18" charset="0"/>
              </a:rPr>
              <a:t>"В тім-то й біда, що Господь посадив нас не між го­рами та між морями, а на велетенському суходолі, на безбережних степах...</a:t>
            </a:r>
          </a:p>
          <a:p>
            <a:pPr algn="ctr"/>
            <a:r>
              <a:rPr lang="uk-UA" b="1" i="1" dirty="0" err="1">
                <a:solidFill>
                  <a:srgbClr val="0000CC"/>
                </a:solidFill>
                <a:latin typeface="Bookman Old Style" pitchFamily="18" charset="0"/>
              </a:rPr>
              <a:t>...Степом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 назверх і всередині, бо наша душа теж степ. Степ – ворог держави".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135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Дом\Downloads\istockphoto-1184802478-612x6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Дом\Downloads\unnamed (2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70117" y1="91667" x2="70117" y2="91667"/>
                        <a14:foregroundMark x1="60742" y1="92969" x2="59766" y2="94531"/>
                        <a14:foregroundMark x1="48828" y1="95052" x2="44531" y2="97135"/>
                        <a14:foregroundMark x1="34180" y1="95573" x2="33008" y2="96875"/>
                        <a14:foregroundMark x1="91797" y1="94531" x2="91797" y2="94531"/>
                        <a14:foregroundMark x1="98047" y1="91927" x2="98047" y2="91927"/>
                        <a14:foregroundMark x1="97656" y1="91146" x2="97656" y2="911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8759" y="1781503"/>
            <a:ext cx="5833241" cy="437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Дом\Downloads\unnamed (2)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71" l="7031" r="949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76118" y="3429000"/>
            <a:ext cx="3074276" cy="277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Дом\Downloads\695f1d2f39b905c44a73b3e91c63a7e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94" b="100000" l="9947" r="100000">
                        <a14:foregroundMark x1="51510" y1="71649" x2="51510" y2="72680"/>
                        <a14:foregroundMark x1="81883" y1="42784" x2="81883" y2="42784"/>
                        <a14:foregroundMark x1="79574" y1="40722" x2="78330" y2="42526"/>
                        <a14:foregroundMark x1="64298" y1="42526" x2="64298" y2="42526"/>
                        <a14:foregroundMark x1="64654" y1="37113" x2="64654" y2="39175"/>
                        <a14:foregroundMark x1="40142" y1="54897" x2="40142" y2="54897"/>
                        <a14:foregroundMark x1="37478" y1="60567" x2="37655" y2="62113"/>
                        <a14:foregroundMark x1="71048" y1="75515" x2="70693" y2="76289"/>
                        <a14:foregroundMark x1="80639" y1="61082" x2="81705" y2="59021"/>
                        <a14:foregroundMark x1="89876" y1="51031" x2="89876" y2="51031"/>
                        <a14:foregroundMark x1="87034" y1="49485" x2="87034" y2="49485"/>
                        <a14:foregroundMark x1="87389" y1="43299" x2="89343" y2="44330"/>
                        <a14:foregroundMark x1="92185" y1="45103" x2="92185" y2="45103"/>
                        <a14:foregroundMark x1="66252" y1="23969" x2="66252" y2="23969"/>
                        <a14:foregroundMark x1="66785" y1="23711" x2="66785" y2="23711"/>
                        <a14:backgroundMark x1="40853" y1="41495" x2="40853" y2="41495"/>
                        <a14:backgroundMark x1="38899" y1="41237" x2="38899" y2="41237"/>
                        <a14:backgroundMark x1="37123" y1="36340" x2="38011" y2="36598"/>
                        <a14:backgroundMark x1="39609" y1="33763" x2="39787" y2="34794"/>
                        <a14:backgroundMark x1="90231" y1="50773" x2="90231" y2="51546"/>
                        <a14:backgroundMark x1="88099" y1="45103" x2="88099" y2="45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229"/>
          <a:stretch/>
        </p:blipFill>
        <p:spPr bwMode="auto">
          <a:xfrm>
            <a:off x="9834225" y="3429000"/>
            <a:ext cx="2357775" cy="256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636865" y="1915510"/>
            <a:ext cx="4752781" cy="2460193"/>
          </a:xfrm>
          <a:prstGeom prst="rect">
            <a:avLst/>
          </a:prstGeom>
          <a:noFill/>
        </p:spPr>
      </p:pic>
      <p:pic>
        <p:nvPicPr>
          <p:cNvPr id="16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>
          <a:blip r:embed="rId12" cstate="print"/>
          <a:srcRect b="37758"/>
          <a:stretch>
            <a:fillRect/>
          </a:stretch>
        </p:blipFill>
        <p:spPr bwMode="auto">
          <a:xfrm flipH="1">
            <a:off x="3429596" y="3878427"/>
            <a:ext cx="2414537" cy="2860700"/>
          </a:xfrm>
          <a:prstGeom prst="rect">
            <a:avLst/>
          </a:prstGeom>
          <a:noFill/>
        </p:spPr>
      </p:pic>
      <p:sp>
        <p:nvSpPr>
          <p:cNvPr id="17" name="Прямоугольник 16"/>
          <p:cNvSpPr/>
          <p:nvPr/>
        </p:nvSpPr>
        <p:spPr>
          <a:xfrm>
            <a:off x="221407" y="1997839"/>
            <a:ext cx="471757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 smtClean="0">
                <a:latin typeface="Bookman Old Style" pitchFamily="18" charset="0"/>
              </a:rPr>
              <a:t>     </a:t>
            </a:r>
            <a:r>
              <a:rPr lang="uk-UA" sz="2000" b="1" i="1" dirty="0" err="1" smtClean="0">
                <a:latin typeface="Bookman Old Style" pitchFamily="18" charset="0"/>
              </a:rPr>
              <a:t>Хронотоп</a:t>
            </a:r>
            <a:r>
              <a:rPr lang="uk-UA" sz="2000" b="1" i="1" dirty="0" smtClean="0">
                <a:latin typeface="Bookman Old Style" pitchFamily="18" charset="0"/>
              </a:rPr>
              <a:t> </a:t>
            </a:r>
            <a:r>
              <a:rPr lang="uk-UA" sz="2000" b="1" i="1" dirty="0">
                <a:latin typeface="Bookman Old Style" pitchFamily="18" charset="0"/>
              </a:rPr>
              <a:t>історичного епосу є реально існуючим, об'єктивно відображений поетичними засобами. У героїчному епосі образ степу переважає. Він є визначним чинником формування менталітету українців-козаків та степовиків.</a:t>
            </a:r>
          </a:p>
        </p:txBody>
      </p:sp>
    </p:spTree>
    <p:extLst>
      <p:ext uri="{BB962C8B-B14F-4D97-AF65-F5344CB8AC3E}">
        <p14:creationId xmlns:p14="http://schemas.microsoft.com/office/powerpoint/2010/main" val="172149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7" descr="C:\Users\Дом\Downloads\istockphoto-1184802478-612x612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82000" contrast="-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845" y="1920600"/>
            <a:ext cx="4010119" cy="2075767"/>
          </a:xfrm>
          <a:prstGeom prst="rect">
            <a:avLst/>
          </a:prstGeom>
          <a:noFill/>
        </p:spPr>
      </p:pic>
      <p:pic>
        <p:nvPicPr>
          <p:cNvPr id="13" name="Picture 2" descr="C:\Users\Дом\Downloads\912ccad104103543767a7076cf4f03f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13" b="94169" l="2135" r="100000">
                        <a14:foregroundMark x1="58007" y1="76093" x2="58007" y2="76093"/>
                        <a14:foregroundMark x1="51779" y1="76093" x2="58363" y2="70845"/>
                        <a14:foregroundMark x1="62456" y1="59184" x2="62456" y2="59184"/>
                        <a14:foregroundMark x1="69039" y1="55394" x2="82384" y2="56560"/>
                        <a14:foregroundMark x1="89324" y1="55977" x2="89324" y2="55977"/>
                        <a14:foregroundMark x1="90925" y1="54810" x2="91993" y2="54810"/>
                        <a14:foregroundMark x1="95552" y1="50146" x2="99644" y2="54227"/>
                        <a14:foregroundMark x1="94840" y1="80466" x2="92171" y2="83382"/>
                        <a14:foregroundMark x1="68149" y1="83965" x2="67972" y2="86589"/>
                        <a14:foregroundMark x1="64235" y1="85131" x2="52669" y2="87755"/>
                        <a14:foregroundMark x1="39146" y1="79592" x2="35943" y2="81050"/>
                        <a14:foregroundMark x1="26512" y1="74344" x2="20996" y2="76093"/>
                        <a14:foregroundMark x1="16370" y1="72886" x2="15836" y2="72886"/>
                        <a14:foregroundMark x1="13167" y1="72886" x2="8363" y2="77551"/>
                        <a14:foregroundMark x1="4982" y1="75510" x2="8363" y2="78717"/>
                        <a14:foregroundMark x1="48577" y1="85131" x2="46975" y2="87172"/>
                        <a14:foregroundMark x1="40036" y1="86006" x2="40036" y2="86006"/>
                        <a14:foregroundMark x1="37544" y1="87464" x2="32028" y2="90087"/>
                        <a14:foregroundMark x1="28114" y1="86006" x2="27224" y2="87172"/>
                        <a14:foregroundMark x1="25623" y1="85423" x2="22776" y2="90379"/>
                        <a14:foregroundMark x1="19929" y1="88921" x2="16192" y2="94169"/>
                        <a14:foregroundMark x1="23310" y1="89213" x2="22064" y2="90962"/>
                        <a14:foregroundMark x1="14057" y1="88921" x2="14769" y2="88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324" y="2254468"/>
            <a:ext cx="6375676" cy="3926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00337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6770" y="-14083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Похожее изображени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9114521" y="1536174"/>
            <a:ext cx="3427720" cy="2460193"/>
          </a:xfrm>
          <a:prstGeom prst="rect">
            <a:avLst/>
          </a:prstGeom>
          <a:noFill/>
        </p:spPr>
      </p:pic>
      <p:pic>
        <p:nvPicPr>
          <p:cNvPr id="16" name="Picture 16" descr="http://img-fotki.yandex.ru/get/5305/94689460.5c/0_5d41f_519071e9_XL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11409" y="1371599"/>
            <a:ext cx="2331912" cy="210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 rotWithShape="1">
          <a:blip r:embed="rId10" cstate="print"/>
          <a:srcRect b="14856"/>
          <a:stretch/>
        </p:blipFill>
        <p:spPr bwMode="auto">
          <a:xfrm>
            <a:off x="5010940" y="3151344"/>
            <a:ext cx="2170120" cy="370665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81437" y="1371599"/>
            <a:ext cx="45543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smtClean="0">
                <a:latin typeface="Bookman Old Style" pitchFamily="18" charset="0"/>
              </a:rPr>
              <a:t>    Степом</a:t>
            </a:r>
            <a:r>
              <a:rPr lang="uk-UA" b="1" i="1" dirty="0">
                <a:latin typeface="Bookman Old Style" pitchFamily="18" charset="0"/>
              </a:rPr>
              <a:t>, який для українця є значно більшим, ніж просто географічне поняття, визначається рідний край, батьківщина, держава. Козацький степ є символом української державності. У цьому випадку географічний ландшафт поєднується з історичною пам'яттю: козаки сприймали степ як свою землю, на якій вони були вільними, тому болісний відчай вчувається в піснях, тематично пов'язаних із зруйнуванням </a:t>
            </a:r>
            <a:r>
              <a:rPr lang="uk-UA" b="1" i="1" dirty="0" smtClean="0">
                <a:latin typeface="Bookman Old Style" pitchFamily="18" charset="0"/>
              </a:rPr>
              <a:t>Запорозької </a:t>
            </a:r>
            <a:r>
              <a:rPr lang="uk-UA" b="1" i="1" dirty="0">
                <a:latin typeface="Bookman Old Style" pitchFamily="18" charset="0"/>
              </a:rPr>
              <a:t>Січі. </a:t>
            </a:r>
          </a:p>
        </p:txBody>
      </p:sp>
    </p:spTree>
    <p:extLst>
      <p:ext uri="{BB962C8B-B14F-4D97-AF65-F5344CB8AC3E}">
        <p14:creationId xmlns:p14="http://schemas.microsoft.com/office/powerpoint/2010/main" val="291061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2" descr="C:\Users\Дом\Downloads\grass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Дом\Desktop\titul_kozaki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foregroundMark x1="15625" y1="85603" x2="15625" y2="85603"/>
                        <a14:foregroundMark x1="15625" y1="86770" x2="17250" y2="87549"/>
                        <a14:foregroundMark x1="17500" y1="87549" x2="17500" y2="87549"/>
                        <a14:foregroundMark x1="46500" y1="25292" x2="46500" y2="23930"/>
                        <a14:foregroundMark x1="51625" y1="9339" x2="52375" y2="8949"/>
                        <a14:foregroundMark x1="54875" y1="6226" x2="56500" y2="5253"/>
                        <a14:foregroundMark x1="58250" y1="4086" x2="59125" y2="3696"/>
                        <a14:foregroundMark x1="65000" y1="3113" x2="66250" y2="4086"/>
                        <a14:foregroundMark x1="82000" y1="6615" x2="84125" y2="6615"/>
                        <a14:foregroundMark x1="91625" y1="5642" x2="94250" y2="6615"/>
                        <a14:foregroundMark x1="48500" y1="15370" x2="48500" y2="15370"/>
                        <a14:foregroundMark x1="43750" y1="11089" x2="43750" y2="11089"/>
                        <a14:foregroundMark x1="37500" y1="7393" x2="37500" y2="7393"/>
                        <a14:foregroundMark x1="34125" y1="4669" x2="32250" y2="4280"/>
                        <a14:foregroundMark x1="29875" y1="2529" x2="29875" y2="2529"/>
                        <a14:foregroundMark x1="28000" y1="3502" x2="33125" y2="4086"/>
                        <a14:foregroundMark x1="37750" y1="4086" x2="40875" y2="4086"/>
                        <a14:foregroundMark x1="39000" y1="20428" x2="39000" y2="20428"/>
                        <a14:foregroundMark x1="32750" y1="20233" x2="32750" y2="20233"/>
                        <a14:foregroundMark x1="33125" y1="15175" x2="33125" y2="15175"/>
                        <a14:foregroundMark x1="34125" y1="20233" x2="34125" y2="20233"/>
                        <a14:foregroundMark x1="29750" y1="15953" x2="29750" y2="15953"/>
                        <a14:foregroundMark x1="30125" y1="8560" x2="30125" y2="8560"/>
                        <a14:foregroundMark x1="27875" y1="9728" x2="27875" y2="9728"/>
                        <a14:foregroundMark x1="26250" y1="3696" x2="26250" y2="3696"/>
                        <a14:foregroundMark x1="35375" y1="33268" x2="35375" y2="33268"/>
                        <a14:foregroundMark x1="11625" y1="71984" x2="11625" y2="719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66" y="846161"/>
            <a:ext cx="7201462" cy="52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70460" y="-74715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7546" y="1504386"/>
            <a:ext cx="471742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bg1"/>
                </a:solidFill>
                <a:latin typeface="Bookman Old Style" pitchFamily="18" charset="0"/>
              </a:rPr>
              <a:t>   У </a:t>
            </a:r>
            <a:r>
              <a:rPr lang="uk-UA" sz="2000" b="1" i="1" dirty="0">
                <a:solidFill>
                  <a:schemeClr val="bg1"/>
                </a:solidFill>
                <a:latin typeface="Bookman Old Style" pitchFamily="18" charset="0"/>
              </a:rPr>
              <a:t>фольклорі поетизується чисте поле, чистий степ, </a:t>
            </a:r>
            <a:r>
              <a:rPr lang="uk-UA" sz="2000" b="1" i="1" dirty="0" err="1">
                <a:solidFill>
                  <a:schemeClr val="bg1"/>
                </a:solidFill>
                <a:latin typeface="Bookman Old Style" pitchFamily="18" charset="0"/>
              </a:rPr>
              <a:t>степ</a:t>
            </a:r>
            <a:r>
              <a:rPr lang="uk-UA" sz="2000" b="1" i="1" dirty="0">
                <a:solidFill>
                  <a:schemeClr val="bg1"/>
                </a:solidFill>
                <a:latin typeface="Bookman Old Style" pitchFamily="18" charset="0"/>
              </a:rPr>
              <a:t> широкий, край веселий і в той же час образ степу тлумачиться як ворог, як одвічне прокляття України, тому що ця територія відбирала життя дорогих людей. Найсміливіші тікали в степ, найхоробріші брали до рук меча.</a:t>
            </a:r>
          </a:p>
        </p:txBody>
      </p:sp>
    </p:spTree>
    <p:extLst>
      <p:ext uri="{BB962C8B-B14F-4D97-AF65-F5344CB8AC3E}">
        <p14:creationId xmlns:p14="http://schemas.microsoft.com/office/powerpoint/2010/main" val="332741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Дом\Downloads\4c4eb757c38afee8cd32d9d74dc527f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911" y="0"/>
            <a:ext cx="123099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2" descr="https://uahistory.co/pidruchniki/avramenko-ukraine-literature-7-class-2020/avramenko-ukraine-literature-7-class-2020.files/image0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sp>
        <p:nvSpPr>
          <p:cNvPr id="6" name="AutoShape 6" descr="Жнива - «VIOLITY» Antique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 dirty="0"/>
          </a:p>
        </p:txBody>
      </p:sp>
      <p:pic>
        <p:nvPicPr>
          <p:cNvPr id="12" name="Picture 4" descr="Ой на горі та женці жнуть (Ukrainian Cossack song) - YouTub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1" b="100000" l="13359" r="96016">
                        <a14:foregroundMark x1="41563" y1="45139" x2="41563" y2="45139"/>
                        <a14:foregroundMark x1="41094" y1="43194" x2="41563" y2="42917"/>
                        <a14:foregroundMark x1="41250" y1="41250" x2="41250" y2="41250"/>
                        <a14:foregroundMark x1="57734" y1="38056" x2="57891" y2="37222"/>
                        <a14:foregroundMark x1="58672" y1="33889" x2="58672" y2="33889"/>
                        <a14:foregroundMark x1="58828" y1="31111" x2="58828" y2="31111"/>
                        <a14:foregroundMark x1="58984" y1="28472" x2="58984" y2="28472"/>
                        <a14:foregroundMark x1="58828" y1="25972" x2="58828" y2="25972"/>
                        <a14:foregroundMark x1="59297" y1="24306" x2="59297" y2="24306"/>
                        <a14:foregroundMark x1="59453" y1="22083" x2="59453" y2="22083"/>
                        <a14:foregroundMark x1="59766" y1="21806" x2="59766" y2="21806"/>
                        <a14:foregroundMark x1="61328" y1="39861" x2="61328" y2="39861"/>
                        <a14:foregroundMark x1="62656" y1="37222" x2="62656" y2="37222"/>
                        <a14:backgroundMark x1="17266" y1="60139" x2="17266" y2="60139"/>
                        <a14:backgroundMark x1="21406" y1="63750" x2="21406" y2="63750"/>
                        <a14:backgroundMark x1="19531" y1="67917" x2="19531" y2="67917"/>
                        <a14:backgroundMark x1="16953" y1="76667" x2="16953" y2="76667"/>
                        <a14:backgroundMark x1="15859" y1="76389" x2="15859" y2="76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4" t="-24" r="4527" b="24"/>
          <a:stretch/>
        </p:blipFill>
        <p:spPr bwMode="auto">
          <a:xfrm>
            <a:off x="4339988" y="2016085"/>
            <a:ext cx="7852012" cy="484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2775" y="165565"/>
            <a:ext cx="1147231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i="1" dirty="0" smtClean="0">
                <a:latin typeface="Bookman Old Style" pitchFamily="18" charset="0"/>
              </a:rPr>
              <a:t>  В </a:t>
            </a:r>
            <a:r>
              <a:rPr lang="uk-UA" sz="2000" b="1" i="1" dirty="0">
                <a:latin typeface="Bookman Old Style" pitchFamily="18" charset="0"/>
              </a:rPr>
              <a:t>історичних піснях степ постає як втілення землі як </a:t>
            </a:r>
            <a:r>
              <a:rPr lang="uk-UA" sz="2000" b="1" i="1" dirty="0" smtClean="0">
                <a:latin typeface="Bookman Old Style" pitchFamily="18" charset="0"/>
              </a:rPr>
              <a:t>метафори</a:t>
            </a:r>
          </a:p>
          <a:p>
            <a:pPr algn="r"/>
            <a:r>
              <a:rPr lang="uk-UA" sz="2000" b="1" i="1" dirty="0" smtClean="0">
                <a:latin typeface="Bookman Old Style" pitchFamily="18" charset="0"/>
              </a:rPr>
              <a:t> </a:t>
            </a:r>
            <a:r>
              <a:rPr lang="uk-UA" sz="2000" b="1" i="1" dirty="0">
                <a:latin typeface="Bookman Old Style" pitchFamily="18" charset="0"/>
              </a:rPr>
              <a:t>життя та поля бою. Образ українця як </a:t>
            </a:r>
            <a:r>
              <a:rPr lang="uk-UA" sz="2000" b="1" i="1" dirty="0" err="1">
                <a:latin typeface="Bookman Old Style" pitchFamily="18" charset="0"/>
              </a:rPr>
              <a:t>„хлібороба-войовника</a:t>
            </a:r>
            <a:r>
              <a:rPr lang="uk-UA" sz="2000" b="1" i="1" dirty="0">
                <a:latin typeface="Bookman Old Style" pitchFamily="18" charset="0"/>
              </a:rPr>
              <a:t>” (О. Ольжич</a:t>
            </a:r>
            <a:r>
              <a:rPr lang="uk-UA" sz="2000" b="1" i="1" dirty="0" smtClean="0">
                <a:latin typeface="Bookman Old Style" pitchFamily="18" charset="0"/>
              </a:rPr>
              <a:t>).</a:t>
            </a:r>
          </a:p>
          <a:p>
            <a:pPr algn="r"/>
            <a:r>
              <a:rPr lang="uk-UA" sz="2000" b="1" i="1" dirty="0">
                <a:latin typeface="Bookman Old Style" pitchFamily="18" charset="0"/>
              </a:rPr>
              <a:t>Отже, образ степу як метафори життя (мотив степу-чорнозему</a:t>
            </a:r>
            <a:r>
              <a:rPr lang="uk-UA" sz="2000" b="1" i="1" dirty="0" smtClean="0">
                <a:latin typeface="Bookman Old Style" pitchFamily="18" charset="0"/>
              </a:rPr>
              <a:t>,</a:t>
            </a:r>
          </a:p>
          <a:p>
            <a:pPr algn="r"/>
            <a:r>
              <a:rPr lang="uk-UA" sz="2000" b="1" i="1" dirty="0" smtClean="0">
                <a:latin typeface="Bookman Old Style" pitchFamily="18" charset="0"/>
              </a:rPr>
              <a:t> </a:t>
            </a:r>
            <a:r>
              <a:rPr lang="uk-UA" sz="2000" b="1" i="1" dirty="0">
                <a:latin typeface="Bookman Old Style" pitchFamily="18" charset="0"/>
              </a:rPr>
              <a:t>який родить хліб) і символу державництва (степ як поле бою, </a:t>
            </a:r>
            <a:endParaRPr lang="uk-UA" sz="2000" b="1" i="1" dirty="0" smtClean="0">
              <a:latin typeface="Bookman Old Style" pitchFamily="18" charset="0"/>
            </a:endParaRPr>
          </a:p>
          <a:p>
            <a:pPr algn="r"/>
            <a:r>
              <a:rPr lang="uk-UA" sz="2000" b="1" i="1" dirty="0" smtClean="0">
                <a:latin typeface="Bookman Old Style" pitchFamily="18" charset="0"/>
              </a:rPr>
              <a:t>у </a:t>
            </a:r>
            <a:r>
              <a:rPr lang="uk-UA" sz="2000" b="1" i="1" dirty="0">
                <a:latin typeface="Bookman Old Style" pitchFamily="18" charset="0"/>
              </a:rPr>
              <a:t>якому стверджується право на землю) є головними мотивами </a:t>
            </a:r>
            <a:endParaRPr lang="uk-UA" sz="2000" b="1" i="1" dirty="0" smtClean="0">
              <a:latin typeface="Bookman Old Style" pitchFamily="18" charset="0"/>
            </a:endParaRPr>
          </a:p>
          <a:p>
            <a:pPr algn="r"/>
            <a:r>
              <a:rPr lang="uk-UA" sz="2000" b="1" i="1" dirty="0" smtClean="0">
                <a:latin typeface="Bookman Old Style" pitchFamily="18" charset="0"/>
              </a:rPr>
              <a:t>усної </a:t>
            </a:r>
            <a:r>
              <a:rPr lang="uk-UA" sz="2000" b="1" i="1" dirty="0">
                <a:latin typeface="Bookman Old Style" pitchFamily="18" charset="0"/>
              </a:rPr>
              <a:t>народної творчості.</a:t>
            </a:r>
          </a:p>
          <a:p>
            <a:pPr algn="ctr"/>
            <a:endParaRPr lang="uk-UA" sz="2000" b="1" i="1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28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Free Vector | Gradient wallpaper in green to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Мои документы\Укр-мова\Urok\00\1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74" y="644319"/>
            <a:ext cx="7211249" cy="5678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6201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230" y="568818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198" y="5781063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9262" y="-161098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5968" y="-100336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ОРНАМЕНТ | Тест з образотворчого мистецтва – «На Урок»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0066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72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6770" y="-100337"/>
            <a:ext cx="4085230" cy="126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1.bp.blogspot.com/-Qap0WypO3VI/VLAhCigKF9I/AAAAAAAAAJo/H6OC6w3bJT0/s1600/115600418_large_119.png"/>
          <p:cNvPicPr>
            <a:picLocks noChangeAspect="1" noChangeArrowheads="1"/>
          </p:cNvPicPr>
          <p:nvPr/>
        </p:nvPicPr>
        <p:blipFill rotWithShape="1">
          <a:blip r:embed="rId6" cstate="print"/>
          <a:srcRect t="-1" b="34483"/>
          <a:stretch/>
        </p:blipFill>
        <p:spPr bwMode="auto">
          <a:xfrm flipH="1">
            <a:off x="5208931" y="2781321"/>
            <a:ext cx="2991021" cy="4148908"/>
          </a:xfrm>
          <a:prstGeom prst="rect">
            <a:avLst/>
          </a:prstGeom>
          <a:noFill/>
        </p:spPr>
      </p:pic>
      <p:pic>
        <p:nvPicPr>
          <p:cNvPr id="16" name="Picture 8" descr="http://stavysche-dnz3.edukit.kiev.ua/files2/images/kalinka.gif?size=3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00336"/>
            <a:ext cx="2197290" cy="320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izzhizni.ru/_bl/107/43412997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7" y="209114"/>
            <a:ext cx="1584176" cy="162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://img0.liveinternet.ru/images/attach/c/2/65/410/65410184_65346621_1287167644_40338491_paloma2.gif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073" y="1704465"/>
            <a:ext cx="1238250" cy="73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://img-fotki.yandex.ru/get/9496/23869276.11e/0_a6bac_b4de5a68_S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93020" y="1022887"/>
            <a:ext cx="1362042" cy="9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://img-fotki.yandex.ru/get/9496/23869276.11e/0_a6bac_b4de5a68_S.gif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394947" y="893164"/>
            <a:ext cx="1362042" cy="943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06770" y="1836661"/>
            <a:ext cx="399204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b="1" i="1" dirty="0">
                <a:latin typeface="Bookman Old Style" pitchFamily="18" charset="0"/>
              </a:rPr>
              <a:t>Образ степу у </a:t>
            </a:r>
            <a:endParaRPr lang="uk-UA" b="1" i="1" dirty="0" smtClean="0">
              <a:latin typeface="Bookman Old Style" pitchFamily="18" charset="0"/>
            </a:endParaRPr>
          </a:p>
          <a:p>
            <a:pPr algn="r"/>
            <a:r>
              <a:rPr lang="uk-UA" b="1" i="1" dirty="0" err="1" smtClean="0">
                <a:solidFill>
                  <a:srgbClr val="0000CC"/>
                </a:solidFill>
                <a:latin typeface="Bookman Old Style" pitchFamily="18" charset="0"/>
              </a:rPr>
              <a:t>„</a:t>
            </a:r>
            <a:r>
              <a:rPr lang="uk-UA" b="1" i="1" dirty="0" err="1">
                <a:solidFill>
                  <a:srgbClr val="0000CC"/>
                </a:solidFill>
                <a:latin typeface="Bookman Old Style" pitchFamily="18" charset="0"/>
              </a:rPr>
              <a:t>Слові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 о полку </a:t>
            </a:r>
            <a:r>
              <a:rPr lang="uk-UA" b="1" i="1" dirty="0" err="1">
                <a:solidFill>
                  <a:srgbClr val="0000CC"/>
                </a:solidFill>
                <a:latin typeface="Bookman Old Style" pitchFamily="18" charset="0"/>
              </a:rPr>
              <a:t>Ігоревім</a:t>
            </a:r>
            <a:r>
              <a:rPr lang="uk-UA" b="1" i="1" dirty="0">
                <a:solidFill>
                  <a:srgbClr val="0000CC"/>
                </a:solidFill>
                <a:latin typeface="Bookman Old Style" pitchFamily="18" charset="0"/>
              </a:rPr>
              <a:t>” </a:t>
            </a:r>
            <a:r>
              <a:rPr lang="uk-UA" b="1" i="1" dirty="0">
                <a:latin typeface="Bookman Old Style" pitchFamily="18" charset="0"/>
              </a:rPr>
              <a:t>відкриває дивовижну картину степового буття часів Київської Русі, позначену як прямими акцентами (степ як поле бою, ворожа земля), так і метафорично-образними (степ як земля невідома, міфічна субстанція, </a:t>
            </a:r>
            <a:endParaRPr lang="uk-UA" b="1" i="1" dirty="0" smtClean="0">
              <a:latin typeface="Bookman Old Style" pitchFamily="18" charset="0"/>
            </a:endParaRPr>
          </a:p>
          <a:p>
            <a:pPr algn="r"/>
            <a:r>
              <a:rPr lang="uk-UA" b="1" i="1" dirty="0" smtClean="0">
                <a:latin typeface="Bookman Old Style" pitchFamily="18" charset="0"/>
              </a:rPr>
              <a:t>ворожа </a:t>
            </a:r>
            <a:r>
              <a:rPr lang="uk-UA" b="1" i="1" dirty="0">
                <a:latin typeface="Bookman Old Style" pitchFamily="18" charset="0"/>
              </a:rPr>
              <a:t>людині).</a:t>
            </a:r>
          </a:p>
        </p:txBody>
      </p:sp>
    </p:spTree>
    <p:extLst>
      <p:ext uri="{BB962C8B-B14F-4D97-AF65-F5344CB8AC3E}">
        <p14:creationId xmlns:p14="http://schemas.microsoft.com/office/powerpoint/2010/main" val="2384595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ree Vector | Gradient wallpaper in green ton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9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Купить мельница, маки и ромашки за 695 руб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628" b="100000" l="0" r="89095">
                        <a14:foregroundMark x1="60093" y1="87106" x2="60093" y2="87106"/>
                        <a14:foregroundMark x1="51044" y1="83668" x2="50116" y2="83668"/>
                        <a14:foregroundMark x1="28770" y1="75645" x2="28074" y2="79370"/>
                        <a14:foregroundMark x1="18561" y1="79370" x2="20418" y2="84814"/>
                        <a14:foregroundMark x1="27146" y1="88252" x2="33875" y2="90544"/>
                        <a14:foregroundMark x1="37355" y1="90258" x2="39443" y2="88539"/>
                        <a14:foregroundMark x1="43155" y1="83954" x2="43155" y2="83954"/>
                        <a14:foregroundMark x1="42691" y1="79083" x2="39211" y2="79943"/>
                        <a14:foregroundMark x1="35499" y1="77364" x2="34803" y2="77364"/>
                        <a14:foregroundMark x1="33179" y1="72779" x2="28074" y2="79370"/>
                        <a14:foregroundMark x1="28306" y1="78223" x2="32251" y2="84241"/>
                        <a14:foregroundMark x1="33179" y1="83381" x2="33643" y2="86246"/>
                        <a14:foregroundMark x1="33179" y1="85100" x2="26450" y2="88825"/>
                        <a14:foregroundMark x1="23898" y1="89971" x2="20882" y2="92264"/>
                        <a14:foregroundMark x1="17401" y1="89398" x2="17401" y2="89398"/>
                        <a14:foregroundMark x1="14153" y1="82235" x2="13457" y2="81375"/>
                        <a14:foregroundMark x1="10905" y1="75931" x2="10905" y2="75931"/>
                        <a14:foregroundMark x1="8121" y1="70774" x2="10673" y2="80802"/>
                        <a14:foregroundMark x1="13457" y1="82235" x2="9745" y2="92264"/>
                        <a14:foregroundMark x1="23202" y1="78510" x2="23202" y2="78510"/>
                        <a14:foregroundMark x1="23202" y1="77364" x2="13457" y2="78797"/>
                        <a14:foregroundMark x1="13225" y1="78797" x2="13225" y2="78797"/>
                        <a14:foregroundMark x1="49188" y1="90544" x2="53132" y2="92550"/>
                        <a14:foregroundMark x1="61021" y1="93123" x2="61021" y2="93123"/>
                        <a14:foregroundMark x1="52668" y1="85387" x2="52668" y2="85387"/>
                        <a14:foregroundMark x1="56381" y1="79083" x2="55916" y2="81662"/>
                        <a14:foregroundMark x1="49420" y1="77077" x2="54756" y2="84814"/>
                        <a14:foregroundMark x1="57773" y1="86246" x2="60093" y2="93410"/>
                        <a14:foregroundMark x1="60325" y1="92837" x2="67749" y2="99713"/>
                        <a14:foregroundMark x1="77726" y1="94556" x2="79582" y2="94269"/>
                        <a14:foregroundMark x1="70998" y1="90831" x2="68910" y2="88252"/>
                        <a14:foregroundMark x1="66589" y1="83954" x2="67053" y2="83668"/>
                        <a14:foregroundMark x1="68213" y1="79083" x2="68677" y2="78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922"/>
          <a:stretch/>
        </p:blipFill>
        <p:spPr bwMode="auto">
          <a:xfrm flipH="1">
            <a:off x="5483179" y="4904252"/>
            <a:ext cx="6708821" cy="1953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Купить мельница, маки и ромашки за 695 руб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534" y="1434660"/>
            <a:ext cx="7816482" cy="55355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5"/>
          <a:stretch/>
        </p:blipFill>
        <p:spPr bwMode="auto">
          <a:xfrm>
            <a:off x="-259162" y="839122"/>
            <a:ext cx="3554155" cy="212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Похожее изображение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5"/>
          <a:stretch/>
        </p:blipFill>
        <p:spPr bwMode="auto">
          <a:xfrm>
            <a:off x="-342419" y="-70876"/>
            <a:ext cx="3554155" cy="212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User\Desktop\6-2-leaves-png-fi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 flipH="1">
            <a:off x="-1358555" y="2630123"/>
            <a:ext cx="5586429" cy="2869326"/>
          </a:xfrm>
          <a:prstGeom prst="rect">
            <a:avLst/>
          </a:prstGeom>
          <a:noFill/>
        </p:spPr>
      </p:pic>
      <p:pic>
        <p:nvPicPr>
          <p:cNvPr id="12" name="Picture 2" descr="C:\Users\User\Desktop\6-2-leaves-png-file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-29966" y="-70876"/>
            <a:ext cx="2929248" cy="2250920"/>
          </a:xfrm>
          <a:prstGeom prst="rect">
            <a:avLst/>
          </a:prstGeom>
          <a:noFill/>
        </p:spPr>
      </p:pic>
      <p:pic>
        <p:nvPicPr>
          <p:cNvPr id="16" name="Picture 4" descr="Похожее изображение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074" y="-185244"/>
            <a:ext cx="8168869" cy="408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 descr="Похожее изображение"/>
          <p:cNvPicPr>
            <a:picLocks noChangeAspect="1" noChangeArrowheads="1"/>
          </p:cNvPicPr>
          <p:nvPr/>
        </p:nvPicPr>
        <p:blipFill>
          <a:blip r:embed="rId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660" y="1630935"/>
            <a:ext cx="6572187" cy="486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53" b="99289" l="9839" r="99821">
                        <a14:backgroundMark x1="83005" y1="89100" x2="83005" y2="89100"/>
                        <a14:backgroundMark x1="76208" y1="90758" x2="75313" y2="90758"/>
                        <a14:backgroundMark x1="76923" y1="94550" x2="76923" y2="94550"/>
                        <a14:backgroundMark x1="84079" y1="95024" x2="84079" y2="95024"/>
                        <a14:backgroundMark x1="90161" y1="89336" x2="90161" y2="89336"/>
                        <a14:backgroundMark x1="89445" y1="75355" x2="89445" y2="75355"/>
                        <a14:backgroundMark x1="96601" y1="67536" x2="96601" y2="67536"/>
                        <a14:backgroundMark x1="77281" y1="76066" x2="77281" y2="76066"/>
                        <a14:backgroundMark x1="64222" y1="83886" x2="64222" y2="83886"/>
                        <a14:backgroundMark x1="29875" y1="75829" x2="29875" y2="75829"/>
                        <a14:backgroundMark x1="50089" y1="89336" x2="50089" y2="89336"/>
                        <a14:backgroundMark x1="29696" y1="56872" x2="29696" y2="56872"/>
                        <a14:backgroundMark x1="46691" y1="57346" x2="46691" y2="57346"/>
                        <a14:backgroundMark x1="55814" y1="71090" x2="55814" y2="71090"/>
                        <a14:backgroundMark x1="81038" y1="44787" x2="81038" y2="44787"/>
                        <a14:backgroundMark x1="90877" y1="38389" x2="90877" y2="38389"/>
                        <a14:backgroundMark x1="70125" y1="45261" x2="70125" y2="45261"/>
                        <a14:backgroundMark x1="65474" y1="46445" x2="65474" y2="46445"/>
                        <a14:backgroundMark x1="80866" y1="90909" x2="80866" y2="90909"/>
                        <a14:backgroundMark x1="86462" y1="78947" x2="86462" y2="78947"/>
                        <a14:backgroundMark x1="61372" y1="83971" x2="61372" y2="83971"/>
                        <a14:backgroundMark x1="53430" y1="88995" x2="53430" y2="88995"/>
                        <a14:backgroundMark x1="68953" y1="63397" x2="70397" y2="62201"/>
                        <a14:backgroundMark x1="75632" y1="59091" x2="75632" y2="59091"/>
                        <a14:backgroundMark x1="78881" y1="60766" x2="78881" y2="60766"/>
                        <a14:backgroundMark x1="87365" y1="41388" x2="87365" y2="41388"/>
                        <a14:backgroundMark x1="64801" y1="85885" x2="64801" y2="85885"/>
                        <a14:backgroundMark x1="20397" y1="85167" x2="20397" y2="851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340">
            <a:off x="2069393" y="4802287"/>
            <a:ext cx="1339972" cy="1011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5433847" y="441106"/>
            <a:ext cx="6096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 b="1" i="1" dirty="0">
                <a:solidFill>
                  <a:srgbClr val="0000CC"/>
                </a:solidFill>
                <a:latin typeface="Bookman Old Style" pitchFamily="18" charset="0"/>
              </a:rPr>
              <a:t>Образ степу посідає особливе місце в багатьох творах української літератури. Степ — це частина душі українця, його характеру. Степ для українців мав ще одне символічне значення — волі. В українській літературі цей образ, як вияв багатьох символів (вічності, батьківщини) знайшов широке застосування у творах Т. Шевченка, М. Гоголя, Є. Маланюка, </a:t>
            </a:r>
            <a:r>
              <a:rPr lang="uk-UA" sz="2000" b="1" i="1" dirty="0" smtClean="0">
                <a:solidFill>
                  <a:srgbClr val="0000CC"/>
                </a:solidFill>
                <a:latin typeface="Bookman Old Style" pitchFamily="18" charset="0"/>
              </a:rPr>
              <a:t>             О</a:t>
            </a:r>
            <a:r>
              <a:rPr lang="uk-UA" sz="2000" b="1" i="1" dirty="0">
                <a:solidFill>
                  <a:srgbClr val="0000CC"/>
                </a:solidFill>
                <a:latin typeface="Bookman Old Style" pitchFamily="18" charset="0"/>
              </a:rPr>
              <a:t>. Довженка, О. Гончара.</a:t>
            </a:r>
          </a:p>
        </p:txBody>
      </p:sp>
    </p:spTree>
    <p:extLst>
      <p:ext uri="{BB962C8B-B14F-4D97-AF65-F5344CB8AC3E}">
        <p14:creationId xmlns:p14="http://schemas.microsoft.com/office/powerpoint/2010/main" val="2190139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1003</TotalTime>
  <Words>2311</Words>
  <Application>Microsoft Office PowerPoint</Application>
  <PresentationFormat>Широкоэкранный</PresentationFormat>
  <Paragraphs>86</Paragraphs>
  <Slides>33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Bookman Old Style</vt:lpstr>
      <vt:lpstr>Calibri</vt:lpstr>
      <vt:lpstr>Calibri Light</vt:lpstr>
      <vt:lpstr>Times New Roman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Карпатська Джерельна</dc:creator>
  <cp:lastModifiedBy>Карпатська Джерельна</cp:lastModifiedBy>
  <cp:revision>85</cp:revision>
  <dcterms:created xsi:type="dcterms:W3CDTF">2020-04-13T18:50:18Z</dcterms:created>
  <dcterms:modified xsi:type="dcterms:W3CDTF">2023-05-02T07:34:08Z</dcterms:modified>
</cp:coreProperties>
</file>