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29"/>
  </p:handoutMasterIdLst>
  <p:sldIdLst>
    <p:sldId id="263" r:id="rId5"/>
    <p:sldId id="289" r:id="rId6"/>
    <p:sldId id="279" r:id="rId7"/>
    <p:sldId id="258" r:id="rId8"/>
    <p:sldId id="264" r:id="rId9"/>
    <p:sldId id="266" r:id="rId10"/>
    <p:sldId id="267" r:id="rId11"/>
    <p:sldId id="265" r:id="rId12"/>
    <p:sldId id="276" r:id="rId13"/>
    <p:sldId id="269" r:id="rId14"/>
    <p:sldId id="281" r:id="rId15"/>
    <p:sldId id="270" r:id="rId16"/>
    <p:sldId id="271" r:id="rId17"/>
    <p:sldId id="283" r:id="rId18"/>
    <p:sldId id="284" r:id="rId19"/>
    <p:sldId id="285" r:id="rId20"/>
    <p:sldId id="272" r:id="rId21"/>
    <p:sldId id="287" r:id="rId22"/>
    <p:sldId id="273" r:id="rId23"/>
    <p:sldId id="274" r:id="rId24"/>
    <p:sldId id="286" r:id="rId25"/>
    <p:sldId id="288" r:id="rId26"/>
    <p:sldId id="290" r:id="rId27"/>
    <p:sldId id="26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5A9E"/>
    <a:srgbClr val="77A9D2"/>
    <a:srgbClr val="FF3399"/>
    <a:srgbClr val="FF6965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60" autoAdjust="0"/>
    <p:restoredTop sz="94660"/>
  </p:normalViewPr>
  <p:slideViewPr>
    <p:cSldViewPr snapToGrid="0">
      <p:cViewPr>
        <p:scale>
          <a:sx n="80" d="100"/>
          <a:sy n="80" d="100"/>
        </p:scale>
        <p:origin x="-696" y="-2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wmf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9.png"/><Relationship Id="rId1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4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30" name="Рисунок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61" y="3638173"/>
            <a:ext cx="696193" cy="721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97" y="444775"/>
            <a:ext cx="382530" cy="369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352" y="5679298"/>
            <a:ext cx="586145" cy="743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39" y="444775"/>
            <a:ext cx="408635" cy="464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2" y="3638173"/>
            <a:ext cx="500801" cy="5225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555">
            <a:off x="9841353" y="4499050"/>
            <a:ext cx="1827940" cy="13402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670" y="2481025"/>
            <a:ext cx="416339" cy="4385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29" y="1226189"/>
            <a:ext cx="555294" cy="529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6" y="3213240"/>
            <a:ext cx="3497240" cy="3175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1" r:id="rId3"/>
    <p:sldLayoutId id="2147483692" r:id="rId4"/>
    <p:sldLayoutId id="2147483694" r:id="rId5"/>
    <p:sldLayoutId id="2147483686" r:id="rId6"/>
    <p:sldLayoutId id="2147483690" r:id="rId7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8.png"/><Relationship Id="rId1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audio" Target="../media/audio1.wav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18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26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audio" Target="../media/audio2.wav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23.png"/><Relationship Id="rId2" Type="http://schemas.openxmlformats.org/officeDocument/2006/relationships/audio" Target="../media/audio1.wav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1.png"/><Relationship Id="rId4" Type="http://schemas.openxmlformats.org/officeDocument/2006/relationships/image" Target="../media/image26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1.png"/><Relationship Id="rId4" Type="http://schemas.openxmlformats.org/officeDocument/2006/relationships/image" Target="../media/image26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Lenovo\Downloads\videoplayback.mp4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dell\Desktop\&#1060;&#1110;&#1082;&#1089;&#1080;&#1082;&#1080;%20-%20&#1055;&#1086;&#1074;&#1110;&#1090;&#1088;&#1103;&#1085;&#1072;%20&#1082;&#1091;&#1083;&#1103;.mp4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3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8.png"/><Relationship Id="rId1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audio" Target="../media/audio1.wav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18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26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1.png"/><Relationship Id="rId4" Type="http://schemas.openxmlformats.org/officeDocument/2006/relationships/image" Target="../media/image26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audio" Target="../media/audio2.wav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23.png"/><Relationship Id="rId2" Type="http://schemas.openxmlformats.org/officeDocument/2006/relationships/audio" Target="../media/audio1.wav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2.png"/><Relationship Id="rId4" Type="http://schemas.openxmlformats.org/officeDocument/2006/relationships/image" Target="../media/image26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1.png"/><Relationship Id="rId4" Type="http://schemas.openxmlformats.org/officeDocument/2006/relationships/image" Target="../media/image26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767" y="800101"/>
            <a:ext cx="9144000" cy="2209799"/>
          </a:xfrm>
        </p:spPr>
        <p:txBody>
          <a:bodyPr/>
          <a:lstStyle/>
          <a:p>
            <a:r>
              <a:rPr lang="uk-UA" sz="4000" b="1" i="1" u="sng" dirty="0" smtClean="0"/>
              <a:t>Урок математики в 3 класі</a:t>
            </a:r>
            <a:r>
              <a:rPr lang="uk-UA" sz="4000" b="1" i="1" dirty="0" smtClean="0"/>
              <a:t/>
            </a:r>
            <a:br>
              <a:rPr lang="uk-UA" sz="4000" b="1" i="1" dirty="0" smtClean="0"/>
            </a:br>
            <a:r>
              <a:rPr lang="uk-UA" sz="4000" b="1" i="1" dirty="0" smtClean="0"/>
              <a:t>Закріплення вивчених випадків усного множення і ділення в межах 1000</a:t>
            </a:r>
            <a:endParaRPr lang="ru-RU" sz="40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79900" y="3962400"/>
            <a:ext cx="5411460" cy="1384300"/>
          </a:xfrm>
        </p:spPr>
        <p:txBody>
          <a:bodyPr/>
          <a:lstStyle/>
          <a:p>
            <a:endParaRPr lang="ru-RU" b="1" dirty="0"/>
          </a:p>
        </p:txBody>
      </p:sp>
      <p:pic>
        <p:nvPicPr>
          <p:cNvPr id="4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20" y="3094439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79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75776" y="1506082"/>
            <a:ext cx="6791949" cy="1313317"/>
          </a:xfrm>
          <a:noFill/>
        </p:spPr>
        <p:txBody>
          <a:bodyPr>
            <a:noAutofit/>
          </a:bodyPr>
          <a:lstStyle/>
          <a:p>
            <a:r>
              <a:rPr lang="uk-UA" sz="9600" b="1" dirty="0" smtClean="0">
                <a:solidFill>
                  <a:srgbClr val="77A9D2"/>
                </a:solidFill>
              </a:rPr>
              <a:t>      </a:t>
            </a:r>
            <a:r>
              <a:rPr lang="uk-UA" sz="9600" b="1" dirty="0" smtClean="0">
                <a:solidFill>
                  <a:srgbClr val="005A9E"/>
                </a:solidFill>
              </a:rPr>
              <a:t>24 • 4 = </a:t>
            </a:r>
            <a:endParaRPr lang="ru-RU" sz="9600" b="1" dirty="0">
              <a:solidFill>
                <a:srgbClr val="005A9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37986" y="5503944"/>
            <a:ext cx="3376800" cy="54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uk-UA" sz="4000" b="1" dirty="0" smtClean="0">
                <a:solidFill>
                  <a:srgbClr val="005A9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96</a:t>
            </a:r>
            <a:endParaRPr lang="ru-RU" sz="4000" b="1" dirty="0">
              <a:solidFill>
                <a:srgbClr val="005A9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4802031"/>
            <a:ext cx="3376800" cy="54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uk-UA" sz="4000" b="1" dirty="0" smtClean="0">
                <a:solidFill>
                  <a:srgbClr val="005A9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106</a:t>
            </a:r>
            <a:endParaRPr lang="ru-RU" sz="4000" b="1" dirty="0">
              <a:solidFill>
                <a:srgbClr val="005A9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470" y="4104579"/>
            <a:ext cx="3376800" cy="54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uk-UA" sz="4000" b="1" dirty="0" smtClean="0">
                <a:solidFill>
                  <a:srgbClr val="005A9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92</a:t>
            </a:r>
            <a:endParaRPr lang="ru-RU" sz="4000" b="1" dirty="0">
              <a:solidFill>
                <a:srgbClr val="005A9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3" name="Рисунок 1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67" y="3166712"/>
            <a:ext cx="2633268" cy="317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5506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40276" y="1460262"/>
            <a:ext cx="7806891" cy="1246352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uk-UA" sz="9600" b="1" dirty="0" smtClean="0">
                <a:solidFill>
                  <a:srgbClr val="005A9E"/>
                </a:solidFill>
              </a:rPr>
              <a:t>7</a:t>
            </a:r>
            <a:r>
              <a:rPr lang="uk-UA" sz="9600" b="1" dirty="0" smtClean="0">
                <a:solidFill>
                  <a:srgbClr val="005A9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• 15 =</a:t>
            </a:r>
            <a:endParaRPr lang="ru-RU" sz="9600" b="1" dirty="0">
              <a:solidFill>
                <a:srgbClr val="005A9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560778" y="4099815"/>
            <a:ext cx="3376800" cy="54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uk-UA" sz="4000" b="1" dirty="0" smtClean="0">
                <a:solidFill>
                  <a:srgbClr val="005A9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105</a:t>
            </a:r>
            <a:endParaRPr lang="ru-RU" sz="4000" b="1" dirty="0">
              <a:solidFill>
                <a:srgbClr val="005A9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60778" y="4801728"/>
            <a:ext cx="3376800" cy="54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uk-UA" sz="4000" b="1" dirty="0" smtClean="0">
                <a:solidFill>
                  <a:srgbClr val="005A9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120</a:t>
            </a:r>
            <a:endParaRPr lang="ru-RU" sz="4000" b="1" dirty="0">
              <a:solidFill>
                <a:srgbClr val="005A9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60778" y="5503641"/>
            <a:ext cx="3376800" cy="54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uk-UA" sz="4000" b="1" dirty="0" smtClean="0">
                <a:solidFill>
                  <a:srgbClr val="005A9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115</a:t>
            </a:r>
            <a:endParaRPr lang="ru-RU" sz="4000" b="1" dirty="0">
              <a:solidFill>
                <a:srgbClr val="005A9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331" y="3266190"/>
            <a:ext cx="635915" cy="65934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665362" y="3155450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178" y="416926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523" y="2725231"/>
            <a:ext cx="410657" cy="42851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20" y="1333366"/>
            <a:ext cx="1518402" cy="111328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38" y="2847358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267" y="386213"/>
            <a:ext cx="451536" cy="43053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3218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75776" y="1506082"/>
            <a:ext cx="8217524" cy="1338717"/>
          </a:xfrm>
          <a:noFill/>
        </p:spPr>
        <p:txBody>
          <a:bodyPr>
            <a:noAutofit/>
          </a:bodyPr>
          <a:lstStyle/>
          <a:p>
            <a:r>
              <a:rPr lang="uk-UA" sz="9600" b="1" dirty="0" smtClean="0">
                <a:solidFill>
                  <a:srgbClr val="005A9E"/>
                </a:solidFill>
              </a:rPr>
              <a:t>(30 + 9) • 2 =</a:t>
            </a:r>
            <a:endParaRPr lang="ru-RU" sz="9600" b="1" dirty="0">
              <a:solidFill>
                <a:srgbClr val="005A9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89" y="35590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  <p:sp>
        <p:nvSpPr>
          <p:cNvPr id="34" name="Прямоугольник 33">
            <a:hlinkClick r:id="" action="ppaction://hlinkshowjump?jump=nextslide">
              <a:snd r:embed="rId18" name="chimes.wav"/>
            </a:hlinkClick>
          </p:cNvPr>
          <p:cNvSpPr/>
          <p:nvPr/>
        </p:nvSpPr>
        <p:spPr>
          <a:xfrm>
            <a:off x="7620470" y="4805882"/>
            <a:ext cx="3376800" cy="547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uk-UA" sz="4000" b="1" dirty="0" smtClean="0">
                <a:solidFill>
                  <a:srgbClr val="005A9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78</a:t>
            </a:r>
            <a:endParaRPr lang="ru-RU" sz="4000" b="1" dirty="0">
              <a:solidFill>
                <a:srgbClr val="005A9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620470" y="4104579"/>
            <a:ext cx="3376800" cy="547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uk-UA" sz="4000" b="1" dirty="0" smtClean="0">
                <a:solidFill>
                  <a:srgbClr val="005A9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76</a:t>
            </a:r>
            <a:endParaRPr lang="ru-RU" sz="4000" b="1" dirty="0">
              <a:solidFill>
                <a:srgbClr val="005A9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620470" y="5507185"/>
            <a:ext cx="3376800" cy="547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uk-UA" sz="4000" b="1" dirty="0" smtClean="0">
                <a:solidFill>
                  <a:srgbClr val="005A9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80</a:t>
            </a:r>
            <a:endParaRPr lang="ru-RU" sz="4000" b="1" dirty="0">
              <a:solidFill>
                <a:srgbClr val="005A9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94359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71600" y="1506082"/>
            <a:ext cx="8737600" cy="1351417"/>
          </a:xfrm>
          <a:noFill/>
        </p:spPr>
        <p:txBody>
          <a:bodyPr>
            <a:noAutofit/>
          </a:bodyPr>
          <a:lstStyle/>
          <a:p>
            <a:pPr algn="l"/>
            <a:r>
              <a:rPr lang="uk-UA" sz="9600" b="1" dirty="0" smtClean="0">
                <a:solidFill>
                  <a:srgbClr val="005A9E"/>
                </a:solidFill>
              </a:rPr>
              <a:t>(200  + 8) • 3 =</a:t>
            </a:r>
            <a:endParaRPr lang="ru-RU" sz="9600" b="1" dirty="0">
              <a:solidFill>
                <a:srgbClr val="005A9E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20470" y="4781749"/>
            <a:ext cx="3376800" cy="54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uk-UA" sz="4000" b="1" dirty="0" smtClean="0">
                <a:solidFill>
                  <a:srgbClr val="005A9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624</a:t>
            </a:r>
            <a:endParaRPr lang="ru-RU" sz="4000" b="1" dirty="0">
              <a:solidFill>
                <a:srgbClr val="005A9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4080446"/>
            <a:ext cx="3376800" cy="54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uk-UA" sz="4000" b="1" dirty="0" smtClean="0">
                <a:solidFill>
                  <a:srgbClr val="005A9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632</a:t>
            </a:r>
            <a:endParaRPr lang="ru-RU" sz="4000" b="1" dirty="0">
              <a:solidFill>
                <a:srgbClr val="005A9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470" y="5483052"/>
            <a:ext cx="3376800" cy="54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uk-UA" sz="4000" b="1" dirty="0" smtClean="0">
                <a:solidFill>
                  <a:srgbClr val="005A9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616</a:t>
            </a:r>
            <a:endParaRPr lang="ru-RU" sz="4000" b="1" dirty="0">
              <a:solidFill>
                <a:srgbClr val="005A9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89" y="35971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2146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43100" y="1404482"/>
            <a:ext cx="8242300" cy="1529218"/>
          </a:xfrm>
          <a:noFill/>
        </p:spPr>
        <p:txBody>
          <a:bodyPr>
            <a:noAutofit/>
          </a:bodyPr>
          <a:lstStyle/>
          <a:p>
            <a:pPr algn="l"/>
            <a:r>
              <a:rPr lang="uk-UA" sz="9600" b="1" dirty="0" smtClean="0">
                <a:solidFill>
                  <a:srgbClr val="005A9E"/>
                </a:solidFill>
              </a:rPr>
              <a:t>(12 – 8) • 5 = </a:t>
            </a:r>
            <a:endParaRPr lang="ru-RU" sz="9600" b="1" dirty="0">
              <a:solidFill>
                <a:srgbClr val="005A9E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20470" y="4781749"/>
            <a:ext cx="3376800" cy="54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uk-UA" sz="4000" b="1" dirty="0" smtClean="0">
                <a:solidFill>
                  <a:srgbClr val="005A9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</a:t>
            </a:r>
            <a:endParaRPr lang="ru-RU" sz="4000" b="1" dirty="0">
              <a:solidFill>
                <a:srgbClr val="005A9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4080446"/>
            <a:ext cx="3376800" cy="54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uk-UA" sz="4000" b="1" dirty="0" smtClean="0">
                <a:solidFill>
                  <a:srgbClr val="005A9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25</a:t>
            </a:r>
            <a:endParaRPr lang="ru-RU" sz="4000" b="1" dirty="0">
              <a:solidFill>
                <a:srgbClr val="005A9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470" y="5483052"/>
            <a:ext cx="3376800" cy="54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uk-UA" sz="4000" b="1" dirty="0" smtClean="0">
                <a:solidFill>
                  <a:srgbClr val="005A9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15</a:t>
            </a:r>
            <a:endParaRPr lang="ru-RU" sz="4000" b="1" dirty="0">
              <a:solidFill>
                <a:srgbClr val="005A9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89" y="33431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235" y="1071326"/>
            <a:ext cx="408635" cy="4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2146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300" y="469901"/>
            <a:ext cx="6146800" cy="1752599"/>
          </a:xfrm>
        </p:spPr>
        <p:txBody>
          <a:bodyPr>
            <a:normAutofit/>
          </a:bodyPr>
          <a:lstStyle/>
          <a:p>
            <a:pPr algn="l"/>
            <a:r>
              <a:rPr lang="ru-RU" sz="5400" b="1" dirty="0" smtClean="0">
                <a:solidFill>
                  <a:srgbClr val="005A9E"/>
                </a:solidFill>
              </a:rPr>
              <a:t>        </a:t>
            </a:r>
            <a:r>
              <a:rPr lang="en-US" sz="6000" b="1" dirty="0" smtClean="0">
                <a:solidFill>
                  <a:srgbClr val="005A9E"/>
                </a:solidFill>
              </a:rPr>
              <a:t>70 </a:t>
            </a:r>
            <a:r>
              <a:rPr lang="ru-RU" sz="6000" b="1" dirty="0" smtClean="0">
                <a:solidFill>
                  <a:srgbClr val="005A9E"/>
                </a:solidFill>
              </a:rPr>
              <a:t>км</a:t>
            </a:r>
            <a:r>
              <a:rPr lang="en-US" sz="6000" b="1" dirty="0" smtClean="0">
                <a:solidFill>
                  <a:srgbClr val="005A9E"/>
                </a:solidFill>
              </a:rPr>
              <a:t>/</a:t>
            </a:r>
            <a:r>
              <a:rPr lang="ru-RU" sz="6000" b="1" dirty="0" smtClean="0">
                <a:solidFill>
                  <a:srgbClr val="005A9E"/>
                </a:solidFill>
              </a:rPr>
              <a:t>год</a:t>
            </a:r>
            <a:br>
              <a:rPr lang="ru-RU" sz="6000" b="1" dirty="0" smtClean="0">
                <a:solidFill>
                  <a:srgbClr val="005A9E"/>
                </a:solidFill>
              </a:rPr>
            </a:br>
            <a:r>
              <a:rPr lang="ru-RU" sz="6000" b="1" dirty="0" smtClean="0">
                <a:solidFill>
                  <a:srgbClr val="005A9E"/>
                </a:solidFill>
              </a:rPr>
              <a:t>За 3 год - ?</a:t>
            </a:r>
            <a:endParaRPr lang="ru-RU" sz="6000" b="1" dirty="0">
              <a:solidFill>
                <a:srgbClr val="005A9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C:\Users\dell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2552700"/>
            <a:ext cx="6121399" cy="4305300"/>
          </a:xfrm>
          <a:prstGeom prst="rect">
            <a:avLst/>
          </a:prstGeom>
          <a:noFill/>
        </p:spPr>
      </p:pic>
      <p:pic>
        <p:nvPicPr>
          <p:cNvPr id="7" name="Picture 3" descr="C:\Users\dell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23838"/>
            <a:ext cx="4703765" cy="465296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578600" y="4737100"/>
            <a:ext cx="495939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5A9E"/>
                </a:solidFill>
                <a:latin typeface="Segoe UI Light" pitchFamily="34" charset="0"/>
              </a:rPr>
              <a:t>      80 км</a:t>
            </a:r>
            <a:r>
              <a:rPr lang="en-US" sz="6000" b="1" dirty="0" smtClean="0">
                <a:solidFill>
                  <a:srgbClr val="005A9E"/>
                </a:solidFill>
                <a:latin typeface="Segoe UI Light" pitchFamily="34" charset="0"/>
              </a:rPr>
              <a:t>/</a:t>
            </a:r>
            <a:r>
              <a:rPr lang="ru-RU" sz="6000" b="1" dirty="0" smtClean="0">
                <a:solidFill>
                  <a:srgbClr val="005A9E"/>
                </a:solidFill>
                <a:latin typeface="Segoe UI Light" pitchFamily="34" charset="0"/>
              </a:rPr>
              <a:t>год</a:t>
            </a:r>
          </a:p>
          <a:p>
            <a:r>
              <a:rPr lang="ru-RU" sz="6000" b="1" dirty="0" smtClean="0">
                <a:solidFill>
                  <a:srgbClr val="005A9E"/>
                </a:solidFill>
                <a:latin typeface="Segoe UI Light" pitchFamily="34" charset="0"/>
              </a:rPr>
              <a:t>За 4 год </a:t>
            </a:r>
            <a:r>
              <a:rPr lang="ru-RU" sz="4800" b="1" dirty="0" smtClean="0">
                <a:solidFill>
                  <a:srgbClr val="005A9E"/>
                </a:solidFill>
                <a:latin typeface="Segoe UI Light" pitchFamily="34" charset="0"/>
              </a:rPr>
              <a:t>- ?</a:t>
            </a:r>
          </a:p>
          <a:p>
            <a:pPr algn="ctr"/>
            <a:r>
              <a:rPr lang="ru-RU" sz="5400" b="1" dirty="0" smtClean="0">
                <a:solidFill>
                  <a:srgbClr val="005A9E"/>
                </a:solidFill>
                <a:latin typeface="Segoe UI Light" pitchFamily="34" charset="0"/>
              </a:rPr>
              <a:t>  </a:t>
            </a:r>
            <a:endParaRPr lang="ru-RU" sz="5400" b="1" dirty="0">
              <a:solidFill>
                <a:srgbClr val="005A9E"/>
              </a:solidFill>
              <a:latin typeface="Segoe UI Light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05084" y="1419942"/>
            <a:ext cx="2455196" cy="774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66"/>
                </a:solidFill>
                <a:latin typeface="Segoe UI Light" pitchFamily="34" charset="0"/>
              </a:rPr>
              <a:t>210км</a:t>
            </a:r>
            <a:endParaRPr lang="ru-RU" sz="6000" b="1" dirty="0">
              <a:solidFill>
                <a:srgbClr val="FF0066"/>
              </a:solidFill>
              <a:latin typeface="Segoe UI Light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881419" y="5766618"/>
            <a:ext cx="2310581" cy="811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66"/>
                </a:solidFill>
                <a:latin typeface="Segoe UI Light" pitchFamily="34" charset="0"/>
              </a:rPr>
              <a:t>320км</a:t>
            </a:r>
            <a:endParaRPr lang="ru-RU" sz="6000" b="1" dirty="0">
              <a:solidFill>
                <a:srgbClr val="FF0066"/>
              </a:solidFill>
              <a:latin typeface="Segoe UI Light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4100" y="241300"/>
            <a:ext cx="10668000" cy="1054099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 За 2 год  - ?</a:t>
            </a:r>
            <a:endParaRPr lang="ru-RU" sz="6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7777426" y="3090332"/>
            <a:ext cx="3375206" cy="864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7777426" y="4262435"/>
            <a:ext cx="3375206" cy="864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7693435" y="5372533"/>
            <a:ext cx="3408397" cy="864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dell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2730500"/>
            <a:ext cx="5842000" cy="3911600"/>
          </a:xfrm>
          <a:prstGeom prst="rect">
            <a:avLst/>
          </a:prstGeom>
          <a:noFill/>
        </p:spPr>
      </p:pic>
      <p:pic>
        <p:nvPicPr>
          <p:cNvPr id="2051" name="Picture 3" descr="C:\Users\dell\Desktop\Без названия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9700" y="2705100"/>
            <a:ext cx="5397501" cy="3937000"/>
          </a:xfrm>
          <a:prstGeom prst="rect">
            <a:avLst/>
          </a:prstGeom>
          <a:noFill/>
        </p:spPr>
      </p:pic>
      <p:sp>
        <p:nvSpPr>
          <p:cNvPr id="8" name="Левая фигурная скобка 7"/>
          <p:cNvSpPr/>
          <p:nvPr/>
        </p:nvSpPr>
        <p:spPr>
          <a:xfrm rot="5400000">
            <a:off x="5795800" y="-3921500"/>
            <a:ext cx="684000" cy="11448000"/>
          </a:xfrm>
          <a:prstGeom prst="leftBrace">
            <a:avLst>
              <a:gd name="adj1" fmla="val 8333"/>
              <a:gd name="adj2" fmla="val 50370"/>
            </a:avLst>
          </a:prstGeom>
          <a:ln w="44450">
            <a:solidFill>
              <a:srgbClr val="005A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1549400" y="1828800"/>
            <a:ext cx="34229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5A9E"/>
                </a:solidFill>
                <a:latin typeface="Segoe UI Light" pitchFamily="34" charset="0"/>
              </a:rPr>
              <a:t> 90 км</a:t>
            </a:r>
            <a:r>
              <a:rPr lang="en-US" sz="5400" b="1" dirty="0" smtClean="0">
                <a:solidFill>
                  <a:srgbClr val="005A9E"/>
                </a:solidFill>
                <a:latin typeface="Segoe UI Light" pitchFamily="34" charset="0"/>
              </a:rPr>
              <a:t>/ </a:t>
            </a:r>
            <a:r>
              <a:rPr lang="ru-RU" sz="5400" b="1" dirty="0" smtClean="0">
                <a:solidFill>
                  <a:srgbClr val="005A9E"/>
                </a:solidFill>
                <a:latin typeface="Segoe UI Light" pitchFamily="34" charset="0"/>
              </a:rPr>
              <a:t>год</a:t>
            </a:r>
            <a:endParaRPr lang="ru-RU" sz="5400" b="1" dirty="0">
              <a:solidFill>
                <a:srgbClr val="005A9E"/>
              </a:solidFill>
              <a:latin typeface="Segoe UI Ligh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83500" y="1803400"/>
            <a:ext cx="3589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5A9E"/>
                </a:solidFill>
                <a:latin typeface="Segoe UI Light" pitchFamily="34" charset="0"/>
              </a:rPr>
              <a:t>100 км</a:t>
            </a:r>
            <a:r>
              <a:rPr lang="en-US" sz="5400" b="1" dirty="0" smtClean="0">
                <a:solidFill>
                  <a:srgbClr val="005A9E"/>
                </a:solidFill>
                <a:latin typeface="Segoe UI Light" pitchFamily="34" charset="0"/>
              </a:rPr>
              <a:t>/ </a:t>
            </a:r>
            <a:r>
              <a:rPr lang="ru-RU" sz="5400" b="1" dirty="0" smtClean="0">
                <a:solidFill>
                  <a:srgbClr val="005A9E"/>
                </a:solidFill>
                <a:latin typeface="Segoe UI Light" pitchFamily="34" charset="0"/>
              </a:rPr>
              <a:t>год</a:t>
            </a:r>
            <a:endParaRPr lang="ru-RU" sz="5400" b="1" dirty="0">
              <a:solidFill>
                <a:srgbClr val="005A9E"/>
              </a:solidFill>
              <a:latin typeface="Segoe UI Light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126361" y="383459"/>
            <a:ext cx="2875936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66"/>
                </a:solidFill>
                <a:latin typeface="Segoe UI Light" pitchFamily="34" charset="0"/>
              </a:rPr>
              <a:t>380 км</a:t>
            </a:r>
            <a:endParaRPr lang="ru-RU" sz="6000" b="1" dirty="0">
              <a:solidFill>
                <a:srgbClr val="FF0066"/>
              </a:solidFill>
              <a:latin typeface="Segoe UI Light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06700" y="266700"/>
            <a:ext cx="9055100" cy="609600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uk-UA" sz="6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Склади вирази</a:t>
            </a:r>
            <a:endParaRPr lang="ru-RU" sz="6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22" y="3514955"/>
            <a:ext cx="2227716" cy="31752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086100" y="1214966"/>
          <a:ext cx="8928100" cy="3738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1816100"/>
                <a:gridCol w="1778000"/>
                <a:gridCol w="1828800"/>
              </a:tblGrid>
              <a:tr h="1246011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ru-RU" sz="6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  <a:endParaRPr lang="ru-RU" sz="6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ru-RU" sz="6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6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46011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ru-RU" sz="6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lang="ru-RU" sz="6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6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6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46011">
                <a:tc>
                  <a:txBody>
                    <a:bodyPr/>
                    <a:lstStyle/>
                    <a:p>
                      <a:r>
                        <a:rPr lang="en-US" sz="6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(a</a:t>
                      </a:r>
                      <a:r>
                        <a:rPr lang="en-US" sz="60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b) • 4</a:t>
                      </a:r>
                      <a:endParaRPr lang="ru-RU" sz="6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6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6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6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82" y="788914"/>
            <a:ext cx="1827940" cy="13402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1187">
            <a:off x="8996097" y="5258495"/>
            <a:ext cx="1645961" cy="116083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604000" y="3721100"/>
            <a:ext cx="1739900" cy="1193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800</a:t>
            </a:r>
            <a:endParaRPr lang="ru-RU" sz="6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432800" y="3733800"/>
            <a:ext cx="1739900" cy="11811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240</a:t>
            </a:r>
            <a:endParaRPr lang="ru-RU" sz="6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248900" y="3733800"/>
            <a:ext cx="1739900" cy="11811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endParaRPr lang="ru-RU" sz="6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63218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75776" y="1506083"/>
            <a:ext cx="6791949" cy="778708"/>
          </a:xfrm>
          <a:noFill/>
        </p:spPr>
        <p:txBody>
          <a:bodyPr>
            <a:normAutofit/>
          </a:bodyPr>
          <a:lstStyle/>
          <a:p>
            <a:pPr algn="l"/>
            <a:endParaRPr lang="ru-RU" sz="3200" dirty="0">
              <a:solidFill>
                <a:srgbClr val="77A9D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  <p:pic>
        <p:nvPicPr>
          <p:cNvPr id="7" name="videoplayback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77800" y="165101"/>
            <a:ext cx="11811000" cy="648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4359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7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43100" y="1404482"/>
            <a:ext cx="8242300" cy="1529218"/>
          </a:xfrm>
          <a:noFill/>
        </p:spPr>
        <p:txBody>
          <a:bodyPr>
            <a:noAutofit/>
          </a:bodyPr>
          <a:lstStyle/>
          <a:p>
            <a:pPr algn="l"/>
            <a:endParaRPr lang="ru-RU" sz="9600" b="1" dirty="0">
              <a:solidFill>
                <a:srgbClr val="005A9E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" y="175907"/>
            <a:ext cx="1536124" cy="2035738"/>
          </a:xfrm>
          <a:prstGeom prst="rect">
            <a:avLst/>
          </a:prstGeom>
        </p:spPr>
      </p:pic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3229896" y="280219"/>
          <a:ext cx="8745795" cy="6341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5265"/>
                <a:gridCol w="2915265"/>
                <a:gridCol w="2915265"/>
              </a:tblGrid>
              <a:tr h="2040583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Маса</a:t>
                      </a:r>
                      <a:r>
                        <a:rPr lang="ru-RU" sz="4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ru-RU" sz="4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тварини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Кількість</a:t>
                      </a:r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4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тварин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Всього </a:t>
                      </a:r>
                    </a:p>
                    <a:p>
                      <a:pPr algn="ctr"/>
                      <a:r>
                        <a:rPr lang="uk-UA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кг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89530">
                <a:tc>
                  <a:txBody>
                    <a:bodyPr/>
                    <a:lstStyle/>
                    <a:p>
                      <a:pPr algn="l"/>
                      <a:r>
                        <a:rPr lang="uk-UA" sz="4400" b="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uk-UA" sz="9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   </a:t>
                      </a:r>
                      <a:endParaRPr lang="ru-RU" sz="9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8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8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8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8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116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96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9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96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8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8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8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  <a:endParaRPr lang="ru-RU" sz="8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 descr="C:\Users\dell\Desktop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439" y="4527756"/>
            <a:ext cx="2597560" cy="2080612"/>
          </a:xfrm>
          <a:prstGeom prst="rect">
            <a:avLst/>
          </a:prstGeom>
          <a:noFill/>
        </p:spPr>
      </p:pic>
      <p:pic>
        <p:nvPicPr>
          <p:cNvPr id="1028" name="Picture 4" descr="C:\Users\dell\Desktop\images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5690" y="2416584"/>
            <a:ext cx="2617093" cy="1919442"/>
          </a:xfrm>
          <a:prstGeom prst="rect">
            <a:avLst/>
          </a:prstGeom>
          <a:noFill/>
        </p:spPr>
      </p:pic>
      <p:sp>
        <p:nvSpPr>
          <p:cNvPr id="34" name="Правая фигурная скобка 33"/>
          <p:cNvSpPr/>
          <p:nvPr/>
        </p:nvSpPr>
        <p:spPr>
          <a:xfrm>
            <a:off x="4424517" y="2639963"/>
            <a:ext cx="589936" cy="3156154"/>
          </a:xfrm>
          <a:prstGeom prst="rightBrace">
            <a:avLst>
              <a:gd name="adj1" fmla="val 8333"/>
              <a:gd name="adj2" fmla="val 50917"/>
            </a:avLst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176684" y="3583859"/>
            <a:ext cx="884903" cy="14305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8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92146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 descr="C:\Users\dell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600" y="228600"/>
            <a:ext cx="11506200" cy="6400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790335" y="191729"/>
            <a:ext cx="8141110" cy="203527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uk-UA" sz="4400" b="1" i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План розв’язування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Яка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маса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байбака?</a:t>
            </a:r>
            <a:b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Яка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маса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ведмедя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Яка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маса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байбака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ведмедя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разом?</a:t>
            </a:r>
            <a:b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22" y="206476"/>
            <a:ext cx="1772042" cy="203658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52167" y="2403987"/>
            <a:ext cx="11090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40 : 4 = 10 (кг) –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маса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байбака;</a:t>
            </a:r>
            <a:endParaRPr lang="ru-RU" sz="3200" dirty="0"/>
          </a:p>
        </p:txBody>
      </p:sp>
      <p:sp>
        <p:nvSpPr>
          <p:cNvPr id="38" name="TextBox 37"/>
          <p:cNvSpPr txBox="1"/>
          <p:nvPr/>
        </p:nvSpPr>
        <p:spPr>
          <a:xfrm>
            <a:off x="678425" y="2979175"/>
            <a:ext cx="11223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2)800 : 2 = 400 (кг) –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маса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ведмедя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/>
          </a:p>
        </p:txBody>
      </p:sp>
      <p:sp>
        <p:nvSpPr>
          <p:cNvPr id="40" name="TextBox 39"/>
          <p:cNvSpPr txBox="1"/>
          <p:nvPr/>
        </p:nvSpPr>
        <p:spPr>
          <a:xfrm>
            <a:off x="678426" y="3583858"/>
            <a:ext cx="11164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10  + 400 = 410 (кг)</a:t>
            </a:r>
            <a:endParaRPr lang="ru-RU" sz="32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678425" y="4674927"/>
            <a:ext cx="11179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410 кг –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маса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байбака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ведмедя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разом.</a:t>
            </a:r>
            <a:endParaRPr lang="ru-RU" sz="3200" dirty="0"/>
          </a:p>
        </p:txBody>
      </p:sp>
      <p:sp>
        <p:nvSpPr>
          <p:cNvPr id="44" name="TextBox 43"/>
          <p:cNvSpPr txBox="1"/>
          <p:nvPr/>
        </p:nvSpPr>
        <p:spPr>
          <a:xfrm>
            <a:off x="4734232" y="1696066"/>
            <a:ext cx="3149645" cy="796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Розв’язання</a:t>
            </a:r>
            <a:endParaRPr lang="ru-RU" sz="44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22671" y="4144297"/>
            <a:ext cx="10810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 : 4 + 800 : 2 = 410 (кг)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94359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0" grpId="0"/>
      <p:bldP spid="43" grpId="0"/>
      <p:bldP spid="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056776" y="304801"/>
            <a:ext cx="8776324" cy="1219199"/>
          </a:xfrm>
          <a:noFill/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Самостійна</a:t>
            </a:r>
            <a:r>
              <a:rPr lang="ru-RU" sz="5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робота </a:t>
            </a:r>
            <a:endParaRPr lang="ru-RU" sz="5400" b="1" dirty="0"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938" y="165101"/>
            <a:ext cx="1232962" cy="163397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55600" y="1866900"/>
            <a:ext cx="5523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005A9E"/>
                </a:solidFill>
                <a:latin typeface="Times New Roman" pitchFamily="18" charset="0"/>
                <a:cs typeface="Times New Roman" pitchFamily="18" charset="0"/>
              </a:rPr>
              <a:t>230 • 4 – 300 =</a:t>
            </a:r>
            <a:endParaRPr lang="ru-RU" sz="5400" b="1" dirty="0">
              <a:solidFill>
                <a:srgbClr val="005A9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0200" y="2971800"/>
            <a:ext cx="5787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005A9E"/>
                </a:solidFill>
                <a:latin typeface="Times New Roman" pitchFamily="18" charset="0"/>
                <a:cs typeface="Times New Roman" pitchFamily="18" charset="0"/>
              </a:rPr>
              <a:t>110 • 5 + 320 =</a:t>
            </a:r>
            <a:endParaRPr lang="ru-RU" sz="5400" b="1" dirty="0">
              <a:solidFill>
                <a:srgbClr val="005A9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5600" y="4051300"/>
            <a:ext cx="4740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005A9E"/>
                </a:solidFill>
                <a:latin typeface="Times New Roman" pitchFamily="18" charset="0"/>
                <a:cs typeface="Times New Roman" pitchFamily="18" charset="0"/>
              </a:rPr>
              <a:t>240 • 2 : 6 =</a:t>
            </a:r>
            <a:endParaRPr lang="ru-RU" sz="5400" b="1" dirty="0">
              <a:solidFill>
                <a:srgbClr val="005A9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64300" y="1828800"/>
            <a:ext cx="553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005A9E"/>
                </a:solidFill>
                <a:latin typeface="Times New Roman" pitchFamily="18" charset="0"/>
                <a:cs typeface="Times New Roman" pitchFamily="18" charset="0"/>
              </a:rPr>
              <a:t>400 – 40 • 4 =</a:t>
            </a:r>
            <a:endParaRPr lang="ru-RU" sz="5400" b="1" dirty="0">
              <a:solidFill>
                <a:srgbClr val="005A9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64300" y="2971800"/>
            <a:ext cx="5113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005A9E"/>
                </a:solidFill>
                <a:latin typeface="Times New Roman" pitchFamily="18" charset="0"/>
                <a:cs typeface="Times New Roman" pitchFamily="18" charset="0"/>
              </a:rPr>
              <a:t>210 – 210 : 7= </a:t>
            </a:r>
            <a:endParaRPr lang="ru-RU" sz="5400" b="1" dirty="0">
              <a:solidFill>
                <a:srgbClr val="005A9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37300" y="4025900"/>
            <a:ext cx="5188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005A9E"/>
                </a:solidFill>
                <a:latin typeface="Times New Roman" pitchFamily="18" charset="0"/>
                <a:cs typeface="Times New Roman" pitchFamily="18" charset="0"/>
              </a:rPr>
              <a:t>170 • 3 – 200 = </a:t>
            </a:r>
            <a:endParaRPr lang="ru-RU" sz="5400" b="1" dirty="0">
              <a:solidFill>
                <a:srgbClr val="005A9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800600" y="1981200"/>
            <a:ext cx="1308100" cy="711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620</a:t>
            </a:r>
            <a:endParaRPr lang="ru-RU" sz="5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826000" y="3111500"/>
            <a:ext cx="1282700" cy="673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870</a:t>
            </a:r>
            <a:endParaRPr lang="ru-RU" sz="5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064000" y="4279900"/>
            <a:ext cx="12827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endParaRPr lang="ru-RU" sz="5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0579100" y="1968500"/>
            <a:ext cx="1270000" cy="673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240</a:t>
            </a:r>
            <a:endParaRPr lang="ru-RU" sz="5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0769600" y="3098800"/>
            <a:ext cx="1270000" cy="673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180</a:t>
            </a:r>
            <a:endParaRPr lang="ru-RU" sz="5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0706100" y="4241800"/>
            <a:ext cx="13208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310</a:t>
            </a:r>
            <a:endParaRPr lang="ru-RU" sz="5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92146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33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67" y="3166712"/>
            <a:ext cx="2633268" cy="3174582"/>
          </a:xfrm>
          <a:prstGeom prst="rect">
            <a:avLst/>
          </a:prstGeom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1061883" y="1430593"/>
            <a:ext cx="10736826" cy="612648"/>
          </a:xfrm>
          <a:prstGeom prst="flowChartAlternateProcess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Скільки трикутників на кожному малюнку?</a:t>
            </a:r>
            <a:r>
              <a:rPr lang="uk-UA" dirty="0" smtClean="0"/>
              <a:t>?</a:t>
            </a:r>
            <a:endParaRPr lang="ru-RU" dirty="0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4144295" y="2521973"/>
            <a:ext cx="1976286" cy="184355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4660490" y="2521973"/>
            <a:ext cx="973394" cy="943898"/>
          </a:xfrm>
          <a:prstGeom prst="triangle">
            <a:avLst/>
          </a:prstGeom>
          <a:solidFill>
            <a:srgbClr val="FFFFFF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9438967" y="3185650"/>
            <a:ext cx="2109020" cy="1873047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>
            <a:stCxn id="9" idx="0"/>
            <a:endCxn id="9" idx="3"/>
          </p:cNvCxnSpPr>
          <p:nvPr/>
        </p:nvCxnSpPr>
        <p:spPr>
          <a:xfrm>
            <a:off x="10493477" y="3185650"/>
            <a:ext cx="0" cy="187304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9" idx="1"/>
            <a:endCxn id="9" idx="5"/>
          </p:cNvCxnSpPr>
          <p:nvPr/>
        </p:nvCxnSpPr>
        <p:spPr>
          <a:xfrm>
            <a:off x="9966222" y="4122174"/>
            <a:ext cx="105451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Равнобедренный треугольник 14"/>
          <p:cNvSpPr/>
          <p:nvPr/>
        </p:nvSpPr>
        <p:spPr>
          <a:xfrm>
            <a:off x="6843250" y="2802195"/>
            <a:ext cx="2064774" cy="1917289"/>
          </a:xfrm>
          <a:prstGeom prst="triangl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>
            <a:stCxn id="15" idx="0"/>
            <a:endCxn id="15" idx="3"/>
          </p:cNvCxnSpPr>
          <p:nvPr/>
        </p:nvCxnSpPr>
        <p:spPr>
          <a:xfrm>
            <a:off x="7875637" y="2802195"/>
            <a:ext cx="0" cy="191728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5678128" y="2477729"/>
            <a:ext cx="722671" cy="64892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1125199" y="3352800"/>
            <a:ext cx="722671" cy="648929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8431160" y="2900517"/>
            <a:ext cx="722671" cy="648929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622300" y="304801"/>
            <a:ext cx="11226800" cy="939800"/>
          </a:xfrm>
        </p:spPr>
        <p:txBody>
          <a:bodyPr>
            <a:normAutofit/>
          </a:bodyPr>
          <a:lstStyle/>
          <a:p>
            <a:r>
              <a:rPr lang="ru-RU" sz="5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Поміркуй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10405506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5" grpId="0" animBg="1"/>
      <p:bldP spid="18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33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67" y="3166712"/>
            <a:ext cx="2633268" cy="3174582"/>
          </a:xfrm>
          <a:prstGeom prst="rect">
            <a:avLst/>
          </a:prstGeom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622300" y="304801"/>
            <a:ext cx="11226800" cy="939800"/>
          </a:xfrm>
        </p:spPr>
        <p:txBody>
          <a:bodyPr>
            <a:normAutofit/>
          </a:bodyPr>
          <a:lstStyle/>
          <a:p>
            <a:endParaRPr lang="ru-RU" sz="5400" dirty="0"/>
          </a:p>
        </p:txBody>
      </p:sp>
      <p:pic>
        <p:nvPicPr>
          <p:cNvPr id="21" name="Фіксики - Повітряна куля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58775" y="104774"/>
            <a:ext cx="117094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5506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00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7200" y="1778000"/>
            <a:ext cx="7366000" cy="1409699"/>
          </a:xfrm>
        </p:spPr>
        <p:txBody>
          <a:bodyPr/>
          <a:lstStyle/>
          <a:p>
            <a:pPr algn="ctr"/>
            <a:r>
              <a:rPr lang="ru-RU" sz="11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Молодці</a:t>
            </a:r>
            <a:r>
              <a:rPr lang="ru-RU" sz="11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!!!</a:t>
            </a:r>
            <a:endParaRPr lang="ru-RU" sz="110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2195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Овал 31"/>
          <p:cNvSpPr/>
          <p:nvPr/>
        </p:nvSpPr>
        <p:spPr>
          <a:xfrm>
            <a:off x="10205884" y="1563330"/>
            <a:ext cx="1533832" cy="13568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3699" y="235974"/>
            <a:ext cx="10859319" cy="914400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uk-UA" sz="6000" b="1" i="1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    </a:t>
            </a:r>
            <a:br>
              <a:rPr lang="uk-UA" sz="6000" b="1" i="1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uk-UA" sz="6000" b="1" i="1" dirty="0" smtClean="0">
                <a:solidFill>
                  <a:srgbClr val="FF0000"/>
                </a:solidFill>
              </a:rPr>
              <a:t/>
            </a:r>
            <a:br>
              <a:rPr lang="uk-UA" sz="6000" b="1" i="1" dirty="0" smtClean="0">
                <a:solidFill>
                  <a:srgbClr val="FF0000"/>
                </a:solidFill>
              </a:rPr>
            </a:br>
            <a:r>
              <a:rPr lang="uk-UA" sz="6000" b="1" i="1" dirty="0" smtClean="0">
                <a:solidFill>
                  <a:srgbClr val="FF0000"/>
                </a:solidFill>
              </a:rPr>
              <a:t/>
            </a:r>
            <a:br>
              <a:rPr lang="uk-UA" sz="6000" b="1" i="1" dirty="0" smtClean="0">
                <a:solidFill>
                  <a:srgbClr val="FF0000"/>
                </a:solidFill>
              </a:rPr>
            </a:br>
            <a:r>
              <a:rPr lang="uk-UA" sz="6000" b="1" i="1" dirty="0" smtClean="0">
                <a:solidFill>
                  <a:srgbClr val="FF0000"/>
                </a:solidFill>
              </a:rPr>
              <a:t>               </a:t>
            </a:r>
            <a:r>
              <a:rPr lang="uk-UA" sz="6000" b="1" i="1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Хвилинка каліграфії  </a:t>
            </a:r>
            <a:r>
              <a:rPr lang="uk-UA" sz="4400" b="1" i="1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uk-UA" sz="4400" b="1" i="1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uk-UA" sz="4400" b="1" i="1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uk-UA" sz="7300" b="1" i="1" dirty="0" smtClean="0">
                <a:solidFill>
                  <a:srgbClr val="005A9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uk-UA" sz="7300" b="1" i="1" dirty="0" smtClean="0">
                <a:solidFill>
                  <a:srgbClr val="005A9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7300" b="1" i="1" dirty="0">
              <a:solidFill>
                <a:srgbClr val="005A9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868">
            <a:off x="8249257" y="56326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678" y="49880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58524">
            <a:off x="11121777" y="5836489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907" y="58323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964" y="58900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7396">
            <a:off x="7605535" y="54401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7288">
            <a:off x="9416489" y="5133891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060" y="2428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84896" y="4673693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261" y="49960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6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9" y="5151381"/>
            <a:ext cx="555294" cy="52946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4" y="3343899"/>
            <a:ext cx="2762763" cy="3175200"/>
          </a:xfrm>
          <a:prstGeom prst="rect">
            <a:avLst/>
          </a:prstGeom>
        </p:spPr>
      </p:pic>
      <p:cxnSp>
        <p:nvCxnSpPr>
          <p:cNvPr id="38" name="Прямая соединительная линия 37"/>
          <p:cNvCxnSpPr/>
          <p:nvPr/>
        </p:nvCxnSpPr>
        <p:spPr>
          <a:xfrm flipV="1">
            <a:off x="4144297" y="2654710"/>
            <a:ext cx="1238865" cy="14748"/>
          </a:xfrm>
          <a:prstGeom prst="line">
            <a:avLst/>
          </a:prstGeom>
          <a:ln w="38100">
            <a:solidFill>
              <a:srgbClr val="005A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10397613" y="2654710"/>
            <a:ext cx="1224117" cy="0"/>
          </a:xfrm>
          <a:prstGeom prst="line">
            <a:avLst/>
          </a:prstGeom>
          <a:ln w="38100">
            <a:solidFill>
              <a:srgbClr val="005A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8273845" y="2669458"/>
            <a:ext cx="1135626" cy="14748"/>
          </a:xfrm>
          <a:prstGeom prst="line">
            <a:avLst/>
          </a:prstGeom>
          <a:ln w="38100">
            <a:solidFill>
              <a:srgbClr val="005A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0" y="1622322"/>
            <a:ext cx="12192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i="1" dirty="0" smtClean="0">
                <a:solidFill>
                  <a:srgbClr val="005A9E"/>
                </a:solidFill>
                <a:latin typeface="Times New Roman" pitchFamily="18" charset="0"/>
                <a:cs typeface="Times New Roman" pitchFamily="18" charset="0"/>
              </a:rPr>
              <a:t>117   171   177   711   717   771</a:t>
            </a:r>
            <a:endParaRPr lang="ru-RU" sz="7200" b="1" i="1" dirty="0">
              <a:solidFill>
                <a:srgbClr val="005A9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610464" y="3067665"/>
            <a:ext cx="2477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i="1" dirty="0" smtClean="0">
                <a:solidFill>
                  <a:srgbClr val="005A9E"/>
                </a:solidFill>
                <a:latin typeface="Times New Roman" pitchFamily="18" charset="0"/>
                <a:cs typeface="Times New Roman" pitchFamily="18" charset="0"/>
              </a:rPr>
              <a:t>771 = </a:t>
            </a:r>
            <a:endParaRPr lang="ru-RU" sz="7200" b="1" i="1" dirty="0">
              <a:solidFill>
                <a:srgbClr val="005A9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940710" y="3097161"/>
            <a:ext cx="49295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7200" b="1" i="1" dirty="0" smtClean="0">
                <a:solidFill>
                  <a:srgbClr val="005A9E"/>
                </a:solidFill>
                <a:latin typeface="Times New Roman" pitchFamily="18" charset="0"/>
                <a:cs typeface="Times New Roman" pitchFamily="18" charset="0"/>
              </a:rPr>
              <a:t>700 + 70 + 1</a:t>
            </a:r>
            <a:endParaRPr lang="ru-RU" sz="7200" b="1" i="1" dirty="0">
              <a:solidFill>
                <a:srgbClr val="005A9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94359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6" grpId="0"/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40276" y="1460262"/>
            <a:ext cx="7806891" cy="1246352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uk-UA" sz="9600" b="1" dirty="0" smtClean="0">
                <a:solidFill>
                  <a:srgbClr val="005A9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 • 10 =</a:t>
            </a:r>
            <a:endParaRPr lang="ru-RU" sz="9600" b="1" dirty="0">
              <a:solidFill>
                <a:srgbClr val="005A9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560778" y="4099815"/>
            <a:ext cx="3376800" cy="54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uk-UA" sz="4000" b="1" dirty="0" smtClean="0">
                <a:solidFill>
                  <a:srgbClr val="005A9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70</a:t>
            </a:r>
            <a:endParaRPr lang="ru-RU" sz="4000" b="1" dirty="0">
              <a:solidFill>
                <a:srgbClr val="005A9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60778" y="4801728"/>
            <a:ext cx="3376800" cy="54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uk-UA" sz="4000" b="1" dirty="0" smtClean="0">
                <a:solidFill>
                  <a:srgbClr val="005A9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</a:t>
            </a:r>
            <a:endParaRPr lang="ru-RU" sz="4000" b="1" dirty="0">
              <a:solidFill>
                <a:srgbClr val="005A9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60778" y="5503641"/>
            <a:ext cx="3376800" cy="54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uk-UA" sz="4000" b="1" dirty="0" smtClean="0">
                <a:solidFill>
                  <a:srgbClr val="005A9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700</a:t>
            </a:r>
            <a:endParaRPr lang="ru-RU" sz="4000" b="1" dirty="0">
              <a:solidFill>
                <a:srgbClr val="005A9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331" y="3266190"/>
            <a:ext cx="635915" cy="65934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665362" y="3155450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178" y="416926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523" y="2725231"/>
            <a:ext cx="410657" cy="42851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20" y="1333366"/>
            <a:ext cx="1518402" cy="111328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38" y="2847358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267" y="386213"/>
            <a:ext cx="451536" cy="43053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3218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75776" y="1506082"/>
            <a:ext cx="6791949" cy="1313317"/>
          </a:xfrm>
          <a:noFill/>
        </p:spPr>
        <p:txBody>
          <a:bodyPr>
            <a:normAutofit fontScale="90000"/>
          </a:bodyPr>
          <a:lstStyle/>
          <a:p>
            <a:r>
              <a:rPr lang="uk-UA" sz="3200" dirty="0" smtClean="0">
                <a:solidFill>
                  <a:srgbClr val="77A9D2"/>
                </a:solidFill>
              </a:rPr>
              <a:t>             </a:t>
            </a:r>
            <a:r>
              <a:rPr lang="uk-UA" sz="9600" b="1" dirty="0" smtClean="0">
                <a:solidFill>
                  <a:srgbClr val="005A9E"/>
                </a:solidFill>
              </a:rPr>
              <a:t>5 • 100 =</a:t>
            </a:r>
            <a:endParaRPr lang="ru-RU" sz="9600" b="1" dirty="0">
              <a:solidFill>
                <a:srgbClr val="005A9E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20470" y="4781749"/>
            <a:ext cx="3376800" cy="54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uk-UA" sz="4000" b="1" dirty="0" smtClean="0">
                <a:solidFill>
                  <a:srgbClr val="005A9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500</a:t>
            </a:r>
            <a:endParaRPr lang="ru-RU" sz="4000" b="1" dirty="0">
              <a:solidFill>
                <a:srgbClr val="005A9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4080446"/>
            <a:ext cx="3376800" cy="54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uk-UA" sz="4000" b="1" dirty="0" smtClean="0">
                <a:solidFill>
                  <a:srgbClr val="005A9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5000</a:t>
            </a:r>
            <a:endParaRPr lang="ru-RU" sz="4000" b="1" dirty="0">
              <a:solidFill>
                <a:srgbClr val="005A9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470" y="5483052"/>
            <a:ext cx="3376800" cy="54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uk-UA" sz="4000" b="1" dirty="0" smtClean="0">
                <a:solidFill>
                  <a:srgbClr val="005A9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50</a:t>
            </a:r>
            <a:endParaRPr lang="ru-RU" sz="4000" b="1" dirty="0">
              <a:solidFill>
                <a:srgbClr val="005A9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2146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75776" y="1506082"/>
            <a:ext cx="6791949" cy="1186317"/>
          </a:xfrm>
          <a:noFill/>
        </p:spPr>
        <p:txBody>
          <a:bodyPr>
            <a:noAutofit/>
          </a:bodyPr>
          <a:lstStyle/>
          <a:p>
            <a:r>
              <a:rPr lang="uk-UA" sz="9600" b="1" dirty="0" smtClean="0">
                <a:solidFill>
                  <a:srgbClr val="005A9E"/>
                </a:solidFill>
              </a:rPr>
              <a:t>     360 : 6 = </a:t>
            </a:r>
            <a:endParaRPr lang="ru-RU" sz="9600" b="1" dirty="0">
              <a:solidFill>
                <a:srgbClr val="005A9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37986" y="5503944"/>
            <a:ext cx="3376800" cy="54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uk-UA" sz="4000" b="1" dirty="0" smtClean="0">
                <a:solidFill>
                  <a:srgbClr val="005A9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60</a:t>
            </a:r>
            <a:endParaRPr lang="ru-RU" sz="4000" b="1" dirty="0">
              <a:solidFill>
                <a:srgbClr val="005A9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4802031"/>
            <a:ext cx="3376800" cy="54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uk-UA" sz="4000" b="1" dirty="0" smtClean="0">
                <a:solidFill>
                  <a:srgbClr val="005A9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</a:t>
            </a:r>
            <a:endParaRPr lang="ru-RU" sz="4000" b="1" dirty="0">
              <a:solidFill>
                <a:srgbClr val="005A9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470" y="4104579"/>
            <a:ext cx="3376800" cy="54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uk-UA" sz="4000" b="1" dirty="0" smtClean="0">
                <a:solidFill>
                  <a:srgbClr val="005A9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</a:t>
            </a:r>
            <a:endParaRPr lang="ru-RU" sz="4000" b="1" dirty="0">
              <a:solidFill>
                <a:srgbClr val="005A9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3" name="Рисунок 1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67" y="3166712"/>
            <a:ext cx="2633268" cy="317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5506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75776" y="1506082"/>
            <a:ext cx="6791949" cy="1326017"/>
          </a:xfrm>
          <a:noFill/>
        </p:spPr>
        <p:txBody>
          <a:bodyPr>
            <a:noAutofit/>
          </a:bodyPr>
          <a:lstStyle/>
          <a:p>
            <a:r>
              <a:rPr lang="uk-UA" sz="9600" b="1" dirty="0" smtClean="0">
                <a:solidFill>
                  <a:srgbClr val="005A9E"/>
                </a:solidFill>
              </a:rPr>
              <a:t>      80 : 8 = </a:t>
            </a:r>
            <a:endParaRPr lang="ru-RU" sz="9600" b="1" dirty="0">
              <a:solidFill>
                <a:srgbClr val="005A9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  <p:sp>
        <p:nvSpPr>
          <p:cNvPr id="34" name="Прямоугольник 33">
            <a:hlinkClick r:id="" action="ppaction://hlinkshowjump?jump=nextslide">
              <a:snd r:embed="rId18" name="chimes.wav"/>
            </a:hlinkClick>
          </p:cNvPr>
          <p:cNvSpPr/>
          <p:nvPr/>
        </p:nvSpPr>
        <p:spPr>
          <a:xfrm>
            <a:off x="7620470" y="4805882"/>
            <a:ext cx="3376800" cy="547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uk-UA" sz="4000" b="1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620470" y="4104579"/>
            <a:ext cx="3376800" cy="547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uk-UA" sz="4000" b="1" dirty="0" smtClean="0">
                <a:solidFill>
                  <a:srgbClr val="005A9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</a:t>
            </a:r>
            <a:endParaRPr lang="ru-RU" sz="4000" b="1" dirty="0">
              <a:solidFill>
                <a:srgbClr val="005A9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620470" y="5507185"/>
            <a:ext cx="3376800" cy="547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uk-UA" sz="4000" b="1" dirty="0" smtClean="0">
                <a:solidFill>
                  <a:srgbClr val="005A9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100</a:t>
            </a:r>
            <a:endParaRPr lang="ru-RU" sz="4000" b="1" dirty="0">
              <a:solidFill>
                <a:srgbClr val="005A9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94359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75776" y="1506082"/>
            <a:ext cx="6791949" cy="1351417"/>
          </a:xfrm>
          <a:noFill/>
        </p:spPr>
        <p:txBody>
          <a:bodyPr>
            <a:noAutofit/>
          </a:bodyPr>
          <a:lstStyle/>
          <a:p>
            <a:r>
              <a:rPr lang="uk-UA" sz="9600" b="1" dirty="0" smtClean="0">
                <a:solidFill>
                  <a:srgbClr val="005A9E"/>
                </a:solidFill>
              </a:rPr>
              <a:t>      50 • 3 = </a:t>
            </a:r>
            <a:endParaRPr lang="ru-RU" sz="9600" b="1" dirty="0">
              <a:solidFill>
                <a:srgbClr val="005A9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20470" y="4104579"/>
            <a:ext cx="3376800" cy="54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uk-UA" sz="4000" b="1" dirty="0" smtClean="0">
                <a:solidFill>
                  <a:srgbClr val="005A9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150</a:t>
            </a:r>
            <a:endParaRPr lang="ru-RU" sz="4000" b="1" dirty="0">
              <a:solidFill>
                <a:srgbClr val="005A9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4806492"/>
            <a:ext cx="3376800" cy="54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uk-UA" sz="4000" b="1" dirty="0" smtClean="0">
                <a:solidFill>
                  <a:srgbClr val="005A9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15</a:t>
            </a:r>
            <a:endParaRPr lang="ru-RU" sz="4000" b="1" dirty="0">
              <a:solidFill>
                <a:srgbClr val="005A9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470" y="5508405"/>
            <a:ext cx="3376800" cy="54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uk-UA" sz="4000" b="1" dirty="0" smtClean="0">
                <a:solidFill>
                  <a:srgbClr val="005A9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180</a:t>
            </a:r>
            <a:endParaRPr lang="ru-RU" sz="4000" b="1" dirty="0">
              <a:solidFill>
                <a:srgbClr val="005A9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8464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75776" y="1506082"/>
            <a:ext cx="6791949" cy="1338717"/>
          </a:xfrm>
          <a:noFill/>
        </p:spPr>
        <p:txBody>
          <a:bodyPr>
            <a:noAutofit/>
          </a:bodyPr>
          <a:lstStyle/>
          <a:p>
            <a:r>
              <a:rPr lang="uk-UA" sz="9600" b="1" dirty="0" smtClean="0">
                <a:solidFill>
                  <a:srgbClr val="005A9E"/>
                </a:solidFill>
              </a:rPr>
              <a:t>     48 : 16 =</a:t>
            </a:r>
            <a:endParaRPr lang="ru-RU" sz="9600" b="1" dirty="0">
              <a:solidFill>
                <a:srgbClr val="005A9E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20470" y="4781749"/>
            <a:ext cx="3376800" cy="54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uk-UA" sz="4000" b="1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4080446"/>
            <a:ext cx="3376800" cy="54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uk-UA" sz="4000" b="1" dirty="0" smtClean="0">
                <a:solidFill>
                  <a:srgbClr val="005A9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  <a:endParaRPr lang="ru-RU" sz="4000" b="1" dirty="0">
              <a:solidFill>
                <a:srgbClr val="005A9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470" y="5483052"/>
            <a:ext cx="3376800" cy="54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uk-UA" sz="4000" b="1" dirty="0" smtClean="0">
                <a:solidFill>
                  <a:srgbClr val="005A9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</a:t>
            </a:r>
            <a:endParaRPr lang="ru-RU" sz="4000" b="1" dirty="0">
              <a:solidFill>
                <a:srgbClr val="005A9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2146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tf96391487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2" id="{69433D8B-8606-4ADE-9BA3-CD2F4BDFBA5D}" vid="{297C542E-FF64-4EC1-ADFD-FD10CBAE33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2196CA-8D48-47B0-9C8C-268F7036896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tf96391487</Template>
  <TotalTime>0</TotalTime>
  <Words>307</Words>
  <Application>Microsoft Office PowerPoint</Application>
  <PresentationFormat>Произвольный</PresentationFormat>
  <Paragraphs>109</Paragraphs>
  <Slides>24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tf96391487</vt:lpstr>
      <vt:lpstr>Урок математики в 3 класі Закріплення вивчених випадків усного множення і ділення в межах 1000</vt:lpstr>
      <vt:lpstr>Презентация PowerPoint</vt:lpstr>
      <vt:lpstr>                              Хвилинка каліграфії       </vt:lpstr>
      <vt:lpstr>7 • 10 =</vt:lpstr>
      <vt:lpstr>             5 • 100 =</vt:lpstr>
      <vt:lpstr>     360 : 6 = </vt:lpstr>
      <vt:lpstr>      80 : 8 = </vt:lpstr>
      <vt:lpstr>      50 • 3 = </vt:lpstr>
      <vt:lpstr>     48 : 16 =</vt:lpstr>
      <vt:lpstr>      24 • 4 = </vt:lpstr>
      <vt:lpstr>7 • 15 =</vt:lpstr>
      <vt:lpstr>(30 + 9) • 2 =</vt:lpstr>
      <vt:lpstr>(200  + 8) • 3 =</vt:lpstr>
      <vt:lpstr>(12 – 8) • 5 = </vt:lpstr>
      <vt:lpstr>        70 км/год За 3 год - ?</vt:lpstr>
      <vt:lpstr> За 2 год  - ?</vt:lpstr>
      <vt:lpstr>Склади вирази</vt:lpstr>
      <vt:lpstr>Презентация PowerPoint</vt:lpstr>
      <vt:lpstr>Презентация PowerPoint</vt:lpstr>
      <vt:lpstr> План розв’язування 1) Яка маса 1 байбака? 2) Яка маса 1 ведмедя? 3) Яка маса байбака і ведмедя разом? </vt:lpstr>
      <vt:lpstr>  Самостійна робота </vt:lpstr>
      <vt:lpstr>Поміркуй</vt:lpstr>
      <vt:lpstr>Презентация PowerPoint</vt:lpstr>
      <vt:lpstr>Молодці!!!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2020-04-13T16:25:51Z</dcterms:created>
  <dcterms:modified xsi:type="dcterms:W3CDTF">2023-05-02T10:36:08Z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