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75" r:id="rId3"/>
    <p:sldId id="339" r:id="rId4"/>
    <p:sldId id="314" r:id="rId5"/>
    <p:sldId id="342" r:id="rId6"/>
    <p:sldId id="340" r:id="rId7"/>
    <p:sldId id="341" r:id="rId8"/>
    <p:sldId id="316" r:id="rId9"/>
    <p:sldId id="315" r:id="rId10"/>
    <p:sldId id="319" r:id="rId11"/>
    <p:sldId id="333" r:id="rId12"/>
    <p:sldId id="320" r:id="rId13"/>
    <p:sldId id="334" r:id="rId14"/>
    <p:sldId id="332" r:id="rId15"/>
    <p:sldId id="335" r:id="rId16"/>
    <p:sldId id="336" r:id="rId17"/>
    <p:sldId id="317" r:id="rId18"/>
    <p:sldId id="344" r:id="rId19"/>
    <p:sldId id="345" r:id="rId20"/>
    <p:sldId id="343" r:id="rId21"/>
    <p:sldId id="322" r:id="rId22"/>
    <p:sldId id="323" r:id="rId23"/>
    <p:sldId id="325" r:id="rId24"/>
    <p:sldId id="326" r:id="rId25"/>
    <p:sldId id="347" r:id="rId26"/>
    <p:sldId id="330" r:id="rId27"/>
    <p:sldId id="327" r:id="rId28"/>
    <p:sldId id="346" r:id="rId29"/>
    <p:sldId id="324" r:id="rId30"/>
    <p:sldId id="337" r:id="rId31"/>
    <p:sldId id="321" r:id="rId32"/>
    <p:sldId id="318" r:id="rId33"/>
    <p:sldId id="329" r:id="rId34"/>
    <p:sldId id="331" r:id="rId35"/>
    <p:sldId id="288" r:id="rId36"/>
    <p:sldId id="313" r:id="rId37"/>
    <p:sldId id="350"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756" y="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1DD5897-6BF9-4F85-A848-C8AF93B5A894}" type="datetimeFigureOut">
              <a:rPr lang="ru-RU" smtClean="0"/>
              <a:t>03.05.2023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1365680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1DD5897-6BF9-4F85-A848-C8AF93B5A894}" type="datetimeFigureOut">
              <a:rPr lang="ru-RU" smtClean="0"/>
              <a:t>03.05.2023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3142111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1DD5897-6BF9-4F85-A848-C8AF93B5A894}" type="datetimeFigureOut">
              <a:rPr lang="ru-RU" smtClean="0"/>
              <a:t>03.05.2023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3125231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1DD5897-6BF9-4F85-A848-C8AF93B5A894}" type="datetimeFigureOut">
              <a:rPr lang="ru-RU" smtClean="0"/>
              <a:t>03.05.2023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3452554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1DD5897-6BF9-4F85-A848-C8AF93B5A894}" type="datetimeFigureOut">
              <a:rPr lang="ru-RU" smtClean="0"/>
              <a:t>03.05.2023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418836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1DD5897-6BF9-4F85-A848-C8AF93B5A894}" type="datetimeFigureOut">
              <a:rPr lang="ru-RU" smtClean="0"/>
              <a:t>03.05.2023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2144900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1DD5897-6BF9-4F85-A848-C8AF93B5A894}" type="datetimeFigureOut">
              <a:rPr lang="ru-RU" smtClean="0"/>
              <a:t>03.05.2023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3909608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1DD5897-6BF9-4F85-A848-C8AF93B5A894}" type="datetimeFigureOut">
              <a:rPr lang="ru-RU" smtClean="0"/>
              <a:t>03.05.2023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2123902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DD5897-6BF9-4F85-A848-C8AF93B5A894}" type="datetimeFigureOut">
              <a:rPr lang="ru-RU" smtClean="0"/>
              <a:t>03.05.2023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1245598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1DD5897-6BF9-4F85-A848-C8AF93B5A894}" type="datetimeFigureOut">
              <a:rPr lang="ru-RU" smtClean="0"/>
              <a:t>03.05.2023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1599085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1DD5897-6BF9-4F85-A848-C8AF93B5A894}" type="datetimeFigureOut">
              <a:rPr lang="ru-RU" smtClean="0"/>
              <a:t>03.05.2023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2902C0C-2753-44DF-9DA6-67E7743E889C}" type="slidenum">
              <a:rPr lang="ru-RU" smtClean="0"/>
              <a:t>‹#›</a:t>
            </a:fld>
            <a:endParaRPr lang="ru-RU"/>
          </a:p>
        </p:txBody>
      </p:sp>
    </p:spTree>
    <p:extLst>
      <p:ext uri="{BB962C8B-B14F-4D97-AF65-F5344CB8AC3E}">
        <p14:creationId xmlns:p14="http://schemas.microsoft.com/office/powerpoint/2010/main" val="3184781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DD5897-6BF9-4F85-A848-C8AF93B5A894}" type="datetimeFigureOut">
              <a:rPr lang="ru-RU" smtClean="0"/>
              <a:t>03.05.2023</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902C0C-2753-44DF-9DA6-67E7743E889C}" type="slidenum">
              <a:rPr lang="ru-RU" smtClean="0"/>
              <a:t>‹#›</a:t>
            </a:fld>
            <a:endParaRPr lang="ru-RU"/>
          </a:p>
        </p:txBody>
      </p:sp>
    </p:spTree>
    <p:extLst>
      <p:ext uri="{BB962C8B-B14F-4D97-AF65-F5344CB8AC3E}">
        <p14:creationId xmlns:p14="http://schemas.microsoft.com/office/powerpoint/2010/main" val="2913981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2.png"/><Relationship Id="rId7"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2.wdp"/></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9.wdp"/><Relationship Id="rId7" Type="http://schemas.microsoft.com/office/2007/relationships/hdphoto" Target="../media/hdphoto10.wdp"/><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7.png"/><Relationship Id="rId5" Type="http://schemas.microsoft.com/office/2007/relationships/hdphoto" Target="../media/hdphoto13.wdp"/><Relationship Id="rId10" Type="http://schemas.openxmlformats.org/officeDocument/2006/relationships/image" Target="../media/image5.png"/><Relationship Id="rId4" Type="http://schemas.openxmlformats.org/officeDocument/2006/relationships/image" Target="../media/image33.png"/><Relationship Id="rId9" Type="http://schemas.microsoft.com/office/2007/relationships/hdphoto" Target="../media/hdphoto11.wdp"/></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4.wdp"/><Relationship Id="rId5" Type="http://schemas.openxmlformats.org/officeDocument/2006/relationships/image" Target="../media/image34.png"/><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0.png"/><Relationship Id="rId4" Type="http://schemas.microsoft.com/office/2007/relationships/hdphoto" Target="../media/hdphoto15.wdp"/></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0.png"/><Relationship Id="rId4" Type="http://schemas.microsoft.com/office/2007/relationships/hdphoto" Target="../media/hdphoto15.wdp"/></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8.png"/><Relationship Id="rId4" Type="http://schemas.microsoft.com/office/2007/relationships/hdphoto" Target="../media/hdphoto16.wdp"/></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8.png"/><Relationship Id="rId4" Type="http://schemas.microsoft.com/office/2007/relationships/hdphoto" Target="../media/hdphoto16.wdp"/></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10.wdp"/></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10.wdp"/></Relationships>
</file>

<file path=ppt/slides/_rels/slide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0.jpeg"/><Relationship Id="rId1" Type="http://schemas.openxmlformats.org/officeDocument/2006/relationships/slideLayout" Target="../slideLayouts/slideLayout2.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1.jpeg"/><Relationship Id="rId1" Type="http://schemas.openxmlformats.org/officeDocument/2006/relationships/slideLayout" Target="../slideLayouts/slideLayout2.xml"/><Relationship Id="rId6" Type="http://schemas.microsoft.com/office/2007/relationships/hdphoto" Target="../media/hdphoto17.wdp"/><Relationship Id="rId5" Type="http://schemas.openxmlformats.org/officeDocument/2006/relationships/image" Target="../media/image42.jpeg"/><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7" Type="http://schemas.microsoft.com/office/2007/relationships/hdphoto" Target="../media/hdphoto18.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jpeg"/><Relationship Id="rId4" Type="http://schemas.microsoft.com/office/2007/relationships/hdphoto" Target="../media/hdphoto7.wdp"/></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8.png"/><Relationship Id="rId7"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9.wdp"/><Relationship Id="rId5" Type="http://schemas.openxmlformats.org/officeDocument/2006/relationships/image" Target="../media/image45.png"/><Relationship Id="rId10" Type="http://schemas.openxmlformats.org/officeDocument/2006/relationships/image" Target="../media/image48.jpeg"/><Relationship Id="rId4" Type="http://schemas.microsoft.com/office/2007/relationships/hdphoto" Target="../media/hdphoto7.wdp"/><Relationship Id="rId9"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png"/><Relationship Id="rId7" Type="http://schemas.openxmlformats.org/officeDocument/2006/relationships/hyperlink" Target="3%20&#1030;&#1089;&#1090;&#1086;&#1088;&#1110;&#1103;%20&#1079;&#1072;&#1087;&#1110;&#1079;&#1085;&#1110;&#1083;&#1086;&#1075;&#1086;%20&#1082;&#1086;&#1093;&#1072;&#1085;&#1085;&#1103;%20&#1043;&#1077;&#1090;&#1100;&#1084;&#1072;&#1085;&#1072;%20&#1030;&#1074;&#1072;&#1085;&#1072;%20&#1052;&#1072;&#1079;&#1077;&#1087;&#1080;%20&#1076;&#1086;%20&#1081;&#1086;&#1075;&#1086;%20&#1093;&#1088;&#1077;&#1097;&#1077;&#1085;&#1080;&#1094;&#1110;%20&#1052;&#1086;&#1090;&#1088;&#1110;.%20&#1063;&#1072;&#1089;&#1090;&#1080;.mp4" TargetMode="External"/><Relationship Id="rId2" Type="http://schemas.openxmlformats.org/officeDocument/2006/relationships/image" Target="../media/image49.jpeg"/><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50.png"/><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8" Type="http://schemas.openxmlformats.org/officeDocument/2006/relationships/hyperlink" Target="https://uk.wikipedia.org/wiki/%D0%9F%D1%83%D1%88%D0%BA%D0%B0%D1%80%D1%96%D0%B2%D0%BA%D0%B0_(%D0%9F%D0%BE%D0%BB%D1%82%D0%B0%D0%B2%D1%81%D1%8C%D0%BA%D0%B8%D0%B9_%D1%80%D0%B0%D0%B9%D0%BE%D0%BD)" TargetMode="External"/><Relationship Id="rId13" Type="http://schemas.openxmlformats.org/officeDocument/2006/relationships/image" Target="../media/image5.png"/><Relationship Id="rId3" Type="http://schemas.microsoft.com/office/2007/relationships/hdphoto" Target="../media/hdphoto7.wdp"/><Relationship Id="rId7" Type="http://schemas.openxmlformats.org/officeDocument/2006/relationships/hyperlink" Target="https://uk.wikipedia.org/wiki/%D0%9F%D1%83%D1%88%D0%BA%D0%B0%D1%80%D1%96%D0%B2%D1%81%D1%8C%D0%BA%D0%B8%D0%B9_%D0%92%D0%BE%D0%B7%D0%BD%D0%B5%D1%81%D0%B5%D0%BD%D1%81%D1%8C%D0%BA%D0%B8%D0%B9_%D0%BC%D0%BE%D0%BD%D0%B0%D1%81%D1%82%D0%B8%D1%80" TargetMode="External"/><Relationship Id="rId12"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hyperlink" Target="https://uk.wikipedia.org/wiki/1709" TargetMode="External"/><Relationship Id="rId11" Type="http://schemas.microsoft.com/office/2007/relationships/hdphoto" Target="../media/hdphoto19.wdp"/><Relationship Id="rId5" Type="http://schemas.openxmlformats.org/officeDocument/2006/relationships/hyperlink" Target="https://uk.wikipedia.org/wiki/1708" TargetMode="External"/><Relationship Id="rId10" Type="http://schemas.openxmlformats.org/officeDocument/2006/relationships/image" Target="../media/image45.png"/><Relationship Id="rId4" Type="http://schemas.openxmlformats.org/officeDocument/2006/relationships/hyperlink" Target="https://uk.wikipedia.org/wiki/%D0%A1%D0%B5%D0%BC%D0%B5%D0%BD_%D0%92%D0%B0%D1%81%D0%B8%D0%BB%D1%8C%D0%BE%D0%B2%D0%B8%D1%87_%D0%A7%D1%83%D0%B9%D0%BA%D0%B5%D0%B2%D0%B8%D1%87" TargetMode="External"/><Relationship Id="rId9" Type="http://schemas.openxmlformats.org/officeDocument/2006/relationships/hyperlink" Target="https://uk.wikipedia.org/wiki/%D0%9F%D0%BE%D0%BB%D1%82%D0%B0%D0%B2%D0%B0" TargetMode="External"/><Relationship Id="rId14" Type="http://schemas.openxmlformats.org/officeDocument/2006/relationships/hyperlink" Target="https://uk.wikipedia.org/w/index.php?title=%D0%9D%D1%96%D0%B6%D0%B8%D0%BD%D1%81%D1%8C%D0%BA%D0%B8%D0%B9_%D0%92%D0%B2%D0%B5%D0%B4%D0%B5%D0%BD%D1%81%D1%8C%D0%BA%D0%B8%D0%B9_%D0%BC%D0%BE%D0%BD%D0%B0%D1%81%D1%82%D0%B8%D1%80&amp;action=edit&amp;redlink=1"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1.png"/><Relationship Id="rId7"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8.png"/><Relationship Id="rId4" Type="http://schemas.microsoft.com/office/2007/relationships/hdphoto" Target="../media/hdphoto21.wdp"/><Relationship Id="rId9" Type="http://schemas.microsoft.com/office/2007/relationships/hdphoto" Target="../media/hdphoto22.wdp"/></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4.wdp"/><Relationship Id="rId7" Type="http://schemas.microsoft.com/office/2007/relationships/hdphoto" Target="../media/hdphoto6.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5.wdp"/><Relationship Id="rId4" Type="http://schemas.openxmlformats.org/officeDocument/2006/relationships/image" Target="../media/image9.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 Id="rId5" Type="http://schemas.microsoft.com/office/2007/relationships/hdphoto" Target="../media/hdphoto17.wdp"/><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8" Type="http://schemas.microsoft.com/office/2007/relationships/hdphoto" Target="../media/hdphoto24.wdp"/><Relationship Id="rId3" Type="http://schemas.microsoft.com/office/2007/relationships/hdphoto" Target="../media/hdphoto4.wdp"/><Relationship Id="rId7" Type="http://schemas.openxmlformats.org/officeDocument/2006/relationships/image" Target="../media/image54.png"/><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23.wdp"/><Relationship Id="rId11" Type="http://schemas.openxmlformats.org/officeDocument/2006/relationships/image" Target="../media/image57.png"/><Relationship Id="rId5" Type="http://schemas.openxmlformats.org/officeDocument/2006/relationships/image" Target="../media/image53.png"/><Relationship Id="rId10" Type="http://schemas.openxmlformats.org/officeDocument/2006/relationships/image" Target="../media/image56.png"/><Relationship Id="rId4" Type="http://schemas.openxmlformats.org/officeDocument/2006/relationships/image" Target="../media/image5.png"/><Relationship Id="rId9"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4.wdp"/><Relationship Id="rId7" Type="http://schemas.microsoft.com/office/2007/relationships/hdphoto" Target="../media/hdphoto6.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5.wdp"/><Relationship Id="rId4" Type="http://schemas.openxmlformats.org/officeDocument/2006/relationships/image" Target="../media/image9.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4.jpeg"/><Relationship Id="rId4" Type="http://schemas.microsoft.com/office/2007/relationships/hdphoto" Target="../media/hdphoto7.wdp"/></Relationships>
</file>

<file path=ppt/slides/_rels/slide6.xml.rels><?xml version="1.0" encoding="UTF-8" standalone="yes"?>
<Relationships xmlns="http://schemas.openxmlformats.org/package/2006/relationships"><Relationship Id="rId8" Type="http://schemas.openxmlformats.org/officeDocument/2006/relationships/hyperlink" Target="https://uk.wikipedia.org/wiki/1826" TargetMode="External"/><Relationship Id="rId13"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hyperlink" Target="https://uk.wikipedia.org/wiki/%D0%9E%D1%80%D0%B0%D1%81_%D0%92%D0%B5%D1%80%D0%BD%D0%B5" TargetMode="External"/><Relationship Id="rId12" Type="http://schemas.openxmlformats.org/officeDocument/2006/relationships/image" Target="../media/image19.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hyperlink" Target="https://uk.wikipedia.org/wiki/%D0%A0%D0%BE%D0%BC%D0%B0%D0%BD%D1%82%D0%B8%D0%B7%D0%BC" TargetMode="External"/><Relationship Id="rId11" Type="http://schemas.openxmlformats.org/officeDocument/2006/relationships/hyperlink" Target="https://uk.wikipedia.org/wiki/%D0%9C%D0%B0%D0%B7%D0%B5%D0%BF%D0%B0_(%D0%91%D0%B0%D0%B9%D1%80%D0%BE%D0%BD)" TargetMode="External"/><Relationship Id="rId5" Type="http://schemas.openxmlformats.org/officeDocument/2006/relationships/image" Target="../media/image18.jpeg"/><Relationship Id="rId10" Type="http://schemas.openxmlformats.org/officeDocument/2006/relationships/hyperlink" Target="https://uk.wikipedia.org/wiki/%D0%9F%D0%BE%D0%B5%D0%BC%D0%B0" TargetMode="External"/><Relationship Id="rId4" Type="http://schemas.openxmlformats.org/officeDocument/2006/relationships/image" Target="../media/image17.jpeg"/><Relationship Id="rId9" Type="http://schemas.openxmlformats.org/officeDocument/2006/relationships/hyperlink" Target="https://uk.wikipedia.org/wiki/%D0%91%D0%B0%D0%B9%D1%80%D0%BE%D0%BD%D1%96%D0%B7%D0%BC" TargetMode="External"/><Relationship Id="rId14" Type="http://schemas.openxmlformats.org/officeDocument/2006/relationships/image" Target="../media/image21.gif"/></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3.png"/><Relationship Id="rId7" Type="http://schemas.openxmlformats.org/officeDocument/2006/relationships/image" Target="../media/image27.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1%20&#1043;&#1077;&#1090;&#1100;&#1084;&#1072;&#1085;%20&#1030;&#1074;&#1072;&#1085;%20&#1052;&#1072;&#1079;&#1077;&#1087;&#1072;.%20&#1055;&#1077;&#1088;&#1096;&#1110;%20&#1088;&#1086;&#1084;&#1072;&#1085;&#1090;&#1080;&#1095;&#1085;&#1110;%20&#1110;&#1089;&#1090;&#1086;&#1088;&#1110;&#1111;%20&#1079;%20&#1078;&#1110;&#1085;&#1082;&#1072;&#1084;&#1080;%20_%20&#1043;&#1056;&#1040;%20&#1044;&#1054;&#1051;&#1030;.mp4" TargetMode="External"/><Relationship Id="rId4" Type="http://schemas.microsoft.com/office/2007/relationships/hdphoto" Target="../media/hdphoto7.wdp"/><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hdphoto" Target="../media/hdphoto9.wdp"/><Relationship Id="rId7" Type="http://schemas.microsoft.com/office/2007/relationships/hdphoto" Target="../media/hdphoto11.wdp"/><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26.png"/><Relationship Id="rId5" Type="http://schemas.microsoft.com/office/2007/relationships/hdphoto" Target="../media/hdphoto10.wdp"/><Relationship Id="rId10" Type="http://schemas.openxmlformats.org/officeDocument/2006/relationships/hyperlink" Target="2%20&#1030;&#1074;&#1072;&#1085;%20&#1052;&#1072;&#1079;&#1077;&#1087;&#1072;%20&#8211;%20&#1082;&#1086;&#1093;&#1072;&#1085;&#1085;&#1103;%20&#1110;%20&#1086;&#1076;&#1088;&#1091;&#1078;&#1077;&#1085;&#1085;&#1103;%20&#1079;%20&#1087;&#1086;&#1083;&#1082;&#1086;&#1074;&#1085;&#1080;&#1094;&#1077;&#1102;%20&#1091;&#1076;&#1086;&#1074;&#1080;&#1094;&#1077;&#1102;%20&#1043;&#1072;&#1085;&#1085;&#1086;&#1102;.%20&#1063;&#1072;&#1089;&#1090;&#1080;&#1085;&#1072;%202%20_%20&#1043;&#1056;&#1040;.mp4" TargetMode="External"/><Relationship Id="rId4" Type="http://schemas.openxmlformats.org/officeDocument/2006/relationships/image" Target="../media/image30.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0" y="-171400"/>
            <a:ext cx="12192000" cy="7029400"/>
          </a:xfrm>
          <a:prstGeom prst="rect">
            <a:avLst/>
          </a:prstGeom>
          <a:noFill/>
          <a:ln w="9525">
            <a:noFill/>
            <a:miter lim="800000"/>
            <a:headEnd/>
            <a:tailEnd/>
          </a:ln>
          <a:effectLst/>
        </p:spPr>
      </p:pic>
      <p:pic>
        <p:nvPicPr>
          <p:cNvPr id="8" name="Picture 3" descr="C:\Users\User\Desktop\pods20.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8333" l="0" r="100000">
                        <a14:backgroundMark x1="24706" y1="83333" x2="24706" y2="83333"/>
                        <a14:backgroundMark x1="32353" y1="85000" x2="32353" y2="82778"/>
                        <a14:backgroundMark x1="32353" y1="66667" x2="30588" y2="66111"/>
                        <a14:backgroundMark x1="46471" y1="78333" x2="46471" y2="78333"/>
                      </a14:backgroundRemoval>
                    </a14:imgEffect>
                  </a14:imgLayer>
                </a14:imgProps>
              </a:ext>
            </a:extLst>
          </a:blip>
          <a:srcRect/>
          <a:stretch>
            <a:fillRect/>
          </a:stretch>
        </p:blipFill>
        <p:spPr bwMode="auto">
          <a:xfrm rot="15860432">
            <a:off x="9743801" y="-418410"/>
            <a:ext cx="2509418" cy="2712814"/>
          </a:xfrm>
          <a:prstGeom prst="rect">
            <a:avLst/>
          </a:prstGeom>
          <a:noFill/>
        </p:spPr>
      </p:pic>
      <p:pic>
        <p:nvPicPr>
          <p:cNvPr id="9" name="Picture 6" descr="C:\Users\User\Desktop\images.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91958" y1="51705" x2="91958" y2="51705"/>
                        <a14:foregroundMark x1="95455" y1="46023" x2="96503" y2="44886"/>
                      </a14:backgroundRemoval>
                    </a14:imgEffect>
                  </a14:imgLayer>
                </a14:imgProps>
              </a:ext>
            </a:extLst>
          </a:blip>
          <a:srcRect/>
          <a:stretch>
            <a:fillRect/>
          </a:stretch>
        </p:blipFill>
        <p:spPr bwMode="auto">
          <a:xfrm>
            <a:off x="7158877" y="4994031"/>
            <a:ext cx="3153351" cy="1766109"/>
          </a:xfrm>
          <a:prstGeom prst="rect">
            <a:avLst/>
          </a:prstGeom>
          <a:noFill/>
        </p:spPr>
      </p:pic>
      <p:sp>
        <p:nvSpPr>
          <p:cNvPr id="3" name="Овал 2"/>
          <p:cNvSpPr/>
          <p:nvPr/>
        </p:nvSpPr>
        <p:spPr>
          <a:xfrm>
            <a:off x="1919693" y="2860782"/>
            <a:ext cx="409433" cy="36476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11" name="Овал 10"/>
          <p:cNvSpPr/>
          <p:nvPr/>
        </p:nvSpPr>
        <p:spPr>
          <a:xfrm rot="1091230">
            <a:off x="1627303" y="4852129"/>
            <a:ext cx="350565" cy="99510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3"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92" b="100000" l="10000" r="90000"/>
                    </a14:imgEffect>
                  </a14:imgLayer>
                </a14:imgProps>
              </a:ext>
              <a:ext uri="{28A0092B-C50C-407E-A947-70E740481C1C}">
                <a14:useLocalDpi xmlns:a14="http://schemas.microsoft.com/office/drawing/2010/main" val="0"/>
              </a:ext>
            </a:extLst>
          </a:blip>
          <a:srcRect/>
          <a:stretch>
            <a:fillRect/>
          </a:stretch>
        </p:blipFill>
        <p:spPr bwMode="auto">
          <a:xfrm>
            <a:off x="-188480" y="1531160"/>
            <a:ext cx="2995278" cy="5116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1"/>
          <p:cNvSpPr>
            <a:spLocks noChangeArrowheads="1"/>
          </p:cNvSpPr>
          <p:nvPr/>
        </p:nvSpPr>
        <p:spPr bwMode="auto">
          <a:xfrm>
            <a:off x="1488596" y="430165"/>
            <a:ext cx="8159751" cy="1015663"/>
          </a:xfrm>
          <a:prstGeom prst="rect">
            <a:avLst/>
          </a:prstGeom>
          <a:noFill/>
          <a:ln w="9525">
            <a:noFill/>
            <a:miter lim="800000"/>
            <a:headEnd/>
            <a:tailEnd/>
          </a:ln>
        </p:spPr>
        <p:txBody>
          <a:bodyPr anchor="ctr">
            <a:spAutoFit/>
          </a:bodyPr>
          <a:lstStyle/>
          <a:p>
            <a:pPr algn="ctr"/>
            <a:r>
              <a:rPr lang="uk-UA" sz="3000" b="1" i="1" dirty="0" smtClean="0">
                <a:solidFill>
                  <a:srgbClr val="FFFF00"/>
                </a:solidFill>
                <a:latin typeface="Bookman Old Style" pitchFamily="18" charset="0"/>
                <a:cs typeface="Times New Roman" pitchFamily="18" charset="0"/>
              </a:rPr>
              <a:t>Третє травня </a:t>
            </a:r>
            <a:endParaRPr lang="uk-UA" sz="3000" b="1" i="1" dirty="0">
              <a:solidFill>
                <a:srgbClr val="FFFF00"/>
              </a:solidFill>
              <a:latin typeface="Bookman Old Style" pitchFamily="18" charset="0"/>
              <a:cs typeface="Times New Roman" pitchFamily="18" charset="0"/>
            </a:endParaRPr>
          </a:p>
          <a:p>
            <a:pPr algn="ctr"/>
            <a:r>
              <a:rPr lang="uk-UA" sz="3000" b="1" i="1" dirty="0" smtClean="0">
                <a:solidFill>
                  <a:srgbClr val="FFFF00"/>
                </a:solidFill>
                <a:latin typeface="Bookman Old Style" pitchFamily="18" charset="0"/>
                <a:cs typeface="Times New Roman" pitchFamily="18" charset="0"/>
              </a:rPr>
              <a:t>Дистанційне  навчання</a:t>
            </a:r>
            <a:endParaRPr lang="uk-UA" sz="3000" b="1" i="1" dirty="0">
              <a:solidFill>
                <a:srgbClr val="FFFF00"/>
              </a:solidFill>
              <a:latin typeface="Bookman Old Style" pitchFamily="18" charset="0"/>
              <a:cs typeface="Times New Roman" pitchFamily="18" charset="0"/>
            </a:endParaRPr>
          </a:p>
        </p:txBody>
      </p:sp>
      <p:sp>
        <p:nvSpPr>
          <p:cNvPr id="2" name="Прямоугольник 1"/>
          <p:cNvSpPr/>
          <p:nvPr/>
        </p:nvSpPr>
        <p:spPr>
          <a:xfrm>
            <a:off x="2710331" y="1891286"/>
            <a:ext cx="7601897" cy="1938992"/>
          </a:xfrm>
          <a:prstGeom prst="rect">
            <a:avLst/>
          </a:prstGeom>
        </p:spPr>
        <p:txBody>
          <a:bodyPr wrap="square">
            <a:spAutoFit/>
          </a:bodyPr>
          <a:lstStyle/>
          <a:p>
            <a:pPr algn="ctr"/>
            <a:r>
              <a:rPr lang="uk-UA" sz="4000" b="1" dirty="0">
                <a:solidFill>
                  <a:schemeClr val="bg1"/>
                </a:solidFill>
                <a:latin typeface="Bookman Old Style" pitchFamily="18" charset="0"/>
              </a:rPr>
              <a:t>Образ Мотрі Кочубей як вияв дилеми між коханням і </a:t>
            </a:r>
            <a:r>
              <a:rPr lang="uk-UA" sz="4000" b="1" dirty="0" smtClean="0">
                <a:solidFill>
                  <a:schemeClr val="bg1"/>
                </a:solidFill>
                <a:latin typeface="Bookman Old Style" pitchFamily="18" charset="0"/>
              </a:rPr>
              <a:t>владою</a:t>
            </a:r>
            <a:endParaRPr lang="uk-UA" sz="2800" b="1" dirty="0">
              <a:solidFill>
                <a:schemeClr val="bg1"/>
              </a:solidFill>
              <a:latin typeface="Bookman Old Style" pitchFamily="18" charset="0"/>
            </a:endParaRPr>
          </a:p>
        </p:txBody>
      </p:sp>
    </p:spTree>
    <p:extLst>
      <p:ext uri="{BB962C8B-B14F-4D97-AF65-F5344CB8AC3E}">
        <p14:creationId xmlns:p14="http://schemas.microsoft.com/office/powerpoint/2010/main" val="2835911796"/>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8" name="Picture 4" descr="Похожее изображение"/>
          <p:cNvPicPr>
            <a:picLocks noChangeAspect="1" noChangeArrowheads="1"/>
          </p:cNvPicPr>
          <p:nvPr/>
        </p:nvPicPr>
        <p:blipFill>
          <a:blip r:embed="rId2" cstate="print"/>
          <a:srcRect/>
          <a:stretch>
            <a:fillRect/>
          </a:stretch>
        </p:blipFill>
        <p:spPr bwMode="auto">
          <a:xfrm>
            <a:off x="222126" y="-300464"/>
            <a:ext cx="6826007" cy="4044458"/>
          </a:xfrm>
          <a:prstGeom prst="rect">
            <a:avLst/>
          </a:prstGeom>
          <a:noFill/>
        </p:spPr>
      </p:pic>
      <p:pic>
        <p:nvPicPr>
          <p:cNvPr id="8201" name="Picture 9" descr="Околиця Батурина, поблизу с. Осіч. Миколаївський собор  Крупицько-Батуринського Миколаївського монастиря. Фото початку ХХ ст. | Taj  mahal, Architecture, Landmark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116" b="80317" l="6142" r="100000">
                        <a14:foregroundMark x1="45661" y1="28995" x2="45661" y2="28995"/>
                        <a14:foregroundMark x1="52203" y1="45608" x2="52203" y2="45608"/>
                        <a14:foregroundMark x1="47263" y1="44233" x2="47263" y2="47407"/>
                        <a14:foregroundMark x1="45928" y1="60847" x2="45127" y2="66455"/>
                        <a14:foregroundMark x1="42991" y1="66138" x2="39386" y2="71746"/>
                        <a14:foregroundMark x1="53939" y1="60317" x2="57944" y2="61693"/>
                        <a14:foregroundMark x1="82510" y1="63280" x2="83979" y2="63810"/>
                        <a14:foregroundMark x1="87583" y1="59471" x2="87583" y2="59471"/>
                        <a14:foregroundMark x1="91188" y1="59788" x2="91188" y2="61693"/>
                        <a14:foregroundMark x1="91989" y1="63492" x2="91989" y2="63492"/>
                        <a14:foregroundMark x1="92924" y1="60000" x2="92924" y2="60000"/>
                        <a14:foregroundMark x1="75968" y1="60635" x2="75968" y2="63280"/>
                        <a14:foregroundMark x1="82109" y1="49312" x2="82109" y2="49312"/>
                        <a14:foregroundMark x1="80374" y1="45926" x2="79039" y2="46243"/>
                        <a14:foregroundMark x1="75434" y1="46349" x2="74633" y2="47619"/>
                        <a14:foregroundMark x1="78104" y1="49101" x2="80374" y2="52593"/>
                        <a14:foregroundMark x1="80374" y1="50159" x2="83578" y2="51217"/>
                        <a14:foregroundMark x1="82510" y1="46878" x2="82510" y2="46878"/>
                        <a14:foregroundMark x1="82243" y1="45608" x2="82243" y2="45608"/>
                        <a14:foregroundMark x1="58745" y1="24127" x2="58745" y2="24127"/>
                        <a14:foregroundMark x1="57143" y1="22116" x2="57143" y2="21270"/>
                        <a14:foregroundMark x1="57009" y1="19153" x2="57009" y2="19153"/>
                        <a14:foregroundMark x1="56475" y1="17566" x2="56475" y2="17566"/>
                        <a14:foregroundMark x1="57009" y1="24762" x2="56075" y2="24762"/>
                        <a14:foregroundMark x1="43258" y1="28677" x2="43258" y2="28677"/>
                        <a14:foregroundMark x1="71963" y1="69630" x2="71963" y2="69630"/>
                        <a14:foregroundMark x1="75434" y1="31640" x2="75434" y2="31640"/>
                        <a14:foregroundMark x1="75434" y1="30582" x2="75434" y2="30582"/>
                        <a14:foregroundMark x1="75033" y1="30582" x2="75033" y2="31111"/>
                        <a14:foregroundMark x1="73298" y1="13651" x2="73431" y2="14392"/>
                        <a14:foregroundMark x1="73431" y1="15132" x2="74099" y2="15767"/>
                        <a14:foregroundMark x1="73832" y1="17143" x2="73832" y2="17143"/>
                        <a14:foregroundMark x1="65020" y1="21058" x2="65020" y2="21481"/>
                        <a14:foregroundMark x1="65020" y1="22011" x2="65287" y2="22434"/>
                        <a14:foregroundMark x1="65554" y1="22646" x2="65287" y2="23810"/>
                        <a14:foregroundMark x1="65287" y1="23810" x2="65287" y2="24444"/>
                        <a14:foregroundMark x1="56208" y1="4127" x2="56075" y2="6032"/>
                        <a14:foregroundMark x1="56075" y1="6243" x2="56075" y2="6243"/>
                        <a14:foregroundMark x1="55808" y1="10476" x2="55808" y2="10476"/>
                        <a14:foregroundMark x1="55274" y1="8677" x2="56075" y2="8042"/>
                        <a14:foregroundMark x1="57009" y1="6772" x2="57009" y2="6772"/>
                        <a14:foregroundMark x1="56208" y1="5608" x2="56208" y2="5608"/>
                        <a14:foregroundMark x1="56208" y1="4656" x2="55541" y2="4656"/>
                        <a14:foregroundMark x1="44326" y1="11852" x2="43258" y2="12698"/>
                        <a14:foregroundMark x1="43258" y1="12698" x2="43792" y2="13757"/>
                        <a14:foregroundMark x1="44593" y1="13757" x2="45661" y2="14286"/>
                        <a14:foregroundMark x1="43658" y1="15661" x2="43258" y2="17143"/>
                        <a14:foregroundMark x1="43258" y1="17143" x2="43258" y2="17143"/>
                        <a14:foregroundMark x1="36182" y1="22116" x2="34980" y2="24868"/>
                        <a14:backgroundMark x1="62350" y1="24233" x2="62884" y2="24233"/>
                      </a14:backgroundRemoval>
                    </a14:imgEffect>
                  </a14:imgLayer>
                </a14:imgProps>
              </a:ext>
              <a:ext uri="{28A0092B-C50C-407E-A947-70E740481C1C}">
                <a14:useLocalDpi xmlns:a14="http://schemas.microsoft.com/office/drawing/2010/main" val="0"/>
              </a:ext>
            </a:extLst>
          </a:blip>
          <a:srcRect b="20472"/>
          <a:stretch/>
        </p:blipFill>
        <p:spPr bwMode="auto">
          <a:xfrm>
            <a:off x="0" y="-300464"/>
            <a:ext cx="6564573" cy="7158464"/>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Прямоугольник 5"/>
          <p:cNvSpPr/>
          <p:nvPr/>
        </p:nvSpPr>
        <p:spPr>
          <a:xfrm>
            <a:off x="6416783" y="187634"/>
            <a:ext cx="5606892" cy="4801314"/>
          </a:xfrm>
          <a:prstGeom prst="rect">
            <a:avLst/>
          </a:prstGeom>
        </p:spPr>
        <p:txBody>
          <a:bodyPr wrap="square">
            <a:spAutoFit/>
          </a:bodyPr>
          <a:lstStyle/>
          <a:p>
            <a:pPr algn="ctr"/>
            <a:r>
              <a:rPr lang="uk-UA" b="1" i="1" dirty="0">
                <a:latin typeface="Bookman Old Style" pitchFamily="18" charset="0"/>
              </a:rPr>
              <a:t>Про дружину майбутнього гетьмана Козацької України збереглося дуже мало свідчень. </a:t>
            </a:r>
            <a:r>
              <a:rPr lang="uk-UA" b="1" i="1" dirty="0" smtClean="0">
                <a:latin typeface="Bookman Old Style" pitchFamily="18" charset="0"/>
              </a:rPr>
              <a:t>Гамбурзька </a:t>
            </a:r>
            <a:r>
              <a:rPr lang="uk-UA" b="1" i="1" dirty="0">
                <a:latin typeface="Bookman Old Style" pitchFamily="18" charset="0"/>
              </a:rPr>
              <a:t>газета </a:t>
            </a:r>
            <a:r>
              <a:rPr lang="uk-UA" b="1" i="1" dirty="0">
                <a:solidFill>
                  <a:srgbClr val="0000CC"/>
                </a:solidFill>
                <a:latin typeface="Bookman Old Style" pitchFamily="18" charset="0"/>
              </a:rPr>
              <a:t>«</a:t>
            </a:r>
            <a:r>
              <a:rPr lang="uk-UA" b="1" i="1" dirty="0" err="1">
                <a:solidFill>
                  <a:srgbClr val="0000CC"/>
                </a:solidFill>
                <a:latin typeface="Bookman Old Style" pitchFamily="18" charset="0"/>
              </a:rPr>
              <a:t>Гісторіше</a:t>
            </a:r>
            <a:r>
              <a:rPr lang="uk-UA" b="1" i="1" dirty="0">
                <a:solidFill>
                  <a:srgbClr val="0000CC"/>
                </a:solidFill>
                <a:latin typeface="Bookman Old Style" pitchFamily="18" charset="0"/>
              </a:rPr>
              <a:t> </a:t>
            </a:r>
            <a:r>
              <a:rPr lang="uk-UA" b="1" i="1" dirty="0" err="1">
                <a:solidFill>
                  <a:srgbClr val="0000CC"/>
                </a:solidFill>
                <a:latin typeface="Bookman Old Style" pitchFamily="18" charset="0"/>
              </a:rPr>
              <a:t>Ремарке</a:t>
            </a:r>
            <a:r>
              <a:rPr lang="uk-UA" b="1" i="1" dirty="0">
                <a:solidFill>
                  <a:srgbClr val="0000CC"/>
                </a:solidFill>
                <a:latin typeface="Bookman Old Style" pitchFamily="18" charset="0"/>
              </a:rPr>
              <a:t>», </a:t>
            </a:r>
            <a:r>
              <a:rPr lang="uk-UA" b="1" i="1" dirty="0">
                <a:latin typeface="Bookman Old Style" pitchFamily="18" charset="0"/>
              </a:rPr>
              <a:t>подаючи 27 листопада 1703 року біографію Мазепи, зазначає, що він був одружений з багатою вдовою, яка померла у 1702 році. </a:t>
            </a:r>
            <a:endParaRPr lang="uk-UA" b="1" i="1" dirty="0" smtClean="0">
              <a:latin typeface="Bookman Old Style" pitchFamily="18" charset="0"/>
            </a:endParaRPr>
          </a:p>
          <a:p>
            <a:pPr algn="ctr"/>
            <a:r>
              <a:rPr lang="uk-UA" b="1" i="1" dirty="0" smtClean="0">
                <a:latin typeface="Bookman Old Style" pitchFamily="18" charset="0"/>
              </a:rPr>
              <a:t>І </a:t>
            </a:r>
            <a:r>
              <a:rPr lang="uk-UA" b="1" i="1" dirty="0">
                <a:latin typeface="Bookman Old Style" pitchFamily="18" charset="0"/>
              </a:rPr>
              <a:t>«мав тільки доньку, що дуже скоро пішла з життя». У синодику </a:t>
            </a:r>
            <a:r>
              <a:rPr lang="uk-UA" b="1" i="1" dirty="0" err="1">
                <a:latin typeface="Bookman Old Style" pitchFamily="18" charset="0"/>
              </a:rPr>
              <a:t>Крупицького</a:t>
            </a:r>
            <a:r>
              <a:rPr lang="uk-UA" b="1" i="1" dirty="0">
                <a:latin typeface="Bookman Old Style" pitchFamily="18" charset="0"/>
              </a:rPr>
              <a:t> Батуринського монастиря виявлена поминальна на «</a:t>
            </a:r>
            <a:r>
              <a:rPr lang="uk-UA" b="1" i="1" dirty="0" err="1">
                <a:latin typeface="Bookman Old Style" pitchFamily="18" charset="0"/>
              </a:rPr>
              <a:t>род</a:t>
            </a:r>
            <a:r>
              <a:rPr lang="uk-UA" b="1" i="1" dirty="0">
                <a:latin typeface="Bookman Old Style" pitchFamily="18" charset="0"/>
              </a:rPr>
              <a:t> </a:t>
            </a:r>
            <a:r>
              <a:rPr lang="uk-UA" b="1" i="1" dirty="0" err="1">
                <a:latin typeface="Bookman Old Style" pitchFamily="18" charset="0"/>
              </a:rPr>
              <a:t>его</a:t>
            </a:r>
            <a:r>
              <a:rPr lang="uk-UA" b="1" i="1" dirty="0">
                <a:latin typeface="Bookman Old Style" pitchFamily="18" charset="0"/>
              </a:rPr>
              <a:t> </a:t>
            </a:r>
            <a:r>
              <a:rPr lang="uk-UA" b="1" i="1" dirty="0" err="1">
                <a:latin typeface="Bookman Old Style" pitchFamily="18" charset="0"/>
              </a:rPr>
              <a:t>милости</a:t>
            </a:r>
            <a:r>
              <a:rPr lang="uk-UA" b="1" i="1" dirty="0">
                <a:latin typeface="Bookman Old Style" pitchFamily="18" charset="0"/>
              </a:rPr>
              <a:t> пана Іоанна Мазепи». На першому місці у ній ім’я батька Стефана, а далі ідуть імена Євдокії, Варвари, Тетяни, Олени, «</a:t>
            </a:r>
            <a:r>
              <a:rPr lang="uk-UA" b="1" i="1" dirty="0" err="1">
                <a:latin typeface="Bookman Old Style" pitchFamily="18" charset="0"/>
              </a:rPr>
              <a:t>младенцы</a:t>
            </a:r>
            <a:r>
              <a:rPr lang="uk-UA" b="1" i="1" dirty="0">
                <a:latin typeface="Bookman Old Style" pitchFamily="18" charset="0"/>
              </a:rPr>
              <a:t>» Варвари, </a:t>
            </a:r>
            <a:r>
              <a:rPr lang="uk-UA" b="1" i="1" dirty="0" smtClean="0">
                <a:latin typeface="Bookman Old Style" pitchFamily="18" charset="0"/>
              </a:rPr>
              <a:t>Івана. </a:t>
            </a:r>
            <a:r>
              <a:rPr lang="uk-UA" b="1" dirty="0" smtClean="0">
                <a:latin typeface="Bookman Old Style" pitchFamily="18" charset="0"/>
              </a:rPr>
              <a:t/>
            </a:r>
            <a:br>
              <a:rPr lang="uk-UA" b="1" dirty="0" smtClean="0">
                <a:latin typeface="Bookman Old Style" pitchFamily="18" charset="0"/>
              </a:rPr>
            </a:br>
            <a:r>
              <a:rPr lang="uk-UA" b="1" dirty="0">
                <a:latin typeface="Bookman Old Style" pitchFamily="18" charset="0"/>
              </a:rPr>
              <a:t/>
            </a:r>
            <a:br>
              <a:rPr lang="uk-UA" b="1" dirty="0">
                <a:latin typeface="Bookman Old Style" pitchFamily="18" charset="0"/>
              </a:rPr>
            </a:br>
            <a:endParaRPr lang="uk-UA" b="1" dirty="0">
              <a:latin typeface="Bookman Old Style" pitchFamily="18" charset="0"/>
            </a:endParaRPr>
          </a:p>
        </p:txBody>
      </p:sp>
      <p:sp>
        <p:nvSpPr>
          <p:cNvPr id="9" name="AutoShape 2" descr="Шпайхерштадт в Гамбурге - складской квартал со статусом Всемирного наследия  | Советы туристам в Германии | DW | 06.07.2016"/>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0" name="AutoShape 4" descr="Гамбургская ратуша и Альстер"/>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1" name="AutoShape 6" descr="Батуринський Крупицький монастир | oktv.ua"/>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4" name="Picture 4" descr="Похожее изображение"/>
          <p:cNvPicPr>
            <a:picLocks noChangeAspect="1" noChangeArrowheads="1"/>
          </p:cNvPicPr>
          <p:nvPr/>
        </p:nvPicPr>
        <p:blipFill>
          <a:blip r:embed="rId2" cstate="print"/>
          <a:srcRect/>
          <a:stretch>
            <a:fillRect/>
          </a:stretch>
        </p:blipFill>
        <p:spPr bwMode="auto">
          <a:xfrm>
            <a:off x="222126" y="2630691"/>
            <a:ext cx="3344986" cy="2701504"/>
          </a:xfrm>
          <a:prstGeom prst="rect">
            <a:avLst/>
          </a:prstGeom>
          <a:noFill/>
        </p:spPr>
      </p:pic>
      <p:pic>
        <p:nvPicPr>
          <p:cNvPr id="15" name="Picture 4" descr="Похожее изображение"/>
          <p:cNvPicPr>
            <a:picLocks noChangeAspect="1" noChangeArrowheads="1"/>
          </p:cNvPicPr>
          <p:nvPr/>
        </p:nvPicPr>
        <p:blipFill>
          <a:blip r:embed="rId2" cstate="print"/>
          <a:srcRect/>
          <a:stretch>
            <a:fillRect/>
          </a:stretch>
        </p:blipFill>
        <p:spPr bwMode="auto">
          <a:xfrm>
            <a:off x="-145229" y="1074738"/>
            <a:ext cx="3344986" cy="2701504"/>
          </a:xfrm>
          <a:prstGeom prst="rect">
            <a:avLst/>
          </a:prstGeom>
          <a:noFill/>
        </p:spPr>
      </p:pic>
      <p:sp>
        <p:nvSpPr>
          <p:cNvPr id="12" name="Прямоугольник 11"/>
          <p:cNvSpPr/>
          <p:nvPr/>
        </p:nvSpPr>
        <p:spPr>
          <a:xfrm>
            <a:off x="7588155" y="4638569"/>
            <a:ext cx="4435520" cy="2031325"/>
          </a:xfrm>
          <a:prstGeom prst="rect">
            <a:avLst/>
          </a:prstGeom>
        </p:spPr>
        <p:txBody>
          <a:bodyPr wrap="square">
            <a:spAutoFit/>
          </a:bodyPr>
          <a:lstStyle/>
          <a:p>
            <a:pPr algn="ctr"/>
            <a:r>
              <a:rPr lang="uk-UA" b="1" i="1" dirty="0">
                <a:latin typeface="Bookman Old Style" pitchFamily="18" charset="0"/>
              </a:rPr>
              <a:t>Це, очевидно, всі його найближчі родичі, які померли від моровиці або, швидше за все, загинули на Правобережжі під час нищівного наскоку татар 1674 року. Як відомо, у 1700-х роках гетьман уже не мав нащадків.</a:t>
            </a:r>
            <a:endParaRPr lang="uk-UA" i="1" dirty="0"/>
          </a:p>
        </p:txBody>
      </p:sp>
      <p:pic>
        <p:nvPicPr>
          <p:cNvPr id="22" name="Picture 8" descr="C:\Users\User\Desktop\artage-io-thumb-6bc1fc0bd5939dcb45f936430d14ee4c.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4878" y="4796480"/>
            <a:ext cx="1175554" cy="206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descr="C:\Users\User\Desktop\artage-io-thumb-6bc1fc0bd5939dcb45f936430d14ee4c.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147624" y="4831490"/>
            <a:ext cx="1203768" cy="206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http://1.bp.blogspot.com/-Qap0WypO3VI/VLAhCigKF9I/AAAAAAAAAJo/H6OC6w3bJT0/s1600/115600418_large_119.png"/>
          <p:cNvPicPr>
            <a:picLocks noChangeAspect="1" noChangeArrowheads="1"/>
          </p:cNvPicPr>
          <p:nvPr/>
        </p:nvPicPr>
        <p:blipFill>
          <a:blip r:embed="rId6" cstate="print"/>
          <a:srcRect b="37758"/>
          <a:stretch>
            <a:fillRect/>
          </a:stretch>
        </p:blipFill>
        <p:spPr bwMode="auto">
          <a:xfrm>
            <a:off x="5558051" y="3834898"/>
            <a:ext cx="2500739" cy="3023101"/>
          </a:xfrm>
          <a:prstGeom prst="rect">
            <a:avLst/>
          </a:prstGeom>
          <a:noFill/>
        </p:spPr>
      </p:pic>
      <p:pic>
        <p:nvPicPr>
          <p:cNvPr id="25" name="Picture 8" descr="C:\Users\User\Desktop\artage-io-thumb-6bc1fc0bd5939dcb45f936430d14ee4c.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flipH="1">
            <a:off x="3413970" y="4713919"/>
            <a:ext cx="1203768" cy="308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 descr="C:\Users\User\Desktop\artage-io-thumb-6bc1fc0bd5939dcb45f936430d14ee4c.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flipH="1">
            <a:off x="1705488" y="4748929"/>
            <a:ext cx="1203768" cy="308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9" descr="Идеи на тему «Рамочки для робіт заготовки» (900+) в 2022 г | рамки,  шаблоны, бумажные рамки"/>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119418"/>
            <a:ext cx="40158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622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Дом\Downloads\133928.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786" b="99686" l="505" r="100000">
                        <a14:foregroundMark x1="12714" y1="3616" x2="12109" y2="4717"/>
                        <a14:foregroundMark x1="7871" y1="8333" x2="6862" y2="9434"/>
                        <a14:foregroundMark x1="6559" y1="17925" x2="6559" y2="20440"/>
                        <a14:foregroundMark x1="10293" y1="90252" x2="10293" y2="90252"/>
                        <a14:foregroundMark x1="56206" y1="85692" x2="56206" y2="86792"/>
                        <a14:foregroundMark x1="52472" y1="84434" x2="48739" y2="86164"/>
                        <a14:foregroundMark x1="41473" y1="86006" x2="41473" y2="86006"/>
                        <a14:foregroundMark x1="63068" y1="86792" x2="63068" y2="85377"/>
                        <a14:foregroundMark x1="65489" y1="76887" x2="67205" y2="82390"/>
                        <a14:foregroundMark x1="84561" y1="88522" x2="85166" y2="88522"/>
                        <a14:foregroundMark x1="89001" y1="80346" x2="89001" y2="80346"/>
                        <a14:foregroundMark x1="90515" y1="72642" x2="90515" y2="72642"/>
                        <a14:foregroundMark x1="91120" y1="66981" x2="90313" y2="67296"/>
                        <a14:foregroundMark x1="90918" y1="64465" x2="92735" y2="66981"/>
                        <a14:foregroundMark x1="94652" y1="77201" x2="95156" y2="80346"/>
                        <a14:foregroundMark x1="96670" y1="86164" x2="95762" y2="91195"/>
                        <a14:foregroundMark x1="91826" y1="91509" x2="89001" y2="94025"/>
                        <a14:foregroundMark x1="79919" y1="90252" x2="77497" y2="92925"/>
                        <a14:foregroundMark x1="70333" y1="90881" x2="70333" y2="90881"/>
                        <a14:foregroundMark x1="45207" y1="15252" x2="45207" y2="15252"/>
                        <a14:foregroundMark x1="42583" y1="11792" x2="42583" y2="11792"/>
                        <a14:foregroundMark x1="42886" y1="7704" x2="42886" y2="7704"/>
                        <a14:foregroundMark x1="39556" y1="5346" x2="39556" y2="5346"/>
                        <a14:foregroundMark x1="77094" y1="57704" x2="77094" y2="57704"/>
                        <a14:foregroundMark x1="82139" y1="41195" x2="82139" y2="41195"/>
                        <a14:foregroundMark x1="83956" y1="41509" x2="83956" y2="42925"/>
                        <a14:foregroundMark x1="84561" y1="45755" x2="84763" y2="47327"/>
                        <a14:foregroundMark x1="10595" y1="88522" x2="11403" y2="88522"/>
                        <a14:foregroundMark x1="87891" y1="61006" x2="87891" y2="61006"/>
                        <a14:foregroundMark x1="87386" y1="59119" x2="87386" y2="59119"/>
                        <a14:foregroundMark x1="87386" y1="55975" x2="87386" y2="55975"/>
                        <a14:foregroundMark x1="87386" y1="53931" x2="87386" y2="53931"/>
                        <a14:foregroundMark x1="86478" y1="50786" x2="86983" y2="52516"/>
                        <a14:foregroundMark x1="90010" y1="62893" x2="90010" y2="62893"/>
                        <a14:foregroundMark x1="92432" y1="64780" x2="94046" y2="66509"/>
                        <a14:foregroundMark x1="98385" y1="70597" x2="98587" y2="71698"/>
                        <a14:foregroundMark x1="7064" y1="9119" x2="7064" y2="9119"/>
                        <a14:foregroundMark x1="1816" y1="5975" x2="1816" y2="5975"/>
                        <a14:foregroundMark x1="82846" y1="59591" x2="82846" y2="59591"/>
                        <a14:foregroundMark x1="80020" y1="48585" x2="80020" y2="48585"/>
                        <a14:foregroundMark x1="41372" y1="63365" x2="41372" y2="63365"/>
                        <a14:foregroundMark x1="10898" y1="79403" x2="10898" y2="79403"/>
                        <a14:foregroundMark x1="13724" y1="64623" x2="13724" y2="65881"/>
                        <a14:foregroundMark x1="12916" y1="72799" x2="12311" y2="73113"/>
                        <a14:foregroundMark x1="6256" y1="77830" x2="6256" y2="81289"/>
                        <a14:foregroundMark x1="4642" y1="95755" x2="6256" y2="95126"/>
                        <a14:foregroundMark x1="1816" y1="87893" x2="1816" y2="87893"/>
                        <a14:foregroundMark x1="3229" y1="74371" x2="3229" y2="74371"/>
                        <a14:foregroundMark x1="3027" y1="66195" x2="2825" y2="67767"/>
                        <a14:foregroundMark x1="1816" y1="97327" x2="1816" y2="97327"/>
                        <a14:foregroundMark x1="86680" y1="67453" x2="86680" y2="67453"/>
                        <a14:foregroundMark x1="98789" y1="73428" x2="98789" y2="73428"/>
                        <a14:foregroundMark x1="96569" y1="69340" x2="96569" y2="69340"/>
                        <a14:foregroundMark x1="95560" y1="69654" x2="95560" y2="69654"/>
                        <a14:foregroundMark x1="98385" y1="79403" x2="98385" y2="79403"/>
                        <a14:backgroundMark x1="97578" y1="70597" x2="97578" y2="70597"/>
                        <a14:backgroundMark x1="97982" y1="63050" x2="97982" y2="63050"/>
                        <a14:backgroundMark x1="98587" y1="76887" x2="98587" y2="76887"/>
                        <a14:backgroundMark x1="71342" y1="8333" x2="71342" y2="8333"/>
                        <a14:backgroundMark x1="64682" y1="18711" x2="64682" y2="18711"/>
                        <a14:backgroundMark x1="58628" y1="11164" x2="58224" y2="8962"/>
                        <a14:backgroundMark x1="57417" y1="7390" x2="57417" y2="7390"/>
                        <a14:backgroundMark x1="46115" y1="14937" x2="46115" y2="14937"/>
                        <a14:backgroundMark x1="31685" y1="2673" x2="31685" y2="2673"/>
                        <a14:backgroundMark x1="28456" y1="2044" x2="28456" y2="2044"/>
                        <a14:backgroundMark x1="11201" y1="1572" x2="11201" y2="1572"/>
                        <a14:backgroundMark x1="14632" y1="1572" x2="15237" y2="943"/>
                        <a14:backgroundMark x1="92936" y1="6918" x2="92936" y2="6918"/>
                        <a14:backgroundMark x1="96569" y1="6761" x2="93946" y2="23742"/>
                        <a14:backgroundMark x1="93138" y1="21541" x2="93138" y2="21541"/>
                        <a14:backgroundMark x1="80222" y1="18553" x2="78809" y2="18082"/>
                        <a14:backgroundMark x1="69526" y1="14465" x2="67608" y2="12893"/>
                        <a14:backgroundMark x1="60949" y1="8805" x2="58325" y2="7233"/>
                        <a14:backgroundMark x1="50252" y1="2358" x2="49344" y2="2358"/>
                        <a14:backgroundMark x1="43391" y1="2358" x2="43391" y2="2358"/>
                        <a14:backgroundMark x1="36932" y1="4245" x2="36932" y2="4245"/>
                        <a14:backgroundMark x1="37941" y1="5031" x2="37941" y2="5031"/>
                        <a14:backgroundMark x1="55197" y1="8019" x2="58829" y2="9591"/>
                        <a14:backgroundMark x1="79213" y1="13365" x2="77296" y2="14308"/>
                        <a14:backgroundMark x1="84157" y1="25000" x2="81937" y2="29560"/>
                        <a14:backgroundMark x1="80424" y1="26415" x2="82139" y2="29560"/>
                        <a14:backgroundMark x1="89909" y1="31761" x2="93946" y2="38522"/>
                        <a14:backgroundMark x1="94248" y1="39308" x2="96569" y2="45755"/>
                        <a14:backgroundMark x1="94652" y1="44654" x2="95459" y2="44182"/>
                        <a14:backgroundMark x1="96165" y1="39623" x2="96367" y2="41195"/>
                        <a14:backgroundMark x1="96367" y1="40094" x2="96973" y2="45597"/>
                        <a14:backgroundMark x1="96973" y1="44654" x2="97175" y2="49371"/>
                        <a14:backgroundMark x1="97175" y1="48742" x2="97175" y2="51415"/>
                        <a14:backgroundMark x1="97376" y1="51415" x2="98285" y2="55975"/>
                        <a14:backgroundMark x1="98285" y1="55818" x2="98285" y2="55818"/>
                        <a14:backgroundMark x1="93744" y1="55189" x2="93744" y2="55189"/>
                        <a14:backgroundMark x1="89102" y1="44969" x2="89102" y2="44969"/>
                        <a14:backgroundMark x1="93946" y1="49528" x2="93946" y2="49528"/>
                        <a14:backgroundMark x1="97477" y1="63050" x2="97477" y2="63050"/>
                        <a14:backgroundMark x1="97679" y1="67138" x2="97477" y2="64623"/>
                        <a14:backgroundMark x1="92230" y1="55503" x2="92331" y2="54088"/>
                        <a14:backgroundMark x1="90111" y1="44497" x2="90111" y2="44497"/>
                        <a14:backgroundMark x1="87286" y1="42767" x2="87286" y2="42767"/>
                        <a14:backgroundMark x1="53481" y1="5031" x2="53481" y2="5031"/>
                        <a14:backgroundMark x1="67608" y1="25786" x2="67608" y2="25786"/>
                        <a14:backgroundMark x1="56811" y1="17138" x2="56811" y2="17138"/>
                        <a14:backgroundMark x1="55399" y1="22013" x2="55399" y2="22013"/>
                        <a14:backgroundMark x1="61554" y1="25629" x2="62059" y2="25629"/>
                        <a14:backgroundMark x1="56912" y1="22327" x2="56912" y2="22327"/>
                        <a14:backgroundMark x1="49344" y1="20126" x2="48739" y2="20126"/>
                        <a14:backgroundMark x1="42281" y1="23742" x2="42281" y2="23742"/>
                        <a14:backgroundMark x1="40767" y1="21226" x2="40767" y2="21226"/>
                        <a14:backgroundMark x1="44198" y1="19969" x2="44198" y2="19969"/>
                        <a14:backgroundMark x1="43088" y1="25629" x2="43088" y2="25629"/>
                      </a14:backgroundRemoval>
                    </a14:imgEffect>
                  </a14:imgLayer>
                </a14:imgProps>
              </a:ext>
              <a:ext uri="{28A0092B-C50C-407E-A947-70E740481C1C}">
                <a14:useLocalDpi xmlns:a14="http://schemas.microsoft.com/office/drawing/2010/main" val="0"/>
              </a:ext>
            </a:extLst>
          </a:blip>
          <a:srcRect/>
          <a:stretch>
            <a:fillRect/>
          </a:stretch>
        </p:blipFill>
        <p:spPr bwMode="auto">
          <a:xfrm>
            <a:off x="1" y="1108454"/>
            <a:ext cx="7165074" cy="50603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 descr="C:\Users\Дом\Downloads\Bacciarelli_-_Jan_Kazimierz.jpe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9896" r="100000">
                        <a14:foregroundMark x1="66146" y1="17476" x2="66146" y2="17476"/>
                        <a14:foregroundMark x1="62240" y1="11845" x2="58854" y2="13786"/>
                        <a14:foregroundMark x1="50781" y1="12621" x2="49479" y2="12621"/>
                        <a14:foregroundMark x1="88802" y1="84854" x2="87240" y2="85243"/>
                        <a14:foregroundMark x1="87760" y1="79029" x2="89063" y2="76699"/>
                        <a14:foregroundMark x1="91667" y1="69320" x2="91667" y2="69320"/>
                        <a14:foregroundMark x1="91146" y1="64272" x2="91146" y2="64272"/>
                      </a14:backgroundRemoval>
                    </a14:imgEffect>
                  </a14:imgLayer>
                </a14:imgProps>
              </a:ext>
              <a:ext uri="{28A0092B-C50C-407E-A947-70E740481C1C}">
                <a14:useLocalDpi xmlns:a14="http://schemas.microsoft.com/office/drawing/2010/main" val="0"/>
              </a:ext>
            </a:extLst>
          </a:blip>
          <a:srcRect/>
          <a:stretch>
            <a:fillRect/>
          </a:stretch>
        </p:blipFill>
        <p:spPr bwMode="auto">
          <a:xfrm>
            <a:off x="3759316" y="1828800"/>
            <a:ext cx="3031553" cy="40657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1069646"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Идеи на тему «Рамочки для робіт заготовки» (900+) в 2022 г | рамки,  шаблоны, бумажные рамки"/>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flipV="1">
            <a:off x="7087906" y="1753906"/>
            <a:ext cx="4015854" cy="619233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Похожее изображение"/>
          <p:cNvPicPr>
            <a:picLocks noChangeAspect="1" noChangeArrowheads="1"/>
          </p:cNvPicPr>
          <p:nvPr/>
        </p:nvPicPr>
        <p:blipFill>
          <a:blip r:embed="rId10" cstate="print"/>
          <a:srcRect/>
          <a:stretch>
            <a:fillRect/>
          </a:stretch>
        </p:blipFill>
        <p:spPr bwMode="auto">
          <a:xfrm>
            <a:off x="2086823" y="277119"/>
            <a:ext cx="3344986" cy="2701504"/>
          </a:xfrm>
          <a:prstGeom prst="rect">
            <a:avLst/>
          </a:prstGeom>
          <a:noFill/>
        </p:spPr>
      </p:pic>
      <p:pic>
        <p:nvPicPr>
          <p:cNvPr id="13" name="Picture 4" descr="Похожее изображение"/>
          <p:cNvPicPr>
            <a:picLocks noChangeAspect="1" noChangeArrowheads="1"/>
          </p:cNvPicPr>
          <p:nvPr/>
        </p:nvPicPr>
        <p:blipFill>
          <a:blip r:embed="rId10" cstate="print"/>
          <a:srcRect/>
          <a:stretch>
            <a:fillRect/>
          </a:stretch>
        </p:blipFill>
        <p:spPr bwMode="auto">
          <a:xfrm>
            <a:off x="682668" y="-834072"/>
            <a:ext cx="2394905" cy="2662872"/>
          </a:xfrm>
          <a:prstGeom prst="rect">
            <a:avLst/>
          </a:prstGeom>
          <a:noFill/>
        </p:spPr>
      </p:pic>
      <p:pic>
        <p:nvPicPr>
          <p:cNvPr id="14" name="Picture 4" descr="Похожее изображение"/>
          <p:cNvPicPr>
            <a:picLocks noChangeAspect="1" noChangeArrowheads="1"/>
          </p:cNvPicPr>
          <p:nvPr/>
        </p:nvPicPr>
        <p:blipFill>
          <a:blip r:embed="rId10" cstate="print"/>
          <a:srcRect/>
          <a:stretch>
            <a:fillRect/>
          </a:stretch>
        </p:blipFill>
        <p:spPr bwMode="auto">
          <a:xfrm flipH="1">
            <a:off x="-775369" y="-431318"/>
            <a:ext cx="2377265" cy="3409941"/>
          </a:xfrm>
          <a:prstGeom prst="rect">
            <a:avLst/>
          </a:prstGeom>
          <a:noFill/>
        </p:spPr>
      </p:pic>
      <p:pic>
        <p:nvPicPr>
          <p:cNvPr id="15" name="Picture 4" descr="Похожее изображение"/>
          <p:cNvPicPr>
            <a:picLocks noChangeAspect="1" noChangeArrowheads="1"/>
          </p:cNvPicPr>
          <p:nvPr/>
        </p:nvPicPr>
        <p:blipFill>
          <a:blip r:embed="rId10" cstate="print"/>
          <a:srcRect/>
          <a:stretch>
            <a:fillRect/>
          </a:stretch>
        </p:blipFill>
        <p:spPr bwMode="auto">
          <a:xfrm>
            <a:off x="5762041" y="2049827"/>
            <a:ext cx="5021547" cy="3623700"/>
          </a:xfrm>
          <a:prstGeom prst="rect">
            <a:avLst/>
          </a:prstGeom>
          <a:noFill/>
        </p:spPr>
      </p:pic>
      <p:pic>
        <p:nvPicPr>
          <p:cNvPr id="18" name="Picture 2" descr="http://1.bp.blogspot.com/-Qap0WypO3VI/VLAhCigKF9I/AAAAAAAAAJo/H6OC6w3bJT0/s1600/115600418_large_119.png"/>
          <p:cNvPicPr>
            <a:picLocks noChangeAspect="1" noChangeArrowheads="1"/>
          </p:cNvPicPr>
          <p:nvPr/>
        </p:nvPicPr>
        <p:blipFill>
          <a:blip r:embed="rId11" cstate="print"/>
          <a:srcRect b="37758"/>
          <a:stretch>
            <a:fillRect/>
          </a:stretch>
        </p:blipFill>
        <p:spPr bwMode="auto">
          <a:xfrm>
            <a:off x="6408731" y="2978623"/>
            <a:ext cx="3209058" cy="3879376"/>
          </a:xfrm>
          <a:prstGeom prst="rect">
            <a:avLst/>
          </a:prstGeom>
          <a:noFill/>
        </p:spPr>
      </p:pic>
      <p:sp>
        <p:nvSpPr>
          <p:cNvPr id="19" name="Прямоугольник 18"/>
          <p:cNvSpPr/>
          <p:nvPr/>
        </p:nvSpPr>
        <p:spPr>
          <a:xfrm>
            <a:off x="5531893" y="-279781"/>
            <a:ext cx="6660106" cy="3139321"/>
          </a:xfrm>
          <a:prstGeom prst="rect">
            <a:avLst/>
          </a:prstGeom>
        </p:spPr>
        <p:txBody>
          <a:bodyPr wrap="square">
            <a:spAutoFit/>
          </a:bodyPr>
          <a:lstStyle/>
          <a:p>
            <a:pPr algn="ctr"/>
            <a:r>
              <a:rPr lang="uk-UA" b="1" dirty="0">
                <a:latin typeface="Bookman Old Style" pitchFamily="18" charset="0"/>
              </a:rPr>
              <a:t/>
            </a:r>
            <a:br>
              <a:rPr lang="uk-UA" b="1" dirty="0">
                <a:latin typeface="Bookman Old Style" pitchFamily="18" charset="0"/>
              </a:rPr>
            </a:br>
            <a:r>
              <a:rPr lang="uk-UA" b="1" dirty="0" smtClean="0">
                <a:latin typeface="Bookman Old Style" pitchFamily="18" charset="0"/>
              </a:rPr>
              <a:t>Припускають, </a:t>
            </a:r>
            <a:r>
              <a:rPr lang="uk-UA" b="1" dirty="0">
                <a:latin typeface="Bookman Old Style" pitchFamily="18" charset="0"/>
              </a:rPr>
              <a:t>що Олена могла бути першою дружиною майбутнього гетьмана. У 1635 році </a:t>
            </a:r>
            <a:r>
              <a:rPr lang="uk-UA" b="1" dirty="0" smtClean="0">
                <a:latin typeface="Bookman Old Style" pitchFamily="18" charset="0"/>
              </a:rPr>
              <a:t>                 І</a:t>
            </a:r>
            <a:r>
              <a:rPr lang="uk-UA" b="1" dirty="0">
                <a:latin typeface="Bookman Old Style" pitchFamily="18" charset="0"/>
              </a:rPr>
              <a:t>. Мазепа вносить у Володимирські актові книги грамоту щодо нього Яна Казимира. У той час володимирським суддею був старенький чоловік Олени </a:t>
            </a:r>
            <a:r>
              <a:rPr lang="uk-UA" b="1" dirty="0" err="1">
                <a:latin typeface="Bookman Old Style" pitchFamily="18" charset="0"/>
              </a:rPr>
              <a:t>Загоровської</a:t>
            </a:r>
            <a:r>
              <a:rPr lang="uk-UA" b="1" dirty="0">
                <a:latin typeface="Bookman Old Style" pitchFamily="18" charset="0"/>
              </a:rPr>
              <a:t>. І, мабуть, саме тоді зав’язався конфлікт, пов’язаний з палким взаємним коханням І. Мазепи </a:t>
            </a:r>
            <a:endParaRPr lang="uk-UA" b="1" dirty="0" smtClean="0">
              <a:latin typeface="Bookman Old Style" pitchFamily="18" charset="0"/>
            </a:endParaRPr>
          </a:p>
          <a:p>
            <a:pPr algn="ctr"/>
            <a:r>
              <a:rPr lang="uk-UA" b="1" dirty="0" smtClean="0">
                <a:latin typeface="Bookman Old Style" pitchFamily="18" charset="0"/>
              </a:rPr>
              <a:t>до </a:t>
            </a:r>
            <a:r>
              <a:rPr lang="uk-UA" b="1" dirty="0">
                <a:latin typeface="Bookman Old Style" pitchFamily="18" charset="0"/>
              </a:rPr>
              <a:t>красивої шляхтянки, </a:t>
            </a:r>
            <a:endParaRPr lang="uk-UA" b="1" dirty="0" smtClean="0">
              <a:latin typeface="Bookman Old Style" pitchFamily="18" charset="0"/>
            </a:endParaRPr>
          </a:p>
          <a:p>
            <a:pPr algn="ctr"/>
            <a:r>
              <a:rPr lang="uk-UA" b="1" dirty="0" smtClean="0">
                <a:latin typeface="Bookman Old Style" pitchFamily="18" charset="0"/>
              </a:rPr>
              <a:t>що </a:t>
            </a:r>
            <a:r>
              <a:rPr lang="uk-UA" b="1" dirty="0">
                <a:latin typeface="Bookman Old Style" pitchFamily="18" charset="0"/>
              </a:rPr>
              <a:t>завершився її розлученням.</a:t>
            </a:r>
          </a:p>
        </p:txBody>
      </p:sp>
    </p:spTree>
    <p:extLst>
      <p:ext uri="{BB962C8B-B14F-4D97-AF65-F5344CB8AC3E}">
        <p14:creationId xmlns:p14="http://schemas.microsoft.com/office/powerpoint/2010/main" val="31613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3" name="Picture 4" descr="Похожее изображение"/>
          <p:cNvPicPr>
            <a:picLocks noChangeAspect="1" noChangeArrowheads="1"/>
          </p:cNvPicPr>
          <p:nvPr/>
        </p:nvPicPr>
        <p:blipFill>
          <a:blip r:embed="rId2" cstate="print"/>
          <a:srcRect/>
          <a:stretch>
            <a:fillRect/>
          </a:stretch>
        </p:blipFill>
        <p:spPr bwMode="auto">
          <a:xfrm>
            <a:off x="-716496" y="-611486"/>
            <a:ext cx="5021547" cy="3623700"/>
          </a:xfrm>
          <a:prstGeom prst="rect">
            <a:avLst/>
          </a:prstGeom>
          <a:noFill/>
        </p:spPr>
      </p:pic>
      <p:pic>
        <p:nvPicPr>
          <p:cNvPr id="12" name="Picture 4" descr="Похожее изображение"/>
          <p:cNvPicPr>
            <a:picLocks noChangeAspect="1" noChangeArrowheads="1"/>
          </p:cNvPicPr>
          <p:nvPr/>
        </p:nvPicPr>
        <p:blipFill>
          <a:blip r:embed="rId2" cstate="print"/>
          <a:srcRect/>
          <a:stretch>
            <a:fillRect/>
          </a:stretch>
        </p:blipFill>
        <p:spPr bwMode="auto">
          <a:xfrm>
            <a:off x="155575" y="1688689"/>
            <a:ext cx="5021547" cy="3623700"/>
          </a:xfrm>
          <a:prstGeom prst="rect">
            <a:avLst/>
          </a:prstGeom>
          <a:noFill/>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8" name="Прямоугольник 7"/>
          <p:cNvSpPr/>
          <p:nvPr/>
        </p:nvSpPr>
        <p:spPr>
          <a:xfrm>
            <a:off x="4967021" y="304794"/>
            <a:ext cx="6851940" cy="5909310"/>
          </a:xfrm>
          <a:prstGeom prst="rect">
            <a:avLst/>
          </a:prstGeom>
        </p:spPr>
        <p:txBody>
          <a:bodyPr wrap="square">
            <a:spAutoFit/>
          </a:bodyPr>
          <a:lstStyle/>
          <a:p>
            <a:pPr algn="ctr"/>
            <a:r>
              <a:rPr lang="uk-UA" b="1" i="1" dirty="0">
                <a:latin typeface="Bookman Old Style" pitchFamily="18" charset="0"/>
              </a:rPr>
              <a:t>Однак дуже серйозним аргументом, що прояснює персону дружини гетьмана, є свідчення старожилів від 1729 року про те, що </a:t>
            </a:r>
            <a:r>
              <a:rPr lang="uk-UA" b="1" i="1" dirty="0" err="1">
                <a:latin typeface="Bookman Old Style" pitchFamily="18" charset="0"/>
              </a:rPr>
              <a:t>Смяч</a:t>
            </a:r>
            <a:r>
              <a:rPr lang="uk-UA" b="1" i="1" dirty="0">
                <a:latin typeface="Bookman Old Style" pitchFamily="18" charset="0"/>
              </a:rPr>
              <a:t> і Конотоп гетьман «</a:t>
            </a:r>
            <a:r>
              <a:rPr lang="uk-UA" b="1" i="1" dirty="0" err="1">
                <a:latin typeface="Bookman Old Style" pitchFamily="18" charset="0"/>
              </a:rPr>
              <a:t>отдал</a:t>
            </a:r>
            <a:r>
              <a:rPr lang="uk-UA" b="1" i="1" dirty="0">
                <a:latin typeface="Bookman Old Style" pitchFamily="18" charset="0"/>
              </a:rPr>
              <a:t>… </a:t>
            </a:r>
            <a:r>
              <a:rPr lang="uk-UA" b="1" i="1" dirty="0" err="1">
                <a:latin typeface="Bookman Old Style" pitchFamily="18" charset="0"/>
              </a:rPr>
              <a:t>своему</a:t>
            </a:r>
            <a:r>
              <a:rPr lang="uk-UA" b="1" i="1" dirty="0">
                <a:latin typeface="Bookman Old Style" pitchFamily="18" charset="0"/>
              </a:rPr>
              <a:t> пасинку </a:t>
            </a:r>
            <a:r>
              <a:rPr lang="uk-UA" b="1" i="1" dirty="0" err="1">
                <a:latin typeface="Bookman Old Style" pitchFamily="18" charset="0"/>
              </a:rPr>
              <a:t>Криштофу</a:t>
            </a:r>
            <a:r>
              <a:rPr lang="uk-UA" b="1" i="1" dirty="0">
                <a:latin typeface="Bookman Old Style" pitchFamily="18" charset="0"/>
              </a:rPr>
              <a:t> </a:t>
            </a:r>
            <a:r>
              <a:rPr lang="uk-UA" b="1" i="1" dirty="0" err="1">
                <a:latin typeface="Bookman Old Style" pitchFamily="18" charset="0"/>
              </a:rPr>
              <a:t>Фридрикевичу</a:t>
            </a:r>
            <a:r>
              <a:rPr lang="uk-UA" b="1" i="1" dirty="0">
                <a:latin typeface="Bookman Old Style" pitchFamily="18" charset="0"/>
              </a:rPr>
              <a:t>». Таким чином, якщо це не просто якийсь інший родич гетьмана (що цілком можливо), то дружиною І. Мазепи була </a:t>
            </a:r>
            <a:r>
              <a:rPr lang="uk-UA" b="1" i="1" dirty="0">
                <a:solidFill>
                  <a:srgbClr val="0000CC"/>
                </a:solidFill>
                <a:latin typeface="Bookman Old Style" pitchFamily="18" charset="0"/>
              </a:rPr>
              <a:t>Ганна Половець, </a:t>
            </a:r>
            <a:r>
              <a:rPr lang="uk-UA" b="1" i="1" dirty="0">
                <a:latin typeface="Bookman Old Style" pitchFamily="18" charset="0"/>
              </a:rPr>
              <a:t>дочка білоцерківського полковника Семена Половця. </a:t>
            </a:r>
            <a:endParaRPr lang="uk-UA" b="1" i="1" dirty="0" smtClean="0">
              <a:latin typeface="Bookman Old Style" pitchFamily="18" charset="0"/>
            </a:endParaRPr>
          </a:p>
          <a:p>
            <a:pPr algn="ctr"/>
            <a:r>
              <a:rPr lang="uk-UA" b="1" i="1" dirty="0" smtClean="0">
                <a:latin typeface="Bookman Old Style" pitchFamily="18" charset="0"/>
              </a:rPr>
              <a:t>Вона </a:t>
            </a:r>
            <a:r>
              <a:rPr lang="uk-UA" b="1" i="1" dirty="0">
                <a:latin typeface="Bookman Old Style" pitchFamily="18" charset="0"/>
              </a:rPr>
              <a:t>ще у 1650-х роках вийшла заміж за полковника </a:t>
            </a:r>
            <a:r>
              <a:rPr lang="uk-UA" b="1" i="1" dirty="0" err="1">
                <a:latin typeface="Bookman Old Style" pitchFamily="18" charset="0"/>
              </a:rPr>
              <a:t>Самуїла</a:t>
            </a:r>
            <a:r>
              <a:rPr lang="uk-UA" b="1" i="1" dirty="0">
                <a:latin typeface="Bookman Old Style" pitchFamily="18" charset="0"/>
              </a:rPr>
              <a:t> </a:t>
            </a:r>
            <a:r>
              <a:rPr lang="uk-UA" b="1" i="1" dirty="0" err="1" smtClean="0">
                <a:latin typeface="Bookman Old Style" pitchFamily="18" charset="0"/>
              </a:rPr>
              <a:t>Фридрикевича</a:t>
            </a:r>
            <a:r>
              <a:rPr lang="uk-UA" b="1" i="1" dirty="0">
                <a:latin typeface="Bookman Old Style" pitchFamily="18" charset="0"/>
              </a:rPr>
              <a:t>. Єдине, що насторожує у цій версії, це вікова різниця між удовою та І. Мазепою. Так, у 1653 році Ганна і </a:t>
            </a:r>
            <a:endParaRPr lang="uk-UA" b="1" i="1" dirty="0" smtClean="0">
              <a:latin typeface="Bookman Old Style" pitchFamily="18" charset="0"/>
            </a:endParaRPr>
          </a:p>
          <a:p>
            <a:pPr algn="ctr"/>
            <a:r>
              <a:rPr lang="uk-UA" b="1" i="1" dirty="0" smtClean="0">
                <a:latin typeface="Bookman Old Style" pitchFamily="18" charset="0"/>
              </a:rPr>
              <a:t>С</a:t>
            </a:r>
            <a:r>
              <a:rPr lang="uk-UA" b="1" i="1" dirty="0">
                <a:latin typeface="Bookman Old Style" pitchFamily="18" charset="0"/>
              </a:rPr>
              <a:t>. </a:t>
            </a:r>
            <a:r>
              <a:rPr lang="uk-UA" b="1" i="1" dirty="0" err="1" smtClean="0">
                <a:latin typeface="Bookman Old Style" pitchFamily="18" charset="0"/>
              </a:rPr>
              <a:t>Фридрикевич</a:t>
            </a:r>
            <a:r>
              <a:rPr lang="uk-UA" b="1" i="1" dirty="0" smtClean="0">
                <a:latin typeface="Bookman Old Style" pitchFamily="18" charset="0"/>
              </a:rPr>
              <a:t> </a:t>
            </a:r>
            <a:r>
              <a:rPr lang="uk-UA" b="1" i="1" dirty="0">
                <a:latin typeface="Bookman Old Style" pitchFamily="18" charset="0"/>
              </a:rPr>
              <a:t>вже були одружені. У документі за цей рік про нього йдеться як «полковника </a:t>
            </a:r>
            <a:r>
              <a:rPr lang="uk-UA" b="1" i="1" dirty="0" err="1">
                <a:latin typeface="Bookman Old Style" pitchFamily="18" charset="0"/>
              </a:rPr>
              <a:t>давняго</a:t>
            </a:r>
            <a:r>
              <a:rPr lang="uk-UA" b="1" i="1" dirty="0">
                <a:latin typeface="Bookman Old Style" pitchFamily="18" charset="0"/>
              </a:rPr>
              <a:t>». </a:t>
            </a:r>
            <a:r>
              <a:rPr lang="uk-UA" b="1" i="1" dirty="0" smtClean="0">
                <a:latin typeface="Bookman Old Style" pitchFamily="18" charset="0"/>
              </a:rPr>
              <a:t>Отже, </a:t>
            </a:r>
            <a:r>
              <a:rPr lang="uk-UA" b="1" i="1" dirty="0">
                <a:latin typeface="Bookman Old Style" pitchFamily="18" charset="0"/>
              </a:rPr>
              <a:t>йому мало бути б максимум 35–40 років. Якщо його дружині Ганні </a:t>
            </a:r>
            <a:r>
              <a:rPr lang="uk-UA" b="1" i="1" dirty="0" smtClean="0">
                <a:latin typeface="Bookman Old Style" pitchFamily="18" charset="0"/>
              </a:rPr>
              <a:t>на тоді </a:t>
            </a:r>
            <a:r>
              <a:rPr lang="uk-UA" b="1" i="1" dirty="0">
                <a:latin typeface="Bookman Old Style" pitchFamily="18" charset="0"/>
              </a:rPr>
              <a:t>сповнилось 19–20 літ (що малоймовірно), то і тоді вона була б старшою на 5–6 літ від Івана Мазепи. Щоправда, вікова різниця між ним і вдовою якраз, очевидно, і стала головною причиною смерті їх пізніх дітей.</a:t>
            </a:r>
          </a:p>
        </p:txBody>
      </p:sp>
      <p:pic>
        <p:nvPicPr>
          <p:cNvPr id="7169" name="Picture 1" descr="C:\Users\Дом\Downloads\загружено (1).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524" b="100000" l="1622" r="100000">
                        <a14:foregroundMark x1="47568" y1="12821" x2="47568" y2="12821"/>
                        <a14:foregroundMark x1="37838" y1="11722" x2="29730" y2="13553"/>
                        <a14:foregroundMark x1="27568" y1="14286" x2="23784" y2="17949"/>
                        <a14:foregroundMark x1="21081" y1="25275" x2="24324" y2="28938"/>
                        <a14:foregroundMark x1="24865" y1="29304" x2="27027" y2="35531"/>
                        <a14:foregroundMark x1="27568" y1="35897" x2="28649" y2="37729"/>
                        <a14:foregroundMark x1="25405" y1="36996" x2="25405" y2="36996"/>
                        <a14:foregroundMark x1="61622" y1="67399" x2="64324" y2="67033"/>
                        <a14:foregroundMark x1="73514" y1="61172" x2="81081" y2="70696"/>
                        <a14:foregroundMark x1="85405" y1="69597" x2="80541" y2="81319"/>
                        <a14:foregroundMark x1="68649" y1="88278" x2="68649" y2="88278"/>
                        <a14:foregroundMark x1="89730" y1="91575" x2="89730" y2="91575"/>
                        <a14:foregroundMark x1="86486" y1="87179" x2="86486" y2="87179"/>
                        <a14:foregroundMark x1="40541" y1="90110" x2="40541" y2="90110"/>
                        <a14:foregroundMark x1="58919" y1="23077" x2="58919" y2="21612"/>
                        <a14:foregroundMark x1="54595" y1="14286" x2="54595" y2="14286"/>
                        <a14:backgroundMark x1="92432" y1="26740" x2="92432" y2="26740"/>
                        <a14:backgroundMark x1="77297" y1="35531" x2="77297" y2="35531"/>
                        <a14:backgroundMark x1="73514" y1="43223" x2="73514" y2="43223"/>
                        <a14:backgroundMark x1="92973" y1="53480" x2="94054" y2="55311"/>
                        <a14:backgroundMark x1="95676" y1="31868" x2="92432" y2="34066"/>
                        <a14:backgroundMark x1="88649" y1="40659" x2="84865" y2="40659"/>
                        <a14:backgroundMark x1="81081" y1="38462" x2="75135" y2="40293"/>
                        <a14:backgroundMark x1="72973" y1="39560" x2="70811" y2="41392"/>
                        <a14:backgroundMark x1="97297" y1="68132" x2="97297" y2="69231"/>
                      </a14:backgroundRemoval>
                    </a14:imgEffect>
                  </a14:imgLayer>
                </a14:imgProps>
              </a:ext>
              <a:ext uri="{28A0092B-C50C-407E-A947-70E740481C1C}">
                <a14:useLocalDpi xmlns:a14="http://schemas.microsoft.com/office/drawing/2010/main" val="0"/>
              </a:ext>
            </a:extLst>
          </a:blip>
          <a:srcRect/>
          <a:stretch>
            <a:fillRect/>
          </a:stretch>
        </p:blipFill>
        <p:spPr bwMode="auto">
          <a:xfrm>
            <a:off x="0" y="1562455"/>
            <a:ext cx="3588556" cy="52955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1.bp.blogspot.com/-Qap0WypO3VI/VLAhCigKF9I/AAAAAAAAAJo/H6OC6w3bJT0/s1600/115600418_large_119.png"/>
          <p:cNvPicPr>
            <a:picLocks noChangeAspect="1" noChangeArrowheads="1"/>
          </p:cNvPicPr>
          <p:nvPr/>
        </p:nvPicPr>
        <p:blipFill>
          <a:blip r:embed="rId7" cstate="print"/>
          <a:srcRect b="37758"/>
          <a:stretch>
            <a:fillRect/>
          </a:stretch>
        </p:blipFill>
        <p:spPr bwMode="auto">
          <a:xfrm>
            <a:off x="2409936" y="3766781"/>
            <a:ext cx="2557085" cy="3091217"/>
          </a:xfrm>
          <a:prstGeom prst="rect">
            <a:avLst/>
          </a:prstGeom>
          <a:noFill/>
        </p:spPr>
      </p:pic>
    </p:spTree>
    <p:extLst>
      <p:ext uri="{BB962C8B-B14F-4D97-AF65-F5344CB8AC3E}">
        <p14:creationId xmlns:p14="http://schemas.microsoft.com/office/powerpoint/2010/main" val="1372158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3" name="Picture 4" descr="Похожее изображение"/>
          <p:cNvPicPr>
            <a:picLocks noChangeAspect="1" noChangeArrowheads="1"/>
          </p:cNvPicPr>
          <p:nvPr/>
        </p:nvPicPr>
        <p:blipFill>
          <a:blip r:embed="rId2" cstate="print"/>
          <a:srcRect/>
          <a:stretch>
            <a:fillRect/>
          </a:stretch>
        </p:blipFill>
        <p:spPr bwMode="auto">
          <a:xfrm>
            <a:off x="-279768" y="982639"/>
            <a:ext cx="5021547" cy="4913300"/>
          </a:xfrm>
          <a:prstGeom prst="rect">
            <a:avLst/>
          </a:prstGeom>
          <a:noFill/>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8434" name="Picture 2" descr="C:\Users\Дом\Downloads\mazepa-cn.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000" b="93125" l="10000" r="90000">
                        <a14:backgroundMark x1="86250" y1="25250" x2="85500" y2="25250"/>
                        <a14:backgroundMark x1="76583" y1="23125" x2="75500" y2="22625"/>
                        <a14:backgroundMark x1="69833" y1="21125" x2="66917" y2="22500"/>
                        <a14:backgroundMark x1="56583" y1="16750" x2="57333" y2="16125"/>
                        <a14:backgroundMark x1="44750" y1="14750" x2="44750" y2="14750"/>
                        <a14:backgroundMark x1="46833" y1="13875" x2="46833" y2="13875"/>
                        <a14:backgroundMark x1="80000" y1="48750" x2="80417" y2="48500"/>
                      </a14:backgroundRemoval>
                    </a14:imgEffect>
                  </a14:imgLayer>
                </a14:imgProps>
              </a:ext>
              <a:ext uri="{28A0092B-C50C-407E-A947-70E740481C1C}">
                <a14:useLocalDpi xmlns:a14="http://schemas.microsoft.com/office/drawing/2010/main" val="0"/>
              </a:ext>
            </a:extLst>
          </a:blip>
          <a:srcRect/>
          <a:stretch>
            <a:fillRect/>
          </a:stretch>
        </p:blipFill>
        <p:spPr bwMode="auto">
          <a:xfrm>
            <a:off x="-1763404" y="1582842"/>
            <a:ext cx="8450807" cy="563387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1069646"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7165645" y="1772498"/>
            <a:ext cx="4015854" cy="6155142"/>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59146" y="16988"/>
            <a:ext cx="12191998" cy="1477328"/>
          </a:xfrm>
          <a:prstGeom prst="rect">
            <a:avLst/>
          </a:prstGeom>
        </p:spPr>
        <p:txBody>
          <a:bodyPr wrap="square">
            <a:spAutoFit/>
          </a:bodyPr>
          <a:lstStyle/>
          <a:p>
            <a:pPr algn="ctr" fontAlgn="base"/>
            <a:r>
              <a:rPr lang="uk-UA" b="1" i="1" dirty="0" smtClean="0">
                <a:latin typeface="Bookman Old Style" pitchFamily="18" charset="0"/>
              </a:rPr>
              <a:t>За </a:t>
            </a:r>
            <a:r>
              <a:rPr lang="uk-UA" b="1" i="1" dirty="0">
                <a:latin typeface="Bookman Old Style" pitchFamily="18" charset="0"/>
              </a:rPr>
              <a:t>наявними свідченнями, шлюб відбувся у Корсуні — відомо, що в Ганни </a:t>
            </a:r>
            <a:endParaRPr lang="uk-UA" b="1" i="1" dirty="0" smtClean="0">
              <a:latin typeface="Bookman Old Style" pitchFamily="18" charset="0"/>
            </a:endParaRPr>
          </a:p>
          <a:p>
            <a:pPr algn="ctr" fontAlgn="base"/>
            <a:r>
              <a:rPr lang="uk-UA" b="1" i="1" dirty="0" smtClean="0">
                <a:latin typeface="Bookman Old Style" pitchFamily="18" charset="0"/>
              </a:rPr>
              <a:t>були </a:t>
            </a:r>
            <a:r>
              <a:rPr lang="uk-UA" b="1" i="1" dirty="0">
                <a:latin typeface="Bookman Old Style" pitchFamily="18" charset="0"/>
              </a:rPr>
              <a:t>свої землі в цій місцевості на легендарній річці Рось. На той час донька Половця </a:t>
            </a:r>
            <a:endParaRPr lang="uk-UA" b="1" i="1" dirty="0" smtClean="0">
              <a:latin typeface="Bookman Old Style" pitchFamily="18" charset="0"/>
            </a:endParaRPr>
          </a:p>
          <a:p>
            <a:pPr algn="ctr" fontAlgn="base"/>
            <a:r>
              <a:rPr lang="uk-UA" b="1" i="1" dirty="0" smtClean="0">
                <a:latin typeface="Bookman Old Style" pitchFamily="18" charset="0"/>
              </a:rPr>
              <a:t>була </a:t>
            </a:r>
            <a:r>
              <a:rPr lang="uk-UA" b="1" i="1" dirty="0">
                <a:latin typeface="Bookman Old Style" pitchFamily="18" charset="0"/>
              </a:rPr>
              <a:t>вже вдовою. Її перший чоловік Самійло Фридрикевич був </a:t>
            </a:r>
            <a:r>
              <a:rPr lang="uk-UA" b="1" i="1" dirty="0" smtClean="0">
                <a:latin typeface="Bookman Old Style" pitchFamily="18" charset="0"/>
              </a:rPr>
              <a:t>польським </a:t>
            </a:r>
            <a:r>
              <a:rPr lang="uk-UA" b="1" i="1" dirty="0">
                <a:latin typeface="Bookman Old Style" pitchFamily="18" charset="0"/>
              </a:rPr>
              <a:t>шляхтичем, що перейшов на бік козаків, після чого якийсь час побув білоцерківським </a:t>
            </a:r>
            <a:endParaRPr lang="uk-UA" b="1" i="1" dirty="0" smtClean="0">
              <a:latin typeface="Bookman Old Style" pitchFamily="18" charset="0"/>
            </a:endParaRPr>
          </a:p>
          <a:p>
            <a:pPr algn="ctr" fontAlgn="base"/>
            <a:r>
              <a:rPr lang="uk-UA" b="1" i="1" dirty="0" smtClean="0">
                <a:latin typeface="Bookman Old Style" pitchFamily="18" charset="0"/>
              </a:rPr>
              <a:t>полковником </a:t>
            </a:r>
            <a:r>
              <a:rPr lang="uk-UA" b="1" i="1" dirty="0">
                <a:latin typeface="Bookman Old Style" pitchFamily="18" charset="0"/>
              </a:rPr>
              <a:t>і навіть генеральним осавулом</a:t>
            </a:r>
            <a:r>
              <a:rPr lang="uk-UA" b="1" i="1" dirty="0" smtClean="0">
                <a:latin typeface="Bookman Old Style" pitchFamily="18" charset="0"/>
              </a:rPr>
              <a:t>.</a:t>
            </a:r>
            <a:endParaRPr lang="uk-UA" b="1" i="1" dirty="0">
              <a:latin typeface="Bookman Old Style" pitchFamily="18" charset="0"/>
            </a:endParaRPr>
          </a:p>
        </p:txBody>
      </p:sp>
      <p:sp>
        <p:nvSpPr>
          <p:cNvPr id="4" name="Прямоугольник 3"/>
          <p:cNvSpPr/>
          <p:nvPr/>
        </p:nvSpPr>
        <p:spPr>
          <a:xfrm>
            <a:off x="4741779" y="1585918"/>
            <a:ext cx="7268250" cy="3693319"/>
          </a:xfrm>
          <a:prstGeom prst="rect">
            <a:avLst/>
          </a:prstGeom>
        </p:spPr>
        <p:txBody>
          <a:bodyPr wrap="square">
            <a:spAutoFit/>
          </a:bodyPr>
          <a:lstStyle/>
          <a:p>
            <a:pPr algn="ctr" fontAlgn="base"/>
            <a:r>
              <a:rPr lang="uk-UA" b="1" i="1" dirty="0">
                <a:latin typeface="Bookman Old Style" pitchFamily="18" charset="0"/>
              </a:rPr>
              <a:t>Ц</a:t>
            </a:r>
            <a:r>
              <a:rPr lang="uk-UA" b="1" i="1" dirty="0" smtClean="0">
                <a:latin typeface="Bookman Old Style" pitchFamily="18" charset="0"/>
              </a:rPr>
              <a:t>ей </a:t>
            </a:r>
            <a:r>
              <a:rPr lang="uk-UA" b="1" i="1" dirty="0">
                <a:latin typeface="Bookman Old Style" pitchFamily="18" charset="0"/>
              </a:rPr>
              <a:t>шлюб відкривав Мазепі шлях до верхівки української держави. І цей </a:t>
            </a:r>
            <a:r>
              <a:rPr lang="uk-UA" b="1" i="1" dirty="0" smtClean="0">
                <a:latin typeface="Bookman Old Style" pitchFamily="18" charset="0"/>
              </a:rPr>
              <a:t>розрахунок </a:t>
            </a:r>
            <a:r>
              <a:rPr lang="uk-UA" b="1" i="1" dirty="0">
                <a:latin typeface="Bookman Old Style" pitchFamily="18" charset="0"/>
              </a:rPr>
              <a:t>спрацював — Мазепа спочатку став ротмістром гетьманської надвірної гвардії, а потім почав виконувати надважливі дипломатичні завдання гетьмана і мати неабиякий вплив в тодішній столиці </a:t>
            </a:r>
            <a:endParaRPr lang="uk-UA" b="1" i="1" dirty="0" smtClean="0">
              <a:latin typeface="Bookman Old Style" pitchFamily="18" charset="0"/>
            </a:endParaRPr>
          </a:p>
          <a:p>
            <a:pPr algn="ctr" fontAlgn="base"/>
            <a:r>
              <a:rPr lang="uk-UA" b="1" i="1" dirty="0" smtClean="0">
                <a:latin typeface="Bookman Old Style" pitchFamily="18" charset="0"/>
              </a:rPr>
              <a:t>Гетьманщини </a:t>
            </a:r>
            <a:r>
              <a:rPr lang="uk-UA" b="1" i="1" dirty="0">
                <a:latin typeface="Bookman Old Style" pitchFamily="18" charset="0"/>
              </a:rPr>
              <a:t>— Чигирині.</a:t>
            </a:r>
          </a:p>
          <a:p>
            <a:pPr algn="ctr" fontAlgn="base"/>
            <a:r>
              <a:rPr lang="uk-UA" b="1" i="1" dirty="0">
                <a:latin typeface="Bookman Old Style" pitchFamily="18" charset="0"/>
              </a:rPr>
              <a:t>Але разом з кар’єрним ліфтом шлюб з Ганною Половець приніс Мазепі і тягар відповідальності за дітей дружини від </a:t>
            </a:r>
            <a:r>
              <a:rPr lang="uk-UA" b="1" i="1" dirty="0" err="1">
                <a:latin typeface="Bookman Old Style" pitchFamily="18" charset="0"/>
              </a:rPr>
              <a:t>Фридрикевича</a:t>
            </a:r>
            <a:r>
              <a:rPr lang="uk-UA" b="1" i="1" dirty="0">
                <a:latin typeface="Bookman Old Style" pitchFamily="18" charset="0"/>
              </a:rPr>
              <a:t> — ймовірно, </a:t>
            </a:r>
            <a:r>
              <a:rPr lang="uk-UA" b="1" i="1" dirty="0" err="1">
                <a:latin typeface="Bookman Old Style" pitchFamily="18" charset="0"/>
              </a:rPr>
              <a:t>Криштофа</a:t>
            </a:r>
            <a:r>
              <a:rPr lang="uk-UA" b="1" i="1" dirty="0">
                <a:latin typeface="Bookman Old Style" pitchFamily="18" charset="0"/>
              </a:rPr>
              <a:t> та Марію. </a:t>
            </a:r>
            <a:r>
              <a:rPr lang="uk-UA" b="1" i="1" dirty="0" smtClean="0">
                <a:latin typeface="Bookman Old Style" pitchFamily="18" charset="0"/>
              </a:rPr>
              <a:t>Не маючи </a:t>
            </a:r>
            <a:r>
              <a:rPr lang="uk-UA" b="1" i="1" dirty="0">
                <a:latin typeface="Bookman Old Style" pitchFamily="18" charset="0"/>
              </a:rPr>
              <a:t>власних дітей, все своє життя він піклувався про них, навіть після смерті дружини.</a:t>
            </a:r>
          </a:p>
        </p:txBody>
      </p:sp>
    </p:spTree>
    <p:extLst>
      <p:ext uri="{BB962C8B-B14F-4D97-AF65-F5344CB8AC3E}">
        <p14:creationId xmlns:p14="http://schemas.microsoft.com/office/powerpoint/2010/main" val="1954270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7" name="Picture 4" descr="Похожее изображение"/>
          <p:cNvPicPr>
            <a:picLocks noChangeAspect="1" noChangeArrowheads="1"/>
          </p:cNvPicPr>
          <p:nvPr/>
        </p:nvPicPr>
        <p:blipFill>
          <a:blip r:embed="rId2" cstate="print"/>
          <a:srcRect/>
          <a:stretch>
            <a:fillRect/>
          </a:stretch>
        </p:blipFill>
        <p:spPr bwMode="auto">
          <a:xfrm>
            <a:off x="-279768" y="982639"/>
            <a:ext cx="5021547" cy="4913300"/>
          </a:xfrm>
          <a:prstGeom prst="rect">
            <a:avLst/>
          </a:prstGeom>
          <a:noFill/>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8" name="Прямоугольник 7"/>
          <p:cNvSpPr/>
          <p:nvPr/>
        </p:nvSpPr>
        <p:spPr>
          <a:xfrm>
            <a:off x="5349920" y="617538"/>
            <a:ext cx="6373503" cy="3970318"/>
          </a:xfrm>
          <a:prstGeom prst="rect">
            <a:avLst/>
          </a:prstGeom>
        </p:spPr>
        <p:txBody>
          <a:bodyPr wrap="square">
            <a:spAutoFit/>
          </a:bodyPr>
          <a:lstStyle/>
          <a:p>
            <a:pPr algn="ctr"/>
            <a:r>
              <a:rPr lang="uk-UA" b="1" i="1" dirty="0">
                <a:latin typeface="Bookman Old Style" pitchFamily="18" charset="0"/>
              </a:rPr>
              <a:t>Про Ганну в ролі гетьманші (у 1687 році Мазепа став гетьманом Лівобережної України) відомо небагато. На відміну від деяких своїх попередниць, вона зовсім не лізла в справи політичні, і навіть не особливо опікувалася </a:t>
            </a:r>
            <a:r>
              <a:rPr lang="uk-UA" b="1" i="1" dirty="0" smtClean="0">
                <a:latin typeface="Bookman Old Style" pitchFamily="18" charset="0"/>
              </a:rPr>
              <a:t> гетьманскою </a:t>
            </a:r>
            <a:r>
              <a:rPr lang="uk-UA" b="1" i="1" dirty="0">
                <a:latin typeface="Bookman Old Style" pitchFamily="18" charset="0"/>
              </a:rPr>
              <a:t>резиденцією. Натомість більшість часу присвячувала </a:t>
            </a:r>
            <a:r>
              <a:rPr lang="uk-UA" b="1" i="1" dirty="0" err="1">
                <a:latin typeface="Bookman Old Style" pitchFamily="18" charset="0"/>
              </a:rPr>
              <a:t>родині та р</a:t>
            </a:r>
            <a:r>
              <a:rPr lang="uk-UA" b="1" i="1" dirty="0">
                <a:latin typeface="Bookman Old Style" pitchFamily="18" charset="0"/>
              </a:rPr>
              <a:t>одинним землям (скоріше за все, саме дружина Мазепи господарювала в маєтках на Лівобережжі — </a:t>
            </a:r>
            <a:endParaRPr lang="uk-UA" b="1" i="1" dirty="0" smtClean="0">
              <a:latin typeface="Bookman Old Style" pitchFamily="18" charset="0"/>
            </a:endParaRPr>
          </a:p>
          <a:p>
            <a:pPr algn="ctr"/>
            <a:r>
              <a:rPr lang="uk-UA" b="1" i="1" dirty="0" smtClean="0">
                <a:latin typeface="Bookman Old Style" pitchFamily="18" charset="0"/>
              </a:rPr>
              <a:t>в </a:t>
            </a:r>
            <a:r>
              <a:rPr lang="uk-UA" b="1" i="1" dirty="0">
                <a:latin typeface="Bookman Old Style" pitchFamily="18" charset="0"/>
              </a:rPr>
              <a:t>с. Малий Самбір Прилуцького полку, хуторі </a:t>
            </a:r>
            <a:r>
              <a:rPr lang="uk-UA" b="1" i="1" dirty="0" err="1">
                <a:latin typeface="Bookman Old Style" pitchFamily="18" charset="0"/>
              </a:rPr>
              <a:t>Поросючка</a:t>
            </a:r>
            <a:r>
              <a:rPr lang="uk-UA" b="1" i="1" dirty="0">
                <a:latin typeface="Bookman Old Style" pitchFamily="18" charset="0"/>
              </a:rPr>
              <a:t> та селі </a:t>
            </a:r>
            <a:r>
              <a:rPr lang="uk-UA" b="1" i="1" dirty="0" err="1">
                <a:latin typeface="Bookman Old Style" pitchFamily="18" charset="0"/>
              </a:rPr>
              <a:t>Кочурівка</a:t>
            </a:r>
            <a:r>
              <a:rPr lang="uk-UA" b="1" i="1" dirty="0">
                <a:latin typeface="Bookman Old Style" pitchFamily="18" charset="0"/>
              </a:rPr>
              <a:t> Ніжинського полку, </a:t>
            </a:r>
            <a:r>
              <a:rPr lang="uk-UA" b="1" i="1" dirty="0" err="1">
                <a:latin typeface="Bookman Old Style" pitchFamily="18" charset="0"/>
              </a:rPr>
              <a:t>Острочі</a:t>
            </a:r>
            <a:r>
              <a:rPr lang="uk-UA" b="1" i="1" dirty="0">
                <a:latin typeface="Bookman Old Style" pitchFamily="18" charset="0"/>
              </a:rPr>
              <a:t> та </a:t>
            </a:r>
            <a:endParaRPr lang="uk-UA" b="1" i="1" dirty="0" smtClean="0">
              <a:latin typeface="Bookman Old Style" pitchFamily="18" charset="0"/>
            </a:endParaRPr>
          </a:p>
          <a:p>
            <a:pPr algn="ctr"/>
            <a:r>
              <a:rPr lang="uk-UA" b="1" i="1" dirty="0" smtClean="0">
                <a:latin typeface="Bookman Old Style" pitchFamily="18" charset="0"/>
              </a:rPr>
              <a:t>Ядлівці</a:t>
            </a:r>
            <a:r>
              <a:rPr lang="uk-UA" b="1" i="1" dirty="0">
                <a:latin typeface="Bookman Old Style" pitchFamily="18" charset="0"/>
              </a:rPr>
              <a:t> Переяславського полку).</a:t>
            </a:r>
          </a:p>
        </p:txBody>
      </p:sp>
      <p:pic>
        <p:nvPicPr>
          <p:cNvPr id="18434" name="Picture 2" descr="C:\Users\Дом\Downloads\mazepa-cn.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000" b="93125" l="10000" r="90000">
                        <a14:backgroundMark x1="86250" y1="25250" x2="85500" y2="25250"/>
                        <a14:backgroundMark x1="76583" y1="23125" x2="75500" y2="22625"/>
                        <a14:backgroundMark x1="69833" y1="21125" x2="66917" y2="22500"/>
                        <a14:backgroundMark x1="56583" y1="16750" x2="57333" y2="16125"/>
                        <a14:backgroundMark x1="44750" y1="14750" x2="44750" y2="14750"/>
                        <a14:backgroundMark x1="46833" y1="13875" x2="46833" y2="13875"/>
                        <a14:backgroundMark x1="80000" y1="48750" x2="80417" y2="48500"/>
                      </a14:backgroundRemoval>
                    </a14:imgEffect>
                  </a14:imgLayer>
                </a14:imgProps>
              </a:ext>
              <a:ext uri="{28A0092B-C50C-407E-A947-70E740481C1C}">
                <a14:useLocalDpi xmlns:a14="http://schemas.microsoft.com/office/drawing/2010/main" val="0"/>
              </a:ext>
            </a:extLst>
          </a:blip>
          <a:srcRect/>
          <a:stretch>
            <a:fillRect/>
          </a:stretch>
        </p:blipFill>
        <p:spPr bwMode="auto">
          <a:xfrm>
            <a:off x="-1763404" y="1582842"/>
            <a:ext cx="8450807" cy="56338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7150548" y="1698258"/>
            <a:ext cx="4015854" cy="63036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1069646"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7980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0" name="Picture 4" descr="Похожее изображение"/>
          <p:cNvPicPr>
            <a:picLocks noChangeAspect="1" noChangeArrowheads="1"/>
          </p:cNvPicPr>
          <p:nvPr/>
        </p:nvPicPr>
        <p:blipFill>
          <a:blip r:embed="rId2" cstate="print"/>
          <a:srcRect/>
          <a:stretch>
            <a:fillRect/>
          </a:stretch>
        </p:blipFill>
        <p:spPr bwMode="auto">
          <a:xfrm>
            <a:off x="2586261" y="-518615"/>
            <a:ext cx="5021547" cy="4913300"/>
          </a:xfrm>
          <a:prstGeom prst="rect">
            <a:avLst/>
          </a:prstGeom>
          <a:noFill/>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Прямоугольник 5"/>
          <p:cNvSpPr/>
          <p:nvPr/>
        </p:nvSpPr>
        <p:spPr>
          <a:xfrm>
            <a:off x="7046793" y="195570"/>
            <a:ext cx="5145207" cy="5632311"/>
          </a:xfrm>
          <a:prstGeom prst="rect">
            <a:avLst/>
          </a:prstGeom>
        </p:spPr>
        <p:txBody>
          <a:bodyPr wrap="square">
            <a:spAutoFit/>
          </a:bodyPr>
          <a:lstStyle/>
          <a:p>
            <a:pPr algn="ctr"/>
            <a:r>
              <a:rPr lang="uk-UA" b="1" i="1" dirty="0">
                <a:latin typeface="Bookman Old Style" pitchFamily="18" charset="0"/>
              </a:rPr>
              <a:t>Після 1702 року 63-річний гетьман залишився сам, не маючи прямих нащадків. Природно, що після смерті дружини гетьман-удівець мав право подумати про своє особисте життя і, насамперед, про спадкоємця. Адже рід Мазепи по його лінії міг обірватися. Слід відзначити, що </a:t>
            </a:r>
            <a:endParaRPr lang="uk-UA" b="1" i="1" dirty="0" smtClean="0">
              <a:latin typeface="Bookman Old Style" pitchFamily="18" charset="0"/>
            </a:endParaRPr>
          </a:p>
          <a:p>
            <a:pPr algn="ctr"/>
            <a:r>
              <a:rPr lang="uk-UA" b="1" i="1" dirty="0" smtClean="0">
                <a:latin typeface="Bookman Old Style" pitchFamily="18" charset="0"/>
              </a:rPr>
              <a:t>Іван </a:t>
            </a:r>
            <a:r>
              <a:rPr lang="uk-UA" b="1" i="1" dirty="0">
                <a:latin typeface="Bookman Old Style" pitchFamily="18" charset="0"/>
              </a:rPr>
              <a:t>Степанович виглядав набагато молодшим від своїх років. Французький посол </a:t>
            </a:r>
            <a:r>
              <a:rPr lang="uk-UA" b="1" i="1" dirty="0">
                <a:solidFill>
                  <a:srgbClr val="C00000"/>
                </a:solidFill>
                <a:latin typeface="Bookman Old Style" pitchFamily="18" charset="0"/>
              </a:rPr>
              <a:t>Жан де </a:t>
            </a:r>
            <a:r>
              <a:rPr lang="uk-UA" b="1" i="1" dirty="0" err="1">
                <a:solidFill>
                  <a:srgbClr val="C00000"/>
                </a:solidFill>
                <a:latin typeface="Bookman Old Style" pitchFamily="18" charset="0"/>
              </a:rPr>
              <a:t>Балюз</a:t>
            </a:r>
            <a:r>
              <a:rPr lang="uk-UA" b="1" i="1" dirty="0">
                <a:solidFill>
                  <a:srgbClr val="C00000"/>
                </a:solidFill>
                <a:latin typeface="Bookman Old Style" pitchFamily="18" charset="0"/>
              </a:rPr>
              <a:t>, </a:t>
            </a:r>
            <a:r>
              <a:rPr lang="uk-UA" b="1" i="1" dirty="0">
                <a:latin typeface="Bookman Old Style" pitchFamily="18" charset="0"/>
              </a:rPr>
              <a:t>який зустрічався з гетьманом у </a:t>
            </a:r>
            <a:endParaRPr lang="uk-UA" b="1" i="1" dirty="0" smtClean="0">
              <a:latin typeface="Bookman Old Style" pitchFamily="18" charset="0"/>
            </a:endParaRPr>
          </a:p>
          <a:p>
            <a:pPr algn="ctr"/>
            <a:r>
              <a:rPr lang="uk-UA" b="1" i="1" dirty="0" smtClean="0">
                <a:latin typeface="Bookman Old Style" pitchFamily="18" charset="0"/>
              </a:rPr>
              <a:t>1704 </a:t>
            </a:r>
            <a:r>
              <a:rPr lang="uk-UA" b="1" i="1" dirty="0">
                <a:latin typeface="Bookman Old Style" pitchFamily="18" charset="0"/>
              </a:rPr>
              <a:t>році в Батурині, так описує його: </a:t>
            </a:r>
            <a:r>
              <a:rPr lang="uk-UA" b="1" i="1" dirty="0">
                <a:solidFill>
                  <a:srgbClr val="0000CC"/>
                </a:solidFill>
                <a:latin typeface="Bookman Old Style" pitchFamily="18" charset="0"/>
              </a:rPr>
              <a:t>«Вигляд у нього суворий, очі блискучі, руки тонкі й білі, як у жінки, хоч тіло його міцніше, </a:t>
            </a:r>
            <a:endParaRPr lang="uk-UA" b="1" i="1" dirty="0" smtClean="0">
              <a:solidFill>
                <a:srgbClr val="0000CC"/>
              </a:solidFill>
              <a:latin typeface="Bookman Old Style" pitchFamily="18" charset="0"/>
            </a:endParaRPr>
          </a:p>
          <a:p>
            <a:pPr algn="ctr"/>
            <a:r>
              <a:rPr lang="uk-UA" b="1" i="1" dirty="0" smtClean="0">
                <a:solidFill>
                  <a:srgbClr val="0000CC"/>
                </a:solidFill>
                <a:latin typeface="Bookman Old Style" pitchFamily="18" charset="0"/>
              </a:rPr>
              <a:t>ніж тіло </a:t>
            </a:r>
            <a:r>
              <a:rPr lang="uk-UA" b="1" i="1" dirty="0">
                <a:solidFill>
                  <a:srgbClr val="0000CC"/>
                </a:solidFill>
                <a:latin typeface="Bookman Old Style" pitchFamily="18" charset="0"/>
              </a:rPr>
              <a:t>німецького рейтера, </a:t>
            </a:r>
            <a:endParaRPr lang="uk-UA" b="1" i="1" dirty="0" smtClean="0">
              <a:solidFill>
                <a:srgbClr val="0000CC"/>
              </a:solidFill>
              <a:latin typeface="Bookman Old Style" pitchFamily="18" charset="0"/>
            </a:endParaRPr>
          </a:p>
          <a:p>
            <a:pPr algn="ctr"/>
            <a:r>
              <a:rPr lang="uk-UA" b="1" i="1" dirty="0" smtClean="0">
                <a:solidFill>
                  <a:srgbClr val="0000CC"/>
                </a:solidFill>
                <a:latin typeface="Bookman Old Style" pitchFamily="18" charset="0"/>
              </a:rPr>
              <a:t>вершник </a:t>
            </a:r>
            <a:r>
              <a:rPr lang="uk-UA" b="1" i="1" dirty="0">
                <a:solidFill>
                  <a:srgbClr val="0000CC"/>
                </a:solidFill>
                <a:latin typeface="Bookman Old Style" pitchFamily="18" charset="0"/>
              </a:rPr>
              <a:t>з нього знаменитий».</a:t>
            </a:r>
            <a:br>
              <a:rPr lang="uk-UA" b="1" i="1" dirty="0">
                <a:solidFill>
                  <a:srgbClr val="0000CC"/>
                </a:solidFill>
                <a:latin typeface="Bookman Old Style" pitchFamily="18" charset="0"/>
              </a:rPr>
            </a:br>
            <a:r>
              <a:rPr lang="uk-UA" b="1" i="1" dirty="0">
                <a:solidFill>
                  <a:srgbClr val="0000CC"/>
                </a:solidFill>
                <a:latin typeface="Bookman Old Style" pitchFamily="18" charset="0"/>
              </a:rPr>
              <a:t/>
            </a:r>
            <a:br>
              <a:rPr lang="uk-UA" b="1" i="1" dirty="0">
                <a:solidFill>
                  <a:srgbClr val="0000CC"/>
                </a:solidFill>
                <a:latin typeface="Bookman Old Style" pitchFamily="18" charset="0"/>
              </a:rPr>
            </a:br>
            <a:endParaRPr lang="uk-UA" b="1" i="1" dirty="0">
              <a:solidFill>
                <a:srgbClr val="0000CC"/>
              </a:solidFill>
              <a:latin typeface="Bookman Old Style" pitchFamily="18" charset="0"/>
            </a:endParaRPr>
          </a:p>
        </p:txBody>
      </p:sp>
      <p:pic>
        <p:nvPicPr>
          <p:cNvPr id="19458" name="Picture 2" descr="Гетьман Іван Мазепа | Наталя Павлусенко"/>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821">
                        <a14:foregroundMark x1="91071" y1="56535" x2="91964" y2="57751"/>
                        <a14:foregroundMark x1="48393" y1="54711" x2="48393" y2="54711"/>
                        <a14:backgroundMark x1="97321" y1="48936" x2="97321" y2="48936"/>
                      </a14:backgroundRemoval>
                    </a14:imgEffect>
                  </a14:imgLayer>
                </a14:imgProps>
              </a:ext>
              <a:ext uri="{28A0092B-C50C-407E-A947-70E740481C1C}">
                <a14:useLocalDpi xmlns:a14="http://schemas.microsoft.com/office/drawing/2010/main" val="0"/>
              </a:ext>
            </a:extLst>
          </a:blip>
          <a:srcRect/>
          <a:stretch>
            <a:fillRect/>
          </a:stretch>
        </p:blipFill>
        <p:spPr bwMode="auto">
          <a:xfrm>
            <a:off x="460375" y="0"/>
            <a:ext cx="583659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1.bp.blogspot.com/-Qap0WypO3VI/VLAhCigKF9I/AAAAAAAAAJo/H6OC6w3bJT0/s1600/115600418_large_119.png"/>
          <p:cNvPicPr>
            <a:picLocks noChangeAspect="1" noChangeArrowheads="1"/>
          </p:cNvPicPr>
          <p:nvPr/>
        </p:nvPicPr>
        <p:blipFill>
          <a:blip r:embed="rId7" cstate="print"/>
          <a:srcRect b="37758"/>
          <a:stretch>
            <a:fillRect/>
          </a:stretch>
        </p:blipFill>
        <p:spPr bwMode="auto">
          <a:xfrm>
            <a:off x="4882530" y="2524838"/>
            <a:ext cx="3584434" cy="4333162"/>
          </a:xfrm>
          <a:prstGeom prst="rect">
            <a:avLst/>
          </a:prstGeom>
          <a:noFill/>
        </p:spPr>
      </p:pic>
    </p:spTree>
    <p:extLst>
      <p:ext uri="{BB962C8B-B14F-4D97-AF65-F5344CB8AC3E}">
        <p14:creationId xmlns:p14="http://schemas.microsoft.com/office/powerpoint/2010/main" val="16627631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0" name="Picture 4" descr="Похожее изображение"/>
          <p:cNvPicPr>
            <a:picLocks noChangeAspect="1" noChangeArrowheads="1"/>
          </p:cNvPicPr>
          <p:nvPr/>
        </p:nvPicPr>
        <p:blipFill>
          <a:blip r:embed="rId2" cstate="print"/>
          <a:srcRect/>
          <a:stretch>
            <a:fillRect/>
          </a:stretch>
        </p:blipFill>
        <p:spPr bwMode="auto">
          <a:xfrm>
            <a:off x="2586261" y="-518615"/>
            <a:ext cx="5021547" cy="4913300"/>
          </a:xfrm>
          <a:prstGeom prst="rect">
            <a:avLst/>
          </a:prstGeom>
          <a:noFill/>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9458" name="Picture 2" descr="Гетьман Іван Мазепа | Наталя Павлусенко"/>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821">
                        <a14:foregroundMark x1="91071" y1="56535" x2="91964" y2="57751"/>
                        <a14:foregroundMark x1="48393" y1="54711" x2="48393" y2="54711"/>
                        <a14:backgroundMark x1="97321" y1="48936" x2="97321" y2="48936"/>
                      </a14:backgroundRemoval>
                    </a14:imgEffect>
                  </a14:imgLayer>
                </a14:imgProps>
              </a:ext>
              <a:ext uri="{28A0092B-C50C-407E-A947-70E740481C1C}">
                <a14:useLocalDpi xmlns:a14="http://schemas.microsoft.com/office/drawing/2010/main" val="0"/>
              </a:ext>
            </a:extLst>
          </a:blip>
          <a:srcRect/>
          <a:stretch>
            <a:fillRect/>
          </a:stretch>
        </p:blipFill>
        <p:spPr bwMode="auto">
          <a:xfrm>
            <a:off x="460375" y="0"/>
            <a:ext cx="583659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1.bp.blogspot.com/-Qap0WypO3VI/VLAhCigKF9I/AAAAAAAAAJo/H6OC6w3bJT0/s1600/115600418_large_119.png"/>
          <p:cNvPicPr>
            <a:picLocks noChangeAspect="1" noChangeArrowheads="1"/>
          </p:cNvPicPr>
          <p:nvPr/>
        </p:nvPicPr>
        <p:blipFill>
          <a:blip r:embed="rId7" cstate="print"/>
          <a:srcRect b="37758"/>
          <a:stretch>
            <a:fillRect/>
          </a:stretch>
        </p:blipFill>
        <p:spPr bwMode="auto">
          <a:xfrm>
            <a:off x="4933260" y="2524838"/>
            <a:ext cx="3584434" cy="4333162"/>
          </a:xfrm>
          <a:prstGeom prst="rect">
            <a:avLst/>
          </a:prstGeom>
          <a:noFill/>
        </p:spPr>
      </p:pic>
      <p:sp>
        <p:nvSpPr>
          <p:cNvPr id="12" name="Прямоугольник 11"/>
          <p:cNvSpPr/>
          <p:nvPr/>
        </p:nvSpPr>
        <p:spPr>
          <a:xfrm>
            <a:off x="7358988" y="-518615"/>
            <a:ext cx="4833012" cy="7294305"/>
          </a:xfrm>
          <a:prstGeom prst="rect">
            <a:avLst/>
          </a:prstGeom>
        </p:spPr>
        <p:txBody>
          <a:bodyPr wrap="square">
            <a:spAutoFit/>
          </a:bodyPr>
          <a:lstStyle/>
          <a:p>
            <a:pPr algn="ctr"/>
            <a:r>
              <a:rPr lang="uk-UA" b="1" i="1" dirty="0">
                <a:latin typeface="Bookman Old Style" pitchFamily="18" charset="0"/>
              </a:rPr>
              <a:t/>
            </a:r>
            <a:br>
              <a:rPr lang="uk-UA" b="1" i="1" dirty="0">
                <a:latin typeface="Bookman Old Style" pitchFamily="18" charset="0"/>
              </a:rPr>
            </a:br>
            <a:r>
              <a:rPr lang="uk-UA" b="1" i="1" dirty="0">
                <a:latin typeface="Bookman Old Style" pitchFamily="18" charset="0"/>
              </a:rPr>
              <a:t/>
            </a:r>
            <a:br>
              <a:rPr lang="uk-UA" b="1" i="1" dirty="0">
                <a:latin typeface="Bookman Old Style" pitchFamily="18" charset="0"/>
              </a:rPr>
            </a:br>
            <a:r>
              <a:rPr lang="uk-UA" b="1" i="1" dirty="0">
                <a:latin typeface="Bookman Old Style" pitchFamily="18" charset="0"/>
              </a:rPr>
              <a:t>Учасник шведського походу в Україну </a:t>
            </a:r>
            <a:r>
              <a:rPr lang="uk-UA" b="1" i="1" dirty="0">
                <a:solidFill>
                  <a:srgbClr val="C00000"/>
                </a:solidFill>
                <a:latin typeface="Bookman Old Style" pitchFamily="18" charset="0"/>
              </a:rPr>
              <a:t>Густав </a:t>
            </a:r>
            <a:r>
              <a:rPr lang="uk-UA" b="1" i="1" dirty="0" err="1">
                <a:solidFill>
                  <a:srgbClr val="C00000"/>
                </a:solidFill>
                <a:latin typeface="Bookman Old Style" pitchFamily="18" charset="0"/>
              </a:rPr>
              <a:t>Адлєрфельт</a:t>
            </a:r>
            <a:r>
              <a:rPr lang="uk-UA" b="1" i="1" dirty="0">
                <a:solidFill>
                  <a:srgbClr val="C00000"/>
                </a:solidFill>
                <a:latin typeface="Bookman Old Style" pitchFamily="18" charset="0"/>
              </a:rPr>
              <a:t> </a:t>
            </a:r>
            <a:r>
              <a:rPr lang="uk-UA" b="1" i="1" dirty="0">
                <a:latin typeface="Bookman Old Style" pitchFamily="18" charset="0"/>
              </a:rPr>
              <a:t>побачив гетьмана </a:t>
            </a:r>
            <a:r>
              <a:rPr lang="uk-UA" b="1" i="1" dirty="0">
                <a:solidFill>
                  <a:srgbClr val="0000CC"/>
                </a:solidFill>
                <a:latin typeface="Bookman Old Style" pitchFamily="18" charset="0"/>
              </a:rPr>
              <a:t>«у віці 64-х літ, середнього зросту» </a:t>
            </a:r>
            <a:r>
              <a:rPr lang="uk-UA" b="1" i="1" dirty="0">
                <a:latin typeface="Bookman Old Style" pitchFamily="18" charset="0"/>
              </a:rPr>
              <a:t>(у 1708 році йому насправді було 69 років), </a:t>
            </a:r>
            <a:r>
              <a:rPr lang="uk-UA" b="1" i="1" dirty="0">
                <a:solidFill>
                  <a:srgbClr val="0000CC"/>
                </a:solidFill>
                <a:latin typeface="Bookman Old Style" pitchFamily="18" charset="0"/>
              </a:rPr>
              <a:t>він «дуже стрункий, із суворим поглядом, носить вуса на польську моду, приємної вдачі й дуже захоплює своїми жестами».</a:t>
            </a:r>
            <a:r>
              <a:rPr lang="uk-UA" b="1" i="1" dirty="0">
                <a:latin typeface="Bookman Old Style" pitchFamily="18" charset="0"/>
              </a:rPr>
              <a:t/>
            </a:r>
            <a:br>
              <a:rPr lang="uk-UA" b="1" i="1" dirty="0">
                <a:latin typeface="Bookman Old Style" pitchFamily="18" charset="0"/>
              </a:rPr>
            </a:br>
            <a:r>
              <a:rPr lang="uk-UA" b="1" i="1" dirty="0">
                <a:solidFill>
                  <a:srgbClr val="C00000"/>
                </a:solidFill>
                <a:latin typeface="Bookman Old Style" pitchFamily="18" charset="0"/>
              </a:rPr>
              <a:t/>
            </a:r>
            <a:br>
              <a:rPr lang="uk-UA" b="1" i="1" dirty="0">
                <a:solidFill>
                  <a:srgbClr val="C00000"/>
                </a:solidFill>
                <a:latin typeface="Bookman Old Style" pitchFamily="18" charset="0"/>
              </a:rPr>
            </a:br>
            <a:r>
              <a:rPr lang="uk-UA" b="1" i="1" dirty="0">
                <a:solidFill>
                  <a:srgbClr val="C00000"/>
                </a:solidFill>
                <a:latin typeface="Bookman Old Style" pitchFamily="18" charset="0"/>
              </a:rPr>
              <a:t>Невідомий шведський старшина </a:t>
            </a:r>
            <a:r>
              <a:rPr lang="uk-UA" b="1" i="1" dirty="0">
                <a:latin typeface="Bookman Old Style" pitchFamily="18" charset="0"/>
              </a:rPr>
              <a:t>у своїх нотатках про І. Мазепу зауважує, що </a:t>
            </a:r>
            <a:r>
              <a:rPr lang="uk-UA" b="1" i="1" dirty="0">
                <a:solidFill>
                  <a:srgbClr val="0000CC"/>
                </a:solidFill>
                <a:latin typeface="Bookman Old Style" pitchFamily="18" charset="0"/>
              </a:rPr>
              <a:t>«наші очі полонили його білі руки, тонкі, повні грації, та його горда голова з білими буклями, довгі обвислі вуса, а понад усім цим величність, почуття гідності й суворість, яку </a:t>
            </a:r>
            <a:r>
              <a:rPr lang="uk-UA" b="1" i="1" dirty="0" err="1">
                <a:solidFill>
                  <a:srgbClr val="0000CC"/>
                </a:solidFill>
                <a:latin typeface="Bookman Old Style" pitchFamily="18" charset="0"/>
              </a:rPr>
              <a:t>злагіднювала</a:t>
            </a:r>
            <a:r>
              <a:rPr lang="uk-UA" b="1" i="1" dirty="0">
                <a:solidFill>
                  <a:srgbClr val="0000CC"/>
                </a:solidFill>
                <a:latin typeface="Bookman Old Style" pitchFamily="18" charset="0"/>
              </a:rPr>
              <a:t> </a:t>
            </a:r>
            <a:r>
              <a:rPr lang="uk-UA" b="1" i="1" dirty="0" err="1">
                <a:solidFill>
                  <a:srgbClr val="0000CC"/>
                </a:solidFill>
                <a:latin typeface="Bookman Old Style" pitchFamily="18" charset="0"/>
              </a:rPr>
              <a:t>елеганція</a:t>
            </a:r>
            <a:r>
              <a:rPr lang="uk-UA" b="1" i="1" dirty="0">
                <a:solidFill>
                  <a:srgbClr val="0000CC"/>
                </a:solidFill>
                <a:latin typeface="Bookman Old Style" pitchFamily="18" charset="0"/>
              </a:rPr>
              <a:t>».</a:t>
            </a:r>
            <a:r>
              <a:rPr lang="uk-UA" b="1" i="1" dirty="0">
                <a:latin typeface="Bookman Old Style" pitchFamily="18" charset="0"/>
              </a:rPr>
              <a:t> Навіть у такому віці, як зізналася пані </a:t>
            </a:r>
            <a:r>
              <a:rPr lang="uk-UA" b="1" i="1" dirty="0" err="1">
                <a:latin typeface="Bookman Old Style" pitchFamily="18" charset="0"/>
              </a:rPr>
              <a:t>Сенявська</a:t>
            </a:r>
            <a:r>
              <a:rPr lang="uk-UA" b="1" i="1" dirty="0">
                <a:latin typeface="Bookman Old Style" pitchFamily="18" charset="0"/>
              </a:rPr>
              <a:t> французькому послу у Варшаві </a:t>
            </a:r>
            <a:r>
              <a:rPr lang="uk-UA" b="1" i="1" dirty="0" err="1">
                <a:latin typeface="Bookman Old Style" pitchFamily="18" charset="0"/>
              </a:rPr>
              <a:t>Францісу</a:t>
            </a:r>
            <a:r>
              <a:rPr lang="uk-UA" b="1" i="1" dirty="0">
                <a:latin typeface="Bookman Old Style" pitchFamily="18" charset="0"/>
              </a:rPr>
              <a:t> </a:t>
            </a:r>
            <a:r>
              <a:rPr lang="uk-UA" b="1" i="1" dirty="0" err="1">
                <a:latin typeface="Bookman Old Style" pitchFamily="18" charset="0"/>
              </a:rPr>
              <a:t>Бонаку</a:t>
            </a:r>
            <a:r>
              <a:rPr lang="uk-UA" b="1" i="1" dirty="0">
                <a:latin typeface="Bookman Old Style" pitchFamily="18" charset="0"/>
              </a:rPr>
              <a:t>, він </a:t>
            </a:r>
            <a:r>
              <a:rPr lang="uk-UA" b="1" i="1" dirty="0">
                <a:solidFill>
                  <a:srgbClr val="0000CC"/>
                </a:solidFill>
                <a:latin typeface="Bookman Old Style" pitchFamily="18" charset="0"/>
              </a:rPr>
              <a:t>«приваблює легко до себе своїм </a:t>
            </a:r>
            <a:r>
              <a:rPr lang="uk-UA" b="1" i="1" dirty="0" err="1">
                <a:solidFill>
                  <a:srgbClr val="0000CC"/>
                </a:solidFill>
                <a:latin typeface="Bookman Old Style" pitchFamily="18" charset="0"/>
              </a:rPr>
              <a:t>чаром</a:t>
            </a:r>
            <a:r>
              <a:rPr lang="uk-UA" b="1" i="1" dirty="0">
                <a:solidFill>
                  <a:srgbClr val="0000CC"/>
                </a:solidFill>
                <a:latin typeface="Bookman Old Style" pitchFamily="18" charset="0"/>
              </a:rPr>
              <a:t> жінок».</a:t>
            </a:r>
          </a:p>
        </p:txBody>
      </p:sp>
    </p:spTree>
    <p:extLst>
      <p:ext uri="{BB962C8B-B14F-4D97-AF65-F5344CB8AC3E}">
        <p14:creationId xmlns:p14="http://schemas.microsoft.com/office/powerpoint/2010/main" val="3974907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6" name="Прямоугольник 5"/>
          <p:cNvSpPr/>
          <p:nvPr/>
        </p:nvSpPr>
        <p:spPr>
          <a:xfrm>
            <a:off x="2582418" y="0"/>
            <a:ext cx="6481262"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400" b="1" cap="none" spc="50" dirty="0" smtClean="0">
                <a:ln w="11430"/>
                <a:solidFill>
                  <a:srgbClr val="C00000"/>
                </a:solidFill>
                <a:effectLst>
                  <a:outerShdw blurRad="76200" dist="50800" dir="5400000" algn="tl" rotWithShape="0">
                    <a:srgbClr val="000000">
                      <a:alpha val="65000"/>
                    </a:srgbClr>
                  </a:outerShdw>
                </a:effectLst>
                <a:latin typeface="Bookman Old Style" pitchFamily="18" charset="0"/>
              </a:rPr>
              <a:t>Остаточний вибір…</a:t>
            </a:r>
            <a:endParaRPr lang="uk-UA" sz="4400" b="1" cap="none" spc="50" dirty="0">
              <a:ln w="11430"/>
              <a:solidFill>
                <a:srgbClr val="C00000"/>
              </a:solidFill>
              <a:effectLst>
                <a:outerShdw blurRad="76200" dist="50800" dir="5400000" algn="tl" rotWithShape="0">
                  <a:srgbClr val="000000">
                    <a:alpha val="65000"/>
                  </a:srgbClr>
                </a:outerShdw>
              </a:effectLst>
              <a:latin typeface="Bookman Old Style" pitchFamily="18" charset="0"/>
            </a:endParaRPr>
          </a:p>
        </p:txBody>
      </p:sp>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2058" name="Picture 10" descr="https://2.bp.blogspot.com/-_O5voh_5mRo/WqRTuuxV9ZI/AAAAAAAAMUU/O7Om9fHwkBEvy9dbYedyw8qHLcb_lderQCLcBGAs/s1600/001%25D0%25B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894" y="1124283"/>
            <a:ext cx="4034288" cy="2690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4506034" y="958341"/>
            <a:ext cx="7572231" cy="2862322"/>
          </a:xfrm>
          <a:prstGeom prst="rect">
            <a:avLst/>
          </a:prstGeom>
        </p:spPr>
        <p:txBody>
          <a:bodyPr wrap="square">
            <a:spAutoFit/>
          </a:bodyPr>
          <a:lstStyle/>
          <a:p>
            <a:pPr algn="ctr"/>
            <a:r>
              <a:rPr lang="uk-UA" b="1" i="1" dirty="0">
                <a:latin typeface="Bookman Old Style" pitchFamily="18" charset="0"/>
              </a:rPr>
              <a:t>У 1704 році гетьман зробив свій вибір — його обраницею стала дочка генерального судді Василя Кочубея </a:t>
            </a:r>
            <a:r>
              <a:rPr lang="uk-UA" b="1" i="1" dirty="0">
                <a:solidFill>
                  <a:srgbClr val="0000CC"/>
                </a:solidFill>
                <a:latin typeface="Bookman Old Style" pitchFamily="18" charset="0"/>
              </a:rPr>
              <a:t>Мотря, </a:t>
            </a:r>
            <a:r>
              <a:rPr lang="uk-UA" b="1" i="1" dirty="0">
                <a:latin typeface="Bookman Old Style" pitchFamily="18" charset="0"/>
              </a:rPr>
              <a:t>якій на той час сповнилося років вісімнадцять-двадцять… Вікова різниця між ними була вражаючою. Однак ті, хто звинувачує Мазепу у блуді, не враховують одну суттєву деталь: гетьман домагався руки дівчини, яка відповідала йому взаємністю. Зрозуміти молоду </a:t>
            </a:r>
            <a:r>
              <a:rPr lang="uk-UA" b="1" i="1" dirty="0" err="1">
                <a:latin typeface="Bookman Old Style" pitchFamily="18" charset="0"/>
              </a:rPr>
              <a:t>Кочубеївну</a:t>
            </a:r>
            <a:r>
              <a:rPr lang="uk-UA" b="1" i="1" dirty="0">
                <a:latin typeface="Bookman Old Style" pitchFamily="18" charset="0"/>
              </a:rPr>
              <a:t> не важко: </a:t>
            </a:r>
            <a:r>
              <a:rPr lang="uk-UA" b="1" i="1" dirty="0">
                <a:solidFill>
                  <a:srgbClr val="0000CC"/>
                </a:solidFill>
                <a:latin typeface="Bookman Old Style" pitchFamily="18" charset="0"/>
              </a:rPr>
              <a:t>Іван Степанович для неї був, у першу чергу, уособленням мудрості, </a:t>
            </a:r>
            <a:endParaRPr lang="uk-UA" b="1" i="1" dirty="0" smtClean="0">
              <a:solidFill>
                <a:srgbClr val="0000CC"/>
              </a:solidFill>
              <a:latin typeface="Bookman Old Style" pitchFamily="18" charset="0"/>
            </a:endParaRPr>
          </a:p>
          <a:p>
            <a:pPr algn="ctr"/>
            <a:r>
              <a:rPr lang="uk-UA" b="1" i="1" dirty="0" smtClean="0">
                <a:solidFill>
                  <a:srgbClr val="0000CC"/>
                </a:solidFill>
                <a:latin typeface="Bookman Old Style" pitchFamily="18" charset="0"/>
              </a:rPr>
              <a:t>шанованою </a:t>
            </a:r>
            <a:r>
              <a:rPr lang="uk-UA" b="1" i="1" dirty="0">
                <a:solidFill>
                  <a:srgbClr val="0000CC"/>
                </a:solidFill>
                <a:latin typeface="Bookman Old Style" pitchFamily="18" charset="0"/>
              </a:rPr>
              <a:t>всіма людиною. </a:t>
            </a:r>
          </a:p>
        </p:txBody>
      </p:sp>
      <p:pic>
        <p:nvPicPr>
          <p:cNvPr id="11"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7106502"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295894" y="4178521"/>
            <a:ext cx="11527807" cy="1200329"/>
          </a:xfrm>
          <a:prstGeom prst="rect">
            <a:avLst/>
          </a:prstGeom>
        </p:spPr>
        <p:txBody>
          <a:bodyPr wrap="square">
            <a:spAutoFit/>
          </a:bodyPr>
          <a:lstStyle/>
          <a:p>
            <a:pPr algn="ctr"/>
            <a:r>
              <a:rPr lang="uk-UA" b="1" i="1" dirty="0" smtClean="0">
                <a:latin typeface="Bookman Old Style" pitchFamily="18" charset="0"/>
              </a:rPr>
              <a:t>Хрещений</a:t>
            </a:r>
            <a:r>
              <a:rPr lang="uk-UA" b="1" i="1" dirty="0">
                <a:latin typeface="Bookman Old Style" pitchFamily="18" charset="0"/>
              </a:rPr>
              <a:t>, який часто гостював у домі </a:t>
            </a:r>
            <a:r>
              <a:rPr lang="uk-UA" b="1" i="1" dirty="0" err="1">
                <a:latin typeface="Bookman Old Style" pitchFamily="18" charset="0"/>
              </a:rPr>
              <a:t>Кочубеїв</a:t>
            </a:r>
            <a:r>
              <a:rPr lang="uk-UA" b="1" i="1" dirty="0">
                <a:latin typeface="Bookman Old Style" pitchFamily="18" charset="0"/>
              </a:rPr>
              <a:t>, міг приворожити її і знанням мов, і власними віршами. Мова його листів до неї ніжна й зворушлива. </a:t>
            </a:r>
            <a:endParaRPr lang="uk-UA" b="1" i="1" dirty="0" smtClean="0">
              <a:latin typeface="Bookman Old Style" pitchFamily="18" charset="0"/>
            </a:endParaRPr>
          </a:p>
          <a:p>
            <a:pPr algn="ctr"/>
            <a:r>
              <a:rPr lang="uk-UA" b="1" i="1" dirty="0" smtClean="0">
                <a:solidFill>
                  <a:srgbClr val="0000CC"/>
                </a:solidFill>
                <a:latin typeface="Bookman Old Style" pitchFamily="18" charset="0"/>
              </a:rPr>
              <a:t>«</a:t>
            </a:r>
            <a:r>
              <a:rPr lang="uk-UA" b="1" i="1" dirty="0" err="1">
                <a:solidFill>
                  <a:srgbClr val="0000CC"/>
                </a:solidFill>
                <a:latin typeface="Bookman Old Style" pitchFamily="18" charset="0"/>
              </a:rPr>
              <a:t>Щасливії</a:t>
            </a:r>
            <a:r>
              <a:rPr lang="uk-UA" b="1" i="1" dirty="0">
                <a:solidFill>
                  <a:srgbClr val="0000CC"/>
                </a:solidFill>
                <a:latin typeface="Bookman Old Style" pitchFamily="18" charset="0"/>
              </a:rPr>
              <a:t> мої письма, що в рученьках твоїх бувають, </a:t>
            </a:r>
            <a:r>
              <a:rPr lang="uk-UA" b="1" i="1" dirty="0" err="1">
                <a:solidFill>
                  <a:srgbClr val="0000CC"/>
                </a:solidFill>
                <a:latin typeface="Bookman Old Style" pitchFamily="18" charset="0"/>
              </a:rPr>
              <a:t>нежели</a:t>
            </a:r>
            <a:r>
              <a:rPr lang="uk-UA" b="1" i="1" dirty="0">
                <a:solidFill>
                  <a:srgbClr val="0000CC"/>
                </a:solidFill>
                <a:latin typeface="Bookman Old Style" pitchFamily="18" charset="0"/>
              </a:rPr>
              <a:t> мої бідніє очі, що тебе не оглядають», — </a:t>
            </a:r>
            <a:r>
              <a:rPr lang="uk-UA" b="1" i="1" dirty="0">
                <a:latin typeface="Bookman Old Style" pitchFamily="18" charset="0"/>
              </a:rPr>
              <a:t>писав він Мотрі</a:t>
            </a:r>
            <a:r>
              <a:rPr lang="uk-UA" b="1" i="1" dirty="0" smtClean="0">
                <a:latin typeface="Bookman Old Style" pitchFamily="18" charset="0"/>
              </a:rPr>
              <a:t>.</a:t>
            </a:r>
            <a:endParaRPr lang="uk-UA" b="1" i="1" dirty="0">
              <a:latin typeface="Bookman Old Style" pitchFamily="18" charset="0"/>
            </a:endParaRPr>
          </a:p>
        </p:txBody>
      </p:sp>
      <p:pic>
        <p:nvPicPr>
          <p:cNvPr id="13"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200000">
            <a:off x="1069646" y="1772497"/>
            <a:ext cx="4015854" cy="6155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309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6" name="Прямоугольник 5"/>
          <p:cNvSpPr/>
          <p:nvPr/>
        </p:nvSpPr>
        <p:spPr>
          <a:xfrm>
            <a:off x="5934563" y="-8481"/>
            <a:ext cx="5017720"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400" b="1" cap="none" spc="50" dirty="0" smtClean="0">
                <a:ln w="11430"/>
                <a:solidFill>
                  <a:srgbClr val="C00000"/>
                </a:solidFill>
                <a:effectLst>
                  <a:outerShdw blurRad="76200" dist="50800" dir="5400000" algn="tl" rotWithShape="0">
                    <a:srgbClr val="000000">
                      <a:alpha val="65000"/>
                    </a:srgbClr>
                  </a:outerShdw>
                </a:effectLst>
                <a:latin typeface="Bookman Old Style" pitchFamily="18" charset="0"/>
              </a:rPr>
              <a:t>Мотря Кочубей</a:t>
            </a:r>
            <a:endParaRPr lang="uk-UA" sz="4400" b="1" cap="none" spc="50" dirty="0">
              <a:ln w="11430"/>
              <a:solidFill>
                <a:srgbClr val="C00000"/>
              </a:solidFill>
              <a:effectLst>
                <a:outerShdw blurRad="76200" dist="50800" dir="5400000" algn="tl" rotWithShape="0">
                  <a:srgbClr val="000000">
                    <a:alpha val="65000"/>
                  </a:srgbClr>
                </a:outerShdw>
              </a:effectLst>
              <a:latin typeface="Bookman Old Style" pitchFamily="18" charset="0"/>
            </a:endParaRPr>
          </a:p>
        </p:txBody>
      </p:sp>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2058" name="Picture 10" descr="https://2.bp.blogspot.com/-_O5voh_5mRo/WqRTuuxV9ZI/AAAAAAAAMUU/O7Om9fHwkBEvy9dbYedyw8qHLcb_lderQCLcBGAs/s1600/001%25D0%25B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975" y="357089"/>
            <a:ext cx="4034288" cy="2690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7106502"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200000">
            <a:off x="1069646" y="1772497"/>
            <a:ext cx="4015854" cy="615514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03843" y="721774"/>
            <a:ext cx="7160525" cy="2862322"/>
          </a:xfrm>
          <a:prstGeom prst="rect">
            <a:avLst/>
          </a:prstGeom>
        </p:spPr>
        <p:txBody>
          <a:bodyPr wrap="square">
            <a:spAutoFit/>
          </a:bodyPr>
          <a:lstStyle/>
          <a:p>
            <a:pPr algn="ctr" fontAlgn="base"/>
            <a:r>
              <a:rPr lang="uk-UA" b="1" i="1" dirty="0" smtClean="0">
                <a:latin typeface="Bookman Old Style" pitchFamily="18" charset="0"/>
              </a:rPr>
              <a:t>Народилася 1688 </a:t>
            </a:r>
            <a:r>
              <a:rPr lang="uk-UA" b="1" i="1" dirty="0">
                <a:latin typeface="Bookman Old Style" pitchFamily="18" charset="0"/>
              </a:rPr>
              <a:t>року в родині генерального судді </a:t>
            </a:r>
            <a:r>
              <a:rPr lang="uk-UA" b="1" i="1" dirty="0">
                <a:solidFill>
                  <a:srgbClr val="0000CC"/>
                </a:solidFill>
                <a:latin typeface="Bookman Old Style" pitchFamily="18" charset="0"/>
              </a:rPr>
              <a:t>Василя Кочубея </a:t>
            </a:r>
            <a:r>
              <a:rPr lang="uk-UA" b="1" i="1" dirty="0">
                <a:latin typeface="Bookman Old Style" pitchFamily="18" charset="0"/>
              </a:rPr>
              <a:t>та доньки полтавського полковника </a:t>
            </a:r>
            <a:r>
              <a:rPr lang="uk-UA" b="1" i="1" dirty="0">
                <a:solidFill>
                  <a:srgbClr val="0000CC"/>
                </a:solidFill>
                <a:latin typeface="Bookman Old Style" pitchFamily="18" charset="0"/>
              </a:rPr>
              <a:t>Любові </a:t>
            </a:r>
            <a:r>
              <a:rPr lang="uk-UA" b="1" i="1" dirty="0" err="1">
                <a:solidFill>
                  <a:srgbClr val="0000CC"/>
                </a:solidFill>
                <a:latin typeface="Bookman Old Style" pitchFamily="18" charset="0"/>
              </a:rPr>
              <a:t>Жученко</a:t>
            </a:r>
            <a:r>
              <a:rPr lang="uk-UA" b="1" i="1" dirty="0">
                <a:solidFill>
                  <a:srgbClr val="0000CC"/>
                </a:solidFill>
                <a:latin typeface="Bookman Old Style" pitchFamily="18" charset="0"/>
              </a:rPr>
              <a:t> (Кочубей). </a:t>
            </a:r>
            <a:r>
              <a:rPr lang="uk-UA" b="1" i="1" dirty="0">
                <a:latin typeface="Bookman Old Style" pitchFamily="18" charset="0"/>
              </a:rPr>
              <a:t>Дитинство її було щасливим і безтурботним. Інакше просто не могло бути з улюбленою дитиною значного державного діяча, який мав удосталь і влади, і коштів, і маєтностей. Хрещеним батьком Мотрі був сам гетьман України Іван Мазепа. Беручи в куми гетьмана, Василь Кочубей, видно, хотів зажити ще більшої слави та почестей.</a:t>
            </a:r>
          </a:p>
        </p:txBody>
      </p:sp>
      <p:sp>
        <p:nvSpPr>
          <p:cNvPr id="8" name="Прямоугольник 7"/>
          <p:cNvSpPr/>
          <p:nvPr/>
        </p:nvSpPr>
        <p:spPr>
          <a:xfrm>
            <a:off x="307975" y="3466155"/>
            <a:ext cx="11456393" cy="2031325"/>
          </a:xfrm>
          <a:prstGeom prst="rect">
            <a:avLst/>
          </a:prstGeom>
        </p:spPr>
        <p:txBody>
          <a:bodyPr wrap="square">
            <a:spAutoFit/>
          </a:bodyPr>
          <a:lstStyle/>
          <a:p>
            <a:pPr algn="ctr"/>
            <a:r>
              <a:rPr lang="uk-UA" b="1" i="1" dirty="0">
                <a:latin typeface="Bookman Old Style" pitchFamily="18" charset="0"/>
              </a:rPr>
              <a:t>Іван Мазепа часто навідувався до маєтку свого кума, спостерігав як росте хрещениця. А коли Мотрі виповнилось вісімнадцять, а йому було вже далеко за шістдесят, між ними спалахнув роман – як у страшних казках, як у трагедіях Шекспіра. Дослідники зазначають, що ні сам Мазепа, ні його юна полюбовниця до пуття не знали, що їм робити з тим великим і руйнівним почуттям. Гетьман осипав Мотрю грошима й діамантами, подейкують, що навіть обіцяв посадити на герцогський </a:t>
            </a:r>
            <a:r>
              <a:rPr lang="uk-UA" b="1" i="1" dirty="0" smtClean="0">
                <a:latin typeface="Bookman Old Style" pitchFamily="18" charset="0"/>
              </a:rPr>
              <a:t>престол</a:t>
            </a:r>
            <a:r>
              <a:rPr lang="uk-UA" b="1" i="1" dirty="0">
                <a:latin typeface="Bookman Old Style" pitchFamily="18" charset="0"/>
              </a:rPr>
              <a:t>.</a:t>
            </a:r>
          </a:p>
        </p:txBody>
      </p:sp>
    </p:spTree>
    <p:extLst>
      <p:ext uri="{BB962C8B-B14F-4D97-AF65-F5344CB8AC3E}">
        <p14:creationId xmlns:p14="http://schemas.microsoft.com/office/powerpoint/2010/main" val="57911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6" name="Прямоугольник 5"/>
          <p:cNvSpPr/>
          <p:nvPr/>
        </p:nvSpPr>
        <p:spPr>
          <a:xfrm>
            <a:off x="445089" y="-8481"/>
            <a:ext cx="11420114"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400" b="1" cap="none" spc="50" dirty="0" smtClean="0">
                <a:ln w="11430"/>
                <a:solidFill>
                  <a:srgbClr val="C00000"/>
                </a:solidFill>
                <a:effectLst>
                  <a:outerShdw blurRad="76200" dist="50800" dir="5400000" algn="tl" rotWithShape="0">
                    <a:srgbClr val="000000">
                      <a:alpha val="65000"/>
                    </a:srgbClr>
                  </a:outerShdw>
                </a:effectLst>
                <a:latin typeface="Bookman Old Style" pitchFamily="18" charset="0"/>
              </a:rPr>
              <a:t>Стосунки Мотрі Кочубей та Мазепи</a:t>
            </a:r>
            <a:endParaRPr lang="uk-UA" sz="4400" b="1" cap="none" spc="50" dirty="0">
              <a:ln w="11430"/>
              <a:solidFill>
                <a:srgbClr val="C00000"/>
              </a:solidFill>
              <a:effectLst>
                <a:outerShdw blurRad="76200" dist="50800" dir="5400000" algn="tl" rotWithShape="0">
                  <a:srgbClr val="000000">
                    <a:alpha val="65000"/>
                  </a:srgbClr>
                </a:outerShdw>
              </a:effectLst>
              <a:latin typeface="Bookman Old Style" pitchFamily="18" charset="0"/>
            </a:endParaRPr>
          </a:p>
        </p:txBody>
      </p:sp>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2058" name="Picture 10" descr="https://2.bp.blogspot.com/-_O5voh_5mRo/WqRTuuxV9ZI/AAAAAAAAMUU/O7Om9fHwkBEvy9dbYedyw8qHLcb_lderQCLcBGAs/s1600/001%25D0%25B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894" y="769441"/>
            <a:ext cx="4034288" cy="2690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7106502"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200000">
            <a:off x="1069646" y="1772497"/>
            <a:ext cx="4015854" cy="615514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4575842" y="769441"/>
            <a:ext cx="7434186" cy="2339102"/>
          </a:xfrm>
          <a:prstGeom prst="rect">
            <a:avLst/>
          </a:prstGeom>
        </p:spPr>
        <p:txBody>
          <a:bodyPr wrap="square">
            <a:spAutoFit/>
          </a:bodyPr>
          <a:lstStyle/>
          <a:p>
            <a:pPr algn="ctr"/>
            <a:r>
              <a:rPr lang="uk-UA" b="1" i="1" dirty="0" smtClean="0">
                <a:latin typeface="Bookman Old Style" pitchFamily="18" charset="0"/>
              </a:rPr>
              <a:t>Мотря </a:t>
            </a:r>
            <a:r>
              <a:rPr lang="uk-UA" b="1" i="1" dirty="0">
                <a:latin typeface="Bookman Old Style" pitchFamily="18" charset="0"/>
              </a:rPr>
              <a:t>у відповідь мліла й запевняла, що її не цікавлять статки й коштовності, а щаслива вона вже з того, що лежить в обіймах такої великої людини. Але Мазепа був щедрий – обручки, персні, золоті червінці. Натомість просив пасемце волосся, коралі з шиї, сорочку з тіла. А вона не відмовляла. Гетьман падав на коліна й шепотів у якомусь </a:t>
            </a:r>
            <a:r>
              <a:rPr lang="uk-UA" b="1" i="1" dirty="0" smtClean="0">
                <a:latin typeface="Bookman Old Style" pitchFamily="18" charset="0"/>
              </a:rPr>
              <a:t>півзабутті: </a:t>
            </a:r>
            <a:r>
              <a:rPr lang="uk-UA" b="1" i="1" dirty="0">
                <a:latin typeface="Bookman Old Style" pitchFamily="18" charset="0"/>
              </a:rPr>
              <a:t>„ </a:t>
            </a:r>
            <a:r>
              <a:rPr lang="uk-UA" b="1" i="1" dirty="0" smtClean="0">
                <a:latin typeface="Bookman Old Style" pitchFamily="18" charset="0"/>
              </a:rPr>
              <a:t>Прости</a:t>
            </a:r>
            <a:r>
              <a:rPr lang="uk-UA" b="1" i="1" dirty="0">
                <a:latin typeface="Bookman Old Style" pitchFamily="18" charset="0"/>
              </a:rPr>
              <a:t>, </a:t>
            </a:r>
            <a:r>
              <a:rPr lang="uk-UA" b="1" i="1" dirty="0" err="1">
                <a:latin typeface="Bookman Old Style" pitchFamily="18" charset="0"/>
              </a:rPr>
              <a:t>прости</a:t>
            </a:r>
            <a:r>
              <a:rPr lang="uk-UA" b="1" i="1" dirty="0">
                <a:latin typeface="Bookman Old Style" pitchFamily="18" charset="0"/>
              </a:rPr>
              <a:t> мене, моя чиста…” </a:t>
            </a:r>
          </a:p>
        </p:txBody>
      </p:sp>
      <p:sp>
        <p:nvSpPr>
          <p:cNvPr id="9" name="Прямоугольник 8"/>
          <p:cNvSpPr/>
          <p:nvPr/>
        </p:nvSpPr>
        <p:spPr>
          <a:xfrm>
            <a:off x="765175" y="3638604"/>
            <a:ext cx="11092453" cy="1477328"/>
          </a:xfrm>
          <a:prstGeom prst="rect">
            <a:avLst/>
          </a:prstGeom>
        </p:spPr>
        <p:txBody>
          <a:bodyPr wrap="square">
            <a:spAutoFit/>
          </a:bodyPr>
          <a:lstStyle/>
          <a:p>
            <a:pPr algn="ctr" fontAlgn="base"/>
            <a:r>
              <a:rPr lang="uk-UA" b="1" i="1" dirty="0" smtClean="0">
                <a:latin typeface="Bookman Old Style" pitchFamily="18" charset="0"/>
              </a:rPr>
              <a:t>    Додому </a:t>
            </a:r>
            <a:r>
              <a:rPr lang="uk-UA" b="1" i="1" dirty="0">
                <a:latin typeface="Bookman Old Style" pitchFamily="18" charset="0"/>
              </a:rPr>
              <a:t>Мотрі йти не хотілось, адже батьки вже передчували недобре й загрожували проклясти дочку, якщо вона наважиться збезчестити славетний рід. Назрівав скандал, грандіозний, епохальний скандал – з авантюрним початком, романтичною кульмінацією й кривавим фіналом у цілком середньовічному дусі. </a:t>
            </a:r>
            <a:endParaRPr lang="uk-UA" b="1" i="1" dirty="0" smtClean="0">
              <a:latin typeface="Bookman Old Style" pitchFamily="18" charset="0"/>
            </a:endParaRPr>
          </a:p>
          <a:p>
            <a:pPr algn="ctr" fontAlgn="base"/>
            <a:r>
              <a:rPr lang="uk-UA" b="1" i="1" dirty="0" smtClean="0">
                <a:latin typeface="Bookman Old Style" pitchFamily="18" charset="0"/>
              </a:rPr>
              <a:t>Але </a:t>
            </a:r>
            <a:r>
              <a:rPr lang="uk-UA" b="1" i="1" dirty="0">
                <a:latin typeface="Bookman Old Style" pitchFamily="18" charset="0"/>
              </a:rPr>
              <a:t>всі були, здається, безсилі щось зробити</a:t>
            </a:r>
            <a:r>
              <a:rPr lang="uk-UA" b="1" i="1" dirty="0" smtClean="0">
                <a:latin typeface="Bookman Old Style" pitchFamily="18" charset="0"/>
              </a:rPr>
              <a:t>.</a:t>
            </a:r>
            <a:endParaRPr lang="uk-UA" b="1" i="1" dirty="0">
              <a:latin typeface="Bookman Old Style" pitchFamily="18" charset="0"/>
            </a:endParaRPr>
          </a:p>
        </p:txBody>
      </p:sp>
    </p:spTree>
    <p:extLst>
      <p:ext uri="{BB962C8B-B14F-4D97-AF65-F5344CB8AC3E}">
        <p14:creationId xmlns:p14="http://schemas.microsoft.com/office/powerpoint/2010/main" val="1534852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4" descr="Похожее изображение"/>
          <p:cNvPicPr>
            <a:picLocks noChangeAspect="1" noChangeArrowheads="1"/>
          </p:cNvPicPr>
          <p:nvPr/>
        </p:nvPicPr>
        <p:blipFill>
          <a:blip r:embed="rId2" cstate="print"/>
          <a:srcRect/>
          <a:stretch>
            <a:fillRect/>
          </a:stretch>
        </p:blipFill>
        <p:spPr bwMode="auto">
          <a:xfrm>
            <a:off x="-232013" y="-45661"/>
            <a:ext cx="3791177" cy="3248167"/>
          </a:xfrm>
          <a:prstGeom prst="rect">
            <a:avLst/>
          </a:prstGeom>
          <a:noFill/>
        </p:spPr>
      </p:pic>
      <p:pic>
        <p:nvPicPr>
          <p:cNvPr id="3" name="Picture 8" descr="C:\Users\User\Desktop\artage-io-thumb-6bc1fc0bd5939dcb45f936430d14ee4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32683"/>
            <a:ext cx="2797791"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4228808" y="49367"/>
            <a:ext cx="529023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5400" b="1" i="1" cap="none" spc="50" dirty="0" smtClean="0">
                <a:ln w="11430"/>
                <a:solidFill>
                  <a:srgbClr val="00B0F0"/>
                </a:solidFill>
                <a:effectLst>
                  <a:outerShdw blurRad="76200" dist="50800" dir="5400000" algn="tl" rotWithShape="0">
                    <a:srgbClr val="000000">
                      <a:alpha val="65000"/>
                    </a:srgbClr>
                  </a:outerShdw>
                </a:effectLst>
                <a:latin typeface="Bookman Old Style" pitchFamily="18" charset="0"/>
              </a:rPr>
              <a:t>Мета уроку:</a:t>
            </a:r>
            <a:r>
              <a:rPr lang="en-US" sz="5400" b="1" i="1" cap="none" spc="50" dirty="0">
                <a:ln w="11430"/>
                <a:solidFill>
                  <a:srgbClr val="00B0F0"/>
                </a:solidFill>
                <a:effectLst>
                  <a:outerShdw blurRad="76200" dist="50800" dir="5400000" algn="tl" rotWithShape="0">
                    <a:srgbClr val="000000">
                      <a:alpha val="65000"/>
                    </a:srgbClr>
                  </a:outerShdw>
                </a:effectLst>
                <a:latin typeface="Bookman Old Style" pitchFamily="18" charset="0"/>
              </a:rPr>
              <a:t> </a:t>
            </a:r>
            <a:endParaRPr lang="uk-UA" sz="5400" b="1" cap="none" spc="50" dirty="0">
              <a:ln w="11430"/>
              <a:solidFill>
                <a:srgbClr val="00B0F0"/>
              </a:solidFill>
              <a:effectLst>
                <a:outerShdw blurRad="76200" dist="50800" dir="5400000" algn="tl" rotWithShape="0">
                  <a:srgbClr val="000000">
                    <a:alpha val="65000"/>
                  </a:srgbClr>
                </a:outerShdw>
              </a:effectLst>
            </a:endParaRPr>
          </a:p>
        </p:txBody>
      </p:sp>
      <p:pic>
        <p:nvPicPr>
          <p:cNvPr id="5" name="Picture 2" descr="http://1.bp.blogspot.com/-Qap0WypO3VI/VLAhCigKF9I/AAAAAAAAAJo/H6OC6w3bJT0/s1600/115600418_large_119.png"/>
          <p:cNvPicPr>
            <a:picLocks noChangeAspect="1" noChangeArrowheads="1"/>
          </p:cNvPicPr>
          <p:nvPr/>
        </p:nvPicPr>
        <p:blipFill>
          <a:blip r:embed="rId4" cstate="print"/>
          <a:srcRect b="37758"/>
          <a:stretch>
            <a:fillRect/>
          </a:stretch>
        </p:blipFill>
        <p:spPr bwMode="auto">
          <a:xfrm>
            <a:off x="383436" y="2674961"/>
            <a:ext cx="3350166" cy="4183039"/>
          </a:xfrm>
          <a:prstGeom prst="rect">
            <a:avLst/>
          </a:prstGeom>
          <a:noFill/>
        </p:spPr>
      </p:pic>
      <p:sp>
        <p:nvSpPr>
          <p:cNvPr id="6" name="Прямоугольник 5"/>
          <p:cNvSpPr/>
          <p:nvPr/>
        </p:nvSpPr>
        <p:spPr>
          <a:xfrm>
            <a:off x="3298207" y="1099712"/>
            <a:ext cx="9016621" cy="5509200"/>
          </a:xfrm>
          <a:prstGeom prst="rect">
            <a:avLst/>
          </a:prstGeom>
        </p:spPr>
        <p:txBody>
          <a:bodyPr wrap="square">
            <a:spAutoFit/>
          </a:bodyPr>
          <a:lstStyle/>
          <a:p>
            <a:r>
              <a:rPr lang="uk-UA" sz="2200" b="1" i="1" dirty="0">
                <a:solidFill>
                  <a:srgbClr val="0000CC"/>
                </a:solidFill>
                <a:latin typeface="Bookman Old Style" pitchFamily="18" charset="0"/>
              </a:rPr>
              <a:t> </a:t>
            </a:r>
            <a:r>
              <a:rPr lang="uk-UA" sz="2200" b="1" i="1" dirty="0" smtClean="0">
                <a:solidFill>
                  <a:srgbClr val="0000CC"/>
                </a:solidFill>
                <a:latin typeface="Bookman Old Style" pitchFamily="18" charset="0"/>
              </a:rPr>
              <a:t>    формувати компетентності:</a:t>
            </a:r>
            <a:r>
              <a:rPr lang="uk-UA" sz="2200" b="1" dirty="0" smtClean="0">
                <a:solidFill>
                  <a:srgbClr val="0000CC"/>
                </a:solidFill>
                <a:latin typeface="Bookman Old Style" pitchFamily="18" charset="0"/>
              </a:rPr>
              <a:t> </a:t>
            </a:r>
            <a:endParaRPr lang="uk-UA" sz="2200" b="1" dirty="0">
              <a:solidFill>
                <a:srgbClr val="0000CC"/>
              </a:solidFill>
              <a:latin typeface="Bookman Old Style" pitchFamily="18" charset="0"/>
            </a:endParaRPr>
          </a:p>
          <a:p>
            <a:r>
              <a:rPr lang="uk-UA" sz="2200" b="1" i="1" dirty="0">
                <a:solidFill>
                  <a:srgbClr val="0000CC"/>
                </a:solidFill>
                <a:latin typeface="Bookman Old Style" pitchFamily="18" charset="0"/>
              </a:rPr>
              <a:t>предметні:</a:t>
            </a:r>
            <a:r>
              <a:rPr lang="uk-UA" sz="2200" b="1" dirty="0">
                <a:solidFill>
                  <a:srgbClr val="0000CC"/>
                </a:solidFill>
                <a:latin typeface="Bookman Old Style" pitchFamily="18" charset="0"/>
              </a:rPr>
              <a:t> </a:t>
            </a:r>
            <a:r>
              <a:rPr lang="uk-UA" sz="2200" b="1" dirty="0" smtClean="0">
                <a:solidFill>
                  <a:srgbClr val="0000CC"/>
                </a:solidFill>
                <a:latin typeface="Bookman Old Style" pitchFamily="18" charset="0"/>
              </a:rPr>
              <a:t> </a:t>
            </a:r>
            <a:r>
              <a:rPr lang="uk-UA" sz="2200" b="1" dirty="0" smtClean="0">
                <a:latin typeface="Bookman Old Style" pitchFamily="18" charset="0"/>
              </a:rPr>
              <a:t>дізнатися про образ </a:t>
            </a:r>
            <a:r>
              <a:rPr lang="uk-UA" sz="2200" b="1" dirty="0">
                <a:latin typeface="Bookman Old Style" pitchFamily="18" charset="0"/>
              </a:rPr>
              <a:t>Мотрі та </a:t>
            </a:r>
            <a:r>
              <a:rPr lang="uk-UA" sz="2200" b="1" dirty="0" err="1" smtClean="0">
                <a:latin typeface="Bookman Old Style" pitchFamily="18" charset="0"/>
              </a:rPr>
              <a:t>прослід-кувати</a:t>
            </a:r>
            <a:r>
              <a:rPr lang="uk-UA" sz="2200" b="1" dirty="0" smtClean="0">
                <a:latin typeface="Bookman Old Style" pitchFamily="18" charset="0"/>
              </a:rPr>
              <a:t> </a:t>
            </a:r>
            <a:r>
              <a:rPr lang="uk-UA" sz="2200" b="1" dirty="0">
                <a:latin typeface="Bookman Old Style" pitchFamily="18" charset="0"/>
              </a:rPr>
              <a:t>за розвитком взаємин героїні з </a:t>
            </a:r>
            <a:r>
              <a:rPr lang="uk-UA" sz="2200" b="1" dirty="0" smtClean="0">
                <a:latin typeface="Bookman Old Style" pitchFamily="18" charset="0"/>
              </a:rPr>
              <a:t>Мазепою</a:t>
            </a:r>
            <a:r>
              <a:rPr lang="uk-UA" sz="2200" b="1" dirty="0">
                <a:latin typeface="Bookman Old Style" pitchFamily="18" charset="0"/>
              </a:rPr>
              <a:t>;</a:t>
            </a:r>
            <a:r>
              <a:rPr lang="uk-UA" sz="2200" b="1" dirty="0" smtClean="0">
                <a:latin typeface="Bookman Old Style" pitchFamily="18" charset="0"/>
              </a:rPr>
              <a:t> </a:t>
            </a:r>
            <a:r>
              <a:rPr lang="uk-UA" sz="2200" b="1" i="1" dirty="0" smtClean="0">
                <a:solidFill>
                  <a:srgbClr val="0000CC"/>
                </a:solidFill>
                <a:latin typeface="Bookman Old Style" pitchFamily="18" charset="0"/>
              </a:rPr>
              <a:t>комунікативні</a:t>
            </a:r>
            <a:r>
              <a:rPr lang="uk-UA" sz="2200" b="1" i="1" dirty="0">
                <a:solidFill>
                  <a:srgbClr val="0000CC"/>
                </a:solidFill>
                <a:latin typeface="Bookman Old Style" pitchFamily="18" charset="0"/>
              </a:rPr>
              <a:t>: </a:t>
            </a:r>
            <a:r>
              <a:rPr lang="uk-UA" sz="2200" b="1" dirty="0">
                <a:latin typeface="Bookman Old Style" pitchFamily="18" charset="0"/>
              </a:rPr>
              <a:t>розкрити роль </a:t>
            </a:r>
            <a:r>
              <a:rPr lang="uk-UA" sz="2200" b="1" dirty="0" err="1">
                <a:latin typeface="Bookman Old Style" pitchFamily="18" charset="0"/>
              </a:rPr>
              <a:t>Кочубеївни</a:t>
            </a:r>
            <a:r>
              <a:rPr lang="uk-UA" sz="2200" b="1" dirty="0">
                <a:latin typeface="Bookman Old Style" pitchFamily="18" charset="0"/>
              </a:rPr>
              <a:t> у житті гетьмана, показати жертовність Мотрі при розв'язанні дилеми гетьмана між коханням і владою; </a:t>
            </a:r>
          </a:p>
          <a:p>
            <a:r>
              <a:rPr lang="uk-UA" sz="2200" b="1" i="1" dirty="0" smtClean="0">
                <a:solidFill>
                  <a:srgbClr val="0000CC"/>
                </a:solidFill>
                <a:latin typeface="Bookman Old Style" pitchFamily="18" charset="0"/>
              </a:rPr>
              <a:t>ключові</a:t>
            </a:r>
            <a:r>
              <a:rPr lang="uk-UA" sz="2200" b="1" i="1" dirty="0">
                <a:solidFill>
                  <a:srgbClr val="0000CC"/>
                </a:solidFill>
                <a:latin typeface="Bookman Old Style" pitchFamily="18" charset="0"/>
              </a:rPr>
              <a:t>: </a:t>
            </a:r>
            <a:r>
              <a:rPr lang="uk-UA" sz="2200" b="1" dirty="0">
                <a:latin typeface="Bookman Old Style" pitchFamily="18" charset="0"/>
              </a:rPr>
              <a:t>вдосконалювати</a:t>
            </a:r>
            <a:r>
              <a:rPr lang="uk-UA" sz="2200" b="1" i="1" dirty="0">
                <a:latin typeface="Bookman Old Style" pitchFamily="18" charset="0"/>
              </a:rPr>
              <a:t> </a:t>
            </a:r>
            <a:r>
              <a:rPr lang="uk-UA" sz="2200" b="1" dirty="0">
                <a:latin typeface="Bookman Old Style" pitchFamily="18" charset="0"/>
              </a:rPr>
              <a:t>навички самостійної дослідницької   роботи, спостережливість, логічне та образне мислення; </a:t>
            </a:r>
          </a:p>
          <a:p>
            <a:r>
              <a:rPr lang="uk-UA" sz="2200" b="1" i="1" dirty="0">
                <a:solidFill>
                  <a:srgbClr val="0000CC"/>
                </a:solidFill>
                <a:latin typeface="Bookman Old Style" pitchFamily="18" charset="0"/>
              </a:rPr>
              <a:t>інформаційні: </a:t>
            </a:r>
            <a:r>
              <a:rPr lang="uk-UA" sz="2200" b="1" dirty="0">
                <a:latin typeface="Bookman Old Style" pitchFamily="18" charset="0"/>
              </a:rPr>
              <a:t>розвивати вміння аналізувати текст твору та характери персонажів, знаходити </a:t>
            </a:r>
            <a:r>
              <a:rPr lang="uk-UA" sz="2200" b="1" dirty="0" err="1" smtClean="0">
                <a:latin typeface="Bookman Old Style" pitchFamily="18" charset="0"/>
              </a:rPr>
              <a:t>причиново-наслідкові</a:t>
            </a:r>
            <a:r>
              <a:rPr lang="uk-UA" sz="2200" b="1" dirty="0" smtClean="0">
                <a:latin typeface="Bookman Old Style" pitchFamily="18" charset="0"/>
              </a:rPr>
              <a:t> </a:t>
            </a:r>
            <a:r>
              <a:rPr lang="uk-UA" sz="2200" b="1" dirty="0">
                <a:latin typeface="Bookman Old Style" pitchFamily="18" charset="0"/>
              </a:rPr>
              <a:t>зв'язки, усне зв'язне мовлення, критичне мислення; </a:t>
            </a:r>
            <a:endParaRPr lang="uk-UA" sz="2200" b="1" dirty="0" smtClean="0">
              <a:latin typeface="Bookman Old Style" pitchFamily="18" charset="0"/>
            </a:endParaRPr>
          </a:p>
          <a:p>
            <a:r>
              <a:rPr lang="uk-UA" sz="2200" b="1" i="1" dirty="0" smtClean="0">
                <a:solidFill>
                  <a:srgbClr val="0000CC"/>
                </a:solidFill>
                <a:latin typeface="Bookman Old Style" pitchFamily="18" charset="0"/>
              </a:rPr>
              <a:t>загальнокультурні</a:t>
            </a:r>
            <a:r>
              <a:rPr lang="uk-UA" sz="2200" b="1" i="1" dirty="0">
                <a:solidFill>
                  <a:srgbClr val="0000CC"/>
                </a:solidFill>
                <a:latin typeface="Bookman Old Style" pitchFamily="18" charset="0"/>
              </a:rPr>
              <a:t>: </a:t>
            </a:r>
            <a:r>
              <a:rPr lang="uk-UA" sz="2200" b="1" dirty="0">
                <a:latin typeface="Bookman Old Style" pitchFamily="18" charset="0"/>
              </a:rPr>
              <a:t>виховувати почуття патріотизму, </a:t>
            </a:r>
            <a:r>
              <a:rPr lang="uk-UA" sz="2200" b="1" dirty="0" smtClean="0">
                <a:latin typeface="Bookman Old Style" pitchFamily="18" charset="0"/>
              </a:rPr>
              <a:t>національної </a:t>
            </a:r>
            <a:r>
              <a:rPr lang="uk-UA" sz="2200" b="1" dirty="0">
                <a:latin typeface="Bookman Old Style" pitchFamily="18" charset="0"/>
              </a:rPr>
              <a:t>гідності, емоційність, уміння розуміти іншу людину.</a:t>
            </a:r>
          </a:p>
        </p:txBody>
      </p:sp>
    </p:spTree>
    <p:extLst>
      <p:ext uri="{BB962C8B-B14F-4D97-AF65-F5344CB8AC3E}">
        <p14:creationId xmlns:p14="http://schemas.microsoft.com/office/powerpoint/2010/main" val="262189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6" name="Прямоугольник 5"/>
          <p:cNvSpPr/>
          <p:nvPr/>
        </p:nvSpPr>
        <p:spPr>
          <a:xfrm>
            <a:off x="445089" y="-8481"/>
            <a:ext cx="11420114"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400" b="1" cap="none" spc="50" dirty="0" smtClean="0">
                <a:ln w="11430"/>
                <a:solidFill>
                  <a:srgbClr val="C00000"/>
                </a:solidFill>
                <a:effectLst>
                  <a:outerShdw blurRad="76200" dist="50800" dir="5400000" algn="tl" rotWithShape="0">
                    <a:srgbClr val="000000">
                      <a:alpha val="65000"/>
                    </a:srgbClr>
                  </a:outerShdw>
                </a:effectLst>
                <a:latin typeface="Bookman Old Style" pitchFamily="18" charset="0"/>
              </a:rPr>
              <a:t>Стосунки Мотрі Кочубей та Мазепи</a:t>
            </a:r>
            <a:endParaRPr lang="uk-UA" sz="4400" b="1" cap="none" spc="50" dirty="0">
              <a:ln w="11430"/>
              <a:solidFill>
                <a:srgbClr val="C00000"/>
              </a:solidFill>
              <a:effectLst>
                <a:outerShdw blurRad="76200" dist="50800" dir="5400000" algn="tl" rotWithShape="0">
                  <a:srgbClr val="000000">
                    <a:alpha val="65000"/>
                  </a:srgbClr>
                </a:outerShdw>
              </a:effectLst>
              <a:latin typeface="Bookman Old Style" pitchFamily="18" charset="0"/>
            </a:endParaRPr>
          </a:p>
        </p:txBody>
      </p:sp>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2058" name="Picture 10" descr="https://2.bp.blogspot.com/-_O5voh_5mRo/WqRTuuxV9ZI/AAAAAAAAMUU/O7Om9fHwkBEvy9dbYedyw8qHLcb_lderQCLcBGAs/s1600/001%25D0%25B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894" y="1496959"/>
            <a:ext cx="4034288" cy="2690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7106502"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200000">
            <a:off x="1069646" y="1772497"/>
            <a:ext cx="4015854" cy="6155145"/>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681182" y="892094"/>
            <a:ext cx="7184021" cy="4524315"/>
          </a:xfrm>
          <a:prstGeom prst="rect">
            <a:avLst/>
          </a:prstGeom>
        </p:spPr>
        <p:txBody>
          <a:bodyPr wrap="square">
            <a:spAutoFit/>
          </a:bodyPr>
          <a:lstStyle/>
          <a:p>
            <a:pPr algn="ctr" fontAlgn="base"/>
            <a:r>
              <a:rPr lang="uk-UA" b="1" i="1" dirty="0" smtClean="0">
                <a:latin typeface="Bookman Old Style" pitchFamily="18" charset="0"/>
              </a:rPr>
              <a:t>Коли </a:t>
            </a:r>
            <a:r>
              <a:rPr lang="uk-UA" b="1" i="1" dirty="0">
                <a:latin typeface="Bookman Old Style" pitchFamily="18" charset="0"/>
              </a:rPr>
              <a:t>старий Макбет таки зважився попросити </a:t>
            </a:r>
            <a:r>
              <a:rPr lang="uk-UA" b="1" i="1" dirty="0" err="1">
                <a:latin typeface="Bookman Old Style" pitchFamily="18" charset="0"/>
              </a:rPr>
              <a:t>Мотриної</a:t>
            </a:r>
            <a:r>
              <a:rPr lang="uk-UA" b="1" i="1" dirty="0">
                <a:latin typeface="Bookman Old Style" pitchFamily="18" charset="0"/>
              </a:rPr>
              <a:t> руки, батьки йому відповіли рішучою відмовою. Мовляв, різниця в віці надто вже велика, а ще – не можна ж женитися на похресниці: церква ж, устої! І як же родова честь? Що люди казатимуть? На думку декого з дослідників, </a:t>
            </a:r>
            <a:r>
              <a:rPr lang="uk-UA" b="1" i="1" dirty="0" err="1">
                <a:latin typeface="Bookman Old Style" pitchFamily="18" charset="0"/>
              </a:rPr>
              <a:t>Мотрина</a:t>
            </a:r>
            <a:r>
              <a:rPr lang="uk-UA" b="1" i="1" dirty="0">
                <a:latin typeface="Bookman Old Style" pitchFamily="18" charset="0"/>
              </a:rPr>
              <a:t> мати Любов Кочубей теж свого часу була коханкою гетьмана. Якщо так і було насправді, то пікантності цій історії не бракує. В усякому разі, гетьман поїхав додому ні з чим, а Мотря – буцімто не без допомоги гетьманових слуг – кинулася вночі за ним. Учинок, як для представниці її суспільного статусу в тому часі, безпрецедентний. Але – марний. Мазепа чи то прокинувся від любовного дурману, чи то послухався чиїхось напучувань і Мотрю в себе не залишив, а відіслав назад, у батьківський маєток.</a:t>
            </a:r>
          </a:p>
        </p:txBody>
      </p:sp>
    </p:spTree>
    <p:extLst>
      <p:ext uri="{BB962C8B-B14F-4D97-AF65-F5344CB8AC3E}">
        <p14:creationId xmlns:p14="http://schemas.microsoft.com/office/powerpoint/2010/main" val="13453379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8" name="AutoShape 2" descr="Іван Мазепапізнє кохання - На скрижалях уцвцув Яндекс.Браузер"/>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9" name="AutoShape 4" descr="Іван Мазепапізнє кохання - На скрижалях уцвцув Яндекс.Браузер"/>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7937"/>
            <a:ext cx="401585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C:\Users\Дом\Downloads\загружено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7362" y="1310938"/>
            <a:ext cx="2936401" cy="3634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6" name="Прямоугольник 15"/>
          <p:cNvSpPr/>
          <p:nvPr/>
        </p:nvSpPr>
        <p:spPr>
          <a:xfrm>
            <a:off x="2007927" y="5051609"/>
            <a:ext cx="2288274" cy="954107"/>
          </a:xfrm>
          <a:prstGeom prst="rect">
            <a:avLst/>
          </a:prstGeom>
        </p:spPr>
        <p:txBody>
          <a:bodyPr wrap="square">
            <a:spAutoFit/>
          </a:bodyPr>
          <a:lstStyle/>
          <a:p>
            <a:pPr algn="ctr"/>
            <a:r>
              <a:rPr lang="ru-RU" sz="1400" b="1" i="1" dirty="0">
                <a:latin typeface="Bookman Old Style" pitchFamily="18" charset="0"/>
              </a:rPr>
              <a:t> "</a:t>
            </a:r>
            <a:r>
              <a:rPr lang="ru-RU" sz="1400" b="1" i="1" dirty="0" err="1">
                <a:latin typeface="Bookman Old Style" pitchFamily="18" charset="0"/>
              </a:rPr>
              <a:t>Іван</a:t>
            </a:r>
            <a:r>
              <a:rPr lang="ru-RU" sz="1400" b="1" i="1" dirty="0">
                <a:latin typeface="Bookman Old Style" pitchFamily="18" charset="0"/>
              </a:rPr>
              <a:t> Мазепа і </a:t>
            </a:r>
            <a:r>
              <a:rPr lang="ru-RU" sz="1400" b="1" i="1" dirty="0" err="1">
                <a:latin typeface="Bookman Old Style" pitchFamily="18" charset="0"/>
              </a:rPr>
              <a:t>Мотря</a:t>
            </a:r>
            <a:r>
              <a:rPr lang="ru-RU" sz="1400" b="1" i="1" dirty="0">
                <a:latin typeface="Bookman Old Style" pitchFamily="18" charset="0"/>
              </a:rPr>
              <a:t> Кочубей". Художник </a:t>
            </a:r>
            <a:r>
              <a:rPr lang="ru-RU" sz="1400" b="1" i="1" dirty="0" err="1">
                <a:latin typeface="Bookman Old Style" pitchFamily="18" charset="0"/>
              </a:rPr>
              <a:t>Х.Шустов</a:t>
            </a:r>
            <a:r>
              <a:rPr lang="ru-RU" sz="1400" b="1" i="1" dirty="0">
                <a:latin typeface="Bookman Old Style" pitchFamily="18" charset="0"/>
              </a:rPr>
              <a:t>, Рига 1890</a:t>
            </a:r>
            <a:endParaRPr lang="uk-UA" sz="1400" b="1" i="1" dirty="0">
              <a:latin typeface="Bookman Old Style" pitchFamily="18" charset="0"/>
            </a:endParaRPr>
          </a:p>
        </p:txBody>
      </p:sp>
      <p:sp>
        <p:nvSpPr>
          <p:cNvPr id="17" name="Прямоугольник 16"/>
          <p:cNvSpPr/>
          <p:nvPr/>
        </p:nvSpPr>
        <p:spPr>
          <a:xfrm>
            <a:off x="5076435" y="1170438"/>
            <a:ext cx="6687403" cy="5078313"/>
          </a:xfrm>
          <a:prstGeom prst="rect">
            <a:avLst/>
          </a:prstGeom>
        </p:spPr>
        <p:txBody>
          <a:bodyPr wrap="square">
            <a:spAutoFit/>
          </a:bodyPr>
          <a:lstStyle/>
          <a:p>
            <a:pPr algn="ctr"/>
            <a:r>
              <a:rPr lang="uk-UA" b="1" i="1" dirty="0" smtClean="0">
                <a:latin typeface="Bookman Old Style" pitchFamily="18" charset="0"/>
              </a:rPr>
              <a:t>У листі до коханої він пояснив свої дії так:</a:t>
            </a:r>
            <a:br>
              <a:rPr lang="uk-UA" b="1" i="1" dirty="0" smtClean="0">
                <a:latin typeface="Bookman Old Style" pitchFamily="18" charset="0"/>
              </a:rPr>
            </a:br>
            <a:r>
              <a:rPr lang="uk-UA" b="1" i="1" dirty="0" smtClean="0">
                <a:solidFill>
                  <a:srgbClr val="0000CC"/>
                </a:solidFill>
                <a:latin typeface="Bookman Old Style" pitchFamily="18" charset="0"/>
              </a:rPr>
              <a:t>«Моє серденько! </a:t>
            </a:r>
            <a:r>
              <a:rPr lang="uk-UA" b="1" i="1" dirty="0" err="1" smtClean="0">
                <a:solidFill>
                  <a:srgbClr val="0000CC"/>
                </a:solidFill>
                <a:latin typeface="Bookman Old Style" pitchFamily="18" charset="0"/>
              </a:rPr>
              <a:t>Зажурилемся</a:t>
            </a:r>
            <a:r>
              <a:rPr lang="uk-UA" b="1" i="1" dirty="0" smtClean="0">
                <a:solidFill>
                  <a:srgbClr val="0000CC"/>
                </a:solidFill>
                <a:latin typeface="Bookman Old Style" pitchFamily="18" charset="0"/>
              </a:rPr>
              <a:t>, почувши од дівки таке слово, же В(</a:t>
            </a:r>
            <a:r>
              <a:rPr lang="uk-UA" b="1" i="1" dirty="0" err="1" smtClean="0">
                <a:solidFill>
                  <a:srgbClr val="0000CC"/>
                </a:solidFill>
                <a:latin typeface="Bookman Old Style" pitchFamily="18" charset="0"/>
              </a:rPr>
              <a:t>аша</a:t>
            </a:r>
            <a:r>
              <a:rPr lang="uk-UA" b="1" i="1" dirty="0" smtClean="0">
                <a:solidFill>
                  <a:srgbClr val="0000CC"/>
                </a:solidFill>
                <a:latin typeface="Bookman Old Style" pitchFamily="18" charset="0"/>
              </a:rPr>
              <a:t>) М(</a:t>
            </a:r>
            <a:r>
              <a:rPr lang="uk-UA" b="1" i="1" dirty="0" err="1" smtClean="0">
                <a:solidFill>
                  <a:srgbClr val="0000CC"/>
                </a:solidFill>
                <a:latin typeface="Bookman Old Style" pitchFamily="18" charset="0"/>
              </a:rPr>
              <a:t>илість</a:t>
            </a:r>
            <a:r>
              <a:rPr lang="uk-UA" b="1" i="1" dirty="0" smtClean="0">
                <a:solidFill>
                  <a:srgbClr val="0000CC"/>
                </a:solidFill>
                <a:latin typeface="Bookman Old Style" pitchFamily="18" charset="0"/>
              </a:rPr>
              <a:t>) за зле на мене маєш, </a:t>
            </a:r>
            <a:r>
              <a:rPr lang="uk-UA" b="1" i="1" dirty="0" err="1" smtClean="0">
                <a:solidFill>
                  <a:srgbClr val="0000CC"/>
                </a:solidFill>
                <a:latin typeface="Bookman Old Style" pitchFamily="18" charset="0"/>
              </a:rPr>
              <a:t>іже</a:t>
            </a:r>
            <a:r>
              <a:rPr lang="uk-UA" b="1" i="1" dirty="0" smtClean="0">
                <a:solidFill>
                  <a:srgbClr val="0000CC"/>
                </a:solidFill>
                <a:latin typeface="Bookman Old Style" pitchFamily="18" charset="0"/>
              </a:rPr>
              <a:t> В. М. при собі не </a:t>
            </a:r>
            <a:r>
              <a:rPr lang="uk-UA" b="1" i="1" dirty="0" err="1" smtClean="0">
                <a:solidFill>
                  <a:srgbClr val="0000CC"/>
                </a:solidFill>
                <a:latin typeface="Bookman Old Style" pitchFamily="18" charset="0"/>
              </a:rPr>
              <a:t>задержалем</a:t>
            </a:r>
            <a:r>
              <a:rPr lang="uk-UA" b="1" i="1" dirty="0" smtClean="0">
                <a:solidFill>
                  <a:srgbClr val="0000CC"/>
                </a:solidFill>
                <a:latin typeface="Bookman Old Style" pitchFamily="18" charset="0"/>
              </a:rPr>
              <a:t>, але </a:t>
            </a:r>
            <a:r>
              <a:rPr lang="uk-UA" b="1" i="1" dirty="0" err="1" smtClean="0">
                <a:solidFill>
                  <a:srgbClr val="0000CC"/>
                </a:solidFill>
                <a:latin typeface="Bookman Old Style" pitchFamily="18" charset="0"/>
              </a:rPr>
              <a:t>одослал</a:t>
            </a:r>
            <a:r>
              <a:rPr lang="uk-UA" b="1" i="1" dirty="0" smtClean="0">
                <a:solidFill>
                  <a:srgbClr val="0000CC"/>
                </a:solidFill>
                <a:latin typeface="Bookman Old Style" pitchFamily="18" charset="0"/>
              </a:rPr>
              <a:t> до дому. Уваж сама, що б з того виросло. </a:t>
            </a:r>
            <a:r>
              <a:rPr lang="uk-UA" b="1" i="1" dirty="0" err="1" smtClean="0">
                <a:solidFill>
                  <a:srgbClr val="0000CC"/>
                </a:solidFill>
                <a:latin typeface="Bookman Old Style" pitchFamily="18" charset="0"/>
              </a:rPr>
              <a:t>Першая</a:t>
            </a:r>
            <a:r>
              <a:rPr lang="uk-UA" b="1" i="1" dirty="0" smtClean="0">
                <a:solidFill>
                  <a:srgbClr val="0000CC"/>
                </a:solidFill>
                <a:latin typeface="Bookman Old Style" pitchFamily="18" charset="0"/>
              </a:rPr>
              <a:t>, що б твої родичі по всім світі розголосили: же взяв у нас дочку </a:t>
            </a:r>
            <a:r>
              <a:rPr lang="uk-UA" b="1" i="1" dirty="0" err="1" smtClean="0">
                <a:solidFill>
                  <a:srgbClr val="0000CC"/>
                </a:solidFill>
                <a:latin typeface="Bookman Old Style" pitchFamily="18" charset="0"/>
              </a:rPr>
              <a:t>уночи</a:t>
            </a:r>
            <a:r>
              <a:rPr lang="uk-UA" b="1" i="1" dirty="0" smtClean="0">
                <a:solidFill>
                  <a:srgbClr val="0000CC"/>
                </a:solidFill>
                <a:latin typeface="Bookman Old Style" pitchFamily="18" charset="0"/>
              </a:rPr>
              <a:t> </a:t>
            </a:r>
            <a:r>
              <a:rPr lang="uk-UA" b="1" i="1" dirty="0" err="1" smtClean="0">
                <a:solidFill>
                  <a:srgbClr val="0000CC"/>
                </a:solidFill>
                <a:latin typeface="Bookman Old Style" pitchFamily="18" charset="0"/>
              </a:rPr>
              <a:t>гвалтом</a:t>
            </a:r>
            <a:r>
              <a:rPr lang="uk-UA" b="1" i="1" dirty="0" smtClean="0">
                <a:solidFill>
                  <a:srgbClr val="0000CC"/>
                </a:solidFill>
                <a:latin typeface="Bookman Old Style" pitchFamily="18" charset="0"/>
              </a:rPr>
              <a:t> і держить у себе місто </a:t>
            </a:r>
            <a:r>
              <a:rPr lang="uk-UA" b="1" i="1" dirty="0" err="1" smtClean="0">
                <a:solidFill>
                  <a:srgbClr val="0000CC"/>
                </a:solidFill>
                <a:latin typeface="Bookman Old Style" pitchFamily="18" charset="0"/>
              </a:rPr>
              <a:t>подложниці</a:t>
            </a:r>
            <a:r>
              <a:rPr lang="uk-UA" b="1" i="1" dirty="0" smtClean="0">
                <a:solidFill>
                  <a:srgbClr val="0000CC"/>
                </a:solidFill>
                <a:latin typeface="Bookman Old Style" pitchFamily="18" charset="0"/>
              </a:rPr>
              <a:t>. </a:t>
            </a:r>
            <a:r>
              <a:rPr lang="uk-UA" b="1" i="1" dirty="0" err="1" smtClean="0">
                <a:solidFill>
                  <a:srgbClr val="0000CC"/>
                </a:solidFill>
                <a:latin typeface="Bookman Old Style" pitchFamily="18" charset="0"/>
              </a:rPr>
              <a:t>Другая</a:t>
            </a:r>
            <a:r>
              <a:rPr lang="uk-UA" b="1" i="1" dirty="0" smtClean="0">
                <a:solidFill>
                  <a:srgbClr val="0000CC"/>
                </a:solidFill>
                <a:latin typeface="Bookman Old Style" pitchFamily="18" charset="0"/>
              </a:rPr>
              <a:t> причина, же </a:t>
            </a:r>
            <a:r>
              <a:rPr lang="uk-UA" b="1" i="1" dirty="0" err="1" smtClean="0">
                <a:solidFill>
                  <a:srgbClr val="0000CC"/>
                </a:solidFill>
                <a:latin typeface="Bookman Old Style" pitchFamily="18" charset="0"/>
              </a:rPr>
              <a:t>державши</a:t>
            </a:r>
            <a:r>
              <a:rPr lang="uk-UA" b="1" i="1" dirty="0" smtClean="0">
                <a:solidFill>
                  <a:srgbClr val="0000CC"/>
                </a:solidFill>
                <a:latin typeface="Bookman Old Style" pitchFamily="18" charset="0"/>
              </a:rPr>
              <a:t> В. М. у себе, я </a:t>
            </a:r>
            <a:r>
              <a:rPr lang="uk-UA" b="1" i="1" dirty="0" err="1" smtClean="0">
                <a:solidFill>
                  <a:srgbClr val="0000CC"/>
                </a:solidFill>
                <a:latin typeface="Bookman Old Style" pitchFamily="18" charset="0"/>
              </a:rPr>
              <a:t>бим</a:t>
            </a:r>
            <a:r>
              <a:rPr lang="uk-UA" b="1" i="1" dirty="0" smtClean="0">
                <a:solidFill>
                  <a:srgbClr val="0000CC"/>
                </a:solidFill>
                <a:latin typeface="Bookman Old Style" pitchFamily="18" charset="0"/>
              </a:rPr>
              <a:t> не </a:t>
            </a:r>
            <a:r>
              <a:rPr lang="uk-UA" b="1" i="1" dirty="0" err="1" smtClean="0">
                <a:solidFill>
                  <a:srgbClr val="0000CC"/>
                </a:solidFill>
                <a:latin typeface="Bookman Old Style" pitchFamily="18" charset="0"/>
              </a:rPr>
              <a:t>могл</a:t>
            </a:r>
            <a:r>
              <a:rPr lang="uk-UA" b="1" i="1" dirty="0" smtClean="0">
                <a:solidFill>
                  <a:srgbClr val="0000CC"/>
                </a:solidFill>
                <a:latin typeface="Bookman Old Style" pitchFamily="18" charset="0"/>
              </a:rPr>
              <a:t> жадною мірою витримати, </a:t>
            </a:r>
            <a:r>
              <a:rPr lang="uk-UA" b="1" i="1" dirty="0" err="1" smtClean="0">
                <a:solidFill>
                  <a:srgbClr val="0000CC"/>
                </a:solidFill>
                <a:latin typeface="Bookman Old Style" pitchFamily="18" charset="0"/>
              </a:rPr>
              <a:t>да</a:t>
            </a:r>
            <a:r>
              <a:rPr lang="uk-UA" b="1" i="1" dirty="0" smtClean="0">
                <a:solidFill>
                  <a:srgbClr val="0000CC"/>
                </a:solidFill>
                <a:latin typeface="Bookman Old Style" pitchFamily="18" charset="0"/>
              </a:rPr>
              <a:t> і В. М. </a:t>
            </a:r>
            <a:r>
              <a:rPr lang="uk-UA" b="1" i="1" dirty="0" err="1" smtClean="0">
                <a:solidFill>
                  <a:srgbClr val="0000CC"/>
                </a:solidFill>
                <a:latin typeface="Bookman Old Style" pitchFamily="18" charset="0"/>
              </a:rPr>
              <a:t>также</a:t>
            </a:r>
            <a:r>
              <a:rPr lang="uk-UA" b="1" i="1" dirty="0" smtClean="0">
                <a:solidFill>
                  <a:srgbClr val="0000CC"/>
                </a:solidFill>
                <a:latin typeface="Bookman Old Style" pitchFamily="18" charset="0"/>
              </a:rPr>
              <a:t>: </a:t>
            </a:r>
            <a:r>
              <a:rPr lang="uk-UA" b="1" i="1" dirty="0" err="1" smtClean="0">
                <a:solidFill>
                  <a:srgbClr val="0000CC"/>
                </a:solidFill>
                <a:latin typeface="Bookman Old Style" pitchFamily="18" charset="0"/>
              </a:rPr>
              <a:t>мусілибисьмо</a:t>
            </a:r>
            <a:r>
              <a:rPr lang="uk-UA" b="1" i="1" dirty="0" smtClean="0">
                <a:solidFill>
                  <a:srgbClr val="0000CC"/>
                </a:solidFill>
                <a:latin typeface="Bookman Old Style" pitchFamily="18" charset="0"/>
              </a:rPr>
              <a:t> із собою жити так, як </a:t>
            </a:r>
            <a:r>
              <a:rPr lang="uk-UA" b="1" i="1" dirty="0" err="1" smtClean="0">
                <a:solidFill>
                  <a:srgbClr val="0000CC"/>
                </a:solidFill>
                <a:latin typeface="Bookman Old Style" pitchFamily="18" charset="0"/>
              </a:rPr>
              <a:t>мал-женство</a:t>
            </a:r>
            <a:r>
              <a:rPr lang="uk-UA" b="1" i="1" dirty="0" smtClean="0">
                <a:solidFill>
                  <a:srgbClr val="0000CC"/>
                </a:solidFill>
                <a:latin typeface="Bookman Old Style" pitchFamily="18" charset="0"/>
              </a:rPr>
              <a:t> каже, а потом прийшло би </a:t>
            </a:r>
            <a:r>
              <a:rPr lang="uk-UA" b="1" i="1" dirty="0" err="1" smtClean="0">
                <a:solidFill>
                  <a:srgbClr val="0000CC"/>
                </a:solidFill>
                <a:latin typeface="Bookman Old Style" pitchFamily="18" charset="0"/>
              </a:rPr>
              <a:t>неблагословеніє</a:t>
            </a:r>
            <a:r>
              <a:rPr lang="uk-UA" b="1" i="1" dirty="0" smtClean="0">
                <a:solidFill>
                  <a:srgbClr val="0000CC"/>
                </a:solidFill>
                <a:latin typeface="Bookman Old Style" pitchFamily="18" charset="0"/>
              </a:rPr>
              <a:t> од Церкви і клятва, </a:t>
            </a:r>
            <a:r>
              <a:rPr lang="uk-UA" b="1" i="1" dirty="0" err="1" smtClean="0">
                <a:solidFill>
                  <a:srgbClr val="0000CC"/>
                </a:solidFill>
                <a:latin typeface="Bookman Old Style" pitchFamily="18" charset="0"/>
              </a:rPr>
              <a:t>жеби</a:t>
            </a:r>
            <a:r>
              <a:rPr lang="uk-UA" b="1" i="1" dirty="0" smtClean="0">
                <a:solidFill>
                  <a:srgbClr val="0000CC"/>
                </a:solidFill>
                <a:latin typeface="Bookman Old Style" pitchFamily="18" charset="0"/>
              </a:rPr>
              <a:t> нам з собою не жити. </a:t>
            </a:r>
            <a:r>
              <a:rPr lang="uk-UA" b="1" i="1" dirty="0" err="1" smtClean="0">
                <a:solidFill>
                  <a:srgbClr val="0000CC"/>
                </a:solidFill>
                <a:latin typeface="Bookman Old Style" pitchFamily="18" charset="0"/>
              </a:rPr>
              <a:t>Гді</a:t>
            </a:r>
            <a:r>
              <a:rPr lang="uk-UA" b="1" i="1" dirty="0" smtClean="0">
                <a:solidFill>
                  <a:srgbClr val="0000CC"/>
                </a:solidFill>
                <a:latin typeface="Bookman Old Style" pitchFamily="18" charset="0"/>
              </a:rPr>
              <a:t> ж би я на </a:t>
            </a:r>
            <a:r>
              <a:rPr lang="uk-UA" b="1" i="1" dirty="0" err="1" smtClean="0">
                <a:solidFill>
                  <a:srgbClr val="0000CC"/>
                </a:solidFill>
                <a:latin typeface="Bookman Old Style" pitchFamily="18" charset="0"/>
              </a:rPr>
              <a:t>тот</a:t>
            </a:r>
            <a:r>
              <a:rPr lang="uk-UA" b="1" i="1" dirty="0" smtClean="0">
                <a:solidFill>
                  <a:srgbClr val="0000CC"/>
                </a:solidFill>
                <a:latin typeface="Bookman Old Style" pitchFamily="18" charset="0"/>
              </a:rPr>
              <a:t> час поділ. </a:t>
            </a:r>
          </a:p>
          <a:p>
            <a:pPr algn="ctr"/>
            <a:r>
              <a:rPr lang="uk-UA" b="1" i="1" dirty="0" smtClean="0">
                <a:solidFill>
                  <a:srgbClr val="0000CC"/>
                </a:solidFill>
                <a:latin typeface="Bookman Old Style" pitchFamily="18" charset="0"/>
              </a:rPr>
              <a:t>І </a:t>
            </a:r>
            <a:r>
              <a:rPr lang="uk-UA" b="1" i="1" dirty="0" err="1" smtClean="0">
                <a:solidFill>
                  <a:srgbClr val="0000CC"/>
                </a:solidFill>
                <a:latin typeface="Bookman Old Style" pitchFamily="18" charset="0"/>
              </a:rPr>
              <a:t>мні</a:t>
            </a:r>
            <a:r>
              <a:rPr lang="uk-UA" b="1" i="1" dirty="0" smtClean="0">
                <a:solidFill>
                  <a:srgbClr val="0000CC"/>
                </a:solidFill>
                <a:latin typeface="Bookman Old Style" pitchFamily="18" charset="0"/>
              </a:rPr>
              <a:t> б же </a:t>
            </a:r>
            <a:r>
              <a:rPr lang="uk-UA" b="1" i="1" dirty="0" err="1" smtClean="0">
                <a:solidFill>
                  <a:srgbClr val="0000CC"/>
                </a:solidFill>
                <a:latin typeface="Bookman Old Style" pitchFamily="18" charset="0"/>
              </a:rPr>
              <a:t>чрез</a:t>
            </a:r>
            <a:r>
              <a:rPr lang="uk-UA" b="1" i="1" dirty="0" smtClean="0">
                <a:solidFill>
                  <a:srgbClr val="0000CC"/>
                </a:solidFill>
                <a:latin typeface="Bookman Old Style" pitchFamily="18" charset="0"/>
              </a:rPr>
              <a:t> В. М. жаль, щоб </a:t>
            </a:r>
            <a:r>
              <a:rPr lang="uk-UA" b="1" i="1" dirty="0" err="1" smtClean="0">
                <a:solidFill>
                  <a:srgbClr val="0000CC"/>
                </a:solidFill>
                <a:latin typeface="Bookman Old Style" pitchFamily="18" charset="0"/>
              </a:rPr>
              <a:t>єсь</a:t>
            </a:r>
            <a:r>
              <a:rPr lang="uk-UA" b="1" i="1" dirty="0" smtClean="0">
                <a:solidFill>
                  <a:srgbClr val="0000CC"/>
                </a:solidFill>
                <a:latin typeface="Bookman Old Style" pitchFamily="18" charset="0"/>
              </a:rPr>
              <a:t> на потом на мене не плакала».</a:t>
            </a:r>
          </a:p>
          <a:p>
            <a:r>
              <a:rPr lang="ru-RU" dirty="0"/>
              <a:t/>
            </a:r>
            <a:br>
              <a:rPr lang="ru-RU" dirty="0"/>
            </a:br>
            <a:endParaRPr lang="uk-UA" dirty="0"/>
          </a:p>
        </p:txBody>
      </p:sp>
      <p:sp>
        <p:nvSpPr>
          <p:cNvPr id="4" name="Прямоугольник 3"/>
          <p:cNvSpPr/>
          <p:nvPr/>
        </p:nvSpPr>
        <p:spPr>
          <a:xfrm>
            <a:off x="1842448" y="17373"/>
            <a:ext cx="10211007" cy="830997"/>
          </a:xfrm>
          <a:prstGeom prst="rect">
            <a:avLst/>
          </a:prstGeom>
        </p:spPr>
        <p:txBody>
          <a:bodyPr wrap="square">
            <a:spAutoFit/>
          </a:bodyPr>
          <a:lstStyle/>
          <a:p>
            <a:pPr algn="ctr"/>
            <a:r>
              <a:rPr lang="uk-UA" sz="2400" b="1" i="1" dirty="0" smtClean="0">
                <a:solidFill>
                  <a:srgbClr val="C00000"/>
                </a:solidFill>
                <a:latin typeface="Bookman Old Style" pitchFamily="18" charset="0"/>
              </a:rPr>
              <a:t>Отже, як бачимо, взаємини </a:t>
            </a:r>
            <a:r>
              <a:rPr lang="uk-UA" sz="2400" b="1" i="1" dirty="0">
                <a:solidFill>
                  <a:srgbClr val="C00000"/>
                </a:solidFill>
                <a:latin typeface="Bookman Old Style" pitchFamily="18" charset="0"/>
              </a:rPr>
              <a:t>юної </a:t>
            </a:r>
            <a:r>
              <a:rPr lang="uk-UA" sz="2400" b="1" i="1" dirty="0" err="1">
                <a:solidFill>
                  <a:srgbClr val="C00000"/>
                </a:solidFill>
                <a:latin typeface="Bookman Old Style" pitchFamily="18" charset="0"/>
              </a:rPr>
              <a:t>Кочубеївни</a:t>
            </a:r>
            <a:r>
              <a:rPr lang="uk-UA" sz="2400" b="1" i="1" dirty="0">
                <a:solidFill>
                  <a:srgbClr val="C00000"/>
                </a:solidFill>
                <a:latin typeface="Bookman Old Style" pitchFamily="18" charset="0"/>
              </a:rPr>
              <a:t> </a:t>
            </a:r>
            <a:endParaRPr lang="uk-UA" sz="2400" b="1" i="1" dirty="0" smtClean="0">
              <a:solidFill>
                <a:srgbClr val="C00000"/>
              </a:solidFill>
              <a:latin typeface="Bookman Old Style" pitchFamily="18" charset="0"/>
            </a:endParaRPr>
          </a:p>
          <a:p>
            <a:pPr algn="ctr"/>
            <a:r>
              <a:rPr lang="uk-UA" sz="2400" b="1" i="1" dirty="0" smtClean="0">
                <a:solidFill>
                  <a:srgbClr val="C00000"/>
                </a:solidFill>
                <a:latin typeface="Bookman Old Style" pitchFamily="18" charset="0"/>
              </a:rPr>
              <a:t>з </a:t>
            </a:r>
            <a:r>
              <a:rPr lang="uk-UA" sz="2400" b="1" i="1" dirty="0">
                <a:solidFill>
                  <a:srgbClr val="C00000"/>
                </a:solidFill>
                <a:latin typeface="Bookman Old Style" pitchFamily="18" charset="0"/>
              </a:rPr>
              <a:t>гетьманом </a:t>
            </a:r>
            <a:r>
              <a:rPr lang="uk-UA" sz="2400" b="1" i="1" dirty="0" smtClean="0">
                <a:solidFill>
                  <a:srgbClr val="C00000"/>
                </a:solidFill>
                <a:latin typeface="Bookman Old Style" pitchFamily="18" charset="0"/>
              </a:rPr>
              <a:t>склалися трагічно. </a:t>
            </a:r>
            <a:endParaRPr lang="uk-UA" sz="2400" b="1" i="1" dirty="0">
              <a:solidFill>
                <a:srgbClr val="C00000"/>
              </a:solidFill>
              <a:latin typeface="Bookman Old Style" pitchFamily="18" charset="0"/>
            </a:endParaRPr>
          </a:p>
        </p:txBody>
      </p:sp>
    </p:spTree>
    <p:extLst>
      <p:ext uri="{BB962C8B-B14F-4D97-AF65-F5344CB8AC3E}">
        <p14:creationId xmlns:p14="http://schemas.microsoft.com/office/powerpoint/2010/main" val="260129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9" name="Picture 10" descr="https://2.bp.blogspot.com/-_O5voh_5mRo/WqRTuuxV9ZI/AAAAAAAAMUU/O7Om9fHwkBEvy9dbYedyw8qHLcb_lderQCLcBGAs/s1600/001%25D0%25B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7575" y="4124866"/>
            <a:ext cx="3770976" cy="25147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0" name="Прямоугольник 9"/>
          <p:cNvSpPr/>
          <p:nvPr/>
        </p:nvSpPr>
        <p:spPr>
          <a:xfrm>
            <a:off x="1815152" y="143108"/>
            <a:ext cx="8557147" cy="2862322"/>
          </a:xfrm>
          <a:prstGeom prst="rect">
            <a:avLst/>
          </a:prstGeom>
        </p:spPr>
        <p:txBody>
          <a:bodyPr wrap="square">
            <a:spAutoFit/>
          </a:bodyPr>
          <a:lstStyle/>
          <a:p>
            <a:pPr algn="ctr"/>
            <a:r>
              <a:rPr lang="uk-UA" b="1" i="1" dirty="0">
                <a:latin typeface="Bookman Old Style" pitchFamily="18" charset="0"/>
              </a:rPr>
              <a:t>Та, незважаючи на шляхетність закоханого, однаково Кочубеї наробили у гетьманській столиці «</a:t>
            </a:r>
            <a:r>
              <a:rPr lang="uk-UA" b="1" i="1" dirty="0" err="1">
                <a:latin typeface="Bookman Old Style" pitchFamily="18" charset="0"/>
              </a:rPr>
              <a:t>гвалту</a:t>
            </a:r>
            <a:r>
              <a:rPr lang="uk-UA" b="1" i="1" dirty="0">
                <a:latin typeface="Bookman Old Style" pitchFamily="18" charset="0"/>
              </a:rPr>
              <a:t>». Любов Федорівна, мати Мотрі, звинувачувала гетьмана в тому, що він «</a:t>
            </a:r>
            <a:r>
              <a:rPr lang="uk-UA" b="1" i="1" dirty="0" err="1">
                <a:latin typeface="Bookman Old Style" pitchFamily="18" charset="0"/>
              </a:rPr>
              <a:t>знасиловал</a:t>
            </a:r>
            <a:r>
              <a:rPr lang="uk-UA" b="1" i="1" dirty="0">
                <a:latin typeface="Bookman Old Style" pitchFamily="18" charset="0"/>
              </a:rPr>
              <a:t> блудом» її дочку. Ці запальні емоційні висловлювання як достовірний факт стали використовувати супроти гетьмана чимало істориків. Так, П. Кропива у своїй розвідці зазначає, що І. Мазепа збезчестив дівчину, позбавивши її цноти. Насправді нічого подібного і ганебного не трапилося. Дочку </a:t>
            </a:r>
            <a:r>
              <a:rPr lang="uk-UA" b="1" i="1" dirty="0" err="1">
                <a:latin typeface="Bookman Old Style" pitchFamily="18" charset="0"/>
              </a:rPr>
              <a:t>Кочубеїв</a:t>
            </a:r>
            <a:r>
              <a:rPr lang="uk-UA" b="1" i="1" dirty="0">
                <a:latin typeface="Bookman Old Style" pitchFamily="18" charset="0"/>
              </a:rPr>
              <a:t> на прохання Мазепи повернув батькам російський полковник Григорій Анненков. </a:t>
            </a:r>
          </a:p>
        </p:txBody>
      </p:sp>
      <p:sp>
        <p:nvSpPr>
          <p:cNvPr id="8" name="Прямоугольник 7"/>
          <p:cNvSpPr/>
          <p:nvPr/>
        </p:nvSpPr>
        <p:spPr>
          <a:xfrm>
            <a:off x="5099714" y="3381232"/>
            <a:ext cx="5272585" cy="3139321"/>
          </a:xfrm>
          <a:prstGeom prst="rect">
            <a:avLst/>
          </a:prstGeom>
        </p:spPr>
        <p:txBody>
          <a:bodyPr wrap="square">
            <a:spAutoFit/>
          </a:bodyPr>
          <a:lstStyle/>
          <a:p>
            <a:pPr algn="ctr"/>
            <a:r>
              <a:rPr lang="uk-UA" b="1" i="1" dirty="0">
                <a:latin typeface="Bookman Old Style" pitchFamily="18" charset="0"/>
              </a:rPr>
              <a:t>Гетьман був високоморальною людиною, він не міг піти проти Бога і звичаїв. Як видно з його листів, плани для законного поєднання він передбачав. В одному з літописів ідеться про те, що Мазепа просив у «</a:t>
            </a:r>
            <a:r>
              <a:rPr lang="uk-UA" b="1" i="1" dirty="0" err="1">
                <a:latin typeface="Bookman Old Style" pitchFamily="18" charset="0"/>
              </a:rPr>
              <a:t>малороссийских</a:t>
            </a:r>
            <a:r>
              <a:rPr lang="uk-UA" b="1" i="1" dirty="0">
                <a:latin typeface="Bookman Old Style" pitchFamily="18" charset="0"/>
              </a:rPr>
              <a:t> </a:t>
            </a:r>
            <a:r>
              <a:rPr lang="uk-UA" b="1" i="1" dirty="0" err="1">
                <a:latin typeface="Bookman Old Style" pitchFamily="18" charset="0"/>
              </a:rPr>
              <a:t>архиереев</a:t>
            </a:r>
            <a:r>
              <a:rPr lang="uk-UA" b="1" i="1" dirty="0">
                <a:latin typeface="Bookman Old Style" pitchFamily="18" charset="0"/>
              </a:rPr>
              <a:t> и от </a:t>
            </a:r>
            <a:r>
              <a:rPr lang="uk-UA" b="1" i="1" dirty="0" err="1">
                <a:latin typeface="Bookman Old Style" pitchFamily="18" charset="0"/>
              </a:rPr>
              <a:t>греческих</a:t>
            </a:r>
            <a:r>
              <a:rPr lang="uk-UA" b="1" i="1" dirty="0">
                <a:latin typeface="Bookman Old Style" pitchFamily="18" charset="0"/>
              </a:rPr>
              <a:t> </a:t>
            </a:r>
            <a:r>
              <a:rPr lang="uk-UA" b="1" i="1" dirty="0" err="1">
                <a:latin typeface="Bookman Old Style" pitchFamily="18" charset="0"/>
              </a:rPr>
              <a:t>патриархов</a:t>
            </a:r>
            <a:r>
              <a:rPr lang="uk-UA" b="1" i="1" dirty="0">
                <a:latin typeface="Bookman Old Style" pitchFamily="18" charset="0"/>
              </a:rPr>
              <a:t> </a:t>
            </a:r>
            <a:r>
              <a:rPr lang="uk-UA" b="1" i="1" dirty="0" err="1">
                <a:latin typeface="Bookman Old Style" pitchFamily="18" charset="0"/>
              </a:rPr>
              <a:t>разрішення</a:t>
            </a:r>
            <a:r>
              <a:rPr lang="uk-UA" b="1" i="1" dirty="0">
                <a:latin typeface="Bookman Old Style" pitchFamily="18" charset="0"/>
              </a:rPr>
              <a:t> на брак». Але до цього не дійшло, оскільки, передусім, він не отримав батьківської згоди.</a:t>
            </a:r>
          </a:p>
        </p:txBody>
      </p:sp>
      <p:pic>
        <p:nvPicPr>
          <p:cNvPr id="12"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flipH="1">
            <a:off x="8297838" y="0"/>
            <a:ext cx="389416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0956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Прямоугольник 5"/>
          <p:cNvSpPr/>
          <p:nvPr/>
        </p:nvSpPr>
        <p:spPr>
          <a:xfrm>
            <a:off x="4421875" y="822255"/>
            <a:ext cx="7366948" cy="5078313"/>
          </a:xfrm>
          <a:prstGeom prst="rect">
            <a:avLst/>
          </a:prstGeom>
        </p:spPr>
        <p:txBody>
          <a:bodyPr wrap="square">
            <a:spAutoFit/>
          </a:bodyPr>
          <a:lstStyle/>
          <a:p>
            <a:pPr algn="ctr"/>
            <a:r>
              <a:rPr lang="uk-UA" b="1" i="1" dirty="0" smtClean="0">
                <a:latin typeface="Bookman Old Style" pitchFamily="18" charset="0"/>
              </a:rPr>
              <a:t>Мотря від того була у розпачі. З доносу В. Кочубея на </a:t>
            </a:r>
          </a:p>
          <a:p>
            <a:pPr algn="ctr"/>
            <a:r>
              <a:rPr lang="uk-UA" b="1" i="1" dirty="0" smtClean="0">
                <a:latin typeface="Bookman Old Style" pitchFamily="18" charset="0"/>
              </a:rPr>
              <a:t>І. Мазепу видно, що почуття гетьмана до його дочки він трактує як «</a:t>
            </a:r>
            <a:r>
              <a:rPr lang="uk-UA" b="1" i="1" dirty="0" err="1" smtClean="0">
                <a:latin typeface="Bookman Old Style" pitchFamily="18" charset="0"/>
              </a:rPr>
              <a:t>чародіяние</a:t>
            </a:r>
            <a:r>
              <a:rPr lang="uk-UA" b="1" i="1" dirty="0" smtClean="0">
                <a:latin typeface="Bookman Old Style" pitchFamily="18" charset="0"/>
              </a:rPr>
              <a:t>», від якого вона «</a:t>
            </a:r>
            <a:r>
              <a:rPr lang="uk-UA" b="1" i="1" dirty="0" err="1" smtClean="0">
                <a:latin typeface="Bookman Old Style" pitchFamily="18" charset="0"/>
              </a:rPr>
              <a:t>возбіситися</a:t>
            </a:r>
            <a:r>
              <a:rPr lang="uk-UA" b="1" i="1" dirty="0" smtClean="0">
                <a:latin typeface="Bookman Old Style" pitchFamily="18" charset="0"/>
              </a:rPr>
              <a:t> и бігати, на </a:t>
            </a:r>
            <a:r>
              <a:rPr lang="uk-UA" b="1" i="1" dirty="0" err="1" smtClean="0">
                <a:latin typeface="Bookman Old Style" pitchFamily="18" charset="0"/>
              </a:rPr>
              <a:t>отца</a:t>
            </a:r>
            <a:r>
              <a:rPr lang="uk-UA" b="1" i="1" dirty="0" smtClean="0">
                <a:latin typeface="Bookman Old Style" pitchFamily="18" charset="0"/>
              </a:rPr>
              <a:t> и </a:t>
            </a:r>
            <a:r>
              <a:rPr lang="uk-UA" b="1" i="1" dirty="0" err="1" smtClean="0">
                <a:latin typeface="Bookman Old Style" pitchFamily="18" charset="0"/>
              </a:rPr>
              <a:t>матерь</a:t>
            </a:r>
            <a:r>
              <a:rPr lang="uk-UA" b="1" i="1" dirty="0" smtClean="0">
                <a:latin typeface="Bookman Old Style" pitchFamily="18" charset="0"/>
              </a:rPr>
              <a:t> </a:t>
            </a:r>
            <a:r>
              <a:rPr lang="uk-UA" b="1" i="1" dirty="0" err="1" smtClean="0">
                <a:latin typeface="Bookman Old Style" pitchFamily="18" charset="0"/>
              </a:rPr>
              <a:t>плевати</a:t>
            </a:r>
            <a:r>
              <a:rPr lang="uk-UA" b="1" i="1" dirty="0" smtClean="0">
                <a:latin typeface="Bookman Old Style" pitchFamily="18" charset="0"/>
              </a:rPr>
              <a:t>». </a:t>
            </a:r>
            <a:r>
              <a:rPr lang="uk-UA" b="1" i="1" dirty="0" err="1" smtClean="0">
                <a:latin typeface="Bookman Old Style" pitchFamily="18" charset="0"/>
              </a:rPr>
              <a:t>Кочубеївна</a:t>
            </a:r>
            <a:r>
              <a:rPr lang="uk-UA" b="1" i="1" dirty="0" smtClean="0">
                <a:latin typeface="Bookman Old Style" pitchFamily="18" charset="0"/>
              </a:rPr>
              <a:t> вперше покохала, і спротив батьків, перешкоди у здійсненні бажаного лише загострили її почуття. Під час втечі з дому до І. Мазепи вона у гетьманських </a:t>
            </a:r>
            <a:r>
              <a:rPr lang="uk-UA" b="1" i="1" dirty="0" err="1" smtClean="0">
                <a:latin typeface="Bookman Old Style" pitchFamily="18" charset="0"/>
              </a:rPr>
              <a:t>покоях</a:t>
            </a:r>
            <a:r>
              <a:rPr lang="uk-UA" b="1" i="1" dirty="0" smtClean="0">
                <a:latin typeface="Bookman Old Style" pitchFamily="18" charset="0"/>
              </a:rPr>
              <a:t> поклялася йому: </a:t>
            </a:r>
            <a:r>
              <a:rPr lang="uk-UA" b="1" i="1" dirty="0" smtClean="0">
                <a:solidFill>
                  <a:srgbClr val="0000CC"/>
                </a:solidFill>
                <a:latin typeface="Bookman Old Style" pitchFamily="18" charset="0"/>
              </a:rPr>
              <a:t>«Нехай Бог неправдивого карає, а я, хоч любиш, хоч не любиш мене, до смерті тебе, </a:t>
            </a:r>
            <a:r>
              <a:rPr lang="uk-UA" b="1" i="1" dirty="0" err="1" smtClean="0">
                <a:solidFill>
                  <a:srgbClr val="0000CC"/>
                </a:solidFill>
                <a:latin typeface="Bookman Old Style" pitchFamily="18" charset="0"/>
              </a:rPr>
              <a:t>подлуг</a:t>
            </a:r>
            <a:r>
              <a:rPr lang="uk-UA" b="1" i="1" dirty="0" smtClean="0">
                <a:solidFill>
                  <a:srgbClr val="0000CC"/>
                </a:solidFill>
                <a:latin typeface="Bookman Old Style" pitchFamily="18" charset="0"/>
              </a:rPr>
              <a:t> слова свого, любити і сердечне кохати не перестану, </a:t>
            </a:r>
          </a:p>
          <a:p>
            <a:pPr algn="ctr"/>
            <a:r>
              <a:rPr lang="uk-UA" b="1" i="1" dirty="0" smtClean="0">
                <a:solidFill>
                  <a:srgbClr val="0000CC"/>
                </a:solidFill>
                <a:latin typeface="Bookman Old Style" pitchFamily="18" charset="0"/>
              </a:rPr>
              <a:t>на </a:t>
            </a:r>
            <a:r>
              <a:rPr lang="uk-UA" b="1" i="1" dirty="0" err="1" smtClean="0">
                <a:solidFill>
                  <a:srgbClr val="0000CC"/>
                </a:solidFill>
                <a:latin typeface="Bookman Old Style" pitchFamily="18" charset="0"/>
              </a:rPr>
              <a:t>злость</a:t>
            </a:r>
            <a:r>
              <a:rPr lang="uk-UA" b="1" i="1" dirty="0" smtClean="0">
                <a:solidFill>
                  <a:srgbClr val="0000CC"/>
                </a:solidFill>
                <a:latin typeface="Bookman Old Style" pitchFamily="18" charset="0"/>
              </a:rPr>
              <a:t> моїм ворогам».</a:t>
            </a:r>
            <a:r>
              <a:rPr lang="uk-UA" b="1" i="1" dirty="0" smtClean="0">
                <a:latin typeface="Bookman Old Style" pitchFamily="18" charset="0"/>
              </a:rPr>
              <a:t/>
            </a:r>
            <a:br>
              <a:rPr lang="uk-UA" b="1" i="1" dirty="0" smtClean="0">
                <a:latin typeface="Bookman Old Style" pitchFamily="18" charset="0"/>
              </a:rPr>
            </a:br>
            <a:r>
              <a:rPr lang="uk-UA" b="1" i="1" dirty="0" smtClean="0">
                <a:latin typeface="Bookman Old Style" pitchFamily="18" charset="0"/>
              </a:rPr>
              <a:t/>
            </a:r>
            <a:br>
              <a:rPr lang="uk-UA" b="1" i="1" dirty="0" smtClean="0">
                <a:latin typeface="Bookman Old Style" pitchFamily="18" charset="0"/>
              </a:rPr>
            </a:br>
            <a:r>
              <a:rPr lang="uk-UA" b="1" i="1" dirty="0" smtClean="0">
                <a:latin typeface="Bookman Old Style" pitchFamily="18" charset="0"/>
              </a:rPr>
              <a:t>Сердечні поривання дівчини жорстоко гасила мати. Мотрю вдома не тільки соромили, а й навіть «катували». Про ці знущання дізнався Мазепа. </a:t>
            </a:r>
            <a:r>
              <a:rPr lang="uk-UA" b="1" i="1" dirty="0" smtClean="0">
                <a:solidFill>
                  <a:srgbClr val="0000CC"/>
                </a:solidFill>
                <a:latin typeface="Bookman Old Style" pitchFamily="18" charset="0"/>
              </a:rPr>
              <a:t>«Знав би я, як над ворогами помститися, тільки ти мені руки зв’язала», — </a:t>
            </a:r>
            <a:r>
              <a:rPr lang="uk-UA" b="1" i="1" dirty="0" smtClean="0">
                <a:latin typeface="Bookman Old Style" pitchFamily="18" charset="0"/>
              </a:rPr>
              <a:t>зазначає він в одному з листів.</a:t>
            </a:r>
            <a:endParaRPr lang="uk-UA" b="1" i="1" dirty="0">
              <a:latin typeface="Bookman Old Style" pitchFamily="18" charset="0"/>
            </a:endParaRPr>
          </a:p>
        </p:txBody>
      </p:sp>
      <p:pic>
        <p:nvPicPr>
          <p:cNvPr id="9" name="Picture 5" descr="C:\Users\Дом\Downloads\Mazeppa_Waltzes.jpg"/>
          <p:cNvPicPr>
            <a:picLocks noChangeAspect="1" noChangeArrowheads="1"/>
          </p:cNvPicPr>
          <p:nvPr/>
        </p:nvPicPr>
        <p:blipFill rotWithShape="1">
          <a:blip r:embed="rId2">
            <a:extLst>
              <a:ext uri="{28A0092B-C50C-407E-A947-70E740481C1C}">
                <a14:useLocalDpi xmlns:a14="http://schemas.microsoft.com/office/drawing/2010/main" val="0"/>
              </a:ext>
            </a:extLst>
          </a:blip>
          <a:srcRect l="12115" t="14395" r="10625" b="9727"/>
          <a:stretch/>
        </p:blipFill>
        <p:spPr bwMode="auto">
          <a:xfrm>
            <a:off x="612775" y="0"/>
            <a:ext cx="3420100" cy="44867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141025" y="0"/>
            <a:ext cx="401585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descr="Motria Koczubej-1.jpg"/>
          <p:cNvPicPr/>
          <p:nvPr/>
        </p:nvPicPr>
        <p:blipFill>
          <a:blip r:embed="rId5" cstate="print">
            <a:extLst>
              <a:ext uri="{BEBA8EAE-BF5A-486C-A8C5-ECC9F3942E4B}">
                <a14:imgProps xmlns:a14="http://schemas.microsoft.com/office/drawing/2010/main">
                  <a14:imgLayer r:embed="rId6">
                    <a14:imgEffect>
                      <a14:colorTemperature colorTemp="11200"/>
                    </a14:imgEffect>
                  </a14:imgLayer>
                </a14:imgProps>
              </a:ext>
            </a:extLst>
          </a:blip>
          <a:srcRect/>
          <a:stretch>
            <a:fillRect/>
          </a:stretch>
        </p:blipFill>
        <p:spPr bwMode="auto">
          <a:xfrm>
            <a:off x="1058071" y="3539877"/>
            <a:ext cx="2529507" cy="3318123"/>
          </a:xfrm>
          <a:prstGeom prst="ellipse">
            <a:avLst/>
          </a:prstGeom>
          <a:ln>
            <a:noFill/>
          </a:ln>
          <a:effectLst>
            <a:softEdge rad="112500"/>
          </a:effectLst>
        </p:spPr>
      </p:pic>
    </p:spTree>
    <p:extLst>
      <p:ext uri="{BB962C8B-B14F-4D97-AF65-F5344CB8AC3E}">
        <p14:creationId xmlns:p14="http://schemas.microsoft.com/office/powerpoint/2010/main" val="9606082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0" name="Picture 8" descr="C:\Users\User\Desktop\artage-io-thumb-6bc1fc0bd5939dcb45f936430d14ee4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957481" y="-609600"/>
            <a:ext cx="3234519"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Прямоугольник 5"/>
          <p:cNvSpPr/>
          <p:nvPr/>
        </p:nvSpPr>
        <p:spPr>
          <a:xfrm>
            <a:off x="2007927" y="582872"/>
            <a:ext cx="6591869" cy="5632311"/>
          </a:xfrm>
          <a:prstGeom prst="rect">
            <a:avLst/>
          </a:prstGeom>
        </p:spPr>
        <p:txBody>
          <a:bodyPr wrap="square">
            <a:spAutoFit/>
          </a:bodyPr>
          <a:lstStyle/>
          <a:p>
            <a:pPr algn="ctr"/>
            <a:r>
              <a:rPr lang="uk-UA" b="1" i="1" dirty="0">
                <a:latin typeface="Bookman Old Style" pitchFamily="18" charset="0"/>
              </a:rPr>
              <a:t>Його палке кохання у 65-річному віці («</a:t>
            </a:r>
            <a:r>
              <a:rPr lang="uk-UA" b="1" i="1" dirty="0" err="1">
                <a:latin typeface="Bookman Old Style" pitchFamily="18" charset="0"/>
              </a:rPr>
              <a:t>еще</a:t>
            </a:r>
            <a:r>
              <a:rPr lang="uk-UA" b="1" i="1" dirty="0">
                <a:latin typeface="Bookman Old Style" pitchFamily="18" charset="0"/>
              </a:rPr>
              <a:t> нікого на світі не любив так») до 18–20 річної дівчини можна зрозуміти як потребу самотньої пристрасної поетичної душі, що й у літах не зашкарубла, по-молодечому нуртувала. І. Мазепа немов зробив виклик світові, власній старості, і його почуття знайшло відлуння у юній душі.</a:t>
            </a:r>
            <a:br>
              <a:rPr lang="uk-UA" b="1" i="1" dirty="0">
                <a:latin typeface="Bookman Old Style" pitchFamily="18" charset="0"/>
              </a:rPr>
            </a:br>
            <a:r>
              <a:rPr lang="uk-UA" b="1" i="1" dirty="0">
                <a:latin typeface="Bookman Old Style" pitchFamily="18" charset="0"/>
              </a:rPr>
              <a:t/>
            </a:r>
            <a:br>
              <a:rPr lang="uk-UA" b="1" i="1" dirty="0">
                <a:latin typeface="Bookman Old Style" pitchFamily="18" charset="0"/>
              </a:rPr>
            </a:br>
            <a:r>
              <a:rPr lang="uk-UA" b="1" i="1" dirty="0">
                <a:latin typeface="Bookman Old Style" pitchFamily="18" charset="0"/>
              </a:rPr>
              <a:t>Водночас </a:t>
            </a:r>
            <a:r>
              <a:rPr lang="uk-UA" b="1" i="1" dirty="0" smtClean="0">
                <a:latin typeface="Bookman Old Style" pitchFamily="18" charset="0"/>
              </a:rPr>
              <a:t> гетьманові </a:t>
            </a:r>
            <a:r>
              <a:rPr lang="uk-UA" b="1" i="1" dirty="0">
                <a:latin typeface="Bookman Old Style" pitchFamily="18" charset="0"/>
              </a:rPr>
              <a:t>намагання поєднати законним чином долю з Мотрею сприймалися осудно, як несерйозний легковажний крок старої впливової людини, до того ж, багаторічного друга їхньої сім’ї.</a:t>
            </a:r>
            <a:br>
              <a:rPr lang="uk-UA" b="1" i="1" dirty="0">
                <a:latin typeface="Bookman Old Style" pitchFamily="18" charset="0"/>
              </a:rPr>
            </a:br>
            <a:r>
              <a:rPr lang="uk-UA" b="1" i="1" dirty="0">
                <a:latin typeface="Bookman Old Style" pitchFamily="18" charset="0"/>
              </a:rPr>
              <a:t/>
            </a:r>
            <a:br>
              <a:rPr lang="uk-UA" b="1" i="1" dirty="0">
                <a:latin typeface="Bookman Old Style" pitchFamily="18" charset="0"/>
              </a:rPr>
            </a:br>
            <a:r>
              <a:rPr lang="uk-UA" b="1" i="1" dirty="0">
                <a:latin typeface="Bookman Old Style" pitchFamily="18" charset="0"/>
              </a:rPr>
              <a:t>В. Кочубей, пишучи листа до гетьмана, зазначає, що не хотів </a:t>
            </a:r>
            <a:r>
              <a:rPr lang="uk-UA" b="1" i="1" dirty="0" smtClean="0">
                <a:latin typeface="Bookman Old Style" pitchFamily="18" charset="0"/>
              </a:rPr>
              <a:t>би заради </a:t>
            </a:r>
            <a:r>
              <a:rPr lang="uk-UA" b="1" i="1" dirty="0">
                <a:latin typeface="Bookman Old Style" pitchFamily="18" charset="0"/>
              </a:rPr>
              <a:t>власної користі жертвувати добрим ім’ям дитини. На це Мазепа, </a:t>
            </a:r>
            <a:r>
              <a:rPr lang="uk-UA" b="1" i="1" dirty="0" smtClean="0">
                <a:latin typeface="Bookman Old Style" pitchFamily="18" charset="0"/>
              </a:rPr>
              <a:t>відповів, що Кочубеєві</a:t>
            </a:r>
            <a:r>
              <a:rPr lang="uk-UA" b="1" i="1" dirty="0">
                <a:latin typeface="Bookman Old Style" pitchFamily="18" charset="0"/>
              </a:rPr>
              <a:t>, як батькові, нічого було соромитися і тривожитися, бо його дитина пішла до гетьмана, а не </a:t>
            </a:r>
            <a:r>
              <a:rPr lang="uk-UA" b="1" i="1" dirty="0" smtClean="0">
                <a:latin typeface="Bookman Old Style" pitchFamily="18" charset="0"/>
              </a:rPr>
              <a:t>кудись.</a:t>
            </a:r>
            <a:endParaRPr lang="uk-UA" b="1" i="1" dirty="0">
              <a:latin typeface="Bookman Old Style" pitchFamily="18" charset="0"/>
            </a:endParaRPr>
          </a:p>
        </p:txBody>
      </p:sp>
      <p:pic>
        <p:nvPicPr>
          <p:cNvPr id="8" name="Picture 7" descr="https://1.bp.blogspot.com/-yNUVJ8MgcO8/WqUDQWOlIfI/AAAAAAAAMUs/OWfhTA0hno8hO0z2itJXl8OetUsQ08Z-gCLcBGAs/s320/03.jpg"/>
          <p:cNvPicPr>
            <a:picLocks noChangeAspect="1" noChangeArrowheads="1"/>
          </p:cNvPicPr>
          <p:nvPr/>
        </p:nvPicPr>
        <p:blipFill rotWithShape="1">
          <a:blip r:embed="rId5">
            <a:extLst>
              <a:ext uri="{28A0092B-C50C-407E-A947-70E740481C1C}">
                <a14:useLocalDpi xmlns:a14="http://schemas.microsoft.com/office/drawing/2010/main" val="0"/>
              </a:ext>
            </a:extLst>
          </a:blip>
          <a:srcRect l="12571" t="10805" r="11259" b="11733"/>
          <a:stretch/>
        </p:blipFill>
        <p:spPr bwMode="auto">
          <a:xfrm>
            <a:off x="9990161" y="160338"/>
            <a:ext cx="1951630" cy="23610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9" name="Picture 2" descr="Іван Мазепа: легенда за життя - Інститут Просвіти"/>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977" b="96655" l="9973" r="89937">
                        <a14:foregroundMark x1="39802" y1="27465" x2="39802" y2="27465"/>
                        <a14:foregroundMark x1="41240" y1="29636" x2="38904" y2="30516"/>
                        <a14:foregroundMark x1="28122" y1="36326" x2="29919" y2="38498"/>
                        <a14:foregroundMark x1="33693" y1="34507" x2="34142" y2="33568"/>
                        <a14:foregroundMark x1="36478" y1="28697" x2="37916" y2="28052"/>
                        <a14:foregroundMark x1="45463" y1="26232" x2="45463" y2="26232"/>
                        <a14:foregroundMark x1="38365" y1="25939" x2="38365" y2="25939"/>
                        <a14:foregroundMark x1="32794" y1="28404" x2="32794" y2="30516"/>
                        <a14:foregroundMark x1="45463" y1="41843" x2="45463" y2="44014"/>
                        <a14:foregroundMark x1="44924" y1="51643" x2="55256" y2="51643"/>
                        <a14:foregroundMark x1="80593" y1="49824" x2="81042" y2="48592"/>
                        <a14:foregroundMark x1="79605" y1="41549" x2="79605" y2="41549"/>
                        <a14:foregroundMark x1="77718" y1="39378" x2="77718" y2="39378"/>
                        <a14:foregroundMark x1="78257" y1="43662" x2="78257" y2="43662"/>
                        <a14:foregroundMark x1="80593" y1="41549" x2="80593" y2="41549"/>
                        <a14:foregroundMark x1="76819" y1="39085" x2="68374" y2="39085"/>
                        <a14:foregroundMark x1="51033" y1="39085" x2="41689" y2="37852"/>
                        <a14:foregroundMark x1="44474" y1="36033" x2="44474" y2="36033"/>
                        <a14:backgroundMark x1="83288" y1="57629" x2="83288" y2="57629"/>
                        <a14:backgroundMark x1="80234" y1="43838" x2="81222" y2="48063"/>
                        <a14:backgroundMark x1="79874" y1="56279" x2="81222" y2="57629"/>
                        <a14:backgroundMark x1="84996" y1="72124" x2="84996" y2="72124"/>
                        <a14:backgroundMark x1="86343" y1="72124" x2="86343" y2="72124"/>
                        <a14:backgroundMark x1="78886" y1="71655" x2="78886" y2="71655"/>
                      </a14:backgroundRemoval>
                    </a14:imgEffect>
                  </a14:imgLayer>
                </a14:imgProps>
              </a:ext>
              <a:ext uri="{28A0092B-C50C-407E-A947-70E740481C1C}">
                <a14:useLocalDpi xmlns:a14="http://schemas.microsoft.com/office/drawing/2010/main" val="0"/>
              </a:ext>
            </a:extLst>
          </a:blip>
          <a:srcRect/>
          <a:stretch>
            <a:fillRect/>
          </a:stretch>
        </p:blipFill>
        <p:spPr bwMode="auto">
          <a:xfrm>
            <a:off x="8077479" y="1340869"/>
            <a:ext cx="3825363" cy="5856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0662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Похожее изображение"/>
          <p:cNvPicPr>
            <a:picLocks noChangeAspect="1" noChangeArrowheads="1"/>
          </p:cNvPicPr>
          <p:nvPr/>
        </p:nvPicPr>
        <p:blipFill>
          <a:blip r:embed="rId2" cstate="print"/>
          <a:srcRect/>
          <a:stretch>
            <a:fillRect/>
          </a:stretch>
        </p:blipFill>
        <p:spPr bwMode="auto">
          <a:xfrm flipH="1">
            <a:off x="5864771" y="3276600"/>
            <a:ext cx="3908801" cy="3942640"/>
          </a:xfrm>
          <a:prstGeom prst="rect">
            <a:avLst/>
          </a:prstGeom>
          <a:noFill/>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pic>
        <p:nvPicPr>
          <p:cNvPr id="9" name="Picture 3" descr="C:\Users\Дом\Downloads\photo.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3231" l="3000" r="90000">
                        <a14:foregroundMark x1="47800" y1="14769" x2="48800" y2="16923"/>
                        <a14:foregroundMark x1="52600" y1="30462" x2="52600" y2="37231"/>
                        <a14:foregroundMark x1="68600" y1="41846" x2="68600" y2="41846"/>
                        <a14:foregroundMark x1="70400" y1="37231" x2="70400" y2="37231"/>
                        <a14:foregroundMark x1="38800" y1="12000" x2="38800" y2="12000"/>
                        <a14:foregroundMark x1="38000" y1="6769" x2="38000" y2="6769"/>
                        <a14:foregroundMark x1="38000" y1="6769" x2="36600" y2="15077"/>
                        <a14:foregroundMark x1="28200" y1="17846" x2="28200" y2="17846"/>
                        <a14:foregroundMark x1="28600" y1="12923" x2="28600" y2="12923"/>
                        <a14:foregroundMark x1="28600" y1="11077" x2="28600" y2="11077"/>
                        <a14:foregroundMark x1="38800" y1="87692" x2="38800" y2="87692"/>
                        <a14:foregroundMark x1="28200" y1="87692" x2="28200" y2="87692"/>
                        <a14:foregroundMark x1="23600" y1="88308" x2="23600" y2="88308"/>
                        <a14:foregroundMark x1="20800" y1="90462" x2="24400" y2="90462"/>
                        <a14:foregroundMark x1="38000" y1="90462" x2="38000" y2="90462"/>
                        <a14:foregroundMark x1="41400" y1="90462" x2="43400" y2="90462"/>
                        <a14:foregroundMark x1="35000" y1="89231" x2="35000" y2="89231"/>
                        <a14:foregroundMark x1="87000" y1="60000" x2="87000" y2="60000"/>
                        <a14:foregroundMark x1="87000" y1="45538" x2="87000" y2="45538"/>
                        <a14:foregroundMark x1="85800" y1="34154" x2="85800" y2="34154"/>
                        <a14:foregroundMark x1="85800" y1="33231" x2="85000" y2="33538"/>
                        <a14:foregroundMark x1="83200" y1="53846" x2="83400" y2="56615"/>
                        <a14:foregroundMark x1="85400" y1="59692" x2="86600" y2="68308"/>
                        <a14:foregroundMark x1="87000" y1="70462" x2="87000" y2="72000"/>
                        <a14:foregroundMark x1="66200" y1="39692" x2="65400" y2="39692"/>
                        <a14:foregroundMark x1="65200" y1="37231" x2="65200" y2="37231"/>
                        <a14:foregroundMark x1="69200" y1="34154" x2="69200" y2="34154"/>
                        <a14:foregroundMark x1="72600" y1="28615" x2="69400" y2="28615"/>
                        <a14:foregroundMark x1="68800" y1="28615" x2="66600" y2="34154"/>
                        <a14:foregroundMark x1="17600" y1="30462" x2="17600" y2="30462"/>
                        <a14:foregroundMark x1="16800" y1="39692" x2="16800" y2="39692"/>
                      </a14:backgroundRemoval>
                    </a14:imgEffect>
                  </a14:imgLayer>
                </a14:imgProps>
              </a:ext>
              <a:ext uri="{28A0092B-C50C-407E-A947-70E740481C1C}">
                <a14:useLocalDpi xmlns:a14="http://schemas.microsoft.com/office/drawing/2010/main" val="0"/>
              </a:ext>
            </a:extLst>
          </a:blip>
          <a:srcRect/>
          <a:stretch>
            <a:fillRect/>
          </a:stretch>
        </p:blipFill>
        <p:spPr bwMode="auto">
          <a:xfrm>
            <a:off x="7283669" y="3649189"/>
            <a:ext cx="4738430" cy="35700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Похожее изображение"/>
          <p:cNvPicPr>
            <a:picLocks noChangeAspect="1" noChangeArrowheads="1"/>
          </p:cNvPicPr>
          <p:nvPr/>
        </p:nvPicPr>
        <p:blipFill>
          <a:blip r:embed="rId2" cstate="print"/>
          <a:srcRect/>
          <a:stretch>
            <a:fillRect/>
          </a:stretch>
        </p:blipFill>
        <p:spPr bwMode="auto">
          <a:xfrm flipH="1">
            <a:off x="7927322" y="1340069"/>
            <a:ext cx="4563712" cy="4727160"/>
          </a:xfrm>
          <a:prstGeom prst="rect">
            <a:avLst/>
          </a:prstGeom>
          <a:noFill/>
        </p:spPr>
      </p:pic>
      <p:pic>
        <p:nvPicPr>
          <p:cNvPr id="16" name="Picture 8" descr="C:\Users\User\Desktop\artage-io-thumb-6bc1fc0bd5939dcb45f936430d14ee4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7439025" y="5520907"/>
            <a:ext cx="1204362" cy="134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C:\Users\User\Desktop\artage-io-thumb-6bc1fc0bd5939dcb45f936430d14ee4c.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17504" y="6058609"/>
            <a:ext cx="1002300" cy="79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descr="C:\Users\User\Desktop\artage-io-thumb-6bc1fc0bd5939dcb45f936430d14ee4c.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490990" y="5325492"/>
            <a:ext cx="1013007" cy="1532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8" descr="C:\Users\User\Desktop\artage-io-thumb-6bc1fc0bd5939dcb45f936430d14ee4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0818654" y="3579460"/>
            <a:ext cx="1434420" cy="33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descr="C:\Users\User\Desktop\artage-io-thumb-6bc1fc0bd5939dcb45f936430d14ee4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9229646" y="6091745"/>
            <a:ext cx="1087858" cy="79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Похожее изображение"/>
          <p:cNvPicPr>
            <a:picLocks noChangeAspect="1" noChangeArrowheads="1"/>
          </p:cNvPicPr>
          <p:nvPr/>
        </p:nvPicPr>
        <p:blipFill>
          <a:blip r:embed="rId2" cstate="print"/>
          <a:srcRect/>
          <a:stretch>
            <a:fillRect/>
          </a:stretch>
        </p:blipFill>
        <p:spPr bwMode="auto">
          <a:xfrm flipH="1">
            <a:off x="5844489" y="4180425"/>
            <a:ext cx="2196717" cy="1602955"/>
          </a:xfrm>
          <a:prstGeom prst="rect">
            <a:avLst/>
          </a:prstGeom>
          <a:noFill/>
        </p:spPr>
      </p:pic>
      <p:sp>
        <p:nvSpPr>
          <p:cNvPr id="23" name="Прямоугольник 22"/>
          <p:cNvSpPr/>
          <p:nvPr/>
        </p:nvSpPr>
        <p:spPr>
          <a:xfrm>
            <a:off x="1478885" y="4081135"/>
            <a:ext cx="4212467" cy="2585323"/>
          </a:xfrm>
          <a:prstGeom prst="rect">
            <a:avLst/>
          </a:prstGeom>
        </p:spPr>
        <p:txBody>
          <a:bodyPr wrap="square">
            <a:spAutoFit/>
          </a:bodyPr>
          <a:lstStyle/>
          <a:p>
            <a:pPr algn="ctr"/>
            <a:r>
              <a:rPr lang="uk-UA" b="1" i="1" dirty="0" smtClean="0">
                <a:latin typeface="Bookman Old Style" pitchFamily="18" charset="0"/>
              </a:rPr>
              <a:t>Насправді </a:t>
            </a:r>
            <a:r>
              <a:rPr lang="uk-UA" b="1" i="1" dirty="0">
                <a:latin typeface="Bookman Old Style" pitchFamily="18" charset="0"/>
              </a:rPr>
              <a:t>ж генеральний </a:t>
            </a:r>
            <a:r>
              <a:rPr lang="uk-UA" b="1" i="1" dirty="0" smtClean="0">
                <a:latin typeface="Bookman Old Style" pitchFamily="18" charset="0"/>
              </a:rPr>
              <a:t>суддя  </a:t>
            </a:r>
            <a:r>
              <a:rPr lang="uk-UA" b="1" i="1" dirty="0">
                <a:latin typeface="Bookman Old Style" pitchFamily="18" charset="0"/>
              </a:rPr>
              <a:t>Василь </a:t>
            </a:r>
            <a:r>
              <a:rPr lang="uk-UA" b="1" i="1" dirty="0" err="1">
                <a:latin typeface="Bookman Old Style" pitchFamily="18" charset="0"/>
              </a:rPr>
              <a:t>Чуйкевич</a:t>
            </a:r>
            <a:r>
              <a:rPr lang="uk-UA" b="1" i="1" dirty="0">
                <a:latin typeface="Bookman Old Style" pitchFamily="18" charset="0"/>
              </a:rPr>
              <a:t> у 1707 році одружив свого сина Семена </a:t>
            </a:r>
            <a:r>
              <a:rPr lang="uk-UA" b="1" i="1" dirty="0" err="1">
                <a:latin typeface="Bookman Old Style" pitchFamily="18" charset="0"/>
              </a:rPr>
              <a:t>Чуйкевича</a:t>
            </a:r>
            <a:r>
              <a:rPr lang="uk-UA" b="1" i="1" dirty="0">
                <a:latin typeface="Bookman Old Style" pitchFamily="18" charset="0"/>
              </a:rPr>
              <a:t> з однією з дочок </a:t>
            </a:r>
            <a:r>
              <a:rPr lang="uk-UA" b="1" i="1" dirty="0" err="1">
                <a:latin typeface="Bookman Old Style" pitchFamily="18" charset="0"/>
              </a:rPr>
              <a:t>Кочубеїв</a:t>
            </a:r>
            <a:r>
              <a:rPr lang="uk-UA" b="1" i="1" dirty="0">
                <a:latin typeface="Bookman Old Style" pitchFamily="18" charset="0"/>
              </a:rPr>
              <a:t>. У «Родоводі дворян </a:t>
            </a:r>
            <a:r>
              <a:rPr lang="uk-UA" b="1" i="1" dirty="0" err="1">
                <a:latin typeface="Bookman Old Style" pitchFamily="18" charset="0"/>
              </a:rPr>
              <a:t>Чуйкевичів</a:t>
            </a:r>
            <a:r>
              <a:rPr lang="uk-UA" b="1" i="1" dirty="0">
                <a:latin typeface="Bookman Old Style" pitchFamily="18" charset="0"/>
              </a:rPr>
              <a:t>» зазначається, що це була Мотря, хрещениця </a:t>
            </a:r>
            <a:r>
              <a:rPr lang="uk-UA" b="1" i="1" dirty="0" smtClean="0">
                <a:latin typeface="Bookman Old Style" pitchFamily="18" charset="0"/>
              </a:rPr>
              <a:t>             О</a:t>
            </a:r>
            <a:r>
              <a:rPr lang="uk-UA" b="1" i="1" dirty="0">
                <a:latin typeface="Bookman Old Style" pitchFamily="18" charset="0"/>
              </a:rPr>
              <a:t>. Лазаревський піддав сумніву це твердження. </a:t>
            </a:r>
          </a:p>
        </p:txBody>
      </p:sp>
      <p:pic>
        <p:nvPicPr>
          <p:cNvPr id="24" name="Picture 2" descr="➤ Дубовичі. Резиденція Кочубеїв Цікаві місця • Пам'ятки • Що подивитись у  Дубовичі. Резиденція Кочубеїв?"/>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61363" y="160338"/>
            <a:ext cx="3143440" cy="20918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714498" y="312737"/>
            <a:ext cx="6326708" cy="3416320"/>
          </a:xfrm>
          <a:prstGeom prst="rect">
            <a:avLst/>
          </a:prstGeom>
        </p:spPr>
        <p:txBody>
          <a:bodyPr wrap="square">
            <a:spAutoFit/>
          </a:bodyPr>
          <a:lstStyle/>
          <a:p>
            <a:pPr algn="ctr"/>
            <a:r>
              <a:rPr lang="uk-UA" b="1" i="1" dirty="0">
                <a:latin typeface="Bookman Old Style" pitchFamily="18" charset="0"/>
              </a:rPr>
              <a:t>Є кілька версій щодо подальшої долі обраниці гетьмана. Перекази про її самітництво у хаті на полтавському хуторі Іскри, самогубство (втопилась у батуринському ставку), божевілля або перебування черницею у </a:t>
            </a:r>
            <a:r>
              <a:rPr lang="uk-UA" b="1" i="1" dirty="0" err="1">
                <a:latin typeface="Bookman Old Style" pitchFamily="18" charset="0"/>
              </a:rPr>
              <a:t>Пушкарівському</a:t>
            </a:r>
            <a:r>
              <a:rPr lang="uk-UA" b="1" i="1" dirty="0">
                <a:latin typeface="Bookman Old Style" pitchFamily="18" charset="0"/>
              </a:rPr>
              <a:t> монастирі поблизу Полтави здебільшого літературного, народно-міфологічного походження .</a:t>
            </a:r>
          </a:p>
          <a:p>
            <a:pPr algn="ctr"/>
            <a:r>
              <a:rPr lang="uk-UA" b="1" i="1" dirty="0">
                <a:latin typeface="Bookman Old Style" pitchFamily="18" charset="0"/>
              </a:rPr>
              <a:t>П. Кропива вважає, що Мотря у 1707 році вийшла заміж за генерального суддю </a:t>
            </a:r>
            <a:r>
              <a:rPr lang="uk-UA" b="1" i="1" dirty="0" err="1">
                <a:latin typeface="Bookman Old Style" pitchFamily="18" charset="0"/>
              </a:rPr>
              <a:t>Чуйкевича</a:t>
            </a:r>
            <a:r>
              <a:rPr lang="uk-UA" b="1" i="1" dirty="0">
                <a:latin typeface="Bookman Old Style" pitchFamily="18" charset="0"/>
              </a:rPr>
              <a:t>, письменник Б. Лепкий — за Івана </a:t>
            </a:r>
            <a:r>
              <a:rPr lang="uk-UA" b="1" i="1" dirty="0" err="1">
                <a:latin typeface="Bookman Old Style" pitchFamily="18" charset="0"/>
              </a:rPr>
              <a:t>Чуйкевича</a:t>
            </a:r>
            <a:r>
              <a:rPr lang="uk-UA" b="1" i="1" dirty="0">
                <a:latin typeface="Bookman Old Style" pitchFamily="18" charset="0"/>
              </a:rPr>
              <a:t>. </a:t>
            </a:r>
          </a:p>
        </p:txBody>
      </p:sp>
      <p:pic>
        <p:nvPicPr>
          <p:cNvPr id="25" name="Picture 4" descr="Похожее изображение"/>
          <p:cNvPicPr>
            <a:picLocks noChangeAspect="1" noChangeArrowheads="1"/>
          </p:cNvPicPr>
          <p:nvPr/>
        </p:nvPicPr>
        <p:blipFill>
          <a:blip r:embed="rId2" cstate="print"/>
          <a:srcRect/>
          <a:stretch>
            <a:fillRect/>
          </a:stretch>
        </p:blipFill>
        <p:spPr bwMode="auto">
          <a:xfrm flipH="1">
            <a:off x="5673287" y="5290267"/>
            <a:ext cx="2196717" cy="1602955"/>
          </a:xfrm>
          <a:prstGeom prst="rect">
            <a:avLst/>
          </a:prstGeom>
          <a:noFill/>
        </p:spPr>
      </p:pic>
    </p:spTree>
    <p:extLst>
      <p:ext uri="{BB962C8B-B14F-4D97-AF65-F5344CB8AC3E}">
        <p14:creationId xmlns:p14="http://schemas.microsoft.com/office/powerpoint/2010/main" val="7229455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AutoShape 2" descr="Кохання гетьмана Мазепи | SPADOK.ORG.UA"/>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8" name="AutoShape 4" descr="Іван Мазепа з коханням свого життя – Мотрею Кочубей"/>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9" name="AutoShape 9" descr="https://zbruc.eu/sites/default/files/images/2021/10/z1635576678a237i.jpg"/>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0250" name="Picture 10" descr="C:\Users\Дом\Downloads\z1635576678a237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175" y="7937"/>
            <a:ext cx="554654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6802933" y="4263552"/>
            <a:ext cx="5254389" cy="1631216"/>
          </a:xfrm>
          <a:prstGeom prst="rect">
            <a:avLst/>
          </a:prstGeom>
        </p:spPr>
        <p:txBody>
          <a:bodyPr wrap="square">
            <a:spAutoFit/>
          </a:bodyPr>
          <a:lstStyle/>
          <a:p>
            <a:pPr algn="ctr"/>
            <a:r>
              <a:rPr lang="uk-UA" sz="2000" b="1" i="1" dirty="0">
                <a:latin typeface="Bookman Old Style" pitchFamily="18" charset="0"/>
              </a:rPr>
              <a:t>Спробуймо детальніше з’ясувати </a:t>
            </a:r>
            <a:r>
              <a:rPr lang="uk-UA" sz="2000" b="1" i="1" dirty="0" smtClean="0">
                <a:latin typeface="Bookman Old Style" pitchFamily="18" charset="0"/>
              </a:rPr>
              <a:t>згадане, переглянувши  фільм </a:t>
            </a:r>
            <a:r>
              <a:rPr lang="uk-UA" sz="2000" b="1" i="1" dirty="0" smtClean="0">
                <a:solidFill>
                  <a:srgbClr val="0000CC"/>
                </a:solidFill>
                <a:latin typeface="Bookman Old Style" pitchFamily="18" charset="0"/>
              </a:rPr>
              <a:t>«Іс</a:t>
            </a:r>
            <a:r>
              <a:rPr lang="ru-RU" sz="2000" b="1" i="1" dirty="0" smtClean="0">
                <a:solidFill>
                  <a:srgbClr val="0000CC"/>
                </a:solidFill>
                <a:latin typeface="Bookman Old Style" pitchFamily="18" charset="0"/>
              </a:rPr>
              <a:t>торія </a:t>
            </a:r>
            <a:r>
              <a:rPr lang="ru-RU" sz="2000" b="1" i="1" dirty="0">
                <a:solidFill>
                  <a:srgbClr val="0000CC"/>
                </a:solidFill>
                <a:latin typeface="Bookman Old Style" pitchFamily="18" charset="0"/>
              </a:rPr>
              <a:t>запізнілого кохання Гетьмана Івана Мазепи до його хрещениці </a:t>
            </a:r>
            <a:r>
              <a:rPr lang="ru-RU" sz="2000" b="1" i="1" dirty="0" smtClean="0">
                <a:solidFill>
                  <a:srgbClr val="0000CC"/>
                </a:solidFill>
                <a:latin typeface="Bookman Old Style" pitchFamily="18" charset="0"/>
              </a:rPr>
              <a:t>Мотрі»</a:t>
            </a:r>
            <a:endParaRPr lang="uk-UA" sz="2000" b="1" i="1" dirty="0">
              <a:solidFill>
                <a:srgbClr val="0000CC"/>
              </a:solidFill>
              <a:latin typeface="Bookman Old Style" pitchFamily="18" charset="0"/>
            </a:endParaRPr>
          </a:p>
        </p:txBody>
      </p:sp>
      <p:pic>
        <p:nvPicPr>
          <p:cNvPr id="12" name="Picture 6" descr="https://3.bp.blogspot.com/-t2mmqreMEjY/WqUDY5ZxknI/AAAAAAAAMUw/X1oSUjNg0Rsoxvh2FuMzsBl4cV4Bv6cwQCLcBGAs/s1600/04.pn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38" b="99375" l="0" r="100000"/>
                    </a14:imgEffect>
                  </a14:imgLayer>
                </a14:imgProps>
              </a:ext>
              <a:ext uri="{28A0092B-C50C-407E-A947-70E740481C1C}">
                <a14:useLocalDpi xmlns:a14="http://schemas.microsoft.com/office/drawing/2010/main" val="0"/>
              </a:ext>
            </a:extLst>
          </a:blip>
          <a:srcRect/>
          <a:stretch>
            <a:fillRect/>
          </a:stretch>
        </p:blipFill>
        <p:spPr bwMode="auto">
          <a:xfrm>
            <a:off x="7246961" y="187705"/>
            <a:ext cx="3875017" cy="412020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Картинки по запросу анімація кінокамера">
            <a:hlinkClick r:id="rId7" action="ppaction://hlinkfile"/>
          </p:cNvPr>
          <p:cNvPicPr>
            <a:picLocks noChangeAspect="1" noChangeArrowheads="1"/>
          </p:cNvPicPr>
          <p:nvPr/>
        </p:nvPicPr>
        <p:blipFill>
          <a:blip r:embed="rId8" cstate="print">
            <a:duotone>
              <a:prstClr val="black"/>
              <a:schemeClr val="accent5">
                <a:tint val="45000"/>
                <a:satMod val="400000"/>
              </a:schemeClr>
            </a:duotone>
            <a:extLst/>
          </a:blip>
          <a:srcRect/>
          <a:stretch>
            <a:fillRect/>
          </a:stretch>
        </p:blipFill>
        <p:spPr bwMode="auto">
          <a:xfrm>
            <a:off x="8900653" y="5894768"/>
            <a:ext cx="861415" cy="896271"/>
          </a:xfrm>
          <a:prstGeom prst="rect">
            <a:avLst/>
          </a:prstGeom>
          <a:noFill/>
        </p:spPr>
      </p:pic>
    </p:spTree>
    <p:extLst>
      <p:ext uri="{BB962C8B-B14F-4D97-AF65-F5344CB8AC3E}">
        <p14:creationId xmlns:p14="http://schemas.microsoft.com/office/powerpoint/2010/main" val="13686120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6" name="Прямоугольник 5"/>
          <p:cNvSpPr/>
          <p:nvPr/>
        </p:nvSpPr>
        <p:spPr>
          <a:xfrm>
            <a:off x="1666733" y="135271"/>
            <a:ext cx="9647261" cy="2862322"/>
          </a:xfrm>
          <a:prstGeom prst="rect">
            <a:avLst/>
          </a:prstGeom>
        </p:spPr>
        <p:txBody>
          <a:bodyPr wrap="square">
            <a:spAutoFit/>
          </a:bodyPr>
          <a:lstStyle/>
          <a:p>
            <a:pPr algn="ctr"/>
            <a:r>
              <a:rPr lang="ru-RU" b="1" i="1" dirty="0">
                <a:latin typeface="Bookman Old Style" pitchFamily="18" charset="0"/>
              </a:rPr>
              <a:t>Деякий час коханці таємно листувалися, зокрема, у своїх листах вона скаржилася на матір, називаючи її мучителькою. Згодом Мотрю віддали заміж за Івана Чуйкевича (за іншими даними </a:t>
            </a:r>
            <a:r>
              <a:rPr lang="ru-RU" b="1" i="1" u="sng" dirty="0">
                <a:latin typeface="Bookman Old Style" pitchFamily="18" charset="0"/>
                <a:hlinkClick r:id="rId4" tooltip="Семен Васильович Чуйкевич"/>
              </a:rPr>
              <a:t>Семена Чуйкевича</a:t>
            </a:r>
            <a:r>
              <a:rPr lang="ru-RU" b="1" i="1" dirty="0">
                <a:latin typeface="Bookman Old Style" pitchFamily="18" charset="0"/>
              </a:rPr>
              <a:t>).</a:t>
            </a:r>
            <a:endParaRPr lang="uk-UA" b="1" i="1" dirty="0">
              <a:latin typeface="Bookman Old Style" pitchFamily="18" charset="0"/>
            </a:endParaRPr>
          </a:p>
          <a:p>
            <a:pPr algn="ctr"/>
            <a:r>
              <a:rPr lang="ru-RU" b="1" i="1" dirty="0">
                <a:latin typeface="Bookman Old Style" pitchFamily="18" charset="0"/>
              </a:rPr>
              <a:t>Після зради і страти Василя Кочубея </a:t>
            </a:r>
            <a:r>
              <a:rPr lang="ru-RU" b="1" i="1" u="sng" dirty="0">
                <a:latin typeface="Bookman Old Style" pitchFamily="18" charset="0"/>
                <a:hlinkClick r:id="rId5" tooltip="1708"/>
              </a:rPr>
              <a:t>1708</a:t>
            </a:r>
            <a:r>
              <a:rPr lang="ru-RU" b="1" i="1" dirty="0">
                <a:latin typeface="Bookman Old Style" pitchFamily="18" charset="0"/>
              </a:rPr>
              <a:t> року Чуйкевич з Мотрею залишилися на боці Мазепи. </a:t>
            </a:r>
            <a:r>
              <a:rPr lang="ru-RU" b="1" i="1" u="sng" dirty="0">
                <a:latin typeface="Bookman Old Style" pitchFamily="18" charset="0"/>
                <a:hlinkClick r:id="rId6" tooltip="1709"/>
              </a:rPr>
              <a:t>1709</a:t>
            </a:r>
            <a:r>
              <a:rPr lang="ru-RU" b="1" i="1" dirty="0">
                <a:latin typeface="Bookman Old Style" pitchFamily="18" charset="0"/>
              </a:rPr>
              <a:t> року вони потрапили до московського полону, але були </a:t>
            </a:r>
            <a:r>
              <a:rPr lang="ru-RU" b="1" i="1" dirty="0" err="1">
                <a:latin typeface="Bookman Old Style" pitchFamily="18" charset="0"/>
              </a:rPr>
              <a:t>помилувані</a:t>
            </a:r>
            <a:r>
              <a:rPr lang="ru-RU" b="1" i="1" dirty="0">
                <a:latin typeface="Bookman Old Style" pitchFamily="18" charset="0"/>
              </a:rPr>
              <a:t> </a:t>
            </a:r>
            <a:r>
              <a:rPr lang="ru-RU" b="1" i="1" dirty="0" smtClean="0">
                <a:latin typeface="Bookman Old Style" pitchFamily="18" charset="0"/>
              </a:rPr>
              <a:t> як </a:t>
            </a:r>
            <a:r>
              <a:rPr lang="ru-RU" b="1" i="1" dirty="0">
                <a:latin typeface="Bookman Old Style" pitchFamily="18" charset="0"/>
              </a:rPr>
              <a:t>родичі покійного Кочубея. За вироком суду Івана Чуйкевича заслали у Сибір; Мотря пішла за ним. За однією версією, після смерті чоловіка Мотря повернулася на батьківщину і дожила віку у </a:t>
            </a:r>
            <a:r>
              <a:rPr lang="ru-RU" b="1" i="1" u="sng" dirty="0">
                <a:latin typeface="Bookman Old Style" pitchFamily="18" charset="0"/>
                <a:hlinkClick r:id="rId7" tooltip="Пушкарівський Вознесенський монастир"/>
              </a:rPr>
              <a:t>Вознесенському жіночому монастирі</a:t>
            </a:r>
            <a:r>
              <a:rPr lang="ru-RU" b="1" i="1" dirty="0">
                <a:latin typeface="Bookman Old Style" pitchFamily="18" charset="0"/>
              </a:rPr>
              <a:t> в </a:t>
            </a:r>
            <a:r>
              <a:rPr lang="ru-RU" b="1" i="1" u="sng" dirty="0">
                <a:latin typeface="Bookman Old Style" pitchFamily="18" charset="0"/>
                <a:hlinkClick r:id="rId8" tooltip="Пушкарівка (Полтавський район)"/>
              </a:rPr>
              <a:t>Пушкарівці</a:t>
            </a:r>
            <a:r>
              <a:rPr lang="ru-RU" b="1" i="1" dirty="0">
                <a:latin typeface="Bookman Old Style" pitchFamily="18" charset="0"/>
              </a:rPr>
              <a:t> під </a:t>
            </a:r>
            <a:r>
              <a:rPr lang="ru-RU" b="1" i="1" u="sng" dirty="0">
                <a:latin typeface="Bookman Old Style" pitchFamily="18" charset="0"/>
                <a:hlinkClick r:id="rId9" tooltip="Полтава"/>
              </a:rPr>
              <a:t>Полтавою</a:t>
            </a:r>
            <a:r>
              <a:rPr lang="ru-RU" b="1" i="1" dirty="0">
                <a:latin typeface="Bookman Old Style" pitchFamily="18" charset="0"/>
              </a:rPr>
              <a:t>. </a:t>
            </a:r>
            <a:endParaRPr lang="uk-UA" b="1" i="1" dirty="0">
              <a:latin typeface="Bookman Old Style" pitchFamily="18" charset="0"/>
            </a:endParaRPr>
          </a:p>
        </p:txBody>
      </p:sp>
      <p:pic>
        <p:nvPicPr>
          <p:cNvPr id="9" name="Picture 3" descr="C:\Users\Дом\Downloads\photo.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3231" l="3000" r="90000">
                        <a14:foregroundMark x1="47800" y1="14769" x2="48800" y2="16923"/>
                        <a14:foregroundMark x1="52600" y1="30462" x2="52600" y2="37231"/>
                        <a14:foregroundMark x1="68600" y1="41846" x2="68600" y2="41846"/>
                        <a14:foregroundMark x1="70400" y1="37231" x2="70400" y2="37231"/>
                        <a14:foregroundMark x1="38800" y1="12000" x2="38800" y2="12000"/>
                        <a14:foregroundMark x1="38000" y1="6769" x2="38000" y2="6769"/>
                        <a14:foregroundMark x1="38000" y1="6769" x2="36600" y2="15077"/>
                        <a14:foregroundMark x1="28200" y1="17846" x2="28200" y2="17846"/>
                        <a14:foregroundMark x1="28600" y1="12923" x2="28600" y2="12923"/>
                        <a14:foregroundMark x1="28600" y1="11077" x2="28600" y2="11077"/>
                        <a14:foregroundMark x1="38800" y1="87692" x2="38800" y2="87692"/>
                        <a14:foregroundMark x1="28200" y1="87692" x2="28200" y2="87692"/>
                        <a14:foregroundMark x1="23600" y1="88308" x2="23600" y2="88308"/>
                        <a14:foregroundMark x1="20800" y1="90462" x2="24400" y2="90462"/>
                        <a14:foregroundMark x1="38000" y1="90462" x2="38000" y2="90462"/>
                        <a14:foregroundMark x1="41400" y1="90462" x2="43400" y2="90462"/>
                        <a14:foregroundMark x1="35000" y1="89231" x2="35000" y2="89231"/>
                        <a14:foregroundMark x1="87000" y1="60000" x2="87000" y2="60000"/>
                        <a14:foregroundMark x1="87000" y1="45538" x2="87000" y2="45538"/>
                        <a14:foregroundMark x1="85800" y1="34154" x2="85800" y2="34154"/>
                        <a14:foregroundMark x1="85800" y1="33231" x2="85000" y2="33538"/>
                        <a14:foregroundMark x1="83200" y1="53846" x2="83400" y2="56615"/>
                        <a14:foregroundMark x1="85400" y1="59692" x2="86600" y2="68308"/>
                        <a14:foregroundMark x1="87000" y1="70462" x2="87000" y2="72000"/>
                        <a14:foregroundMark x1="66200" y1="39692" x2="65400" y2="39692"/>
                        <a14:foregroundMark x1="65200" y1="37231" x2="65200" y2="37231"/>
                        <a14:foregroundMark x1="69200" y1="34154" x2="69200" y2="34154"/>
                        <a14:foregroundMark x1="72600" y1="28615" x2="69400" y2="28615"/>
                        <a14:foregroundMark x1="68800" y1="28615" x2="66600" y2="34154"/>
                        <a14:foregroundMark x1="17600" y1="30462" x2="17600" y2="30462"/>
                        <a14:foregroundMark x1="16800" y1="39692" x2="16800" y2="39692"/>
                      </a14:backgroundRemoval>
                    </a14:imgEffect>
                  </a14:imgLayer>
                </a14:imgProps>
              </a:ext>
              <a:ext uri="{28A0092B-C50C-407E-A947-70E740481C1C}">
                <a14:useLocalDpi xmlns:a14="http://schemas.microsoft.com/office/drawing/2010/main" val="0"/>
              </a:ext>
            </a:extLst>
          </a:blip>
          <a:srcRect/>
          <a:stretch>
            <a:fillRect/>
          </a:stretch>
        </p:blipFill>
        <p:spPr bwMode="auto">
          <a:xfrm>
            <a:off x="6741993" y="3506314"/>
            <a:ext cx="5280107" cy="35700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C:\Users\User\Desktop\artage-io-thumb-6bc1fc0bd5939dcb45f936430d14ee4c.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10757579" y="3546324"/>
            <a:ext cx="1434420" cy="33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Похожее изображение"/>
          <p:cNvPicPr>
            <a:picLocks noChangeAspect="1" noChangeArrowheads="1"/>
          </p:cNvPicPr>
          <p:nvPr/>
        </p:nvPicPr>
        <p:blipFill>
          <a:blip r:embed="rId13" cstate="print"/>
          <a:srcRect/>
          <a:stretch>
            <a:fillRect/>
          </a:stretch>
        </p:blipFill>
        <p:spPr bwMode="auto">
          <a:xfrm flipH="1">
            <a:off x="8925636" y="2374137"/>
            <a:ext cx="3565398" cy="3693092"/>
          </a:xfrm>
          <a:prstGeom prst="rect">
            <a:avLst/>
          </a:prstGeom>
          <a:noFill/>
        </p:spPr>
      </p:pic>
      <p:pic>
        <p:nvPicPr>
          <p:cNvPr id="13" name="Picture 4" descr="Похожее изображение"/>
          <p:cNvPicPr>
            <a:picLocks noChangeAspect="1" noChangeArrowheads="1"/>
          </p:cNvPicPr>
          <p:nvPr/>
        </p:nvPicPr>
        <p:blipFill>
          <a:blip r:embed="rId13" cstate="print"/>
          <a:srcRect/>
          <a:stretch>
            <a:fillRect/>
          </a:stretch>
        </p:blipFill>
        <p:spPr bwMode="auto">
          <a:xfrm flipH="1">
            <a:off x="5038299" y="4596516"/>
            <a:ext cx="2694139" cy="2790629"/>
          </a:xfrm>
          <a:prstGeom prst="rect">
            <a:avLst/>
          </a:prstGeom>
          <a:noFill/>
        </p:spPr>
      </p:pic>
      <p:sp>
        <p:nvSpPr>
          <p:cNvPr id="15" name="Прямоугольник 14"/>
          <p:cNvSpPr/>
          <p:nvPr/>
        </p:nvSpPr>
        <p:spPr>
          <a:xfrm>
            <a:off x="1367540" y="3530582"/>
            <a:ext cx="4772168" cy="2862322"/>
          </a:xfrm>
          <a:prstGeom prst="rect">
            <a:avLst/>
          </a:prstGeom>
        </p:spPr>
        <p:txBody>
          <a:bodyPr wrap="square">
            <a:spAutoFit/>
          </a:bodyPr>
          <a:lstStyle/>
          <a:p>
            <a:pPr algn="ctr"/>
            <a:r>
              <a:rPr lang="uk-UA" b="1" i="1" dirty="0" smtClean="0">
                <a:latin typeface="Bookman Old Style" pitchFamily="18" charset="0"/>
              </a:rPr>
              <a:t>За іншою гіпотезою, З 1733 по 1736 рік ігуменею в </a:t>
            </a:r>
            <a:r>
              <a:rPr lang="uk-UA" b="1" i="1" u="sng" dirty="0" smtClean="0">
                <a:latin typeface="Bookman Old Style" pitchFamily="18" charset="0"/>
                <a:hlinkClick r:id="rId14" tooltip="Ніжинський Введенський монастир (ще не написана)"/>
              </a:rPr>
              <a:t>Ніжинському </a:t>
            </a:r>
            <a:r>
              <a:rPr lang="uk-UA" b="1" i="1" u="sng" dirty="0" err="1" smtClean="0">
                <a:latin typeface="Bookman Old Style" pitchFamily="18" charset="0"/>
                <a:hlinkClick r:id="rId14" tooltip="Ніжинський Введенський монастир (ще не написана)"/>
              </a:rPr>
              <a:t>Введенському</a:t>
            </a:r>
            <a:r>
              <a:rPr lang="uk-UA" b="1" i="1" u="sng" dirty="0" smtClean="0">
                <a:latin typeface="Bookman Old Style" pitchFamily="18" charset="0"/>
                <a:hlinkClick r:id="rId14" tooltip="Ніжинський Введенський монастир (ще не написана)"/>
              </a:rPr>
              <a:t> жіночому монастирі</a:t>
            </a:r>
            <a:r>
              <a:rPr lang="uk-UA" b="1" i="1" dirty="0" smtClean="0">
                <a:latin typeface="Bookman Old Style" pitchFamily="18" charset="0"/>
              </a:rPr>
              <a:t> була Меланія (черниці змінювали світські імена) </a:t>
            </a:r>
            <a:r>
              <a:rPr lang="uk-UA" b="1" i="1" dirty="0" err="1" smtClean="0">
                <a:latin typeface="Bookman Old Style" pitchFamily="18" charset="0"/>
              </a:rPr>
              <a:t>Чуйкевичівна</a:t>
            </a:r>
            <a:r>
              <a:rPr lang="uk-UA" b="1" i="1" dirty="0" smtClean="0">
                <a:latin typeface="Bookman Old Style" pitchFamily="18" charset="0"/>
              </a:rPr>
              <a:t>, яка після тяжкої хвороби померла </a:t>
            </a:r>
          </a:p>
          <a:p>
            <a:pPr algn="ctr"/>
            <a:r>
              <a:rPr lang="uk-UA" b="1" i="1" dirty="0" smtClean="0">
                <a:latin typeface="Bookman Old Style" pitchFamily="18" charset="0"/>
              </a:rPr>
              <a:t>20 січня 1736 року. </a:t>
            </a:r>
          </a:p>
          <a:p>
            <a:pPr algn="ctr"/>
            <a:r>
              <a:rPr lang="uk-UA" b="1" i="1" dirty="0" smtClean="0">
                <a:latin typeface="Bookman Old Style" pitchFamily="18" charset="0"/>
              </a:rPr>
              <a:t>Дуже вірогідно, </a:t>
            </a:r>
          </a:p>
          <a:p>
            <a:pPr algn="ctr"/>
            <a:r>
              <a:rPr lang="uk-UA" b="1" i="1" dirty="0" smtClean="0">
                <a:latin typeface="Bookman Old Style" pitchFamily="18" charset="0"/>
              </a:rPr>
              <a:t>що це була Мотря.</a:t>
            </a:r>
            <a:endParaRPr lang="uk-UA" b="1" i="1" dirty="0">
              <a:latin typeface="Bookman Old Style" pitchFamily="18" charset="0"/>
            </a:endParaRPr>
          </a:p>
        </p:txBody>
      </p:sp>
    </p:spTree>
    <p:extLst>
      <p:ext uri="{BB962C8B-B14F-4D97-AF65-F5344CB8AC3E}">
        <p14:creationId xmlns:p14="http://schemas.microsoft.com/office/powerpoint/2010/main" val="8107285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11" name="Picture 4" descr="Похожее изображение"/>
          <p:cNvPicPr>
            <a:picLocks noChangeAspect="1" noChangeArrowheads="1"/>
          </p:cNvPicPr>
          <p:nvPr/>
        </p:nvPicPr>
        <p:blipFill>
          <a:blip r:embed="rId2" cstate="print"/>
          <a:srcRect/>
          <a:stretch>
            <a:fillRect/>
          </a:stretch>
        </p:blipFill>
        <p:spPr bwMode="auto">
          <a:xfrm flipH="1">
            <a:off x="8394303" y="1824265"/>
            <a:ext cx="3998066" cy="4141256"/>
          </a:xfrm>
          <a:prstGeom prst="rect">
            <a:avLst/>
          </a:prstGeom>
          <a:noFill/>
        </p:spPr>
      </p:pic>
      <p:pic>
        <p:nvPicPr>
          <p:cNvPr id="1029" name="Picture 5" descr="C:\Users\Дом\Downloads\1024px-Вознесенська_церква_Флорівського_Вознесенського_монастиря.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81" b="100000" l="4688" r="100000"/>
                    </a14:imgEffect>
                  </a14:imgLayer>
                </a14:imgProps>
              </a:ext>
              <a:ext uri="{28A0092B-C50C-407E-A947-70E740481C1C}">
                <a14:useLocalDpi xmlns:a14="http://schemas.microsoft.com/office/drawing/2010/main" val="0"/>
              </a:ext>
            </a:extLst>
          </a:blip>
          <a:srcRect/>
          <a:stretch>
            <a:fillRect/>
          </a:stretch>
        </p:blipFill>
        <p:spPr bwMode="auto">
          <a:xfrm>
            <a:off x="5610545" y="2295393"/>
            <a:ext cx="6581455" cy="45978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pic>
        <p:nvPicPr>
          <p:cNvPr id="10" name="Picture 8" descr="C:\Users\User\Desktop\artage-io-thumb-6bc1fc0bd5939dcb45f936430d14ee4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0757579" y="3546324"/>
            <a:ext cx="1434420" cy="33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Похожее изображение"/>
          <p:cNvPicPr>
            <a:picLocks noChangeAspect="1" noChangeArrowheads="1"/>
          </p:cNvPicPr>
          <p:nvPr/>
        </p:nvPicPr>
        <p:blipFill>
          <a:blip r:embed="rId2" cstate="print"/>
          <a:srcRect/>
          <a:stretch>
            <a:fillRect/>
          </a:stretch>
        </p:blipFill>
        <p:spPr bwMode="auto">
          <a:xfrm flipH="1">
            <a:off x="6582279" y="1824265"/>
            <a:ext cx="2694139" cy="2790629"/>
          </a:xfrm>
          <a:prstGeom prst="rect">
            <a:avLst/>
          </a:prstGeom>
          <a:noFill/>
        </p:spPr>
      </p:pic>
      <p:sp>
        <p:nvSpPr>
          <p:cNvPr id="8" name="Прямоугольник 7"/>
          <p:cNvSpPr/>
          <p:nvPr/>
        </p:nvSpPr>
        <p:spPr>
          <a:xfrm>
            <a:off x="1590946" y="-12931"/>
            <a:ext cx="10398016" cy="2308324"/>
          </a:xfrm>
          <a:prstGeom prst="rect">
            <a:avLst/>
          </a:prstGeom>
        </p:spPr>
        <p:txBody>
          <a:bodyPr wrap="square">
            <a:spAutoFit/>
          </a:bodyPr>
          <a:lstStyle/>
          <a:p>
            <a:pPr algn="ctr" fontAlgn="base"/>
            <a:r>
              <a:rPr lang="uk-UA" b="1" i="1" dirty="0" smtClean="0">
                <a:latin typeface="Bookman Old Style" pitchFamily="18" charset="0"/>
              </a:rPr>
              <a:t>Вона, як говорять, часто </a:t>
            </a:r>
            <a:r>
              <a:rPr lang="uk-UA" b="1" i="1" dirty="0">
                <a:latin typeface="Bookman Old Style" pitchFamily="18" charset="0"/>
              </a:rPr>
              <a:t>навідуючись на могилу батька та згадуючи щасливі часи, проведені разом з любим гетьманом. Перед своєю смертю вона зізналася черниці Оксані Хмарі: </a:t>
            </a:r>
            <a:r>
              <a:rPr lang="uk-UA" b="1" i="1" dirty="0" smtClean="0">
                <a:solidFill>
                  <a:srgbClr val="0000CC"/>
                </a:solidFill>
                <a:latin typeface="Bookman Old Style" pitchFamily="18" charset="0"/>
              </a:rPr>
              <a:t>«Я</a:t>
            </a:r>
            <a:r>
              <a:rPr lang="uk-UA" b="1" i="1" dirty="0">
                <a:solidFill>
                  <a:srgbClr val="0000CC"/>
                </a:solidFill>
                <a:latin typeface="Bookman Old Style" pitchFamily="18" charset="0"/>
              </a:rPr>
              <a:t>, проклята, в усьому винна: я погубила й батька, й Мазепу, і всю Україну. Не будь мене, гетьман би не пішов супроти волі матері, а мій тато не пішов би до </a:t>
            </a:r>
            <a:r>
              <a:rPr lang="uk-UA" b="1" i="1" dirty="0" smtClean="0">
                <a:solidFill>
                  <a:srgbClr val="0000CC"/>
                </a:solidFill>
                <a:latin typeface="Bookman Old Style" pitchFamily="18" charset="0"/>
              </a:rPr>
              <a:t>царя». </a:t>
            </a:r>
          </a:p>
          <a:p>
            <a:pPr algn="ctr" fontAlgn="base"/>
            <a:r>
              <a:rPr lang="uk-UA" b="1" i="1" dirty="0" smtClean="0">
                <a:latin typeface="Bookman Old Style" pitchFamily="18" charset="0"/>
              </a:rPr>
              <a:t> </a:t>
            </a:r>
            <a:r>
              <a:rPr lang="uk-UA" b="1" i="1" dirty="0">
                <a:latin typeface="Bookman Old Style" pitchFamily="18" charset="0"/>
              </a:rPr>
              <a:t>Є й інша версія – повернувшись із Туреччини, Мотря поїхала до Києва, знайшла матір Івана Мазепи – Марію Магдалину, яка була ігуменею </a:t>
            </a:r>
            <a:endParaRPr lang="uk-UA" b="1" i="1" dirty="0" smtClean="0">
              <a:latin typeface="Bookman Old Style" pitchFamily="18" charset="0"/>
            </a:endParaRPr>
          </a:p>
          <a:p>
            <a:pPr algn="ctr" fontAlgn="base"/>
            <a:r>
              <a:rPr lang="uk-UA" b="1" i="1" dirty="0" smtClean="0">
                <a:latin typeface="Bookman Old Style" pitchFamily="18" charset="0"/>
              </a:rPr>
              <a:t>Києво-Печерського </a:t>
            </a:r>
            <a:r>
              <a:rPr lang="uk-UA" b="1" i="1" dirty="0">
                <a:latin typeface="Bookman Old Style" pitchFamily="18" charset="0"/>
              </a:rPr>
              <a:t>Вознесенського монастиря, і зосталася там жити</a:t>
            </a:r>
            <a:r>
              <a:rPr lang="uk-UA" b="1" i="1" dirty="0" smtClean="0">
                <a:latin typeface="Bookman Old Style" pitchFamily="18" charset="0"/>
              </a:rPr>
              <a:t>.</a:t>
            </a:r>
            <a:endParaRPr lang="uk-UA" b="1" i="1" dirty="0">
              <a:latin typeface="Bookman Old Style" pitchFamily="18" charset="0"/>
            </a:endParaRPr>
          </a:p>
        </p:txBody>
      </p:sp>
      <p:sp>
        <p:nvSpPr>
          <p:cNvPr id="12" name="Прямоугольник 11"/>
          <p:cNvSpPr/>
          <p:nvPr/>
        </p:nvSpPr>
        <p:spPr>
          <a:xfrm>
            <a:off x="1440820" y="2747641"/>
            <a:ext cx="4477759" cy="3693319"/>
          </a:xfrm>
          <a:prstGeom prst="rect">
            <a:avLst/>
          </a:prstGeom>
        </p:spPr>
        <p:txBody>
          <a:bodyPr wrap="square">
            <a:spAutoFit/>
          </a:bodyPr>
          <a:lstStyle/>
          <a:p>
            <a:pPr algn="ctr" fontAlgn="base"/>
            <a:r>
              <a:rPr lang="uk-UA" b="1" i="1" dirty="0">
                <a:latin typeface="Bookman Old Style" pitchFamily="18" charset="0"/>
              </a:rPr>
              <a:t>Як там не було насправді, куди б не відніс її наприкінці життя вітер історії, впевнено можна сказати одне – </a:t>
            </a:r>
            <a:r>
              <a:rPr lang="uk-UA" b="1" i="1" dirty="0">
                <a:solidFill>
                  <a:srgbClr val="C00000"/>
                </a:solidFill>
                <a:latin typeface="Bookman Old Style" pitchFamily="18" charset="0"/>
              </a:rPr>
              <a:t>Мотря Кочубей </a:t>
            </a:r>
            <a:r>
              <a:rPr lang="uk-UA" b="1" i="1" dirty="0">
                <a:latin typeface="Bookman Old Style" pitchFamily="18" charset="0"/>
              </a:rPr>
              <a:t>побожно зложила квіт свого життя на олтар кохання, пожертвувавши всім, чим тільки може пожертвувати жінка. Можна засуджувати, можна співчувати, але чогось саме тут пригадуються похмурий рядок із Шекспіра </a:t>
            </a:r>
            <a:r>
              <a:rPr lang="uk-UA" b="1" i="1" dirty="0" smtClean="0">
                <a:latin typeface="Bookman Old Style" pitchFamily="18" charset="0"/>
              </a:rPr>
              <a:t> </a:t>
            </a:r>
          </a:p>
          <a:p>
            <a:pPr algn="ctr" fontAlgn="base"/>
            <a:r>
              <a:rPr lang="uk-UA" b="1" i="1" dirty="0" smtClean="0">
                <a:solidFill>
                  <a:srgbClr val="0000CC"/>
                </a:solidFill>
                <a:latin typeface="Bookman Old Style" pitchFamily="18" charset="0"/>
              </a:rPr>
              <a:t>«Немає </a:t>
            </a:r>
            <a:r>
              <a:rPr lang="uk-UA" b="1" i="1" dirty="0">
                <a:solidFill>
                  <a:srgbClr val="0000CC"/>
                </a:solidFill>
                <a:latin typeface="Bookman Old Style" pitchFamily="18" charset="0"/>
              </a:rPr>
              <a:t>спокою голові в короні</a:t>
            </a:r>
            <a:r>
              <a:rPr lang="uk-UA" b="1" i="1" dirty="0" smtClean="0">
                <a:solidFill>
                  <a:srgbClr val="0000CC"/>
                </a:solidFill>
                <a:latin typeface="Bookman Old Style" pitchFamily="18" charset="0"/>
              </a:rPr>
              <a:t>…»</a:t>
            </a:r>
            <a:endParaRPr lang="uk-UA" b="1" i="1" dirty="0">
              <a:solidFill>
                <a:srgbClr val="0000CC"/>
              </a:solidFill>
              <a:latin typeface="Bookman Old Style" pitchFamily="18" charset="0"/>
            </a:endParaRPr>
          </a:p>
        </p:txBody>
      </p:sp>
      <p:pic>
        <p:nvPicPr>
          <p:cNvPr id="1026" name="Picture 2" descr="C:\Users\Дом\Downloads\загружено (4).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3481" b="100000" l="1250" r="100000">
                        <a14:foregroundMark x1="40000" y1="13608" x2="40000" y2="13608"/>
                        <a14:foregroundMark x1="36250" y1="15506" x2="36250" y2="15506"/>
                        <a14:foregroundMark x1="36250" y1="12975" x2="40000" y2="21203"/>
                        <a14:foregroundMark x1="24375" y1="37025" x2="24375" y2="37025"/>
                        <a14:foregroundMark x1="22500" y1="45570" x2="18750" y2="46519"/>
                        <a14:foregroundMark x1="16250" y1="45570" x2="17500" y2="41456"/>
                        <a14:foregroundMark x1="19375" y1="35127" x2="20000" y2="33544"/>
                        <a14:foregroundMark x1="21875" y1="30696" x2="21875" y2="30696"/>
                        <a14:foregroundMark x1="25000" y1="29430" x2="25000" y2="29430"/>
                        <a14:foregroundMark x1="36250" y1="21835" x2="36250" y2="21835"/>
                        <a14:foregroundMark x1="66875" y1="42722" x2="66875" y2="42722"/>
                        <a14:foregroundMark x1="66875" y1="33544" x2="66875" y2="35127"/>
                        <a14:foregroundMark x1="72500" y1="67405" x2="73125" y2="71203"/>
                        <a14:foregroundMark x1="66875" y1="60127" x2="66875" y2="60127"/>
                        <a14:foregroundMark x1="62500" y1="51899" x2="62500" y2="51899"/>
                        <a14:foregroundMark x1="58750" y1="46203" x2="58750" y2="46203"/>
                        <a14:foregroundMark x1="69375" y1="36392" x2="69375" y2="36392"/>
                        <a14:foregroundMark x1="66875" y1="31962" x2="65000" y2="33228"/>
                        <a14:foregroundMark x1="61875" y1="47468" x2="62500" y2="52215"/>
                        <a14:foregroundMark x1="63750" y1="54430" x2="65000" y2="55696"/>
                        <a14:foregroundMark x1="65625" y1="56962" x2="68125" y2="61392"/>
                        <a14:backgroundMark x1="90000" y1="26266" x2="90000" y2="26266"/>
                        <a14:backgroundMark x1="91875" y1="50000" x2="91875" y2="50000"/>
                        <a14:backgroundMark x1="76875" y1="14557" x2="81875" y2="11709"/>
                        <a14:backgroundMark x1="83750" y1="7278" x2="86875" y2="6962"/>
                        <a14:backgroundMark x1="95000" y1="9810" x2="99375" y2="18671"/>
                        <a14:backgroundMark x1="95000" y1="29430" x2="97500" y2="37342"/>
                        <a14:backgroundMark x1="90000" y1="38924" x2="90625" y2="43671"/>
                        <a14:backgroundMark x1="78125" y1="32278" x2="82500" y2="35127"/>
                        <a14:backgroundMark x1="91875" y1="65823" x2="92500" y2="67405"/>
                        <a14:backgroundMark x1="93750" y1="71835" x2="93750" y2="68671"/>
                        <a14:backgroundMark x1="95000" y1="56013" x2="95000" y2="56013"/>
                        <a14:backgroundMark x1="90000" y1="80063" x2="91875" y2="81646"/>
                      </a14:backgroundRemoval>
                    </a14:imgEffect>
                  </a14:imgLayer>
                </a14:imgProps>
              </a:ext>
              <a:ext uri="{28A0092B-C50C-407E-A947-70E740481C1C}">
                <a14:useLocalDpi xmlns:a14="http://schemas.microsoft.com/office/drawing/2010/main" val="0"/>
              </a:ext>
            </a:extLst>
          </a:blip>
          <a:srcRect/>
          <a:stretch>
            <a:fillRect/>
          </a:stretch>
        </p:blipFill>
        <p:spPr bwMode="auto">
          <a:xfrm>
            <a:off x="5610545" y="4339986"/>
            <a:ext cx="1274942" cy="2518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4" name="AutoShape 4" descr="https://upload.wikimedia.org/wikipedia/commons/thumb/1/1e/%D0%92%D0%BE%D0%B7%D0%BD%D0%B5%D1%81%D0%B5%D0%BD%D1%81%D1%8C%D0%BA%D0%B0_%D1%86%D0%B5%D1%80%D0%BA%D0%B2%D0%B0_%D0%A4%D0%BB%D0%BE%D1%80%D1%96%D0%B2%D1%81%D1%8C%D0%BA%D0%BE%D0%B3%D0%BE_%D0%92%D0%BE%D0%B7%D0%BD%D0%B5%D1%81%D0%B5%D0%BD%D1%81%D1%8C%D0%BA%D0%BE%D0%B3%D0%BE_%D0%BC%D0%BE%D0%BD%D0%B0%D1%81%D1%82%D0%B8%D1%80%D1%8F.jpg/1024px-%D0%92%D0%BE%D0%B7%D0%BD%D0%B5%D1%81%D0%B5%D0%BD%D1%81%D1%8C%D0%BA%D0%B0_%D1%86%D0%B5%D1%80%D0%BA%D0%B2%D0%B0_%D0%A4%D0%BB%D0%BE%D1%80%D1%96%D0%B2%D1%81%D1%8C%D0%BA%D0%BE%D0%B3%D0%BE_%D0%92%D0%BE%D0%B7%D0%BD%D0%B5%D1%81%D0%B5%D0%BD%D1%81%D1%8C%D0%BA%D0%BE%D0%B3%D0%BE_%D0%BC%D0%BE%D0%BD%D0%B0%D1%81%D1%82%D0%B8%D1%80%D1%8F.jpg?1653387609289"/>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5075356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6" name="Прямоугольник 5"/>
          <p:cNvSpPr/>
          <p:nvPr/>
        </p:nvSpPr>
        <p:spPr>
          <a:xfrm>
            <a:off x="2201839" y="1598516"/>
            <a:ext cx="6096000" cy="3416320"/>
          </a:xfrm>
          <a:prstGeom prst="rect">
            <a:avLst/>
          </a:prstGeom>
        </p:spPr>
        <p:txBody>
          <a:bodyPr>
            <a:spAutoFit/>
          </a:bodyPr>
          <a:lstStyle/>
          <a:p>
            <a:pPr algn="ctr"/>
            <a:r>
              <a:rPr lang="uk-UA" sz="2400" b="1" i="1" dirty="0">
                <a:solidFill>
                  <a:srgbClr val="C00000"/>
                </a:solidFill>
                <a:latin typeface="Bookman Old Style" pitchFamily="18" charset="0"/>
              </a:rPr>
              <a:t>Літературний портрет</a:t>
            </a:r>
            <a:r>
              <a:rPr lang="uk-UA" sz="2400" b="1" dirty="0">
                <a:solidFill>
                  <a:srgbClr val="C00000"/>
                </a:solidFill>
                <a:latin typeface="Bookman Old Style" pitchFamily="18" charset="0"/>
              </a:rPr>
              <a:t> — </a:t>
            </a:r>
            <a:r>
              <a:rPr lang="uk-UA" sz="2400" b="1" dirty="0">
                <a:latin typeface="Bookman Old Style" pitchFamily="18" charset="0"/>
              </a:rPr>
              <a:t>один із засобів художньої характеристики, письменник розкриває типовий характер своїх героїв і висловлює своє ідейне ставлення до них через зображення зовнішності героїв: їхні фігури, обличчя, одягу, рухів, жестів і манер.</a:t>
            </a:r>
          </a:p>
        </p:txBody>
      </p:sp>
      <p:pic>
        <p:nvPicPr>
          <p:cNvPr id="8" name="Picture 2" descr="http://1.bp.blogspot.com/-Qap0WypO3VI/VLAhCigKF9I/AAAAAAAAAJo/H6OC6w3bJT0/s1600/115600418_large_119.png"/>
          <p:cNvPicPr>
            <a:picLocks noChangeAspect="1" noChangeArrowheads="1"/>
          </p:cNvPicPr>
          <p:nvPr/>
        </p:nvPicPr>
        <p:blipFill>
          <a:blip r:embed="rId4" cstate="print"/>
          <a:srcRect b="37758"/>
          <a:stretch>
            <a:fillRect/>
          </a:stretch>
        </p:blipFill>
        <p:spPr bwMode="auto">
          <a:xfrm flipH="1">
            <a:off x="7151426" y="1369212"/>
            <a:ext cx="4312693" cy="5488787"/>
          </a:xfrm>
          <a:prstGeom prst="rect">
            <a:avLst/>
          </a:prstGeom>
          <a:noFill/>
        </p:spPr>
      </p:pic>
    </p:spTree>
    <p:extLst>
      <p:ext uri="{BB962C8B-B14F-4D97-AF65-F5344CB8AC3E}">
        <p14:creationId xmlns:p14="http://schemas.microsoft.com/office/powerpoint/2010/main" val="3334183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Дом\Downloads\istockphoto-1184802478-612x612.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82000" contrast="-21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66113" y="-163774"/>
            <a:ext cx="1526113" cy="20471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66113" y="1407721"/>
            <a:ext cx="1526113" cy="20903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114335" y="4844955"/>
            <a:ext cx="1526113" cy="20517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107060" y="3075022"/>
            <a:ext cx="1526113" cy="20903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599757" y="-161772"/>
            <a:ext cx="1574044" cy="20471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617959" y="1450927"/>
            <a:ext cx="1574041" cy="20471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736234" y="3118228"/>
            <a:ext cx="1574043" cy="20471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736234" y="4849515"/>
            <a:ext cx="1574041" cy="204716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C:\Users\Дом\Downloads\slide-1.jp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8432" l="58008" r="91016">
                        <a14:foregroundMark x1="61230" y1="48955" x2="61230" y2="48955"/>
                        <a14:foregroundMark x1="60645" y1="44425" x2="60645" y2="44425"/>
                        <a14:foregroundMark x1="59180" y1="53833" x2="59180" y2="53833"/>
                      </a14:backgroundRemoval>
                    </a14:imgEffect>
                  </a14:imgLayer>
                </a14:imgProps>
              </a:ext>
              <a:ext uri="{28A0092B-C50C-407E-A947-70E740481C1C}">
                <a14:useLocalDpi xmlns:a14="http://schemas.microsoft.com/office/drawing/2010/main" val="0"/>
              </a:ext>
            </a:extLst>
          </a:blip>
          <a:srcRect l="54669" r="9254"/>
          <a:stretch/>
        </p:blipFill>
        <p:spPr bwMode="auto">
          <a:xfrm>
            <a:off x="-66113" y="1407721"/>
            <a:ext cx="2095110" cy="325526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ttp://1.bp.blogspot.com/-Qap0WypO3VI/VLAhCigKF9I/AAAAAAAAAJo/H6OC6w3bJT0/s1600/115600418_large_119.png"/>
          <p:cNvPicPr>
            <a:picLocks noChangeAspect="1" noChangeArrowheads="1"/>
          </p:cNvPicPr>
          <p:nvPr/>
        </p:nvPicPr>
        <p:blipFill>
          <a:blip r:embed="rId8" cstate="print"/>
          <a:srcRect b="37758"/>
          <a:stretch>
            <a:fillRect/>
          </a:stretch>
        </p:blipFill>
        <p:spPr bwMode="auto">
          <a:xfrm>
            <a:off x="1072457" y="2674961"/>
            <a:ext cx="3460251" cy="4183039"/>
          </a:xfrm>
          <a:prstGeom prst="rect">
            <a:avLst/>
          </a:prstGeom>
          <a:noFill/>
        </p:spPr>
      </p:pic>
      <p:pic>
        <p:nvPicPr>
          <p:cNvPr id="21" name="Picture 7" descr="C:\Users\Дом\Downloads\1200px-POL_COA_Kurcz.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76" y="3498093"/>
            <a:ext cx="1039263" cy="1469692"/>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p:cNvSpPr/>
          <p:nvPr/>
        </p:nvSpPr>
        <p:spPr>
          <a:xfrm>
            <a:off x="4532708" y="3061588"/>
            <a:ext cx="6085251" cy="3046988"/>
          </a:xfrm>
          <a:prstGeom prst="rect">
            <a:avLst/>
          </a:prstGeom>
        </p:spPr>
        <p:txBody>
          <a:bodyPr wrap="square">
            <a:spAutoFit/>
          </a:bodyPr>
          <a:lstStyle/>
          <a:p>
            <a:pPr algn="ctr"/>
            <a:r>
              <a:rPr lang="uk-UA" sz="2400" b="1" i="1" dirty="0" smtClean="0">
                <a:solidFill>
                  <a:srgbClr val="0000CC"/>
                </a:solidFill>
                <a:latin typeface="Bookman Old Style" pitchFamily="18" charset="0"/>
              </a:rPr>
              <a:t>Про </a:t>
            </a:r>
            <a:r>
              <a:rPr lang="uk-UA" sz="2400" b="1" i="1" dirty="0">
                <a:solidFill>
                  <a:srgbClr val="0000CC"/>
                </a:solidFill>
                <a:latin typeface="Bookman Old Style" pitchFamily="18" charset="0"/>
              </a:rPr>
              <a:t>нього складали </a:t>
            </a:r>
            <a:r>
              <a:rPr lang="uk-UA" sz="2400" b="1" i="1" dirty="0" smtClean="0">
                <a:solidFill>
                  <a:srgbClr val="0000CC"/>
                </a:solidFill>
                <a:latin typeface="Bookman Old Style" pitchFamily="18" charset="0"/>
              </a:rPr>
              <a:t>легенди… </a:t>
            </a:r>
            <a:r>
              <a:rPr lang="uk-UA" sz="2400" b="1" i="1" dirty="0">
                <a:solidFill>
                  <a:srgbClr val="0000CC"/>
                </a:solidFill>
                <a:latin typeface="Bookman Old Style" pitchFamily="18" charset="0"/>
              </a:rPr>
              <a:t>Любовні і авантюрні історії, пов’язані з ним, переповідають уже кілька </a:t>
            </a:r>
            <a:r>
              <a:rPr lang="uk-UA" sz="2400" b="1" i="1" dirty="0" smtClean="0">
                <a:solidFill>
                  <a:srgbClr val="0000CC"/>
                </a:solidFill>
                <a:latin typeface="Bookman Old Style" pitchFamily="18" charset="0"/>
              </a:rPr>
              <a:t>століть… </a:t>
            </a:r>
          </a:p>
          <a:p>
            <a:pPr algn="ctr"/>
            <a:r>
              <a:rPr lang="uk-UA" sz="2400" b="1" i="1" dirty="0" smtClean="0">
                <a:solidFill>
                  <a:srgbClr val="0000CC"/>
                </a:solidFill>
                <a:latin typeface="Bookman Old Style" pitchFamily="18" charset="0"/>
              </a:rPr>
              <a:t>Юнак</a:t>
            </a:r>
            <a:r>
              <a:rPr lang="uk-UA" sz="2400" b="1" i="1" dirty="0">
                <a:solidFill>
                  <a:srgbClr val="0000CC"/>
                </a:solidFill>
                <a:latin typeface="Bookman Old Style" pitchFamily="18" charset="0"/>
              </a:rPr>
              <a:t>, відданий батьком на службу до польського короля Яна Казимира, при дворі отримав славу </a:t>
            </a:r>
            <a:r>
              <a:rPr lang="uk-UA" sz="2400" b="1" i="1" dirty="0">
                <a:solidFill>
                  <a:srgbClr val="FF0000"/>
                </a:solidFill>
                <a:latin typeface="Bookman Old Style" pitchFamily="18" charset="0"/>
              </a:rPr>
              <a:t>пажа, поета і </a:t>
            </a:r>
            <a:r>
              <a:rPr lang="uk-UA" sz="2400" b="1" i="1" dirty="0" smtClean="0">
                <a:solidFill>
                  <a:srgbClr val="FF0000"/>
                </a:solidFill>
                <a:latin typeface="Bookman Old Style" pitchFamily="18" charset="0"/>
              </a:rPr>
              <a:t>Дон </a:t>
            </a:r>
            <a:r>
              <a:rPr lang="uk-UA" sz="2400" b="1" i="1" dirty="0" err="1">
                <a:solidFill>
                  <a:srgbClr val="FF0000"/>
                </a:solidFill>
                <a:latin typeface="Bookman Old Style" pitchFamily="18" charset="0"/>
              </a:rPr>
              <a:t>Жуана</a:t>
            </a:r>
            <a:r>
              <a:rPr lang="uk-UA" sz="2400" b="1" i="1" dirty="0">
                <a:solidFill>
                  <a:srgbClr val="FF0000"/>
                </a:solidFill>
                <a:latin typeface="Bookman Old Style" pitchFamily="18" charset="0"/>
              </a:rPr>
              <a:t>. </a:t>
            </a:r>
          </a:p>
        </p:txBody>
      </p:sp>
      <p:sp>
        <p:nvSpPr>
          <p:cNvPr id="4" name="Прямоугольник 3"/>
          <p:cNvSpPr/>
          <p:nvPr/>
        </p:nvSpPr>
        <p:spPr>
          <a:xfrm>
            <a:off x="1678675" y="467159"/>
            <a:ext cx="9057559" cy="243143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000" b="1" i="1" cap="none" spc="50" dirty="0" smtClean="0">
                <a:ln w="11430"/>
                <a:solidFill>
                  <a:srgbClr val="C00000"/>
                </a:solidFill>
                <a:effectLst>
                  <a:outerShdw blurRad="76200" dist="50800" dir="5400000" algn="tl" rotWithShape="0">
                    <a:srgbClr val="000000">
                      <a:alpha val="65000"/>
                    </a:srgbClr>
                  </a:outerShdw>
                </a:effectLst>
                <a:latin typeface="Bookman Old Style" pitchFamily="18" charset="0"/>
              </a:rPr>
              <a:t>Іван Мазепа…</a:t>
            </a:r>
          </a:p>
          <a:p>
            <a:pPr algn="ctr"/>
            <a:r>
              <a:rPr lang="uk-UA" sz="4000" b="1" i="1" cap="none" spc="50" dirty="0" smtClean="0">
                <a:ln w="11430"/>
                <a:solidFill>
                  <a:srgbClr val="C00000"/>
                </a:solidFill>
                <a:effectLst>
                  <a:outerShdw blurRad="76200" dist="50800" dir="5400000" algn="tl" rotWithShape="0">
                    <a:srgbClr val="000000">
                      <a:alpha val="65000"/>
                    </a:srgbClr>
                  </a:outerShdw>
                </a:effectLst>
                <a:latin typeface="Bookman Old Style" pitchFamily="18" charset="0"/>
              </a:rPr>
              <a:t> </a:t>
            </a:r>
            <a:r>
              <a:rPr lang="uk-UA" sz="3600" b="1" i="1" cap="none" spc="50" dirty="0">
                <a:ln w="11430"/>
                <a:solidFill>
                  <a:srgbClr val="C00000"/>
                </a:solidFill>
                <a:effectLst>
                  <a:outerShdw blurRad="76200" dist="50800" dir="5400000" algn="tl" rotWithShape="0">
                    <a:srgbClr val="000000">
                      <a:alpha val="65000"/>
                    </a:srgbClr>
                  </a:outerShdw>
                </a:effectLst>
                <a:latin typeface="Bookman Old Style" pitchFamily="18" charset="0"/>
              </a:rPr>
              <a:t>Важко зустріти в історії України більш легендарну і втаємничену постать. </a:t>
            </a:r>
            <a:endParaRPr lang="uk-UA" sz="3600" b="1" cap="none" spc="50" dirty="0">
              <a:ln w="11430"/>
              <a:solidFill>
                <a:srgbClr val="C0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778313389"/>
      </p:ext>
    </p:extLst>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8" name="AutoShape 2" descr="Іван Мазепапізнє кохання - На скрижалях уцвцув Яндекс.Браузер"/>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9" name="AutoShape 4" descr="Іван Мазепапізнє кохання - На скрижалях уцвцув Яндекс.Браузер"/>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6" name="Прямоугольник 5"/>
          <p:cNvSpPr/>
          <p:nvPr/>
        </p:nvSpPr>
        <p:spPr>
          <a:xfrm>
            <a:off x="1734972" y="1474935"/>
            <a:ext cx="8634484" cy="3046988"/>
          </a:xfrm>
          <a:prstGeom prst="rect">
            <a:avLst/>
          </a:prstGeom>
        </p:spPr>
        <p:txBody>
          <a:bodyPr wrap="square">
            <a:spAutoFit/>
          </a:bodyPr>
          <a:lstStyle/>
          <a:p>
            <a:r>
              <a:rPr lang="uk-UA" sz="2400" b="1" dirty="0" smtClean="0">
                <a:solidFill>
                  <a:srgbClr val="C00000"/>
                </a:solidFill>
                <a:latin typeface="Bookman Old Style" pitchFamily="18" charset="0"/>
              </a:rPr>
              <a:t>1</a:t>
            </a:r>
            <a:r>
              <a:rPr lang="uk-UA" sz="2400" b="1" dirty="0">
                <a:solidFill>
                  <a:srgbClr val="C00000"/>
                </a:solidFill>
                <a:latin typeface="Bookman Old Style" pitchFamily="18" charset="0"/>
              </a:rPr>
              <a:t>. </a:t>
            </a:r>
            <a:r>
              <a:rPr lang="uk-UA" sz="2400" b="1" dirty="0">
                <a:solidFill>
                  <a:srgbClr val="0000CC"/>
                </a:solidFill>
                <a:latin typeface="Bookman Old Style" pitchFamily="18" charset="0"/>
              </a:rPr>
              <a:t>Портрет і вдача Мотрі.</a:t>
            </a:r>
          </a:p>
          <a:p>
            <a:r>
              <a:rPr lang="uk-UA" sz="2400" b="1" dirty="0">
                <a:solidFill>
                  <a:srgbClr val="C00000"/>
                </a:solidFill>
                <a:latin typeface="Bookman Old Style" pitchFamily="18" charset="0"/>
              </a:rPr>
              <a:t>2. </a:t>
            </a:r>
            <a:r>
              <a:rPr lang="uk-UA" sz="2400" b="1" dirty="0">
                <a:solidFill>
                  <a:srgbClr val="0000CC"/>
                </a:solidFill>
                <a:latin typeface="Bookman Old Style" pitchFamily="18" charset="0"/>
              </a:rPr>
              <a:t>Ставлення Мотрі до батька і матері, </a:t>
            </a:r>
            <a:r>
              <a:rPr lang="uk-UA" sz="2400" b="1" dirty="0" err="1">
                <a:solidFill>
                  <a:srgbClr val="0000CC"/>
                </a:solidFill>
                <a:latin typeface="Bookman Old Style" pitchFamily="18" charset="0"/>
              </a:rPr>
              <a:t>матері</a:t>
            </a:r>
            <a:r>
              <a:rPr lang="uk-UA" sz="2400" b="1" dirty="0">
                <a:solidFill>
                  <a:srgbClr val="0000CC"/>
                </a:solidFill>
                <a:latin typeface="Bookman Old Style" pitchFamily="18" charset="0"/>
              </a:rPr>
              <a:t> та батька до Мотрі.</a:t>
            </a:r>
          </a:p>
          <a:p>
            <a:r>
              <a:rPr lang="uk-UA" sz="2400" b="1" dirty="0">
                <a:solidFill>
                  <a:srgbClr val="C00000"/>
                </a:solidFill>
                <a:latin typeface="Bookman Old Style" pitchFamily="18" charset="0"/>
              </a:rPr>
              <a:t>3. </a:t>
            </a:r>
            <a:r>
              <a:rPr lang="uk-UA" sz="2400" b="1" dirty="0">
                <a:solidFill>
                  <a:srgbClr val="0000CC"/>
                </a:solidFill>
                <a:latin typeface="Bookman Old Style" pitchFamily="18" charset="0"/>
              </a:rPr>
              <a:t>Роздуми дівчини над минулим України і тяжким становищем, у якому вона знаходилася при Петрі І.</a:t>
            </a:r>
          </a:p>
          <a:p>
            <a:r>
              <a:rPr lang="uk-UA" sz="2400" b="1" dirty="0">
                <a:solidFill>
                  <a:srgbClr val="C00000"/>
                </a:solidFill>
                <a:latin typeface="Bookman Old Style" pitchFamily="18" charset="0"/>
              </a:rPr>
              <a:t>4. </a:t>
            </a:r>
            <a:r>
              <a:rPr lang="uk-UA" sz="2400" b="1" dirty="0">
                <a:solidFill>
                  <a:srgbClr val="0000CC"/>
                </a:solidFill>
                <a:latin typeface="Bookman Old Style" pitchFamily="18" charset="0"/>
              </a:rPr>
              <a:t>Яким постає Мазепа в уяві Мотрі?</a:t>
            </a:r>
          </a:p>
          <a:p>
            <a:r>
              <a:rPr lang="uk-UA" sz="2400" b="1" dirty="0">
                <a:solidFill>
                  <a:srgbClr val="C00000"/>
                </a:solidFill>
                <a:latin typeface="Bookman Old Style" pitchFamily="18" charset="0"/>
              </a:rPr>
              <a:t>5. </a:t>
            </a:r>
            <a:r>
              <a:rPr lang="uk-UA" sz="2400" b="1" dirty="0">
                <a:solidFill>
                  <a:srgbClr val="0000CC"/>
                </a:solidFill>
                <a:latin typeface="Bookman Old Style" pitchFamily="18" charset="0"/>
              </a:rPr>
              <a:t>Якою Мотрю бачить Мазепа?</a:t>
            </a:r>
          </a:p>
        </p:txBody>
      </p:sp>
      <p:sp>
        <p:nvSpPr>
          <p:cNvPr id="10" name="Прямоугольник 9"/>
          <p:cNvSpPr/>
          <p:nvPr/>
        </p:nvSpPr>
        <p:spPr>
          <a:xfrm>
            <a:off x="1919763" y="80416"/>
            <a:ext cx="9703297"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3600" b="1" cap="none" spc="50" dirty="0" smtClean="0">
                <a:ln w="11430"/>
                <a:solidFill>
                  <a:srgbClr val="C00000"/>
                </a:solidFill>
                <a:effectLst>
                  <a:outerShdw blurRad="76200" dist="50800" dir="5400000" algn="tl" rotWithShape="0">
                    <a:srgbClr val="000000">
                      <a:alpha val="65000"/>
                    </a:srgbClr>
                  </a:outerShdw>
                </a:effectLst>
                <a:latin typeface="Bookman Old Style" pitchFamily="18" charset="0"/>
              </a:rPr>
              <a:t>План – характеристика образу Мотрі</a:t>
            </a:r>
            <a:endParaRPr lang="uk-UA" sz="3600" b="1" cap="none" spc="50" dirty="0">
              <a:ln w="11430"/>
              <a:solidFill>
                <a:srgbClr val="C00000"/>
              </a:solidFill>
              <a:effectLst>
                <a:outerShdw blurRad="76200" dist="50800" dir="5400000" algn="tl" rotWithShape="0">
                  <a:srgbClr val="000000">
                    <a:alpha val="65000"/>
                  </a:srgbClr>
                </a:outerShdw>
              </a:effectLst>
              <a:latin typeface="Bookman Old Style" pitchFamily="18" charset="0"/>
            </a:endParaRPr>
          </a:p>
        </p:txBody>
      </p:sp>
      <p:pic>
        <p:nvPicPr>
          <p:cNvPr id="11" name="Picture 2" descr="http://1.bp.blogspot.com/-Qap0WypO3VI/VLAhCigKF9I/AAAAAAAAAJo/H6OC6w3bJT0/s1600/115600418_large_119.png"/>
          <p:cNvPicPr>
            <a:picLocks noChangeAspect="1" noChangeArrowheads="1"/>
          </p:cNvPicPr>
          <p:nvPr/>
        </p:nvPicPr>
        <p:blipFill>
          <a:blip r:embed="rId4" cstate="print"/>
          <a:srcRect b="37758"/>
          <a:stretch>
            <a:fillRect/>
          </a:stretch>
        </p:blipFill>
        <p:spPr bwMode="auto">
          <a:xfrm flipH="1">
            <a:off x="8243248" y="2185846"/>
            <a:ext cx="3643952" cy="4672154"/>
          </a:xfrm>
          <a:prstGeom prst="rect">
            <a:avLst/>
          </a:prstGeom>
          <a:noFill/>
        </p:spPr>
      </p:pic>
    </p:spTree>
    <p:extLst>
      <p:ext uri="{BB962C8B-B14F-4D97-AF65-F5344CB8AC3E}">
        <p14:creationId xmlns:p14="http://schemas.microsoft.com/office/powerpoint/2010/main" val="20418029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6" name="Прямоугольник 5"/>
          <p:cNvSpPr/>
          <p:nvPr/>
        </p:nvSpPr>
        <p:spPr>
          <a:xfrm>
            <a:off x="1692322" y="474345"/>
            <a:ext cx="10208526" cy="5940088"/>
          </a:xfrm>
          <a:prstGeom prst="rect">
            <a:avLst/>
          </a:prstGeom>
        </p:spPr>
        <p:txBody>
          <a:bodyPr wrap="square">
            <a:spAutoFit/>
          </a:bodyPr>
          <a:lstStyle/>
          <a:p>
            <a:pPr algn="just"/>
            <a:r>
              <a:rPr lang="uk-UA" sz="2000" b="1" i="1" dirty="0" smtClean="0">
                <a:latin typeface="Bookman Old Style" pitchFamily="18" charset="0"/>
              </a:rPr>
              <a:t>    </a:t>
            </a:r>
            <a:r>
              <a:rPr lang="uk-UA" sz="2000" b="1" i="1" dirty="0" err="1" smtClean="0">
                <a:latin typeface="Bookman Old Style" pitchFamily="18" charset="0"/>
              </a:rPr>
              <a:t>„Вона</a:t>
            </a:r>
            <a:r>
              <a:rPr lang="uk-UA" sz="2000" b="1" i="1" dirty="0" smtClean="0">
                <a:latin typeface="Bookman Old Style" pitchFamily="18" charset="0"/>
              </a:rPr>
              <a:t> </a:t>
            </a:r>
            <a:r>
              <a:rPr lang="uk-UA" sz="2000" b="1" i="1" dirty="0">
                <a:latin typeface="Bookman Old Style" pitchFamily="18" charset="0"/>
              </a:rPr>
              <a:t>начитана... Дівчата — що для неї дівчата? Заспівають, казку розкажуть, та й тільки... Мотрі душно в хаті, її душа рветься до великого діла, вона не буденна дівчина... Вона журиться долею України, розуміє тую небезпеку, що грозить нам. Вона все добре бачить, може, краще ніж не один, що пірнач </a:t>
            </a:r>
            <a:r>
              <a:rPr lang="uk-UA" sz="2000" b="1" i="1" dirty="0" smtClean="0">
                <a:latin typeface="Bookman Old Style" pitchFamily="18" charset="0"/>
              </a:rPr>
              <a:t>носить. </a:t>
            </a:r>
            <a:r>
              <a:rPr lang="uk-UA" sz="2000" b="1" i="1" dirty="0">
                <a:latin typeface="Bookman Old Style" pitchFamily="18" charset="0"/>
              </a:rPr>
              <a:t>І Мазепа </a:t>
            </a:r>
            <a:r>
              <a:rPr lang="uk-UA" sz="2000" b="1" i="1" dirty="0" smtClean="0">
                <a:latin typeface="Bookman Old Style" pitchFamily="18" charset="0"/>
              </a:rPr>
              <a:t>для </a:t>
            </a:r>
            <a:r>
              <a:rPr lang="uk-UA" sz="2000" b="1" i="1" dirty="0">
                <a:latin typeface="Bookman Old Style" pitchFamily="18" charset="0"/>
              </a:rPr>
              <a:t>неї чоловік з тамтого століття, з великих часів, котрі вона так любить”.</a:t>
            </a:r>
          </a:p>
          <a:p>
            <a:pPr algn="just"/>
            <a:r>
              <a:rPr lang="uk-UA" sz="2000" b="1" i="1" dirty="0" smtClean="0">
                <a:latin typeface="Bookman Old Style" pitchFamily="18" charset="0"/>
              </a:rPr>
              <a:t>    </a:t>
            </a:r>
            <a:r>
              <a:rPr lang="uk-UA" sz="2000" b="1" i="1" dirty="0" err="1" smtClean="0">
                <a:latin typeface="Bookman Old Style" pitchFamily="18" charset="0"/>
              </a:rPr>
              <a:t>„</a:t>
            </a:r>
            <a:r>
              <a:rPr lang="uk-UA" sz="2000" b="1" i="1" dirty="0" err="1">
                <a:latin typeface="Bookman Old Style" pitchFamily="18" charset="0"/>
              </a:rPr>
              <a:t>Кого</a:t>
            </a:r>
            <a:r>
              <a:rPr lang="uk-UA" sz="2000" b="1" i="1" dirty="0">
                <a:latin typeface="Bookman Old Style" pitchFamily="18" charset="0"/>
              </a:rPr>
              <a:t> вона любить? його чи свою мрію про велич, про славу, про могутність? Невже ж це не одно? Він для неї </a:t>
            </a:r>
            <a:r>
              <a:rPr lang="uk-UA" sz="2000" b="1" i="1" dirty="0" err="1">
                <a:latin typeface="Bookman Old Style" pitchFamily="18" charset="0"/>
              </a:rPr>
              <a:t>тая</a:t>
            </a:r>
            <a:r>
              <a:rPr lang="uk-UA" sz="2000" b="1" i="1" dirty="0">
                <a:latin typeface="Bookman Old Style" pitchFamily="18" charset="0"/>
              </a:rPr>
              <a:t> мрія, без котрої життя — одна </a:t>
            </a:r>
            <a:r>
              <a:rPr lang="uk-UA" sz="2000" b="1" i="1" dirty="0" err="1">
                <a:latin typeface="Bookman Old Style" pitchFamily="18" charset="0"/>
              </a:rPr>
              <a:t>скука</a:t>
            </a:r>
            <a:r>
              <a:rPr lang="uk-UA" sz="2000" b="1" i="1" dirty="0">
                <a:latin typeface="Bookman Old Style" pitchFamily="18" charset="0"/>
              </a:rPr>
              <a:t>, одна пустиня, байдужість... Встала... Не треба розніжуватись, треба привикати до праці і — до боротьби. Знайшла ціль у своєму житті”.</a:t>
            </a:r>
          </a:p>
          <a:p>
            <a:pPr algn="just"/>
            <a:r>
              <a:rPr lang="uk-UA" sz="2000" b="1" i="1" dirty="0" smtClean="0">
                <a:latin typeface="Bookman Old Style" pitchFamily="18" charset="0"/>
              </a:rPr>
              <a:t>   </a:t>
            </a:r>
            <a:r>
              <a:rPr lang="uk-UA" sz="2000" b="1" i="1" dirty="0" err="1" smtClean="0">
                <a:latin typeface="Bookman Old Style" pitchFamily="18" charset="0"/>
              </a:rPr>
              <a:t>„</a:t>
            </a:r>
            <a:r>
              <a:rPr lang="uk-UA" sz="2000" b="1" i="1" dirty="0" err="1">
                <a:latin typeface="Bookman Old Style" pitchFamily="18" charset="0"/>
              </a:rPr>
              <a:t>Боже</a:t>
            </a:r>
            <a:r>
              <a:rPr lang="uk-UA" sz="2000" b="1" i="1" dirty="0">
                <a:latin typeface="Bookman Old Style" pitchFamily="18" charset="0"/>
              </a:rPr>
              <a:t>, борони мене,—</a:t>
            </a:r>
            <a:r>
              <a:rPr lang="uk-UA" sz="2000" b="1" i="1" dirty="0">
                <a:solidFill>
                  <a:srgbClr val="C00000"/>
                </a:solidFill>
                <a:latin typeface="Bookman Old Style" pitchFamily="18" charset="0"/>
              </a:rPr>
              <a:t> думав він (Мазепа) сам про себе,— </a:t>
            </a:r>
            <a:r>
              <a:rPr lang="uk-UA" sz="2000" b="1" i="1" dirty="0">
                <a:latin typeface="Bookman Old Style" pitchFamily="18" charset="0"/>
              </a:rPr>
              <a:t>щоб я бажав їй злого. Люблю її, як осіння природа любить ясне сонце. Може, воно недовго буде мені світити, але я його сяйво понесу за собою до могили”.</a:t>
            </a:r>
          </a:p>
          <a:p>
            <a:pPr algn="just"/>
            <a:r>
              <a:rPr lang="uk-UA" sz="2000" b="1" i="1" dirty="0" smtClean="0">
                <a:latin typeface="Bookman Old Style" pitchFamily="18" charset="0"/>
              </a:rPr>
              <a:t>   </a:t>
            </a:r>
            <a:r>
              <a:rPr lang="uk-UA" sz="2000" b="1" i="1" dirty="0" err="1" smtClean="0">
                <a:solidFill>
                  <a:srgbClr val="C00000"/>
                </a:solidFill>
                <a:latin typeface="Bookman Old Style" pitchFamily="18" charset="0"/>
              </a:rPr>
              <a:t>Чуйкевич</a:t>
            </a:r>
            <a:r>
              <a:rPr lang="uk-UA" sz="2000" b="1" i="1" dirty="0" smtClean="0">
                <a:solidFill>
                  <a:srgbClr val="C00000"/>
                </a:solidFill>
                <a:latin typeface="Bookman Old Style" pitchFamily="18" charset="0"/>
              </a:rPr>
              <a:t> </a:t>
            </a:r>
            <a:r>
              <a:rPr lang="uk-UA" sz="2000" b="1" i="1" dirty="0">
                <a:solidFill>
                  <a:srgbClr val="C00000"/>
                </a:solidFill>
                <a:latin typeface="Bookman Old Style" pitchFamily="18" charset="0"/>
              </a:rPr>
              <a:t>про Мотрю: </a:t>
            </a:r>
            <a:r>
              <a:rPr lang="uk-UA" sz="2000" b="1" i="1" dirty="0">
                <a:latin typeface="Bookman Old Style" pitchFamily="18" charset="0"/>
              </a:rPr>
              <a:t>„І перед очима козака явився ідеал української дівчини, гарної, привабливої, але химерної, такої, що якраз тобі в серце вдереться, то не позбудешся її ніколи.</a:t>
            </a:r>
          </a:p>
        </p:txBody>
      </p:sp>
    </p:spTree>
    <p:extLst>
      <p:ext uri="{BB962C8B-B14F-4D97-AF65-F5344CB8AC3E}">
        <p14:creationId xmlns:p14="http://schemas.microsoft.com/office/powerpoint/2010/main" val="8298511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6" name="Прямоугольник 5"/>
          <p:cNvSpPr/>
          <p:nvPr/>
        </p:nvSpPr>
        <p:spPr>
          <a:xfrm>
            <a:off x="1542197" y="335846"/>
            <a:ext cx="10249469" cy="5940088"/>
          </a:xfrm>
          <a:prstGeom prst="rect">
            <a:avLst/>
          </a:prstGeom>
        </p:spPr>
        <p:txBody>
          <a:bodyPr wrap="square">
            <a:spAutoFit/>
          </a:bodyPr>
          <a:lstStyle/>
          <a:p>
            <a:pPr algn="just"/>
            <a:r>
              <a:rPr lang="uk-UA" sz="2000" b="1" i="1" dirty="0" smtClean="0">
                <a:latin typeface="Bookman Old Style" pitchFamily="18" charset="0"/>
              </a:rPr>
              <a:t>   ... Як </a:t>
            </a:r>
            <a:r>
              <a:rPr lang="uk-UA" sz="2000" b="1" i="1" dirty="0">
                <a:latin typeface="Bookman Old Style" pitchFamily="18" charset="0"/>
              </a:rPr>
              <a:t>побачив її два роки тому в Батурині, то так задивився, що мало гетьманові не наступив на ногу. І було на що задивитися. Мабуть, і на буйній Україні такий розкішний цвіт ще ніколи не цвів. Ріст, погляд великих очей, котрим краски не підбереш, бо все вони міняться і грають, як море, лице, ніби грецька статуя засоромилася й спаленіла, а усмішка, Боже твоя сила, що за усмішка, дивна й нерозгадана, і тягне, і відтручує, і пестить, і глумиться над тобою,— чари, тай годі!”</a:t>
            </a:r>
          </a:p>
          <a:p>
            <a:pPr algn="just"/>
            <a:r>
              <a:rPr lang="uk-UA" sz="2000" b="1" i="1" dirty="0" smtClean="0">
                <a:latin typeface="Bookman Old Style" pitchFamily="18" charset="0"/>
              </a:rPr>
              <a:t>    „ До </a:t>
            </a:r>
            <a:r>
              <a:rPr lang="uk-UA" sz="2000" b="1" i="1" dirty="0" err="1">
                <a:latin typeface="Bookman Old Style" pitchFamily="18" charset="0"/>
              </a:rPr>
              <a:t>Чуйкевича</a:t>
            </a:r>
            <a:r>
              <a:rPr lang="uk-UA" sz="2000" b="1" i="1" dirty="0">
                <a:latin typeface="Bookman Old Style" pitchFamily="18" charset="0"/>
              </a:rPr>
              <a:t> долітав... химерний дівочий сміх Мотрі, і йому здавалося, що десь там далеко перед ним старинна богиня Діана вертає з ловів і сміється, аж зі сну </a:t>
            </a:r>
            <a:r>
              <a:rPr lang="uk-UA" sz="2000" b="1" i="1" dirty="0" err="1">
                <a:latin typeface="Bookman Old Style" pitchFamily="18" charset="0"/>
              </a:rPr>
              <a:t>будяться</a:t>
            </a:r>
            <a:r>
              <a:rPr lang="uk-UA" sz="2000" b="1" i="1" dirty="0">
                <a:latin typeface="Bookman Old Style" pitchFamily="18" charset="0"/>
              </a:rPr>
              <a:t> лісові квітки, аж з озера русалки виринають, зазираючи крізь віття дерев на круту доріжку — що там таке? </a:t>
            </a:r>
            <a:r>
              <a:rPr lang="uk-UA" sz="2000" b="1" i="1" dirty="0" smtClean="0">
                <a:latin typeface="Bookman Old Style" pitchFamily="18" charset="0"/>
              </a:rPr>
              <a:t> Може</a:t>
            </a:r>
            <a:r>
              <a:rPr lang="uk-UA" sz="2000" b="1" i="1" dirty="0">
                <a:latin typeface="Bookman Old Style" pitchFamily="18" charset="0"/>
              </a:rPr>
              <a:t>, в цій дівчині дійсно покутує душа якої богині, а може, вона й сама богиня. Манить і відтручує від себе, відтручує і знову манить, як русалка, </a:t>
            </a:r>
            <a:r>
              <a:rPr lang="uk-UA" sz="2000" b="1" i="1" dirty="0" err="1">
                <a:latin typeface="Bookman Old Style" pitchFamily="18" charset="0"/>
              </a:rPr>
              <a:t>заки</a:t>
            </a:r>
            <a:r>
              <a:rPr lang="uk-UA" sz="2000" b="1" i="1" dirty="0">
                <a:latin typeface="Bookman Old Style" pitchFamily="18" charset="0"/>
              </a:rPr>
              <a:t> затягне </a:t>
            </a:r>
            <a:r>
              <a:rPr lang="uk-UA" sz="2000" b="1" i="1" dirty="0" err="1">
                <a:latin typeface="Bookman Old Style" pitchFamily="18" charset="0"/>
              </a:rPr>
              <a:t>вглибінь</a:t>
            </a:r>
            <a:r>
              <a:rPr lang="uk-UA" sz="2000" b="1" i="1" dirty="0">
                <a:latin typeface="Bookman Old Style" pitchFamily="18" charset="0"/>
              </a:rPr>
              <a:t>. Дивна нерозгадана вдача. Тим вона сильна, тим і небезпечна. Ніколи не знаєш, що вона скаже і що зробить, стоїть перед тобою, як загадка нерозгадана. Чекаєш гніву,— сміється; усміху ждеш,— сердиться, а все не так, як другі. Із-за неї не тільки голову, але й душу погубиш...”</a:t>
            </a:r>
          </a:p>
        </p:txBody>
      </p:sp>
    </p:spTree>
    <p:extLst>
      <p:ext uri="{BB962C8B-B14F-4D97-AF65-F5344CB8AC3E}">
        <p14:creationId xmlns:p14="http://schemas.microsoft.com/office/powerpoint/2010/main" val="18787354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dirty="0"/>
          </a:p>
        </p:txBody>
      </p:sp>
      <p:sp>
        <p:nvSpPr>
          <p:cNvPr id="8" name="AutoShape 2" descr="Жінки Івана Мазепи"/>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Прямоугольник 5"/>
          <p:cNvSpPr/>
          <p:nvPr/>
        </p:nvSpPr>
        <p:spPr>
          <a:xfrm>
            <a:off x="1555844" y="160337"/>
            <a:ext cx="9990162" cy="6247864"/>
          </a:xfrm>
          <a:prstGeom prst="rect">
            <a:avLst/>
          </a:prstGeom>
        </p:spPr>
        <p:txBody>
          <a:bodyPr wrap="square">
            <a:spAutoFit/>
          </a:bodyPr>
          <a:lstStyle/>
          <a:p>
            <a:pPr algn="just"/>
            <a:r>
              <a:rPr lang="uk-UA" sz="2000" b="1" i="1" dirty="0" smtClean="0">
                <a:latin typeface="Bookman Old Style" pitchFamily="18" charset="0"/>
              </a:rPr>
              <a:t> „ І </a:t>
            </a:r>
            <a:r>
              <a:rPr lang="uk-UA" sz="2000" b="1" i="1" dirty="0">
                <a:latin typeface="Bookman Old Style" pitchFamily="18" charset="0"/>
              </a:rPr>
              <a:t>диво! Звичайно, </a:t>
            </a:r>
            <a:r>
              <a:rPr lang="uk-UA" sz="2000" b="1" i="1" dirty="0" err="1">
                <a:latin typeface="Bookman Old Style" pitchFamily="18" charset="0"/>
              </a:rPr>
              <a:t>тая</a:t>
            </a:r>
            <a:r>
              <a:rPr lang="uk-UA" sz="2000" b="1" i="1" dirty="0">
                <a:latin typeface="Bookman Old Style" pitchFamily="18" charset="0"/>
              </a:rPr>
              <a:t> царівна (антична богиня Діана) скидалася чогось-то на </a:t>
            </a:r>
            <a:r>
              <a:rPr lang="uk-UA" sz="2000" b="1" i="1" dirty="0" err="1">
                <a:latin typeface="Bookman Old Style" pitchFamily="18" charset="0"/>
              </a:rPr>
              <a:t>Кочубеєву</a:t>
            </a:r>
            <a:r>
              <a:rPr lang="uk-UA" sz="2000" b="1" i="1" dirty="0">
                <a:latin typeface="Bookman Old Style" pitchFamily="18" charset="0"/>
              </a:rPr>
              <a:t> Мотрю. Мала такі самі темні рівні брови над задуманими очима, таке ж біле кругле чоло і таку нерозгадану усмішку на устах, спосібну довести молодого козака до найвищого захоплення і до найчорнішої розпуки... Мотря!”</a:t>
            </a:r>
          </a:p>
          <a:p>
            <a:pPr algn="just"/>
            <a:r>
              <a:rPr lang="uk-UA" sz="2000" b="1" i="1" dirty="0" smtClean="0">
                <a:latin typeface="Bookman Old Style" pitchFamily="18" charset="0"/>
              </a:rPr>
              <a:t>   Убравши </a:t>
            </a:r>
            <a:r>
              <a:rPr lang="uk-UA" sz="2000" b="1" i="1" dirty="0">
                <a:latin typeface="Bookman Old Style" pitchFamily="18" charset="0"/>
              </a:rPr>
              <a:t>Мотрю в український національний одяг (корсетку, плахту), тітка милується нею: </a:t>
            </a:r>
            <a:r>
              <a:rPr lang="uk-UA" sz="2000" b="1" i="1" dirty="0" smtClean="0">
                <a:latin typeface="Bookman Old Style" pitchFamily="18" charset="0"/>
              </a:rPr>
              <a:t>„І </a:t>
            </a:r>
            <a:r>
              <a:rPr lang="uk-UA" sz="2000" b="1" i="1" dirty="0">
                <a:latin typeface="Bookman Old Style" pitchFamily="18" charset="0"/>
              </a:rPr>
              <a:t>дійсно, годі собі було уявити Мотрю в кращому вбранню, як те, що вона одягла на себе. Замість намиста і </a:t>
            </a:r>
            <a:r>
              <a:rPr lang="uk-UA" sz="2000" b="1" i="1" dirty="0" err="1">
                <a:latin typeface="Bookman Old Style" pitchFamily="18" charset="0"/>
              </a:rPr>
              <a:t>янтару</a:t>
            </a:r>
            <a:r>
              <a:rPr lang="uk-UA" sz="2000" b="1" i="1" dirty="0">
                <a:latin typeface="Bookman Old Style" pitchFamily="18" charset="0"/>
              </a:rPr>
              <a:t> </a:t>
            </a:r>
            <a:r>
              <a:rPr lang="uk-UA" sz="2000" b="1" i="1" dirty="0" err="1">
                <a:latin typeface="Bookman Old Style" pitchFamily="18" charset="0"/>
              </a:rPr>
              <a:t>почіпила</a:t>
            </a:r>
            <a:r>
              <a:rPr lang="uk-UA" sz="2000" b="1" i="1" dirty="0">
                <a:latin typeface="Bookman Old Style" pitchFamily="18" charset="0"/>
              </a:rPr>
              <a:t> кілька шнурків великих рівних </a:t>
            </a:r>
            <a:r>
              <a:rPr lang="uk-UA" sz="2000" b="1" i="1" dirty="0" err="1">
                <a:latin typeface="Bookman Old Style" pitchFamily="18" charset="0"/>
              </a:rPr>
              <a:t>перел</a:t>
            </a:r>
            <a:r>
              <a:rPr lang="uk-UA" sz="2000" b="1" i="1" dirty="0">
                <a:latin typeface="Bookman Old Style" pitchFamily="18" charset="0"/>
              </a:rPr>
              <a:t>, а волосся закосичила свіжими блідо-жовтими трояндами. Чудово відбивали вони від її русого волосся, що вилискувалося раз відблиском сталі на </a:t>
            </a:r>
            <a:r>
              <a:rPr lang="uk-UA" sz="2000" b="1" i="1" dirty="0" err="1">
                <a:latin typeface="Bookman Old Style" pitchFamily="18" charset="0"/>
              </a:rPr>
              <a:t>дамаскенській</a:t>
            </a:r>
            <a:r>
              <a:rPr lang="uk-UA" sz="2000" b="1" i="1" dirty="0">
                <a:latin typeface="Bookman Old Style" pitchFamily="18" charset="0"/>
              </a:rPr>
              <a:t> шаблі, то знов краскою густого, з свіжої кришки </a:t>
            </a:r>
            <a:r>
              <a:rPr lang="uk-UA" sz="2000" b="1" i="1" dirty="0" err="1">
                <a:latin typeface="Bookman Old Style" pitchFamily="18" charset="0"/>
              </a:rPr>
              <a:t>витікаючого</a:t>
            </a:r>
            <a:r>
              <a:rPr lang="uk-UA" sz="2000" b="1" i="1" dirty="0">
                <a:latin typeface="Bookman Old Style" pitchFamily="18" charset="0"/>
              </a:rPr>
              <a:t> меду</a:t>
            </a:r>
            <a:r>
              <a:rPr lang="uk-UA" sz="2000" b="1" i="1" dirty="0" smtClean="0">
                <a:latin typeface="Bookman Old Style" pitchFamily="18" charset="0"/>
              </a:rPr>
              <a:t>.</a:t>
            </a:r>
          </a:p>
          <a:p>
            <a:r>
              <a:rPr lang="uk-UA" sz="2000" b="1" i="1" dirty="0">
                <a:latin typeface="Bookman Old Style" pitchFamily="18" charset="0"/>
              </a:rPr>
              <a:t>— Кращої панночки на цілій Україні нема,— шептались між собою дівчата, а Марія Федорівна прямо молилася до тої божеської краси.</a:t>
            </a:r>
          </a:p>
          <a:p>
            <a:r>
              <a:rPr lang="uk-UA" sz="2000" b="1" i="1" dirty="0">
                <a:latin typeface="Bookman Old Style" pitchFamily="18" charset="0"/>
              </a:rPr>
              <a:t>— Спасибі вам, дівчата! — сказала Мотря і, ніби причарована, сиділа у своїм кріслі, як на престолі цариця, задивлена на шлях, котрим мав над'їхати гетьман”.</a:t>
            </a:r>
          </a:p>
          <a:p>
            <a:pPr algn="just"/>
            <a:endParaRPr lang="uk-UA" sz="2000" b="1" i="1" dirty="0">
              <a:latin typeface="Bookman Old Style" pitchFamily="18" charset="0"/>
            </a:endParaRPr>
          </a:p>
        </p:txBody>
      </p:sp>
    </p:spTree>
    <p:extLst>
      <p:ext uri="{BB962C8B-B14F-4D97-AF65-F5344CB8AC3E}">
        <p14:creationId xmlns:p14="http://schemas.microsoft.com/office/powerpoint/2010/main" val="21159664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Мазеп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3" name="AutoShape 4" descr="C:\Users\%D0%94%D0%BE%D0%BC\Downloads\mazepa.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5" name="AutoShape 6" descr="C:\Users\%D0%94%D0%BE%D0%BC\Downloads\mazepa.web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7" name="AutoShape 8" descr="Мазеп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Прямоугольник 5"/>
          <p:cNvSpPr/>
          <p:nvPr/>
        </p:nvSpPr>
        <p:spPr>
          <a:xfrm>
            <a:off x="5058887" y="1159261"/>
            <a:ext cx="6773721" cy="5324535"/>
          </a:xfrm>
          <a:prstGeom prst="rect">
            <a:avLst/>
          </a:prstGeom>
        </p:spPr>
        <p:txBody>
          <a:bodyPr wrap="square">
            <a:spAutoFit/>
          </a:bodyPr>
          <a:lstStyle/>
          <a:p>
            <a:pPr algn="just"/>
            <a:r>
              <a:rPr lang="uk-UA" sz="2000" b="1" i="1" dirty="0" smtClean="0">
                <a:latin typeface="Bookman Old Style" pitchFamily="18" charset="0"/>
              </a:rPr>
              <a:t>   </a:t>
            </a:r>
            <a:r>
              <a:rPr lang="uk-UA" sz="2000" b="1" i="1" dirty="0" smtClean="0">
                <a:solidFill>
                  <a:srgbClr val="C00000"/>
                </a:solidFill>
                <a:latin typeface="Bookman Old Style" pitchFamily="18" charset="0"/>
              </a:rPr>
              <a:t>Мазепа </a:t>
            </a:r>
            <a:r>
              <a:rPr lang="uk-UA" sz="2000" b="1" i="1" dirty="0">
                <a:solidFill>
                  <a:srgbClr val="C00000"/>
                </a:solidFill>
                <a:latin typeface="Bookman Old Style" pitchFamily="18" charset="0"/>
              </a:rPr>
              <a:t>про Мотрю: </a:t>
            </a:r>
            <a:r>
              <a:rPr lang="uk-UA" sz="2000" b="1" i="1" dirty="0" smtClean="0">
                <a:latin typeface="Bookman Old Style" pitchFamily="18" charset="0"/>
              </a:rPr>
              <a:t>„ Навіть </a:t>
            </a:r>
            <a:r>
              <a:rPr lang="uk-UA" sz="2000" b="1" i="1" dirty="0">
                <a:latin typeface="Bookman Old Style" pitchFamily="18" charset="0"/>
              </a:rPr>
              <a:t>божественний Рафаель не змалював такої гарної мадонни. Безсмертна та краса. Ніяк подумати не можу, щоб не стало її. Ні, </a:t>
            </a:r>
            <a:r>
              <a:rPr lang="uk-UA" sz="2000" b="1" i="1" dirty="0" err="1">
                <a:latin typeface="Bookman Old Style" pitchFamily="18" charset="0"/>
              </a:rPr>
              <a:t>ні</a:t>
            </a:r>
            <a:r>
              <a:rPr lang="uk-UA" sz="2000" b="1" i="1" dirty="0">
                <a:latin typeface="Bookman Old Style" pitchFamily="18" charset="0"/>
              </a:rPr>
              <a:t>, та краса мусить жити вічно, як не в життю, то в казці і в пісні. І знаю я, що кращої нагороди за всі мої труди і старання не могла мені дати наша рідна земля, як посилаючи </a:t>
            </a:r>
            <a:r>
              <a:rPr lang="uk-UA" sz="2000" b="1" i="1" dirty="0" err="1">
                <a:latin typeface="Bookman Old Style" pitchFamily="18" charset="0"/>
              </a:rPr>
              <a:t>най-</a:t>
            </a:r>
            <a:r>
              <a:rPr lang="uk-UA" sz="2000" b="1" i="1" dirty="0">
                <a:latin typeface="Bookman Old Style" pitchFamily="18" charset="0"/>
              </a:rPr>
              <a:t> пишніший свій цвіт, </a:t>
            </a:r>
            <a:r>
              <a:rPr lang="uk-UA" sz="2000" b="1" i="1" dirty="0" err="1">
                <a:latin typeface="Bookman Old Style" pitchFamily="18" charset="0"/>
              </a:rPr>
              <a:t>святоіванівський</a:t>
            </a:r>
            <a:r>
              <a:rPr lang="uk-UA" sz="2000" b="1" i="1" dirty="0">
                <a:latin typeface="Bookman Old Style" pitchFamily="18" charset="0"/>
              </a:rPr>
              <a:t> цвіт своїх казкових дібров у святочний дарунок для мене. В тобі я бачу красу рідної країни нерукотворну, щиру й непідкупну, правдиву.</a:t>
            </a:r>
          </a:p>
          <a:p>
            <a:pPr algn="just"/>
            <a:r>
              <a:rPr lang="uk-UA" sz="2000" b="1" i="1" dirty="0" smtClean="0">
                <a:latin typeface="Bookman Old Style" pitchFamily="18" charset="0"/>
              </a:rPr>
              <a:t>   ...</a:t>
            </a:r>
            <a:r>
              <a:rPr lang="uk-UA" sz="2000" b="1" i="1" dirty="0">
                <a:latin typeface="Bookman Old Style" pitchFamily="18" charset="0"/>
              </a:rPr>
              <a:t>в нутрі нашої святої землиці окривається велика благодать, </a:t>
            </a:r>
            <a:r>
              <a:rPr lang="uk-UA" sz="2000" b="1" i="1" dirty="0" err="1">
                <a:latin typeface="Bookman Old Style" pitchFamily="18" charset="0"/>
              </a:rPr>
              <a:t>незнищимеє</a:t>
            </a:r>
            <a:r>
              <a:rPr lang="uk-UA" sz="2000" b="1" i="1" dirty="0">
                <a:latin typeface="Bookman Old Style" pitchFamily="18" charset="0"/>
              </a:rPr>
              <a:t> зерно розуму і краси, котрого висловом найпишнішим, який я побачив </a:t>
            </a:r>
            <a:r>
              <a:rPr lang="uk-UA" sz="2000" b="1" i="1" dirty="0" err="1">
                <a:latin typeface="Bookman Old Style" pitchFamily="18" charset="0"/>
              </a:rPr>
              <a:t>уперве</a:t>
            </a:r>
            <a:r>
              <a:rPr lang="uk-UA" sz="2000" b="1" i="1" dirty="0">
                <a:latin typeface="Bookman Old Style" pitchFamily="18" charset="0"/>
              </a:rPr>
              <a:t>, це ти, Мотре, мріє моя!”</a:t>
            </a:r>
          </a:p>
        </p:txBody>
      </p:sp>
      <p:pic>
        <p:nvPicPr>
          <p:cNvPr id="8" name="Рисунок 7" descr="Motria Koczubej-1.jpg"/>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Lst>
          </a:blip>
          <a:srcRect/>
          <a:stretch>
            <a:fillRect/>
          </a:stretch>
        </p:blipFill>
        <p:spPr bwMode="auto">
          <a:xfrm>
            <a:off x="1408420" y="1603684"/>
            <a:ext cx="3650467" cy="4666488"/>
          </a:xfrm>
          <a:prstGeom prst="ellipse">
            <a:avLst/>
          </a:prstGeom>
          <a:ln>
            <a:noFill/>
          </a:ln>
          <a:effectLst>
            <a:softEdge rad="112500"/>
          </a:effectLst>
        </p:spPr>
      </p:pic>
    </p:spTree>
    <p:extLst>
      <p:ext uri="{BB962C8B-B14F-4D97-AF65-F5344CB8AC3E}">
        <p14:creationId xmlns:p14="http://schemas.microsoft.com/office/powerpoint/2010/main" val="20011895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7" descr="C:\Users\Дом\Downloads\istockphoto-1184802478-612x612.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82000" contrast="-21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Похожее изображение"/>
          <p:cNvPicPr>
            <a:picLocks noChangeAspect="1" noChangeArrowheads="1"/>
          </p:cNvPicPr>
          <p:nvPr/>
        </p:nvPicPr>
        <p:blipFill>
          <a:blip r:embed="rId4" cstate="print"/>
          <a:srcRect/>
          <a:stretch>
            <a:fillRect/>
          </a:stretch>
        </p:blipFill>
        <p:spPr bwMode="auto">
          <a:xfrm>
            <a:off x="1021307" y="733445"/>
            <a:ext cx="5069911" cy="3190516"/>
          </a:xfrm>
          <a:prstGeom prst="rect">
            <a:avLst/>
          </a:prstGeom>
          <a:noFill/>
        </p:spPr>
      </p:pic>
      <p:pic>
        <p:nvPicPr>
          <p:cNvPr id="5" name="Picture 4" descr="ОРНАМЕНТ | Тест з образотворчого мистецтва – «На Урок»"/>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backgroundRemoval t="3729" b="100000" l="0" r="100000"/>
                    </a14:imgEffect>
                  </a14:imgLayer>
                </a14:imgProps>
              </a:ext>
              <a:ext uri="{28A0092B-C50C-407E-A947-70E740481C1C}">
                <a14:useLocalDpi xmlns:a14="http://schemas.microsoft.com/office/drawing/2010/main" val="0"/>
              </a:ext>
            </a:extLst>
          </a:blip>
          <a:srcRect/>
          <a:stretch>
            <a:fillRect/>
          </a:stretch>
        </p:blipFill>
        <p:spPr bwMode="auto">
          <a:xfrm>
            <a:off x="0" y="5762013"/>
            <a:ext cx="4085230" cy="12694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ОРНАМЕНТ | Тест з образотворчого мистецтва – «На Урок»"/>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backgroundRemoval t="3729" b="100000" l="0" r="100000"/>
                    </a14:imgEffect>
                  </a14:imgLayer>
                </a14:imgProps>
              </a:ext>
              <a:ext uri="{28A0092B-C50C-407E-A947-70E740481C1C}">
                <a14:useLocalDpi xmlns:a14="http://schemas.microsoft.com/office/drawing/2010/main" val="0"/>
              </a:ext>
            </a:extLst>
          </a:blip>
          <a:srcRect/>
          <a:stretch>
            <a:fillRect/>
          </a:stretch>
        </p:blipFill>
        <p:spPr bwMode="auto">
          <a:xfrm>
            <a:off x="4085230" y="5762013"/>
            <a:ext cx="4085230" cy="12694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ОРНАМЕНТ | Тест з образотворчого мистецтва – «На Урок»"/>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backgroundRemoval t="3729" b="100000" l="0" r="100000"/>
                    </a14:imgEffect>
                  </a14:imgLayer>
                </a14:imgProps>
              </a:ext>
              <a:ext uri="{28A0092B-C50C-407E-A947-70E740481C1C}">
                <a14:useLocalDpi xmlns:a14="http://schemas.microsoft.com/office/drawing/2010/main" val="0"/>
              </a:ext>
            </a:extLst>
          </a:blip>
          <a:srcRect/>
          <a:stretch>
            <a:fillRect/>
          </a:stretch>
        </p:blipFill>
        <p:spPr bwMode="auto">
          <a:xfrm>
            <a:off x="8161198" y="5781063"/>
            <a:ext cx="4085230" cy="1269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ОРНАМЕНТ | Тест з образотворчого мистецтва – «На Урок»"/>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backgroundRemoval t="3729"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0" y="-74715"/>
            <a:ext cx="4085230" cy="12694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ОРНАМЕНТ | Тест з образотворчого мистецтва – «На Урок»"/>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backgroundRemoval t="3729"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4085230" y="-92333"/>
            <a:ext cx="4085230" cy="1269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ОРНАМЕНТ | Тест з образотворчого мистецтва – «На Урок»"/>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backgroundRemoval t="3729" b="100000" l="0" r="100000"/>
                    </a14:imgEffect>
                  </a14:imgLayer>
                </a14:imgProps>
              </a:ext>
              <a:ext uri="{28A0092B-C50C-407E-A947-70E740481C1C}">
                <a14:useLocalDpi xmlns:a14="http://schemas.microsoft.com/office/drawing/2010/main" val="0"/>
              </a:ext>
            </a:extLst>
          </a:blip>
          <a:srcRect/>
          <a:stretch>
            <a:fillRect/>
          </a:stretch>
        </p:blipFill>
        <p:spPr bwMode="auto">
          <a:xfrm rot="10800000">
            <a:off x="8170460" y="-115654"/>
            <a:ext cx="4085230" cy="1269438"/>
          </a:xfrm>
          <a:prstGeom prst="rect">
            <a:avLst/>
          </a:prstGeom>
          <a:noFill/>
          <a:extLst>
            <a:ext uri="{909E8E84-426E-40DD-AFC4-6F175D3DCCD1}">
              <a14:hiddenFill xmlns:a14="http://schemas.microsoft.com/office/drawing/2010/main">
                <a:solidFill>
                  <a:srgbClr val="FFFFFF"/>
                </a:solidFill>
              </a14:hiddenFill>
            </a:ext>
          </a:extLst>
        </p:spPr>
      </p:pic>
      <p:sp>
        <p:nvSpPr>
          <p:cNvPr id="11" name="Круглая лента лицом вверх 10"/>
          <p:cNvSpPr>
            <a:spLocks noChangeArrowheads="1"/>
          </p:cNvSpPr>
          <p:nvPr/>
        </p:nvSpPr>
        <p:spPr bwMode="auto">
          <a:xfrm>
            <a:off x="6414234" y="1223469"/>
            <a:ext cx="3971712" cy="1031931"/>
          </a:xfrm>
          <a:prstGeom prst="ellipseRibbon2">
            <a:avLst>
              <a:gd name="adj1" fmla="val 25000"/>
              <a:gd name="adj2" fmla="val 50000"/>
              <a:gd name="adj3" fmla="val 12500"/>
            </a:avLst>
          </a:prstGeom>
          <a:gradFill rotWithShape="1">
            <a:gsLst>
              <a:gs pos="0">
                <a:srgbClr val="5E9EFF"/>
              </a:gs>
              <a:gs pos="39999">
                <a:srgbClr val="85C2FF"/>
              </a:gs>
              <a:gs pos="70000">
                <a:srgbClr val="C4D6EB"/>
              </a:gs>
              <a:gs pos="100000">
                <a:srgbClr val="FFEBFA"/>
              </a:gs>
            </a:gsLst>
            <a:lin ang="16200000" scaled="0"/>
          </a:gradFill>
          <a:ln w="9525">
            <a:solidFill>
              <a:srgbClr val="94B64E"/>
            </a:solidFill>
            <a:round/>
            <a:headEnd/>
            <a:tailEnd/>
          </a:ln>
          <a:effectLst>
            <a:outerShdw dist="20000" dir="5400000" rotWithShape="0">
              <a:srgbClr val="000000">
                <a:alpha val="37999"/>
              </a:srgbClr>
            </a:outerShdw>
          </a:effectLst>
        </p:spPr>
        <p:txBody>
          <a:bodyPr rot="0" vert="horz" wrap="square" lIns="91440" tIns="45720" rIns="91440" bIns="45720" anchor="ctr" anchorCtr="0" upright="1">
            <a:noAutofit/>
          </a:bodyPr>
          <a:lstStyle/>
          <a:p>
            <a:pPr algn="ctr">
              <a:lnSpc>
                <a:spcPct val="107000"/>
              </a:lnSpc>
              <a:spcAft>
                <a:spcPts val="0"/>
              </a:spcAft>
            </a:pPr>
            <a:r>
              <a:rPr lang="uk-UA" sz="2000" b="1" i="1" dirty="0" smtClean="0">
                <a:solidFill>
                  <a:srgbClr val="006600"/>
                </a:solidFill>
                <a:effectLst/>
                <a:latin typeface="Bookman Old Style" pitchFamily="18" charset="0"/>
                <a:ea typeface="Times New Roman"/>
                <a:cs typeface="Times New Roman"/>
              </a:rPr>
              <a:t>«</a:t>
            </a:r>
            <a:r>
              <a:rPr lang="uk-UA" sz="2000" b="1" i="1" dirty="0" smtClean="0">
                <a:solidFill>
                  <a:srgbClr val="006600"/>
                </a:solidFill>
                <a:latin typeface="Bookman Old Style" pitchFamily="18" charset="0"/>
                <a:ea typeface="Times New Roman"/>
                <a:cs typeface="Times New Roman"/>
              </a:rPr>
              <a:t>Метод ПРЕС»</a:t>
            </a:r>
            <a:endParaRPr lang="uk-UA" sz="2000" i="1" dirty="0">
              <a:effectLst/>
              <a:latin typeface="Bookman Old Style" pitchFamily="18" charset="0"/>
              <a:ea typeface="Times New Roman"/>
              <a:cs typeface="Times New Roman"/>
            </a:endParaRPr>
          </a:p>
        </p:txBody>
      </p:sp>
      <p:pic>
        <p:nvPicPr>
          <p:cNvPr id="6145" name="Picture 1" descr="C:\Users\Дом\Downloads\198689.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39" b="99931" l="0" r="82824">
                        <a14:foregroundMark x1="30787" y1="39514" x2="31898" y2="39167"/>
                        <a14:foregroundMark x1="26250" y1="40486" x2="25556" y2="40486"/>
                        <a14:foregroundMark x1="16528" y1="32014" x2="15833" y2="24861"/>
                        <a14:foregroundMark x1="13565" y1="17431" x2="10648" y2="15764"/>
                        <a14:foregroundMark x1="8611" y1="12500" x2="5000" y2="19375"/>
                        <a14:foregroundMark x1="2037" y1="34306" x2="7037" y2="43403"/>
                        <a14:foregroundMark x1="16065" y1="56736" x2="22176" y2="62569"/>
                        <a14:foregroundMark x1="30324" y1="66111" x2="30324" y2="66111"/>
                        <a14:foregroundMark x1="12685" y1="81736" x2="13565" y2="81736"/>
                        <a14:foregroundMark x1="14028" y1="81736" x2="17222" y2="88889"/>
                        <a14:foregroundMark x1="19259" y1="94722" x2="18102" y2="95694"/>
                        <a14:foregroundMark x1="7917" y1="88889" x2="7917" y2="88889"/>
                        <a14:foregroundMark x1="9491" y1="87292" x2="21944" y2="95694"/>
                        <a14:foregroundMark x1="23102" y1="95694" x2="22639" y2="89861"/>
                        <a14:foregroundMark x1="16296" y1="77500" x2="16296" y2="77500"/>
                        <a14:foregroundMark x1="12917" y1="69722" x2="10185" y2="71042"/>
                        <a14:foregroundMark x1="7917" y1="58958" x2="7917" y2="58958"/>
                        <a14:foregroundMark x1="25139" y1="43403" x2="25787" y2="43056"/>
                        <a14:foregroundMark x1="30556" y1="38819" x2="30556" y2="38819"/>
                        <a14:foregroundMark x1="43009" y1="35625" x2="40278" y2="36875"/>
                        <a14:foregroundMark x1="36667" y1="37222" x2="28519" y2="41458"/>
                        <a14:foregroundMark x1="23333" y1="41111" x2="16991" y2="48264"/>
                        <a14:foregroundMark x1="13565" y1="49861" x2="10880" y2="57986"/>
                        <a14:foregroundMark x1="6343" y1="58681" x2="11991" y2="78194"/>
                        <a14:foregroundMark x1="33704" y1="60972" x2="31898" y2="63194"/>
                        <a14:foregroundMark x1="29213" y1="51875" x2="29213" y2="53472"/>
                        <a14:foregroundMark x1="31898" y1="51181" x2="31898" y2="57361"/>
                        <a14:foregroundMark x1="31481" y1="55417" x2="27593" y2="63194"/>
                        <a14:foregroundMark x1="26944" y1="55764" x2="12685" y2="66111"/>
                        <a14:foregroundMark x1="10648" y1="56736" x2="7685" y2="71667"/>
                        <a14:foregroundMark x1="7917" y1="59306" x2="4537" y2="81389"/>
                        <a14:foregroundMark x1="3380" y1="72014" x2="4769" y2="65139"/>
                        <a14:foregroundMark x1="8380" y1="53472" x2="8380" y2="53472"/>
                        <a14:foregroundMark x1="7222" y1="49861" x2="4769" y2="51875"/>
                        <a14:foregroundMark x1="4769" y1="49236" x2="4769" y2="49236"/>
                        <a14:foregroundMark x1="19444" y1="39792" x2="20370" y2="42778"/>
                        <a14:foregroundMark x1="24444" y1="53819" x2="27176" y2="58333"/>
                        <a14:foregroundMark x1="31250" y1="59653" x2="31250" y2="61944"/>
                        <a14:foregroundMark x1="31250" y1="61597" x2="26019" y2="52153"/>
                        <a14:foregroundMark x1="25370" y1="45972" x2="26944" y2="44722"/>
                        <a14:foregroundMark x1="31898" y1="40764" x2="35509" y2="38194"/>
                        <a14:foregroundMark x1="40278" y1="33958" x2="40278" y2="33958"/>
                        <a14:foregroundMark x1="39815" y1="24236" x2="39815" y2="24236"/>
                        <a14:foregroundMark x1="28519" y1="56042" x2="28519" y2="56042"/>
                        <a14:foregroundMark x1="24444" y1="52153" x2="24213" y2="55764"/>
                        <a14:foregroundMark x1="28750" y1="53472" x2="29861" y2="58681"/>
                        <a14:foregroundMark x1="32130" y1="55417" x2="31667" y2="61250"/>
                        <a14:foregroundMark x1="31667" y1="59306" x2="30556" y2="63542"/>
                        <a14:foregroundMark x1="24444" y1="58681" x2="20602" y2="60625"/>
                        <a14:foregroundMark x1="17639" y1="51875" x2="23750" y2="52153"/>
                        <a14:foregroundMark x1="29861" y1="49236" x2="29630" y2="56736"/>
                        <a14:foregroundMark x1="26250" y1="56736" x2="25556" y2="62917"/>
                        <a14:foregroundMark x1="22176" y1="20972" x2="22176" y2="20972"/>
                        <a14:foregroundMark x1="18796" y1="18056" x2="18796" y2="18056"/>
                        <a14:foregroundMark x1="20602" y1="14167" x2="20602" y2="14167"/>
                        <a14:foregroundMark x1="20602" y1="14167" x2="20602" y2="14167"/>
                        <a14:foregroundMark x1="21713" y1="14167" x2="21713" y2="14167"/>
                        <a14:foregroundMark x1="21944" y1="13194" x2="21944" y2="13194"/>
                        <a14:foregroundMark x1="23102" y1="12500" x2="23102" y2="12500"/>
                        <a14:foregroundMark x1="23333" y1="12847" x2="23333" y2="12847"/>
                        <a14:foregroundMark x1="23333" y1="13194" x2="22407" y2="14444"/>
                        <a14:foregroundMark x1="60417" y1="9306" x2="60417" y2="9306"/>
                        <a14:foregroundMark x1="59074" y1="11528" x2="59074" y2="11528"/>
                        <a14:foregroundMark x1="59306" y1="6667" x2="59306" y2="6667"/>
                        <a14:foregroundMark x1="59074" y1="4097" x2="59537" y2="9583"/>
                        <a14:foregroundMark x1="59537" y1="11250" x2="59769" y2="12500"/>
                        <a14:foregroundMark x1="61343" y1="14444" x2="62222" y2="15139"/>
                        <a14:foregroundMark x1="64028" y1="16111" x2="64954" y2="17083"/>
                        <a14:foregroundMark x1="65880" y1="18056" x2="65880" y2="18056"/>
                        <a14:foregroundMark x1="73565" y1="87292" x2="73565" y2="87292"/>
                        <a14:foregroundMark x1="75370" y1="93125" x2="75370" y2="93125"/>
                        <a14:foregroundMark x1="75370" y1="85278" x2="75370" y2="85278"/>
                        <a14:foregroundMark x1="75602" y1="76875" x2="75602" y2="76875"/>
                        <a14:foregroundMark x1="82361" y1="87569" x2="82824" y2="88542"/>
                      </a14:backgroundRemoval>
                    </a14:imgEffect>
                  </a14:imgLayer>
                </a14:imgProps>
              </a:ext>
              <a:ext uri="{28A0092B-C50C-407E-A947-70E740481C1C}">
                <a14:useLocalDpi xmlns:a14="http://schemas.microsoft.com/office/drawing/2010/main" val="0"/>
              </a:ext>
            </a:extLst>
          </a:blip>
          <a:srcRect/>
          <a:stretch>
            <a:fillRect/>
          </a:stretch>
        </p:blipFill>
        <p:spPr bwMode="auto">
          <a:xfrm>
            <a:off x="1" y="1844136"/>
            <a:ext cx="7198476" cy="501386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266881" y="5057057"/>
            <a:ext cx="5113198" cy="738664"/>
          </a:xfrm>
          <a:prstGeom prst="rect">
            <a:avLst/>
          </a:prstGeom>
        </p:spPr>
        <p:txBody>
          <a:bodyPr wrap="square">
            <a:spAutoFit/>
          </a:bodyPr>
          <a:lstStyle/>
          <a:p>
            <a:pPr algn="ctr"/>
            <a:r>
              <a:rPr lang="uk-UA" sz="1400" b="1" i="1" dirty="0" smtClean="0">
                <a:latin typeface="Bookman Old Style" pitchFamily="18" charset="0"/>
              </a:rPr>
              <a:t>Церква Пречистої Діви Марії - близнючка церкви Святого Георгія, де був похований </a:t>
            </a:r>
          </a:p>
          <a:p>
            <a:pPr algn="ctr"/>
            <a:r>
              <a:rPr lang="uk-UA" sz="1400" b="1" i="1" dirty="0" smtClean="0">
                <a:latin typeface="Bookman Old Style" pitchFamily="18" charset="0"/>
              </a:rPr>
              <a:t>І. Мазепа. Галац (Румунія).</a:t>
            </a:r>
            <a:endParaRPr lang="uk-UA" sz="1400" b="1" i="1" dirty="0">
              <a:latin typeface="Bookman Old Style" pitchFamily="18" charset="0"/>
            </a:endParaRPr>
          </a:p>
        </p:txBody>
      </p:sp>
      <p:pic>
        <p:nvPicPr>
          <p:cNvPr id="6148" name="Picture 4" descr="C:\Users\Дом\Downloads\sosnovaya-vetka-narisovannaya.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2193636"/>
            <a:ext cx="2042615" cy="2765267"/>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Дом\Downloads\firtreepng3725.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3595885" cy="26772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Дом\Downloads\sosnovaya-vetka-narisovannaya.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 y="595907"/>
            <a:ext cx="2247900" cy="284336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775480" y="2437092"/>
            <a:ext cx="6096000" cy="1015663"/>
          </a:xfrm>
          <a:prstGeom prst="rect">
            <a:avLst/>
          </a:prstGeom>
        </p:spPr>
        <p:txBody>
          <a:bodyPr>
            <a:spAutoFit/>
          </a:bodyPr>
          <a:lstStyle/>
          <a:p>
            <a:pPr algn="ctr"/>
            <a:r>
              <a:rPr lang="uk-UA" sz="2000" b="1" i="1" dirty="0">
                <a:solidFill>
                  <a:srgbClr val="0000CC"/>
                </a:solidFill>
                <a:latin typeface="Bookman Old Style" pitchFamily="18" charset="0"/>
              </a:rPr>
              <a:t>Чи було кохання Мотрі й Мазепи </a:t>
            </a:r>
            <a:r>
              <a:rPr lang="uk-UA" sz="2000" b="1" i="1" dirty="0" smtClean="0">
                <a:solidFill>
                  <a:srgbClr val="0000CC"/>
                </a:solidFill>
                <a:latin typeface="Bookman Old Style" pitchFamily="18" charset="0"/>
              </a:rPr>
              <a:t>справжнім?</a:t>
            </a:r>
          </a:p>
          <a:p>
            <a:pPr algn="ctr"/>
            <a:endParaRPr lang="uk-UA" sz="2000" b="1" i="1" dirty="0" smtClean="0">
              <a:solidFill>
                <a:srgbClr val="0000CC"/>
              </a:solidFill>
              <a:latin typeface="Bookman Old Style" pitchFamily="18" charset="0"/>
            </a:endParaRPr>
          </a:p>
        </p:txBody>
      </p:sp>
      <p:sp>
        <p:nvSpPr>
          <p:cNvPr id="13" name="Прямоугольник 12"/>
          <p:cNvSpPr/>
          <p:nvPr/>
        </p:nvSpPr>
        <p:spPr>
          <a:xfrm>
            <a:off x="5955460" y="3429000"/>
            <a:ext cx="6096000" cy="707886"/>
          </a:xfrm>
          <a:prstGeom prst="rect">
            <a:avLst/>
          </a:prstGeom>
        </p:spPr>
        <p:txBody>
          <a:bodyPr>
            <a:spAutoFit/>
          </a:bodyPr>
          <a:lstStyle/>
          <a:p>
            <a:r>
              <a:rPr lang="uk-UA" sz="2000" b="1" dirty="0">
                <a:latin typeface="Bookman Old Style" pitchFamily="18" charset="0"/>
              </a:rPr>
              <a:t>□ Я переконався, що кохання...</a:t>
            </a:r>
          </a:p>
          <a:p>
            <a:r>
              <a:rPr lang="uk-UA" sz="2000" b="1" dirty="0">
                <a:latin typeface="Bookman Old Style" pitchFamily="18" charset="0"/>
              </a:rPr>
              <a:t>□ Я знаю, що жертвувати в коханні...</a:t>
            </a:r>
          </a:p>
        </p:txBody>
      </p:sp>
    </p:spTree>
    <p:extLst>
      <p:ext uri="{BB962C8B-B14F-4D97-AF65-F5344CB8AC3E}">
        <p14:creationId xmlns:p14="http://schemas.microsoft.com/office/powerpoint/2010/main" val="4792533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9" name="Группа 10"/>
          <p:cNvGrpSpPr/>
          <p:nvPr/>
        </p:nvGrpSpPr>
        <p:grpSpPr>
          <a:xfrm>
            <a:off x="0" y="-1"/>
            <a:ext cx="2028027" cy="6858001"/>
            <a:chOff x="0" y="-1"/>
            <a:chExt cx="1521020" cy="6858001"/>
          </a:xfrm>
        </p:grpSpPr>
        <p:pic>
          <p:nvPicPr>
            <p:cNvPr id="10" name="Picture 2" descr="C:\Documents and Settings\Учитель\Рабочий стол\орнаменти\UkrainianOrnament.jpg"/>
            <p:cNvPicPr>
              <a:picLocks noChangeAspect="1" noChangeArrowheads="1"/>
            </p:cNvPicPr>
            <p:nvPr/>
          </p:nvPicPr>
          <p:blipFill>
            <a:blip r:embed="rId2" cstate="print">
              <a:clrChange>
                <a:clrFrom>
                  <a:srgbClr val="FCFCFE"/>
                </a:clrFrom>
                <a:clrTo>
                  <a:srgbClr val="FCFCFE">
                    <a:alpha val="0"/>
                  </a:srgbClr>
                </a:clrTo>
              </a:clrChange>
            </a:blip>
            <a:srcRect/>
            <a:stretch>
              <a:fillRect/>
            </a:stretch>
          </p:blipFill>
          <p:spPr bwMode="auto">
            <a:xfrm>
              <a:off x="0" y="-1"/>
              <a:ext cx="1521020" cy="2376000"/>
            </a:xfrm>
            <a:prstGeom prst="rect">
              <a:avLst/>
            </a:prstGeom>
            <a:noFill/>
            <a:ln w="9525">
              <a:noFill/>
              <a:miter lim="800000"/>
              <a:headEnd/>
              <a:tailEnd/>
            </a:ln>
          </p:spPr>
        </p:pic>
        <p:pic>
          <p:nvPicPr>
            <p:cNvPr id="11" name="Picture 2" descr="C:\Documents and Settings\Учитель\Рабочий стол\орнаменти\UkrainianOrnament.jpg"/>
            <p:cNvPicPr>
              <a:picLocks noChangeAspect="1" noChangeArrowheads="1"/>
            </p:cNvPicPr>
            <p:nvPr/>
          </p:nvPicPr>
          <p:blipFill>
            <a:blip r:embed="rId2" cstate="print">
              <a:clrChange>
                <a:clrFrom>
                  <a:srgbClr val="FCFCFE"/>
                </a:clrFrom>
                <a:clrTo>
                  <a:srgbClr val="FCFCFE">
                    <a:alpha val="0"/>
                  </a:srgbClr>
                </a:clrTo>
              </a:clrChange>
            </a:blip>
            <a:srcRect/>
            <a:stretch>
              <a:fillRect/>
            </a:stretch>
          </p:blipFill>
          <p:spPr bwMode="auto">
            <a:xfrm>
              <a:off x="0" y="2276872"/>
              <a:ext cx="1521020" cy="2376000"/>
            </a:xfrm>
            <a:prstGeom prst="rect">
              <a:avLst/>
            </a:prstGeom>
            <a:noFill/>
            <a:ln w="9525">
              <a:noFill/>
              <a:miter lim="800000"/>
              <a:headEnd/>
              <a:tailEnd/>
            </a:ln>
          </p:spPr>
        </p:pic>
        <p:pic>
          <p:nvPicPr>
            <p:cNvPr id="12" name="Picture 2" descr="C:\Documents and Settings\Учитель\Рабочий стол\орнаменти\UkrainianOrnament.jpg"/>
            <p:cNvPicPr>
              <a:picLocks noChangeAspect="1" noChangeArrowheads="1"/>
            </p:cNvPicPr>
            <p:nvPr/>
          </p:nvPicPr>
          <p:blipFill>
            <a:blip r:embed="rId2" cstate="print">
              <a:clrChange>
                <a:clrFrom>
                  <a:srgbClr val="FCFCFE"/>
                </a:clrFrom>
                <a:clrTo>
                  <a:srgbClr val="FCFCFE">
                    <a:alpha val="0"/>
                  </a:srgbClr>
                </a:clrTo>
              </a:clrChange>
            </a:blip>
            <a:srcRect/>
            <a:stretch>
              <a:fillRect/>
            </a:stretch>
          </p:blipFill>
          <p:spPr bwMode="auto">
            <a:xfrm>
              <a:off x="0" y="4482000"/>
              <a:ext cx="1521020" cy="2376000"/>
            </a:xfrm>
            <a:prstGeom prst="rect">
              <a:avLst/>
            </a:prstGeom>
            <a:noFill/>
            <a:ln w="9525">
              <a:noFill/>
              <a:miter lim="800000"/>
              <a:headEnd/>
              <a:tailEnd/>
            </a:ln>
          </p:spPr>
        </p:pic>
      </p:grpSp>
      <p:pic>
        <p:nvPicPr>
          <p:cNvPr id="13" name="Picture 2" descr="http://1.bp.blogspot.com/-Qap0WypO3VI/VLAhCigKF9I/AAAAAAAAAJo/H6OC6w3bJT0/s1600/115600418_large_119.png"/>
          <p:cNvPicPr>
            <a:picLocks noChangeAspect="1" noChangeArrowheads="1"/>
          </p:cNvPicPr>
          <p:nvPr/>
        </p:nvPicPr>
        <p:blipFill>
          <a:blip r:embed="rId3" cstate="print"/>
          <a:srcRect b="37758"/>
          <a:stretch>
            <a:fillRect/>
          </a:stretch>
        </p:blipFill>
        <p:spPr bwMode="auto">
          <a:xfrm>
            <a:off x="1014013" y="2674961"/>
            <a:ext cx="3460251" cy="4183039"/>
          </a:xfrm>
          <a:prstGeom prst="rect">
            <a:avLst/>
          </a:prstGeom>
          <a:noFill/>
        </p:spPr>
      </p:pic>
      <p:sp>
        <p:nvSpPr>
          <p:cNvPr id="3" name="Прямоугольник 2"/>
          <p:cNvSpPr/>
          <p:nvPr/>
        </p:nvSpPr>
        <p:spPr>
          <a:xfrm>
            <a:off x="3562065" y="1187999"/>
            <a:ext cx="8377523" cy="4801314"/>
          </a:xfrm>
          <a:prstGeom prst="rect">
            <a:avLst/>
          </a:prstGeom>
        </p:spPr>
        <p:txBody>
          <a:bodyPr wrap="square">
            <a:spAutoFit/>
          </a:bodyPr>
          <a:lstStyle/>
          <a:p>
            <a:pPr algn="ctr" fontAlgn="base"/>
            <a:r>
              <a:rPr lang="uk-UA" b="1" i="1" dirty="0">
                <a:latin typeface="Bookman Old Style" pitchFamily="18" charset="0"/>
              </a:rPr>
              <a:t>Ті, хто твердою рукою вершили справи державні, часто були безсилі на свій розсуд керувати власною долею. Надто вже яскраве світло падало на їхні постаті. Надто багато значення надавали кожному їхньому жестові, слову й учинку. А особливо в 18 столітті – в епоху, коли все вирішували віковічні традиції, родова честь та устої, зрушити які часто більше під силу жебракові й жебрачці, аніж дочці генерального судді та гетьманові України. За однією з версій, рід </a:t>
            </a:r>
            <a:r>
              <a:rPr lang="uk-UA" b="1" i="1" dirty="0" err="1">
                <a:latin typeface="Bookman Old Style" pitchFamily="18" charset="0"/>
              </a:rPr>
              <a:t>Кочубеїв</a:t>
            </a:r>
            <a:r>
              <a:rPr lang="uk-UA" b="1" i="1" dirty="0">
                <a:latin typeface="Bookman Old Style" pitchFamily="18" charset="0"/>
              </a:rPr>
              <a:t> походить від охрещеного ногайського татарина </a:t>
            </a:r>
            <a:r>
              <a:rPr lang="uk-UA" b="1" i="1" dirty="0" err="1">
                <a:latin typeface="Bookman Old Style" pitchFamily="18" charset="0"/>
              </a:rPr>
              <a:t>Кучук-бея</a:t>
            </a:r>
            <a:r>
              <a:rPr lang="uk-UA" b="1" i="1" dirty="0">
                <a:latin typeface="Bookman Old Style" pitchFamily="18" charset="0"/>
              </a:rPr>
              <a:t>. Здається, Мотря </a:t>
            </a:r>
            <a:r>
              <a:rPr lang="uk-UA" b="1" i="1" dirty="0" err="1">
                <a:latin typeface="Bookman Old Style" pitchFamily="18" charset="0"/>
              </a:rPr>
              <a:t>Кочубеївна</a:t>
            </a:r>
            <a:r>
              <a:rPr lang="uk-UA" b="1" i="1" dirty="0">
                <a:latin typeface="Bookman Old Style" pitchFamily="18" charset="0"/>
              </a:rPr>
              <a:t> доводилася йому правнучкою. Може, саме від татарського прадіда успадкувала вона свій шалений норов, гарячу неприборкану кров та схильність до авантюр. Тим авантюрам судилося змінити не тільки життя вродливої коханки гетьмана, не тільки долю самого Івана Мазепи, а й увесь хід української історії. То тільки на перший погляд здається, що історію </a:t>
            </a:r>
            <a:r>
              <a:rPr lang="uk-UA" b="1" i="1" dirty="0" smtClean="0">
                <a:latin typeface="Bookman Old Style" pitchFamily="18" charset="0"/>
              </a:rPr>
              <a:t>рухають чоловіки. </a:t>
            </a:r>
          </a:p>
          <a:p>
            <a:pPr algn="ctr" fontAlgn="base"/>
            <a:endParaRPr lang="uk-UA" b="1" i="1" dirty="0">
              <a:solidFill>
                <a:srgbClr val="0000CC"/>
              </a:solidFill>
              <a:latin typeface="Bookman Old Style" pitchFamily="18" charset="0"/>
            </a:endParaRPr>
          </a:p>
        </p:txBody>
      </p:sp>
      <p:sp>
        <p:nvSpPr>
          <p:cNvPr id="4" name="Прямоугольник 3"/>
          <p:cNvSpPr/>
          <p:nvPr/>
        </p:nvSpPr>
        <p:spPr>
          <a:xfrm>
            <a:off x="5692728" y="116006"/>
            <a:ext cx="380905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5400" b="1" i="1" spc="50" dirty="0" smtClean="0">
                <a:ln w="11430"/>
                <a:solidFill>
                  <a:srgbClr val="0000CC"/>
                </a:solidFill>
                <a:effectLst>
                  <a:outerShdw blurRad="76200" dist="50800" dir="5400000" algn="tl" rotWithShape="0">
                    <a:srgbClr val="000000">
                      <a:alpha val="65000"/>
                    </a:srgbClr>
                  </a:outerShdw>
                </a:effectLst>
                <a:latin typeface="Bookman Old Style" pitchFamily="18" charset="0"/>
              </a:rPr>
              <a:t>Висновок</a:t>
            </a:r>
            <a:endParaRPr lang="uk-UA" sz="5400" b="1" cap="none" spc="50" dirty="0">
              <a:ln w="11430"/>
              <a:solidFill>
                <a:srgbClr val="0000CC"/>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4242313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9" name="Группа 10"/>
          <p:cNvGrpSpPr/>
          <p:nvPr/>
        </p:nvGrpSpPr>
        <p:grpSpPr>
          <a:xfrm>
            <a:off x="0" y="-1"/>
            <a:ext cx="2028027" cy="6858001"/>
            <a:chOff x="0" y="-1"/>
            <a:chExt cx="1521020" cy="6858001"/>
          </a:xfrm>
        </p:grpSpPr>
        <p:pic>
          <p:nvPicPr>
            <p:cNvPr id="10" name="Picture 2" descr="C:\Documents and Settings\Учитель\Рабочий стол\орнаменти\UkrainianOrnament.jpg"/>
            <p:cNvPicPr>
              <a:picLocks noChangeAspect="1" noChangeArrowheads="1"/>
            </p:cNvPicPr>
            <p:nvPr/>
          </p:nvPicPr>
          <p:blipFill>
            <a:blip r:embed="rId2" cstate="print">
              <a:clrChange>
                <a:clrFrom>
                  <a:srgbClr val="FCFCFE"/>
                </a:clrFrom>
                <a:clrTo>
                  <a:srgbClr val="FCFCFE">
                    <a:alpha val="0"/>
                  </a:srgbClr>
                </a:clrTo>
              </a:clrChange>
            </a:blip>
            <a:srcRect/>
            <a:stretch>
              <a:fillRect/>
            </a:stretch>
          </p:blipFill>
          <p:spPr bwMode="auto">
            <a:xfrm>
              <a:off x="0" y="-1"/>
              <a:ext cx="1521020" cy="2376000"/>
            </a:xfrm>
            <a:prstGeom prst="rect">
              <a:avLst/>
            </a:prstGeom>
            <a:noFill/>
            <a:ln w="9525">
              <a:noFill/>
              <a:miter lim="800000"/>
              <a:headEnd/>
              <a:tailEnd/>
            </a:ln>
          </p:spPr>
        </p:pic>
        <p:pic>
          <p:nvPicPr>
            <p:cNvPr id="11" name="Picture 2" descr="C:\Documents and Settings\Учитель\Рабочий стол\орнаменти\UkrainianOrnament.jpg"/>
            <p:cNvPicPr>
              <a:picLocks noChangeAspect="1" noChangeArrowheads="1"/>
            </p:cNvPicPr>
            <p:nvPr/>
          </p:nvPicPr>
          <p:blipFill>
            <a:blip r:embed="rId2" cstate="print">
              <a:clrChange>
                <a:clrFrom>
                  <a:srgbClr val="FCFCFE"/>
                </a:clrFrom>
                <a:clrTo>
                  <a:srgbClr val="FCFCFE">
                    <a:alpha val="0"/>
                  </a:srgbClr>
                </a:clrTo>
              </a:clrChange>
            </a:blip>
            <a:srcRect/>
            <a:stretch>
              <a:fillRect/>
            </a:stretch>
          </p:blipFill>
          <p:spPr bwMode="auto">
            <a:xfrm>
              <a:off x="0" y="2276872"/>
              <a:ext cx="1521020" cy="2376000"/>
            </a:xfrm>
            <a:prstGeom prst="rect">
              <a:avLst/>
            </a:prstGeom>
            <a:noFill/>
            <a:ln w="9525">
              <a:noFill/>
              <a:miter lim="800000"/>
              <a:headEnd/>
              <a:tailEnd/>
            </a:ln>
          </p:spPr>
        </p:pic>
        <p:pic>
          <p:nvPicPr>
            <p:cNvPr id="12" name="Picture 2" descr="C:\Documents and Settings\Учитель\Рабочий стол\орнаменти\UkrainianOrnament.jpg"/>
            <p:cNvPicPr>
              <a:picLocks noChangeAspect="1" noChangeArrowheads="1"/>
            </p:cNvPicPr>
            <p:nvPr/>
          </p:nvPicPr>
          <p:blipFill>
            <a:blip r:embed="rId2" cstate="print">
              <a:clrChange>
                <a:clrFrom>
                  <a:srgbClr val="FCFCFE"/>
                </a:clrFrom>
                <a:clrTo>
                  <a:srgbClr val="FCFCFE">
                    <a:alpha val="0"/>
                  </a:srgbClr>
                </a:clrTo>
              </a:clrChange>
            </a:blip>
            <a:srcRect/>
            <a:stretch>
              <a:fillRect/>
            </a:stretch>
          </p:blipFill>
          <p:spPr bwMode="auto">
            <a:xfrm>
              <a:off x="0" y="4482000"/>
              <a:ext cx="1521020" cy="2376000"/>
            </a:xfrm>
            <a:prstGeom prst="rect">
              <a:avLst/>
            </a:prstGeom>
            <a:noFill/>
            <a:ln w="9525">
              <a:noFill/>
              <a:miter lim="800000"/>
              <a:headEnd/>
              <a:tailEnd/>
            </a:ln>
          </p:spPr>
        </p:pic>
      </p:grpSp>
      <p:sp>
        <p:nvSpPr>
          <p:cNvPr id="4" name="Прямоугольник 3"/>
          <p:cNvSpPr/>
          <p:nvPr/>
        </p:nvSpPr>
        <p:spPr>
          <a:xfrm>
            <a:off x="3712222" y="116006"/>
            <a:ext cx="777007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5400" b="1" spc="50" dirty="0">
                <a:ln w="11430"/>
                <a:solidFill>
                  <a:srgbClr val="0000CC"/>
                </a:solidFill>
                <a:effectLst>
                  <a:outerShdw blurRad="76200" dist="50800" dir="5400000" algn="tl" rotWithShape="0">
                    <a:srgbClr val="000000">
                      <a:alpha val="65000"/>
                    </a:srgbClr>
                  </a:outerShdw>
                </a:effectLst>
                <a:latin typeface="Bookman Old Style" pitchFamily="18" charset="0"/>
              </a:rPr>
              <a:t>А</a:t>
            </a:r>
            <a:r>
              <a:rPr lang="uk-UA" sz="5400" b="1" cap="none" spc="50" dirty="0" smtClean="0">
                <a:ln w="11430"/>
                <a:solidFill>
                  <a:srgbClr val="0000CC"/>
                </a:solidFill>
                <a:effectLst>
                  <a:outerShdw blurRad="76200" dist="50800" dir="5400000" algn="tl" rotWithShape="0">
                    <a:srgbClr val="000000">
                      <a:alpha val="65000"/>
                    </a:srgbClr>
                  </a:outerShdw>
                </a:effectLst>
                <a:latin typeface="Bookman Old Style" pitchFamily="18" charset="0"/>
              </a:rPr>
              <a:t> Троянська війна?</a:t>
            </a:r>
            <a:endParaRPr lang="uk-UA" sz="5400" b="1" cap="none" spc="50" dirty="0">
              <a:ln w="11430"/>
              <a:solidFill>
                <a:srgbClr val="0000CC"/>
              </a:solidFill>
              <a:effectLst>
                <a:outerShdw blurRad="76200" dist="50800" dir="5400000" algn="tl" rotWithShape="0">
                  <a:srgbClr val="000000">
                    <a:alpha val="65000"/>
                  </a:srgbClr>
                </a:outerShdw>
              </a:effectLst>
              <a:latin typeface="Bookman Old Style" pitchFamily="18" charset="0"/>
            </a:endParaRPr>
          </a:p>
        </p:txBody>
      </p:sp>
      <p:sp>
        <p:nvSpPr>
          <p:cNvPr id="5" name="Прямоугольник 4"/>
          <p:cNvSpPr/>
          <p:nvPr/>
        </p:nvSpPr>
        <p:spPr>
          <a:xfrm>
            <a:off x="7574734" y="1572046"/>
            <a:ext cx="4474264" cy="3785652"/>
          </a:xfrm>
          <a:prstGeom prst="rect">
            <a:avLst/>
          </a:prstGeom>
        </p:spPr>
        <p:txBody>
          <a:bodyPr wrap="square">
            <a:spAutoFit/>
          </a:bodyPr>
          <a:lstStyle/>
          <a:p>
            <a:pPr algn="ctr"/>
            <a:r>
              <a:rPr lang="uk-UA" sz="2000" b="1" i="1" dirty="0">
                <a:latin typeface="Bookman Old Style" pitchFamily="18" charset="0"/>
              </a:rPr>
              <a:t>За міфами, </a:t>
            </a:r>
            <a:r>
              <a:rPr lang="uk-UA" sz="2000" b="1" i="1" dirty="0" smtClean="0">
                <a:latin typeface="Bookman Old Style" pitchFamily="18" charset="0"/>
              </a:rPr>
              <a:t>вона </a:t>
            </a:r>
            <a:r>
              <a:rPr lang="uk-UA" sz="2000" b="1" i="1" dirty="0">
                <a:latin typeface="Bookman Old Style" pitchFamily="18" charset="0"/>
              </a:rPr>
              <a:t> викликана тим, </a:t>
            </a:r>
            <a:r>
              <a:rPr lang="uk-UA" sz="2000" b="1" i="1" dirty="0" smtClean="0">
                <a:latin typeface="Bookman Old Style" pitchFamily="18" charset="0"/>
              </a:rPr>
              <a:t>що </a:t>
            </a:r>
            <a:r>
              <a:rPr lang="uk-UA" sz="2000" b="1" i="1" dirty="0" smtClean="0">
                <a:solidFill>
                  <a:srgbClr val="C00000"/>
                </a:solidFill>
                <a:latin typeface="Bookman Old Style" pitchFamily="18" charset="0"/>
              </a:rPr>
              <a:t>син</a:t>
            </a:r>
            <a:r>
              <a:rPr lang="uk-UA" sz="2000" b="1" i="1" dirty="0">
                <a:solidFill>
                  <a:srgbClr val="C00000"/>
                </a:solidFill>
                <a:latin typeface="Bookman Old Style" pitchFamily="18" charset="0"/>
              </a:rPr>
              <a:t> троянського </a:t>
            </a:r>
            <a:endParaRPr lang="uk-UA" sz="2000" b="1" i="1" dirty="0" smtClean="0">
              <a:solidFill>
                <a:srgbClr val="C00000"/>
              </a:solidFill>
              <a:latin typeface="Bookman Old Style" pitchFamily="18" charset="0"/>
            </a:endParaRPr>
          </a:p>
          <a:p>
            <a:pPr algn="ctr"/>
            <a:r>
              <a:rPr lang="uk-UA" sz="2000" b="1" i="1" dirty="0" smtClean="0">
                <a:solidFill>
                  <a:srgbClr val="C00000"/>
                </a:solidFill>
                <a:latin typeface="Bookman Old Style" pitchFamily="18" charset="0"/>
              </a:rPr>
              <a:t>царя </a:t>
            </a:r>
            <a:r>
              <a:rPr lang="uk-UA" sz="2000" b="1" i="1" dirty="0">
                <a:solidFill>
                  <a:srgbClr val="C00000"/>
                </a:solidFill>
                <a:latin typeface="Bookman Old Style" pitchFamily="18" charset="0"/>
              </a:rPr>
              <a:t>Пріама Паріс викрав дружину спартанського царя Менелая Єлену. </a:t>
            </a:r>
            <a:r>
              <a:rPr lang="uk-UA" sz="2000" b="1" i="1" dirty="0">
                <a:latin typeface="Bookman Old Style" pitchFamily="18" charset="0"/>
              </a:rPr>
              <a:t>Ахейські війська на чолі з Агамемноном впродовж дев'яти років тримали Трою в облозі. Лише на 10-му </a:t>
            </a:r>
            <a:r>
              <a:rPr lang="uk-UA" sz="2000" b="1" i="1" dirty="0" err="1">
                <a:latin typeface="Bookman Old Style" pitchFamily="18" charset="0"/>
              </a:rPr>
              <a:t>році війни </a:t>
            </a:r>
            <a:r>
              <a:rPr lang="uk-UA" sz="2000" b="1" i="1" dirty="0">
                <a:latin typeface="Bookman Old Style" pitchFamily="18" charset="0"/>
              </a:rPr>
              <a:t>греки завдяки хитрості Одіссея здобули Трою.</a:t>
            </a:r>
          </a:p>
        </p:txBody>
      </p:sp>
      <p:pic>
        <p:nvPicPr>
          <p:cNvPr id="1026" name="Picture 2" descr="C:\Users\Дом\Downloads\J_G_Trautmann_Das_brennende_Troj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0002" y="1569791"/>
            <a:ext cx="5360013" cy="42290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Picture 2" descr="http://1.bp.blogspot.com/-Qap0WypO3VI/VLAhCigKF9I/AAAAAAAAAJo/H6OC6w3bJT0/s1600/115600418_large_119.png"/>
          <p:cNvPicPr>
            <a:picLocks noChangeAspect="1" noChangeArrowheads="1"/>
          </p:cNvPicPr>
          <p:nvPr/>
        </p:nvPicPr>
        <p:blipFill>
          <a:blip r:embed="rId4" cstate="print"/>
          <a:srcRect b="37758"/>
          <a:stretch>
            <a:fillRect/>
          </a:stretch>
        </p:blipFill>
        <p:spPr bwMode="auto">
          <a:xfrm>
            <a:off x="251971" y="2674961"/>
            <a:ext cx="3460251" cy="4183039"/>
          </a:xfrm>
          <a:prstGeom prst="rect">
            <a:avLst/>
          </a:prstGeom>
          <a:noFill/>
        </p:spPr>
      </p:pic>
    </p:spTree>
    <p:extLst>
      <p:ext uri="{BB962C8B-B14F-4D97-AF65-F5344CB8AC3E}">
        <p14:creationId xmlns:p14="http://schemas.microsoft.com/office/powerpoint/2010/main" val="269212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Дом\Downloads\istockphoto-1184802478-612x612.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82000" contrast="-21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66113" y="-163774"/>
            <a:ext cx="1526113" cy="20471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66113" y="1407721"/>
            <a:ext cx="1526113" cy="20903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114335" y="4844955"/>
            <a:ext cx="1526113" cy="20517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a:off x="-107060" y="3075022"/>
            <a:ext cx="1526113" cy="20903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599757" y="-161772"/>
            <a:ext cx="1574044" cy="20471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617959" y="1450927"/>
            <a:ext cx="1574041" cy="20471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736234" y="3118228"/>
            <a:ext cx="1574043" cy="20471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Faceboo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02" b="100000" l="532" r="100000">
                        <a14:foregroundMark x1="62766" y1="91078" x2="62766" y2="91078"/>
                        <a14:foregroundMark x1="57979" y1="92937" x2="57979" y2="92937"/>
                        <a14:foregroundMark x1="25532" y1="93309" x2="25532" y2="93309"/>
                        <a14:foregroundMark x1="84574" y1="82900" x2="84574" y2="82900"/>
                        <a14:foregroundMark x1="78723" y1="74721" x2="78723" y2="74721"/>
                        <a14:foregroundMark x1="71277" y1="77323" x2="71277" y2="77323"/>
                        <a14:foregroundMark x1="84043" y1="70260" x2="84043" y2="70260"/>
                        <a14:foregroundMark x1="89362" y1="73234" x2="89362" y2="73234"/>
                        <a14:foregroundMark x1="17021" y1="51673" x2="17021" y2="51673"/>
                        <a14:foregroundMark x1="21809" y1="55762" x2="21809" y2="55762"/>
                        <a14:foregroundMark x1="9574" y1="42007" x2="9574" y2="40520"/>
                        <a14:foregroundMark x1="11170" y1="35316" x2="12766" y2="34201"/>
                        <a14:foregroundMark x1="38298" y1="17100" x2="38298" y2="17100"/>
                        <a14:foregroundMark x1="33511" y1="11896" x2="35638" y2="12268"/>
                        <a14:foregroundMark x1="73936" y1="16357" x2="73936" y2="16357"/>
                        <a14:foregroundMark x1="75000" y1="11524" x2="76596" y2="11524"/>
                        <a14:foregroundMark x1="85638" y1="15985" x2="85638" y2="15985"/>
                        <a14:foregroundMark x1="87766" y1="21933" x2="87766" y2="21933"/>
                        <a14:foregroundMark x1="77128" y1="30855" x2="77128" y2="30855"/>
                        <a14:foregroundMark x1="70745" y1="26394" x2="70745" y2="26394"/>
                        <a14:foregroundMark x1="73936" y1="29740" x2="73936" y2="29740"/>
                        <a14:foregroundMark x1="77128" y1="88476" x2="76064" y2="88476"/>
                        <a14:foregroundMark x1="70213" y1="86245" x2="70213" y2="8624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736234" y="4849515"/>
            <a:ext cx="1574041" cy="20471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88861" y="906871"/>
            <a:ext cx="6509982" cy="2862322"/>
          </a:xfrm>
          <a:prstGeom prst="rect">
            <a:avLst/>
          </a:prstGeom>
        </p:spPr>
        <p:txBody>
          <a:bodyPr wrap="square">
            <a:spAutoFit/>
          </a:bodyPr>
          <a:lstStyle/>
          <a:p>
            <a:pPr algn="ctr"/>
            <a:r>
              <a:rPr lang="uk-UA" sz="2000" b="1" i="1" dirty="0">
                <a:latin typeface="Bookman Old Style" pitchFamily="18" charset="0"/>
              </a:rPr>
              <a:t>Історія зберегла багато легенд про успіхи Мазепи у жінок. Може тому сучасники розходилися в оцінках стосунків Мазепи з Мотрею. Хтось бачив у них романтичну історію, інші обурювалися похітливістю старого гетьмана, який покохав не просто молоду красиву, розумну дівчину: вона була ще його хрещеницею, що засуджувалося церквою як один із найтяжчих гріхів</a:t>
            </a:r>
            <a:r>
              <a:rPr lang="uk-UA" sz="2000" b="1" i="1" dirty="0" smtClean="0">
                <a:latin typeface="Bookman Old Style" pitchFamily="18" charset="0"/>
              </a:rPr>
              <a:t>.</a:t>
            </a:r>
            <a:endParaRPr lang="uk-UA" sz="2000" b="1" i="1" dirty="0">
              <a:latin typeface="Bookman Old Style" pitchFamily="18" charset="0"/>
            </a:endParaRPr>
          </a:p>
        </p:txBody>
      </p:sp>
      <p:pic>
        <p:nvPicPr>
          <p:cNvPr id="19" name="Picture 6" descr="C:\Users\Дом\Downloads\slide-1.jp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8432" l="58008" r="91016">
                        <a14:foregroundMark x1="61230" y1="48955" x2="61230" y2="48955"/>
                        <a14:foregroundMark x1="60645" y1="44425" x2="60645" y2="44425"/>
                        <a14:foregroundMark x1="59180" y1="53833" x2="59180" y2="53833"/>
                      </a14:backgroundRemoval>
                    </a14:imgEffect>
                  </a14:imgLayer>
                </a14:imgProps>
              </a:ext>
              <a:ext uri="{28A0092B-C50C-407E-A947-70E740481C1C}">
                <a14:useLocalDpi xmlns:a14="http://schemas.microsoft.com/office/drawing/2010/main" val="0"/>
              </a:ext>
            </a:extLst>
          </a:blip>
          <a:srcRect l="54669" r="9254"/>
          <a:stretch/>
        </p:blipFill>
        <p:spPr bwMode="auto">
          <a:xfrm>
            <a:off x="-66113" y="1407721"/>
            <a:ext cx="2095110" cy="325526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ttp://1.bp.blogspot.com/-Qap0WypO3VI/VLAhCigKF9I/AAAAAAAAAJo/H6OC6w3bJT0/s1600/115600418_large_119.png"/>
          <p:cNvPicPr>
            <a:picLocks noChangeAspect="1" noChangeArrowheads="1"/>
          </p:cNvPicPr>
          <p:nvPr/>
        </p:nvPicPr>
        <p:blipFill>
          <a:blip r:embed="rId8" cstate="print"/>
          <a:srcRect b="37758"/>
          <a:stretch>
            <a:fillRect/>
          </a:stretch>
        </p:blipFill>
        <p:spPr bwMode="auto">
          <a:xfrm>
            <a:off x="1072457" y="2674961"/>
            <a:ext cx="3460251" cy="4183039"/>
          </a:xfrm>
          <a:prstGeom prst="rect">
            <a:avLst/>
          </a:prstGeom>
          <a:noFill/>
        </p:spPr>
      </p:pic>
      <p:pic>
        <p:nvPicPr>
          <p:cNvPr id="21" name="Picture 7" descr="C:\Users\Дом\Downloads\1200px-POL_COA_Kurcz.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76" y="3498093"/>
            <a:ext cx="1039263" cy="1469692"/>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4226252" y="4120208"/>
            <a:ext cx="6509982" cy="2246769"/>
          </a:xfrm>
          <a:prstGeom prst="rect">
            <a:avLst/>
          </a:prstGeom>
        </p:spPr>
        <p:txBody>
          <a:bodyPr wrap="square">
            <a:spAutoFit/>
          </a:bodyPr>
          <a:lstStyle/>
          <a:p>
            <a:pPr algn="ctr"/>
            <a:r>
              <a:rPr lang="uk-UA" sz="2000" b="1" i="1" dirty="0" smtClean="0">
                <a:solidFill>
                  <a:srgbClr val="0000CC"/>
                </a:solidFill>
                <a:latin typeface="Bookman Old Style" pitchFamily="18" charset="0"/>
              </a:rPr>
              <a:t>Сьогодні </a:t>
            </a:r>
            <a:r>
              <a:rPr lang="uk-UA" sz="2000" b="1" i="1" dirty="0">
                <a:solidFill>
                  <a:srgbClr val="0000CC"/>
                </a:solidFill>
                <a:latin typeface="Bookman Old Style" pitchFamily="18" charset="0"/>
              </a:rPr>
              <a:t>ми прослідкуємо за розв'язанням гетьманом дилеми між коханням і владою та проаналізуємо образ Мотрі. Спробуємо зрозуміти, чим ця дівчина привернула увагу непересічної особистості, якою був Мазепа, стала його останнім </a:t>
            </a:r>
            <a:endParaRPr lang="uk-UA" sz="2000" b="1" i="1" dirty="0" smtClean="0">
              <a:solidFill>
                <a:srgbClr val="0000CC"/>
              </a:solidFill>
              <a:latin typeface="Bookman Old Style" pitchFamily="18" charset="0"/>
            </a:endParaRPr>
          </a:p>
          <a:p>
            <a:pPr algn="ctr"/>
            <a:r>
              <a:rPr lang="uk-UA" sz="2000" b="1" i="1" dirty="0" smtClean="0">
                <a:solidFill>
                  <a:srgbClr val="0000CC"/>
                </a:solidFill>
                <a:latin typeface="Bookman Old Style" pitchFamily="18" charset="0"/>
              </a:rPr>
              <a:t>і </a:t>
            </a:r>
            <a:r>
              <a:rPr lang="uk-UA" sz="2000" b="1" i="1" dirty="0">
                <a:solidFill>
                  <a:srgbClr val="0000CC"/>
                </a:solidFill>
                <a:latin typeface="Bookman Old Style" pitchFamily="18" charset="0"/>
              </a:rPr>
              <a:t>справжнім коханням.</a:t>
            </a:r>
          </a:p>
        </p:txBody>
      </p:sp>
    </p:spTree>
    <p:extLst>
      <p:ext uri="{BB962C8B-B14F-4D97-AF65-F5344CB8AC3E}">
        <p14:creationId xmlns:p14="http://schemas.microsoft.com/office/powerpoint/2010/main" val="83427576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Дом\Downloads\779699_15727177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8522" y="914399"/>
            <a:ext cx="4294498" cy="3220873"/>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766298" y="-39717"/>
            <a:ext cx="8397023" cy="707886"/>
          </a:xfrm>
          <a:prstGeom prst="rect">
            <a:avLst/>
          </a:prstGeom>
        </p:spPr>
        <p:txBody>
          <a:bodyPr wrap="square">
            <a:spAutoFit/>
          </a:bodyPr>
          <a:lstStyle/>
          <a:p>
            <a:pPr algn="ctr"/>
            <a:r>
              <a:rPr lang="uk-UA" sz="2000" b="1" i="1" dirty="0" smtClean="0">
                <a:solidFill>
                  <a:srgbClr val="C00000"/>
                </a:solidFill>
                <a:latin typeface="Bookman Old Style" pitchFamily="18" charset="0"/>
              </a:rPr>
              <a:t>Образ юного Мазепи, </a:t>
            </a:r>
            <a:r>
              <a:rPr lang="uk-UA" sz="2000" b="1" i="1" dirty="0" err="1" smtClean="0">
                <a:solidFill>
                  <a:srgbClr val="C00000"/>
                </a:solidFill>
                <a:latin typeface="Bookman Old Style" pitchFamily="18" charset="0"/>
              </a:rPr>
              <a:t>прив</a:t>
            </a:r>
            <a:r>
              <a:rPr lang="en-US" sz="2000" b="1" i="1" dirty="0" smtClean="0">
                <a:solidFill>
                  <a:srgbClr val="C00000"/>
                </a:solidFill>
                <a:latin typeface="Bookman Old Style" pitchFamily="18" charset="0"/>
              </a:rPr>
              <a:t>’</a:t>
            </a:r>
            <a:r>
              <a:rPr lang="uk-UA" sz="2000" b="1" i="1" dirty="0" err="1" smtClean="0">
                <a:solidFill>
                  <a:srgbClr val="C00000"/>
                </a:solidFill>
                <a:latin typeface="Bookman Old Style" pitchFamily="18" charset="0"/>
              </a:rPr>
              <a:t>язаного</a:t>
            </a:r>
            <a:r>
              <a:rPr lang="uk-UA" sz="2000" b="1" i="1" dirty="0" smtClean="0">
                <a:solidFill>
                  <a:srgbClr val="C00000"/>
                </a:solidFill>
                <a:latin typeface="Bookman Old Style" pitchFamily="18" charset="0"/>
              </a:rPr>
              <a:t> ременями до коня,</a:t>
            </a:r>
            <a:r>
              <a:rPr lang="en-US" sz="2000" b="1" i="1" dirty="0" smtClean="0">
                <a:solidFill>
                  <a:srgbClr val="C00000"/>
                </a:solidFill>
                <a:latin typeface="Bookman Old Style" pitchFamily="18" charset="0"/>
              </a:rPr>
              <a:t> </a:t>
            </a:r>
            <a:r>
              <a:rPr lang="uk-UA" sz="2000" b="1" i="1" dirty="0" smtClean="0">
                <a:solidFill>
                  <a:srgbClr val="C00000"/>
                </a:solidFill>
                <a:latin typeface="Bookman Old Style" pitchFamily="18" charset="0"/>
              </a:rPr>
              <a:t>скаче безкраїм степом</a:t>
            </a:r>
            <a:endParaRPr lang="uk-UA" sz="2000" b="1" i="1" dirty="0">
              <a:solidFill>
                <a:srgbClr val="C00000"/>
              </a:solidFill>
              <a:latin typeface="Bookman Old Style" pitchFamily="18" charset="0"/>
            </a:endParaRPr>
          </a:p>
        </p:txBody>
      </p:sp>
      <p:pic>
        <p:nvPicPr>
          <p:cNvPr id="6"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0800000">
            <a:off x="8176146"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007927" y="4411931"/>
            <a:ext cx="6096000" cy="2308324"/>
          </a:xfrm>
          <a:prstGeom prst="rect">
            <a:avLst/>
          </a:prstGeom>
        </p:spPr>
        <p:txBody>
          <a:bodyPr>
            <a:spAutoFit/>
          </a:bodyPr>
          <a:lstStyle/>
          <a:p>
            <a:r>
              <a:rPr lang="uk-UA" b="1" i="1" dirty="0" smtClean="0">
                <a:latin typeface="Bookman Old Style" pitchFamily="18" charset="0"/>
              </a:rPr>
              <a:t>Вперед, </a:t>
            </a:r>
            <a:r>
              <a:rPr lang="uk-UA" b="1" i="1" dirty="0" err="1" smtClean="0">
                <a:latin typeface="Bookman Old Style" pitchFamily="18" charset="0"/>
              </a:rPr>
              <a:t>вперед</a:t>
            </a:r>
            <a:r>
              <a:rPr lang="uk-UA" b="1" i="1" dirty="0" smtClean="0">
                <a:latin typeface="Bookman Old Style" pitchFamily="18" charset="0"/>
              </a:rPr>
              <a:t>! - нестримний рух.</a:t>
            </a:r>
            <a:r>
              <a:rPr lang="uk-UA" b="1" dirty="0" smtClean="0">
                <a:latin typeface="Bookman Old Style" pitchFamily="18" charset="0"/>
              </a:rPr>
              <a:t/>
            </a:r>
            <a:br>
              <a:rPr lang="uk-UA" b="1" dirty="0" smtClean="0">
                <a:latin typeface="Bookman Old Style" pitchFamily="18" charset="0"/>
              </a:rPr>
            </a:br>
            <a:r>
              <a:rPr lang="uk-UA" b="1" i="1" dirty="0" smtClean="0">
                <a:latin typeface="Bookman Old Style" pitchFamily="18" charset="0"/>
              </a:rPr>
              <a:t>Мені забило вітром дух</a:t>
            </a:r>
            <a:r>
              <a:rPr lang="uk-UA" b="1" dirty="0" smtClean="0">
                <a:latin typeface="Bookman Old Style" pitchFamily="18" charset="0"/>
              </a:rPr>
              <a:t/>
            </a:r>
            <a:br>
              <a:rPr lang="uk-UA" b="1" dirty="0" smtClean="0">
                <a:latin typeface="Bookman Old Style" pitchFamily="18" charset="0"/>
              </a:rPr>
            </a:br>
            <a:r>
              <a:rPr lang="uk-UA" b="1" i="1" dirty="0" smtClean="0">
                <a:latin typeface="Bookman Old Style" pitchFamily="18" charset="0"/>
              </a:rPr>
              <a:t>І я побачити не міг,</a:t>
            </a:r>
            <a:r>
              <a:rPr lang="uk-UA" b="1" dirty="0" smtClean="0">
                <a:latin typeface="Bookman Old Style" pitchFamily="18" charset="0"/>
              </a:rPr>
              <a:t/>
            </a:r>
            <a:br>
              <a:rPr lang="uk-UA" b="1" dirty="0" smtClean="0">
                <a:latin typeface="Bookman Old Style" pitchFamily="18" charset="0"/>
              </a:rPr>
            </a:br>
            <a:r>
              <a:rPr lang="uk-UA" b="1" i="1" dirty="0" smtClean="0">
                <a:latin typeface="Bookman Old Style" pitchFamily="18" charset="0"/>
              </a:rPr>
              <a:t>Куди мій кінь порскливий біг.</a:t>
            </a:r>
            <a:r>
              <a:rPr lang="uk-UA" b="1" dirty="0" smtClean="0">
                <a:latin typeface="Bookman Old Style" pitchFamily="18" charset="0"/>
              </a:rPr>
              <a:t/>
            </a:r>
            <a:br>
              <a:rPr lang="uk-UA" b="1" dirty="0" smtClean="0">
                <a:latin typeface="Bookman Old Style" pitchFamily="18" charset="0"/>
              </a:rPr>
            </a:br>
            <a:r>
              <a:rPr lang="uk-UA" b="1" i="1" dirty="0" smtClean="0">
                <a:latin typeface="Bookman Old Style" pitchFamily="18" charset="0"/>
              </a:rPr>
              <a:t>Лише займалося на світ,</a:t>
            </a:r>
            <a:r>
              <a:rPr lang="uk-UA" b="1" dirty="0" smtClean="0">
                <a:latin typeface="Bookman Old Style" pitchFamily="18" charset="0"/>
              </a:rPr>
              <a:t/>
            </a:r>
            <a:br>
              <a:rPr lang="uk-UA" b="1" dirty="0" smtClean="0">
                <a:latin typeface="Bookman Old Style" pitchFamily="18" charset="0"/>
              </a:rPr>
            </a:br>
            <a:r>
              <a:rPr lang="uk-UA" b="1" i="1" dirty="0" smtClean="0">
                <a:latin typeface="Bookman Old Style" pitchFamily="18" charset="0"/>
              </a:rPr>
              <a:t>А він од замкових воріт,</a:t>
            </a:r>
            <a:r>
              <a:rPr lang="uk-UA" b="1" dirty="0" smtClean="0">
                <a:latin typeface="Bookman Old Style" pitchFamily="18" charset="0"/>
              </a:rPr>
              <a:t/>
            </a:r>
            <a:br>
              <a:rPr lang="uk-UA" b="1" dirty="0" smtClean="0">
                <a:latin typeface="Bookman Old Style" pitchFamily="18" charset="0"/>
              </a:rPr>
            </a:br>
            <a:r>
              <a:rPr lang="uk-UA" b="1" i="1" dirty="0" smtClean="0">
                <a:latin typeface="Bookman Old Style" pitchFamily="18" charset="0"/>
              </a:rPr>
              <a:t>Почувши волю степову,</a:t>
            </a:r>
            <a:r>
              <a:rPr lang="uk-UA" b="1" dirty="0" smtClean="0">
                <a:latin typeface="Bookman Old Style" pitchFamily="18" charset="0"/>
              </a:rPr>
              <a:t/>
            </a:r>
            <a:br>
              <a:rPr lang="uk-UA" b="1" dirty="0" smtClean="0">
                <a:latin typeface="Bookman Old Style" pitchFamily="18" charset="0"/>
              </a:rPr>
            </a:br>
            <a:r>
              <a:rPr lang="uk-UA" b="1" i="1" dirty="0" smtClean="0">
                <a:latin typeface="Bookman Old Style" pitchFamily="18" charset="0"/>
              </a:rPr>
              <a:t>Летів, збиваючи траву.</a:t>
            </a:r>
            <a:endParaRPr lang="uk-UA" b="1" dirty="0">
              <a:latin typeface="Bookman Old Style" pitchFamily="18" charset="0"/>
            </a:endParaRPr>
          </a:p>
        </p:txBody>
      </p:sp>
      <p:sp>
        <p:nvSpPr>
          <p:cNvPr id="9" name="Прямоугольник 8"/>
          <p:cNvSpPr/>
          <p:nvPr/>
        </p:nvSpPr>
        <p:spPr>
          <a:xfrm>
            <a:off x="5322915" y="6129467"/>
            <a:ext cx="6096000" cy="584775"/>
          </a:xfrm>
          <a:prstGeom prst="rect">
            <a:avLst/>
          </a:prstGeom>
        </p:spPr>
        <p:txBody>
          <a:bodyPr>
            <a:spAutoFit/>
          </a:bodyPr>
          <a:lstStyle/>
          <a:p>
            <a:pPr algn="ctr"/>
            <a:r>
              <a:rPr lang="uk-UA" sz="1600" b="1" i="1" dirty="0">
                <a:solidFill>
                  <a:srgbClr val="0000CC"/>
                </a:solidFill>
                <a:latin typeface="Bookman Old Style" pitchFamily="18" charset="0"/>
              </a:rPr>
              <a:t>Лорд Байрон</a:t>
            </a:r>
            <a:r>
              <a:rPr lang="uk-UA" sz="1600" b="1" dirty="0">
                <a:solidFill>
                  <a:srgbClr val="0000CC"/>
                </a:solidFill>
                <a:latin typeface="Bookman Old Style" pitchFamily="18" charset="0"/>
              </a:rPr>
              <a:t/>
            </a:r>
            <a:br>
              <a:rPr lang="uk-UA" sz="1600" b="1" dirty="0">
                <a:solidFill>
                  <a:srgbClr val="0000CC"/>
                </a:solidFill>
                <a:latin typeface="Bookman Old Style" pitchFamily="18" charset="0"/>
              </a:rPr>
            </a:br>
            <a:r>
              <a:rPr lang="uk-UA" sz="1600" b="1" dirty="0" smtClean="0">
                <a:solidFill>
                  <a:srgbClr val="0000CC"/>
                </a:solidFill>
                <a:latin typeface="Bookman Old Style" pitchFamily="18" charset="0"/>
              </a:rPr>
              <a:t>«</a:t>
            </a:r>
            <a:r>
              <a:rPr lang="uk-UA" sz="1600" b="1" i="1" dirty="0" smtClean="0">
                <a:solidFill>
                  <a:srgbClr val="0000CC"/>
                </a:solidFill>
                <a:latin typeface="Bookman Old Style" pitchFamily="18" charset="0"/>
              </a:rPr>
              <a:t>Мазепа» </a:t>
            </a:r>
            <a:r>
              <a:rPr lang="uk-UA" sz="1600" b="1" i="1" dirty="0">
                <a:solidFill>
                  <a:srgbClr val="0000CC"/>
                </a:solidFill>
                <a:latin typeface="Bookman Old Style" pitchFamily="18" charset="0"/>
              </a:rPr>
              <a:t>(уривок)</a:t>
            </a:r>
            <a:endParaRPr lang="uk-UA" sz="1600" b="1" dirty="0">
              <a:solidFill>
                <a:srgbClr val="0000CC"/>
              </a:solidFill>
              <a:latin typeface="Bookman Old Style" pitchFamily="18" charset="0"/>
            </a:endParaRPr>
          </a:p>
        </p:txBody>
      </p:sp>
      <p:sp>
        <p:nvSpPr>
          <p:cNvPr id="10" name="AutoShape 2" descr="Лорд Байрон в албанской одежде"/>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3075" name="Picture 3" descr="C:\Users\Дом\Downloads\800px-George_Gordon_Byron,_6th_Baron_Byron_by_Richard_Westall_(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3492" y="1048118"/>
            <a:ext cx="3641883" cy="47617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395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Mazeppa aux loups - Vernet, 1826.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24581" name="Picture 5" descr="C:\Users\Дом\Downloads\Mazeppa_aux_loups_-_Vernet,_18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27907" y="601710"/>
            <a:ext cx="3144009" cy="218115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4582" name="Picture 6" descr="C:\Users\Дом\Downloads\Horace_Vernet_mazepa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2782867"/>
            <a:ext cx="2674057" cy="322953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60375" y="6229860"/>
            <a:ext cx="2488182" cy="338554"/>
          </a:xfrm>
          <a:prstGeom prst="rect">
            <a:avLst/>
          </a:prstGeom>
        </p:spPr>
        <p:txBody>
          <a:bodyPr wrap="none">
            <a:spAutoFit/>
          </a:bodyPr>
          <a:lstStyle/>
          <a:p>
            <a:r>
              <a:rPr lang="uk-UA" sz="1600" b="1" dirty="0" smtClean="0">
                <a:solidFill>
                  <a:srgbClr val="0000CC"/>
                </a:solidFill>
                <a:latin typeface="Bookman Old Style" pitchFamily="18" charset="0"/>
              </a:rPr>
              <a:t>Перша робота </a:t>
            </a:r>
            <a:r>
              <a:rPr lang="uk-UA" sz="1600" b="1" dirty="0">
                <a:solidFill>
                  <a:srgbClr val="0000CC"/>
                </a:solidFill>
                <a:latin typeface="Bookman Old Style" pitchFamily="18" charset="0"/>
              </a:rPr>
              <a:t>Верне</a:t>
            </a:r>
          </a:p>
        </p:txBody>
      </p:sp>
      <p:pic>
        <p:nvPicPr>
          <p:cNvPr id="24583" name="Picture 7" descr="C:\Users\Дом\Downloads\800px-Horace_Vernet_-_Mazeppa_-_WGA247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77868" y="4052077"/>
            <a:ext cx="2800643" cy="222651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9140637" y="3417105"/>
            <a:ext cx="2537874" cy="338554"/>
          </a:xfrm>
          <a:prstGeom prst="rect">
            <a:avLst/>
          </a:prstGeom>
        </p:spPr>
        <p:txBody>
          <a:bodyPr wrap="none">
            <a:spAutoFit/>
          </a:bodyPr>
          <a:lstStyle/>
          <a:p>
            <a:r>
              <a:rPr lang="uk-UA" sz="1600" b="1" dirty="0" smtClean="0">
                <a:solidFill>
                  <a:srgbClr val="0000CC"/>
                </a:solidFill>
                <a:latin typeface="Bookman Old Style" pitchFamily="18" charset="0"/>
              </a:rPr>
              <a:t>Ескіз </a:t>
            </a:r>
            <a:r>
              <a:rPr lang="uk-UA" sz="1600" b="1" dirty="0">
                <a:solidFill>
                  <a:srgbClr val="0000CC"/>
                </a:solidFill>
                <a:latin typeface="Bookman Old Style" pitchFamily="18" charset="0"/>
              </a:rPr>
              <a:t>Верне (Бремен</a:t>
            </a:r>
            <a:r>
              <a:rPr lang="uk-UA" sz="1600" dirty="0"/>
              <a:t>)</a:t>
            </a:r>
          </a:p>
        </p:txBody>
      </p:sp>
      <p:sp>
        <p:nvSpPr>
          <p:cNvPr id="8" name="AutoShape 9" descr="https://upload.wikimedia.org/wikipedia/commons/8/85/Mazeppa_-_G%C3%A9ricault%2C_18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24586" name="Picture 10" descr="C:\Users\Дом\Downloads\Mazeppa_-_Géricault,_182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46337" y="735440"/>
            <a:ext cx="1926474" cy="2435444"/>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466531" y="3001606"/>
            <a:ext cx="4804012" cy="1169551"/>
          </a:xfrm>
          <a:prstGeom prst="rect">
            <a:avLst/>
          </a:prstGeom>
        </p:spPr>
        <p:txBody>
          <a:bodyPr wrap="square">
            <a:spAutoFit/>
          </a:bodyPr>
          <a:lstStyle/>
          <a:p>
            <a:pPr algn="ctr"/>
            <a:r>
              <a:rPr lang="ru-RU" sz="1400" b="1" i="1" dirty="0">
                <a:latin typeface="Bookman Old Style" pitchFamily="18" charset="0"/>
              </a:rPr>
              <a:t>Мазепа </a:t>
            </a:r>
            <a:r>
              <a:rPr lang="ru-RU" sz="1400" b="1" i="1" dirty="0" err="1">
                <a:latin typeface="Bookman Old Style" pitchFamily="18" charset="0"/>
              </a:rPr>
              <a:t>серед</a:t>
            </a:r>
            <a:r>
              <a:rPr lang="ru-RU" sz="1400" b="1" i="1" dirty="0">
                <a:latin typeface="Bookman Old Style" pitchFamily="18" charset="0"/>
              </a:rPr>
              <a:t> </a:t>
            </a:r>
            <a:r>
              <a:rPr lang="ru-RU" sz="1400" b="1" i="1" dirty="0" err="1">
                <a:latin typeface="Bookman Old Style" pitchFamily="18" charset="0"/>
              </a:rPr>
              <a:t>вовків</a:t>
            </a:r>
            <a:r>
              <a:rPr lang="ru-RU" sz="1400" b="1" i="1" dirty="0">
                <a:latin typeface="Bookman Old Style" pitchFamily="18" charset="0"/>
              </a:rPr>
              <a:t> (фр. </a:t>
            </a:r>
            <a:r>
              <a:rPr lang="ru-RU" sz="1400" b="1" i="1" dirty="0" err="1">
                <a:latin typeface="Bookman Old Style" pitchFamily="18" charset="0"/>
              </a:rPr>
              <a:t>Mazeppa</a:t>
            </a:r>
            <a:r>
              <a:rPr lang="ru-RU" sz="1400" b="1" i="1" dirty="0">
                <a:latin typeface="Bookman Old Style" pitchFamily="18" charset="0"/>
              </a:rPr>
              <a:t> </a:t>
            </a:r>
            <a:r>
              <a:rPr lang="ru-RU" sz="1400" b="1" i="1" dirty="0" err="1">
                <a:latin typeface="Bookman Old Style" pitchFamily="18" charset="0"/>
              </a:rPr>
              <a:t>aux</a:t>
            </a:r>
            <a:r>
              <a:rPr lang="ru-RU" sz="1400" b="1" i="1" dirty="0">
                <a:latin typeface="Bookman Old Style" pitchFamily="18" charset="0"/>
              </a:rPr>
              <a:t> </a:t>
            </a:r>
            <a:r>
              <a:rPr lang="ru-RU" sz="1400" b="1" i="1" dirty="0" err="1">
                <a:latin typeface="Bookman Old Style" pitchFamily="18" charset="0"/>
              </a:rPr>
              <a:t>loups</a:t>
            </a:r>
            <a:r>
              <a:rPr lang="ru-RU" sz="1400" b="1" i="1" dirty="0">
                <a:latin typeface="Bookman Old Style" pitchFamily="18" charset="0"/>
              </a:rPr>
              <a:t>) — </a:t>
            </a:r>
            <a:r>
              <a:rPr lang="ru-RU" sz="1400" b="1" i="1" dirty="0" err="1">
                <a:latin typeface="Bookman Old Style" pitchFamily="18" charset="0"/>
              </a:rPr>
              <a:t>велике</a:t>
            </a:r>
            <a:r>
              <a:rPr lang="ru-RU" sz="1400" b="1" i="1" dirty="0">
                <a:latin typeface="Bookman Old Style" pitchFamily="18" charset="0"/>
              </a:rPr>
              <a:t> </a:t>
            </a:r>
            <a:r>
              <a:rPr lang="ru-RU" sz="1400" b="1" i="1" dirty="0" err="1">
                <a:latin typeface="Bookman Old Style" pitchFamily="18" charset="0"/>
              </a:rPr>
              <a:t>алегоричне</a:t>
            </a:r>
            <a:r>
              <a:rPr lang="ru-RU" sz="1400" b="1" i="1" dirty="0">
                <a:latin typeface="Bookman Old Style" pitchFamily="18" charset="0"/>
              </a:rPr>
              <a:t> полотно у </a:t>
            </a:r>
            <a:r>
              <a:rPr lang="ru-RU" sz="1400" b="1" i="1" dirty="0" err="1">
                <a:latin typeface="Bookman Old Style" pitchFamily="18" charset="0"/>
              </a:rPr>
              <a:t>стилі</a:t>
            </a:r>
            <a:r>
              <a:rPr lang="ru-RU" sz="1400" b="1" i="1" dirty="0">
                <a:latin typeface="Bookman Old Style" pitchFamily="18" charset="0"/>
              </a:rPr>
              <a:t> </a:t>
            </a:r>
            <a:r>
              <a:rPr lang="ru-RU" sz="1400" b="1" i="1" dirty="0">
                <a:latin typeface="Bookman Old Style" pitchFamily="18" charset="0"/>
                <a:hlinkClick r:id="rId6" tooltip="Романтизм"/>
              </a:rPr>
              <a:t>романтизму</a:t>
            </a:r>
            <a:r>
              <a:rPr lang="ru-RU" sz="1400" b="1" i="1" dirty="0">
                <a:latin typeface="Bookman Old Style" pitchFamily="18" charset="0"/>
              </a:rPr>
              <a:t> авторства </a:t>
            </a:r>
            <a:r>
              <a:rPr lang="ru-RU" sz="1400" b="1" i="1" dirty="0" err="1">
                <a:latin typeface="Bookman Old Style" pitchFamily="18" charset="0"/>
              </a:rPr>
              <a:t>французького</a:t>
            </a:r>
            <a:r>
              <a:rPr lang="ru-RU" sz="1400" b="1" i="1" dirty="0">
                <a:latin typeface="Bookman Old Style" pitchFamily="18" charset="0"/>
              </a:rPr>
              <a:t> </a:t>
            </a:r>
            <a:r>
              <a:rPr lang="ru-RU" sz="1400" b="1" i="1" dirty="0" err="1">
                <a:latin typeface="Bookman Old Style" pitchFamily="18" charset="0"/>
              </a:rPr>
              <a:t>майстра</a:t>
            </a:r>
            <a:r>
              <a:rPr lang="ru-RU" sz="1400" b="1" i="1" dirty="0">
                <a:latin typeface="Bookman Old Style" pitchFamily="18" charset="0"/>
              </a:rPr>
              <a:t> </a:t>
            </a:r>
            <a:r>
              <a:rPr lang="ru-RU" sz="1400" b="1" i="1" dirty="0" err="1">
                <a:latin typeface="Bookman Old Style" pitchFamily="18" charset="0"/>
                <a:hlinkClick r:id="rId7" tooltip="Орас Верне"/>
              </a:rPr>
              <a:t>Ораса</a:t>
            </a:r>
            <a:r>
              <a:rPr lang="ru-RU" sz="1400" b="1" i="1" dirty="0">
                <a:latin typeface="Bookman Old Style" pitchFamily="18" charset="0"/>
                <a:hlinkClick r:id="rId7" tooltip="Орас Верне"/>
              </a:rPr>
              <a:t> Верне</a:t>
            </a:r>
            <a:r>
              <a:rPr lang="ru-RU" sz="1400" b="1" i="1" dirty="0">
                <a:latin typeface="Bookman Old Style" pitchFamily="18" charset="0"/>
              </a:rPr>
              <a:t>, </a:t>
            </a:r>
            <a:r>
              <a:rPr lang="ru-RU" sz="1400" b="1" i="1" dirty="0" err="1">
                <a:latin typeface="Bookman Old Style" pitchFamily="18" charset="0"/>
              </a:rPr>
              <a:t>створене</a:t>
            </a:r>
            <a:r>
              <a:rPr lang="ru-RU" sz="1400" b="1" i="1" dirty="0">
                <a:latin typeface="Bookman Old Style" pitchFamily="18" charset="0"/>
              </a:rPr>
              <a:t> </a:t>
            </a:r>
            <a:r>
              <a:rPr lang="ru-RU" sz="1400" b="1" i="1" dirty="0">
                <a:latin typeface="Bookman Old Style" pitchFamily="18" charset="0"/>
                <a:hlinkClick r:id="rId8" tooltip="1826"/>
              </a:rPr>
              <a:t>1826</a:t>
            </a:r>
            <a:r>
              <a:rPr lang="ru-RU" sz="1400" b="1" i="1" dirty="0">
                <a:latin typeface="Bookman Old Style" pitchFamily="18" charset="0"/>
              </a:rPr>
              <a:t> року за мотивами </a:t>
            </a:r>
            <a:r>
              <a:rPr lang="ru-RU" sz="1400" b="1" i="1" dirty="0" err="1">
                <a:latin typeface="Bookman Old Style" pitchFamily="18" charset="0"/>
                <a:hlinkClick r:id="rId9" tooltip="Байронізм"/>
              </a:rPr>
              <a:t>байронічної</a:t>
            </a:r>
            <a:r>
              <a:rPr lang="ru-RU" sz="1400" b="1" i="1" dirty="0">
                <a:latin typeface="Bookman Old Style" pitchFamily="18" charset="0"/>
              </a:rPr>
              <a:t> </a:t>
            </a:r>
            <a:r>
              <a:rPr lang="ru-RU" sz="1400" b="1" i="1" dirty="0" err="1">
                <a:latin typeface="Bookman Old Style" pitchFamily="18" charset="0"/>
                <a:hlinkClick r:id="rId10" tooltip="Поема"/>
              </a:rPr>
              <a:t>поеми</a:t>
            </a:r>
            <a:r>
              <a:rPr lang="ru-RU" sz="1400" b="1" i="1" dirty="0">
                <a:latin typeface="Bookman Old Style" pitchFamily="18" charset="0"/>
              </a:rPr>
              <a:t> </a:t>
            </a:r>
            <a:r>
              <a:rPr lang="ru-RU" sz="1400" b="1" i="1" dirty="0">
                <a:latin typeface="Bookman Old Style" pitchFamily="18" charset="0"/>
                <a:hlinkClick r:id="rId11" tooltip="Мазепа (Байрон)"/>
              </a:rPr>
              <a:t>«Мазепа»</a:t>
            </a:r>
            <a:r>
              <a:rPr lang="ru-RU" sz="1400" b="1" i="1" dirty="0">
                <a:latin typeface="Bookman Old Style" pitchFamily="18" charset="0"/>
              </a:rPr>
              <a:t>.</a:t>
            </a:r>
            <a:endParaRPr lang="uk-UA" sz="1400" b="1" i="1" dirty="0">
              <a:latin typeface="Bookman Old Style" pitchFamily="18" charset="0"/>
            </a:endParaRPr>
          </a:p>
        </p:txBody>
      </p:sp>
      <p:pic>
        <p:nvPicPr>
          <p:cNvPr id="12" name="Picture 3" descr="C:\Users\Дом\Downloads\Wikipedia-logo-for-Ukraine.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b="28757"/>
          <a:stretch/>
        </p:blipFill>
        <p:spPr bwMode="auto">
          <a:xfrm>
            <a:off x="612775" y="601710"/>
            <a:ext cx="2125632" cy="173917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451695" y="6451696"/>
            <a:ext cx="2020105" cy="338554"/>
          </a:xfrm>
          <a:prstGeom prst="rect">
            <a:avLst/>
          </a:prstGeom>
        </p:spPr>
        <p:txBody>
          <a:bodyPr wrap="none">
            <a:spAutoFit/>
          </a:bodyPr>
          <a:lstStyle/>
          <a:p>
            <a:r>
              <a:rPr lang="uk-UA" sz="1600" b="1" dirty="0">
                <a:solidFill>
                  <a:srgbClr val="0000CC"/>
                </a:solidFill>
                <a:latin typeface="Bookman Old Style" pitchFamily="18" charset="0"/>
              </a:rPr>
              <a:t>Картина </a:t>
            </a:r>
            <a:r>
              <a:rPr lang="uk-UA" sz="1600" b="1" dirty="0" err="1" smtClean="0">
                <a:solidFill>
                  <a:srgbClr val="0000CC"/>
                </a:solidFill>
                <a:latin typeface="Bookman Old Style" pitchFamily="18" charset="0"/>
              </a:rPr>
              <a:t>Жеріко</a:t>
            </a:r>
            <a:endParaRPr lang="uk-UA" sz="1600" b="1" dirty="0">
              <a:solidFill>
                <a:srgbClr val="0000CC"/>
              </a:solidFill>
              <a:latin typeface="Bookman Old Style" pitchFamily="18" charset="0"/>
            </a:endParaRPr>
          </a:p>
        </p:txBody>
      </p:sp>
      <p:pic>
        <p:nvPicPr>
          <p:cNvPr id="1026" name="Picture 2" descr="C:\Users\Дом\Downloads\329px-Mazeppa_on_the_Dying_Horse_-_Delacroix,_1824.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99781" y="4369924"/>
            <a:ext cx="2672135" cy="1859936"/>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952791" y="6451764"/>
            <a:ext cx="2162772" cy="338554"/>
          </a:xfrm>
          <a:prstGeom prst="rect">
            <a:avLst/>
          </a:prstGeom>
        </p:spPr>
        <p:txBody>
          <a:bodyPr wrap="none">
            <a:spAutoFit/>
          </a:bodyPr>
          <a:lstStyle/>
          <a:p>
            <a:r>
              <a:rPr lang="uk-UA" sz="1600" b="1" dirty="0" smtClean="0">
                <a:solidFill>
                  <a:srgbClr val="0000CC"/>
                </a:solidFill>
                <a:latin typeface="Bookman Old Style" pitchFamily="18" charset="0"/>
              </a:rPr>
              <a:t>Варіант </a:t>
            </a:r>
            <a:r>
              <a:rPr lang="uk-UA" sz="1600" b="1" dirty="0">
                <a:solidFill>
                  <a:srgbClr val="0000CC"/>
                </a:solidFill>
                <a:latin typeface="Bookman Old Style" pitchFamily="18" charset="0"/>
              </a:rPr>
              <a:t>Делакруа</a:t>
            </a:r>
          </a:p>
        </p:txBody>
      </p:sp>
      <p:pic>
        <p:nvPicPr>
          <p:cNvPr id="16" name="Picture 2" descr="ÐÐ°ÑÑÐ¸Ð½ÐºÐ¸ Ð¿Ð¾ Ð·Ð°Ð¿ÑÐ¾ÑÑ Ð³Ð¸ÑÐºÐ° Ð·Ð½Ð°Ðº Ð²Ð¾Ð¿ÑÐ¾ÑÐ°"/>
          <p:cNvPicPr>
            <a:picLocks noChangeAspect="1" noChangeArrowheads="1" noCrop="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82869" y="312738"/>
            <a:ext cx="1185443" cy="1481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376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Дом\Downloads\Théodore_Chassériau_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4946" y="654908"/>
            <a:ext cx="3839773" cy="4823714"/>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051" name="Picture 3" descr="C:\Users\Дом\Downloads\Mazeppa_Louis_Boulang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395" y="368488"/>
            <a:ext cx="2819639" cy="377967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053" name="Picture 5" descr="C:\Users\Дом\Downloads\800px-Mazeppa_Surrounded_by_Horses_-_Herring,_183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6626" y="3258556"/>
            <a:ext cx="3810000" cy="2824163"/>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368078" y="6396533"/>
            <a:ext cx="5416868" cy="338554"/>
          </a:xfrm>
          <a:prstGeom prst="rect">
            <a:avLst/>
          </a:prstGeom>
        </p:spPr>
        <p:txBody>
          <a:bodyPr wrap="none">
            <a:spAutoFit/>
          </a:bodyPr>
          <a:lstStyle/>
          <a:p>
            <a:r>
              <a:rPr lang="ru-RU" sz="1600" b="1" dirty="0">
                <a:solidFill>
                  <a:srgbClr val="0000CC"/>
                </a:solidFill>
                <a:latin typeface="Bookman Old Style" pitchFamily="18" charset="0"/>
              </a:rPr>
              <a:t>«Мазепа, </a:t>
            </a:r>
            <a:r>
              <a:rPr lang="ru-RU" sz="1600" b="1" dirty="0" err="1" smtClean="0">
                <a:solidFill>
                  <a:srgbClr val="0000CC"/>
                </a:solidFill>
                <a:latin typeface="Bookman Old Style" pitchFamily="18" charset="0"/>
              </a:rPr>
              <a:t>оточений</a:t>
            </a:r>
            <a:r>
              <a:rPr lang="ru-RU" sz="1600" b="1" dirty="0" smtClean="0">
                <a:solidFill>
                  <a:srgbClr val="0000CC"/>
                </a:solidFill>
                <a:latin typeface="Bookman Old Style" pitchFamily="18" charset="0"/>
              </a:rPr>
              <a:t> </a:t>
            </a:r>
            <a:r>
              <a:rPr lang="ru-RU" sz="1600" b="1" dirty="0">
                <a:solidFill>
                  <a:srgbClr val="0000CC"/>
                </a:solidFill>
                <a:latin typeface="Bookman Old Style" pitchFamily="18" charset="0"/>
              </a:rPr>
              <a:t> </a:t>
            </a:r>
            <a:r>
              <a:rPr lang="ru-RU" sz="1600" b="1" dirty="0" err="1" smtClean="0">
                <a:solidFill>
                  <a:srgbClr val="0000CC"/>
                </a:solidFill>
                <a:latin typeface="Bookman Old Style" pitchFamily="18" charset="0"/>
              </a:rPr>
              <a:t>кіньми</a:t>
            </a:r>
            <a:r>
              <a:rPr lang="ru-RU" sz="1600" b="1" dirty="0">
                <a:solidFill>
                  <a:srgbClr val="0000CC"/>
                </a:solidFill>
                <a:latin typeface="Bookman Old Style" pitchFamily="18" charset="0"/>
              </a:rPr>
              <a:t>», </a:t>
            </a:r>
            <a:r>
              <a:rPr lang="ru-RU" sz="1600" b="1" dirty="0" err="1" smtClean="0">
                <a:solidFill>
                  <a:srgbClr val="0000CC"/>
                </a:solidFill>
                <a:latin typeface="Bookman Old Style" pitchFamily="18" charset="0"/>
              </a:rPr>
              <a:t>Херрінг</a:t>
            </a:r>
            <a:r>
              <a:rPr lang="ru-RU" sz="1600" b="1" dirty="0">
                <a:solidFill>
                  <a:srgbClr val="0000CC"/>
                </a:solidFill>
                <a:latin typeface="Bookman Old Style" pitchFamily="18" charset="0"/>
              </a:rPr>
              <a:t>, 1833 </a:t>
            </a:r>
            <a:r>
              <a:rPr lang="ru-RU" sz="1600" b="1" dirty="0" err="1" smtClean="0">
                <a:solidFill>
                  <a:srgbClr val="0000CC"/>
                </a:solidFill>
                <a:latin typeface="Bookman Old Style" pitchFamily="18" charset="0"/>
              </a:rPr>
              <a:t>рік</a:t>
            </a:r>
            <a:endParaRPr lang="uk-UA" sz="1600" b="1" dirty="0">
              <a:solidFill>
                <a:srgbClr val="0000CC"/>
              </a:solidFill>
              <a:latin typeface="Bookman Old Style" pitchFamily="18" charset="0"/>
            </a:endParaRPr>
          </a:p>
        </p:txBody>
      </p:sp>
      <p:sp>
        <p:nvSpPr>
          <p:cNvPr id="5" name="Прямоугольник 4"/>
          <p:cNvSpPr/>
          <p:nvPr/>
        </p:nvSpPr>
        <p:spPr>
          <a:xfrm>
            <a:off x="7963932" y="5811758"/>
            <a:ext cx="4228068" cy="584775"/>
          </a:xfrm>
          <a:prstGeom prst="rect">
            <a:avLst/>
          </a:prstGeom>
        </p:spPr>
        <p:txBody>
          <a:bodyPr wrap="square">
            <a:spAutoFit/>
          </a:bodyPr>
          <a:lstStyle/>
          <a:p>
            <a:pPr algn="ctr"/>
            <a:r>
              <a:rPr lang="ru-RU" sz="1600" b="1" dirty="0" err="1">
                <a:solidFill>
                  <a:srgbClr val="0000CC"/>
                </a:solidFill>
                <a:latin typeface="Bookman Old Style" pitchFamily="18" charset="0"/>
              </a:rPr>
              <a:t>Козачка</a:t>
            </a:r>
            <a:r>
              <a:rPr lang="ru-RU" sz="1600" b="1" dirty="0">
                <a:solidFill>
                  <a:srgbClr val="0000CC"/>
                </a:solidFill>
                <a:latin typeface="Bookman Old Style" pitchFamily="18" charset="0"/>
              </a:rPr>
              <a:t> </a:t>
            </a:r>
            <a:r>
              <a:rPr lang="ru-RU" sz="1600" b="1" dirty="0" err="1">
                <a:solidFill>
                  <a:srgbClr val="0000CC"/>
                </a:solidFill>
                <a:latin typeface="Bookman Old Style" pitchFamily="18" charset="0"/>
              </a:rPr>
              <a:t>біля</a:t>
            </a:r>
            <a:r>
              <a:rPr lang="ru-RU" sz="1600" b="1" dirty="0">
                <a:solidFill>
                  <a:srgbClr val="0000CC"/>
                </a:solidFill>
                <a:latin typeface="Bookman Old Style" pitchFamily="18" charset="0"/>
              </a:rPr>
              <a:t> </a:t>
            </a:r>
            <a:r>
              <a:rPr lang="ru-RU" sz="1600" b="1" dirty="0" err="1">
                <a:solidFill>
                  <a:srgbClr val="0000CC"/>
                </a:solidFill>
                <a:latin typeface="Bookman Old Style" pitchFamily="18" charset="0"/>
              </a:rPr>
              <a:t>тіла</a:t>
            </a:r>
            <a:r>
              <a:rPr lang="ru-RU" sz="1600" b="1" dirty="0">
                <a:solidFill>
                  <a:srgbClr val="0000CC"/>
                </a:solidFill>
                <a:latin typeface="Bookman Old Style" pitchFamily="18" charset="0"/>
              </a:rPr>
              <a:t> </a:t>
            </a:r>
            <a:r>
              <a:rPr lang="ru-RU" sz="1600" b="1" dirty="0" err="1">
                <a:solidFill>
                  <a:srgbClr val="0000CC"/>
                </a:solidFill>
                <a:latin typeface="Bookman Old Style" pitchFamily="18" charset="0"/>
              </a:rPr>
              <a:t>Мазепи</a:t>
            </a:r>
            <a:r>
              <a:rPr lang="ru-RU" sz="1600" b="1" dirty="0">
                <a:solidFill>
                  <a:srgbClr val="0000CC"/>
                </a:solidFill>
                <a:latin typeface="Bookman Old Style" pitchFamily="18" charset="0"/>
              </a:rPr>
              <a:t>, </a:t>
            </a:r>
            <a:r>
              <a:rPr lang="ru-RU" sz="1600" b="1" dirty="0" err="1">
                <a:solidFill>
                  <a:srgbClr val="0000CC"/>
                </a:solidFill>
                <a:latin typeface="Bookman Old Style" pitchFamily="18" charset="0"/>
              </a:rPr>
              <a:t>прив'язаного</a:t>
            </a:r>
            <a:r>
              <a:rPr lang="ru-RU" sz="1600" b="1" dirty="0">
                <a:solidFill>
                  <a:srgbClr val="0000CC"/>
                </a:solidFill>
                <a:latin typeface="Bookman Old Style" pitchFamily="18" charset="0"/>
              </a:rPr>
              <a:t> до коня</a:t>
            </a:r>
            <a:endParaRPr lang="uk-UA" sz="1600" b="1" dirty="0">
              <a:solidFill>
                <a:srgbClr val="0000CC"/>
              </a:solidFill>
              <a:latin typeface="Bookman Old Style" pitchFamily="18" charset="0"/>
            </a:endParaRPr>
          </a:p>
        </p:txBody>
      </p:sp>
      <p:sp>
        <p:nvSpPr>
          <p:cNvPr id="6" name="Прямоугольник 5"/>
          <p:cNvSpPr/>
          <p:nvPr/>
        </p:nvSpPr>
        <p:spPr>
          <a:xfrm>
            <a:off x="265429" y="4759194"/>
            <a:ext cx="2259406" cy="584775"/>
          </a:xfrm>
          <a:prstGeom prst="rect">
            <a:avLst/>
          </a:prstGeom>
        </p:spPr>
        <p:txBody>
          <a:bodyPr wrap="square">
            <a:spAutoFit/>
          </a:bodyPr>
          <a:lstStyle/>
          <a:p>
            <a:pPr algn="ctr"/>
            <a:r>
              <a:rPr lang="uk-UA" sz="1600" b="1" i="1" dirty="0">
                <a:solidFill>
                  <a:srgbClr val="0000CC"/>
                </a:solidFill>
                <a:latin typeface="Bookman Old Style" pitchFamily="18" charset="0"/>
              </a:rPr>
              <a:t>«Муки Мазепи» - </a:t>
            </a:r>
            <a:r>
              <a:rPr lang="uk-UA" sz="1600" b="1" i="1" dirty="0" err="1">
                <a:solidFill>
                  <a:srgbClr val="0000CC"/>
                </a:solidFill>
                <a:latin typeface="Bookman Old Style" pitchFamily="18" charset="0"/>
              </a:rPr>
              <a:t>Луі</a:t>
            </a:r>
            <a:r>
              <a:rPr lang="uk-UA" sz="1600" b="1" i="1" dirty="0">
                <a:solidFill>
                  <a:srgbClr val="0000CC"/>
                </a:solidFill>
                <a:latin typeface="Bookman Old Style" pitchFamily="18" charset="0"/>
              </a:rPr>
              <a:t> </a:t>
            </a:r>
            <a:r>
              <a:rPr lang="uk-UA" sz="1600" b="1" i="1" dirty="0" err="1" smtClean="0">
                <a:solidFill>
                  <a:srgbClr val="0000CC"/>
                </a:solidFill>
                <a:latin typeface="Bookman Old Style" pitchFamily="18" charset="0"/>
              </a:rPr>
              <a:t>Булянже</a:t>
            </a:r>
            <a:endParaRPr lang="uk-UA" sz="1600" b="1" i="1" dirty="0">
              <a:solidFill>
                <a:srgbClr val="0000CC"/>
              </a:solidFill>
              <a:latin typeface="Bookman Old Style" pitchFamily="18" charset="0"/>
            </a:endParaRPr>
          </a:p>
        </p:txBody>
      </p:sp>
    </p:spTree>
    <p:extLst>
      <p:ext uri="{BB962C8B-B14F-4D97-AF65-F5344CB8AC3E}">
        <p14:creationId xmlns:p14="http://schemas.microsoft.com/office/powerpoint/2010/main" val="3323899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7" name="Picture 2" descr="C:\Users\Дом\Downloads\00.jpg"/>
          <p:cNvPicPr>
            <a:picLocks noChangeAspect="1" noChangeArrowheads="1"/>
          </p:cNvPicPr>
          <p:nvPr/>
        </p:nvPicPr>
        <p:blipFill rotWithShape="1">
          <a:blip r:embed="rId2">
            <a:extLst>
              <a:ext uri="{28A0092B-C50C-407E-A947-70E740481C1C}">
                <a14:useLocalDpi xmlns:a14="http://schemas.microsoft.com/office/drawing/2010/main" val="0"/>
              </a:ext>
            </a:extLst>
          </a:blip>
          <a:srcRect t="1574" b="934"/>
          <a:stretch/>
        </p:blipFill>
        <p:spPr bwMode="auto">
          <a:xfrm>
            <a:off x="832513" y="-1"/>
            <a:ext cx="10645254" cy="70189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a:off x="0" y="0"/>
            <a:ext cx="4015854"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1386558" y="-6825"/>
            <a:ext cx="9182322"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400" b="1" i="1" spc="50" dirty="0" smtClean="0">
                <a:ln w="11430"/>
                <a:solidFill>
                  <a:srgbClr val="C00000"/>
                </a:solidFill>
                <a:effectLst>
                  <a:outerShdw blurRad="76200" dist="50800" dir="5400000" algn="tl" rotWithShape="0">
                    <a:srgbClr val="000000">
                      <a:alpha val="65000"/>
                    </a:srgbClr>
                  </a:outerShdw>
                </a:effectLst>
                <a:latin typeface="Bookman Old Style" pitchFamily="18" charset="0"/>
                <a:cs typeface="Arial" pitchFamily="34" charset="0"/>
              </a:rPr>
              <a:t>Особисте життя гетьмана</a:t>
            </a:r>
            <a:endParaRPr lang="uk-UA" sz="4400" b="1" cap="none" spc="50" dirty="0">
              <a:ln w="11430"/>
              <a:solidFill>
                <a:srgbClr val="C00000"/>
              </a:solidFill>
              <a:effectLst>
                <a:outerShdw blurRad="76200" dist="50800" dir="5400000" algn="tl" rotWithShape="0">
                  <a:srgbClr val="000000">
                    <a:alpha val="65000"/>
                  </a:srgbClr>
                </a:outerShdw>
              </a:effectLst>
              <a:latin typeface="Bookman Old Style" pitchFamily="18" charset="0"/>
            </a:endParaRPr>
          </a:p>
        </p:txBody>
      </p:sp>
      <p:pic>
        <p:nvPicPr>
          <p:cNvPr id="12" name="Picture 2" descr="Картинки по запросу анімація кінокамера">
            <a:hlinkClick r:id="rId5" action="ppaction://hlinkfile"/>
          </p:cNvPr>
          <p:cNvPicPr>
            <a:picLocks noChangeAspect="1" noChangeArrowheads="1"/>
          </p:cNvPicPr>
          <p:nvPr/>
        </p:nvPicPr>
        <p:blipFill>
          <a:blip r:embed="rId6" cstate="print">
            <a:duotone>
              <a:prstClr val="black"/>
              <a:schemeClr val="accent5">
                <a:tint val="45000"/>
                <a:satMod val="400000"/>
              </a:schemeClr>
            </a:duotone>
            <a:extLst/>
          </a:blip>
          <a:srcRect/>
          <a:stretch>
            <a:fillRect/>
          </a:stretch>
        </p:blipFill>
        <p:spPr bwMode="auto">
          <a:xfrm>
            <a:off x="575519" y="5813170"/>
            <a:ext cx="861415" cy="896271"/>
          </a:xfrm>
          <a:prstGeom prst="rect">
            <a:avLst/>
          </a:prstGeom>
          <a:noFill/>
        </p:spPr>
      </p:pic>
      <p:pic>
        <p:nvPicPr>
          <p:cNvPr id="4098" name="Picture 2" descr="C:\Users\Дом\Downloads\portret-ivana-mazepi-vidtvorenij-naukovcjami-ta-zhurnalistami-te.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100000" l="2722" r="89971"/>
                    </a14:imgEffect>
                  </a14:imgLayer>
                </a14:imgProps>
              </a:ext>
              <a:ext uri="{28A0092B-C50C-407E-A947-70E740481C1C}">
                <a14:useLocalDpi xmlns:a14="http://schemas.microsoft.com/office/drawing/2010/main" val="0"/>
              </a:ext>
            </a:extLst>
          </a:blip>
          <a:srcRect/>
          <a:stretch>
            <a:fillRect/>
          </a:stretch>
        </p:blipFill>
        <p:spPr bwMode="auto">
          <a:xfrm>
            <a:off x="7941771" y="2550334"/>
            <a:ext cx="3904871" cy="43076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Идеи на тему «Рамочки для робіт заготовки» (900+) в 2022 г | рамки,  шаблоны, бумажные рамки"/>
          <p:cNvPicPr>
            <a:picLocks noChangeAspect="1" noChangeArrowheads="1"/>
          </p:cNvPicPr>
          <p:nvPr/>
        </p:nvPicPr>
        <p:blipFill>
          <a:blip r:embed="rId9" cstate="print">
            <a:extLst>
              <a:ext uri="{BEBA8EAE-BF5A-486C-A8C5-ECC9F3942E4B}">
                <a14:imgProps xmlns:a14="http://schemas.microsoft.com/office/drawing/2010/main">
                  <a14:imgLayer r:embed="rId4">
                    <a14:imgEffect>
                      <a14:backgroundRemoval t="0" b="99772" l="363" r="90000"/>
                    </a14:imgEffect>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flipH="1">
            <a:off x="8324714" y="-6825"/>
            <a:ext cx="3894161"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1386558" y="6001555"/>
            <a:ext cx="10232288"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3600" b="1" i="1" cap="none" spc="50" dirty="0">
                <a:ln w="11430"/>
                <a:solidFill>
                  <a:srgbClr val="0000CC"/>
                </a:solidFill>
                <a:effectLst>
                  <a:outerShdw blurRad="76200" dist="50800" dir="5400000" algn="tl" rotWithShape="0">
                    <a:srgbClr val="000000">
                      <a:alpha val="65000"/>
                    </a:srgbClr>
                  </a:outerShdw>
                </a:effectLst>
                <a:latin typeface="Bookman Old Style" pitchFamily="18" charset="0"/>
              </a:rPr>
              <a:t>Перші романтичні історії з жінк</a:t>
            </a:r>
            <a:r>
              <a:rPr lang="uk-UA" sz="4000" b="1" i="1" cap="none" spc="50" dirty="0">
                <a:ln w="11430"/>
                <a:solidFill>
                  <a:srgbClr val="0000CC"/>
                </a:solidFill>
                <a:effectLst>
                  <a:outerShdw blurRad="76200" dist="50800" dir="5400000" algn="tl" rotWithShape="0">
                    <a:srgbClr val="000000">
                      <a:alpha val="65000"/>
                    </a:srgbClr>
                  </a:outerShdw>
                </a:effectLst>
                <a:latin typeface="Bookman Old Style" pitchFamily="18" charset="0"/>
              </a:rPr>
              <a:t>ами</a:t>
            </a:r>
          </a:p>
        </p:txBody>
      </p:sp>
    </p:spTree>
    <p:extLst>
      <p:ext uri="{BB962C8B-B14F-4D97-AF65-F5344CB8AC3E}">
        <p14:creationId xmlns:p14="http://schemas.microsoft.com/office/powerpoint/2010/main" val="2261288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Дом\Downloads\133928.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786" b="99686" l="505" r="100000">
                        <a14:foregroundMark x1="12714" y1="3616" x2="12109" y2="4717"/>
                        <a14:foregroundMark x1="7871" y1="8333" x2="6862" y2="9434"/>
                        <a14:foregroundMark x1="6559" y1="17925" x2="6559" y2="20440"/>
                        <a14:foregroundMark x1="10293" y1="90252" x2="10293" y2="90252"/>
                        <a14:foregroundMark x1="56206" y1="85692" x2="56206" y2="86792"/>
                        <a14:foregroundMark x1="52472" y1="84434" x2="48739" y2="86164"/>
                        <a14:foregroundMark x1="41473" y1="86006" x2="41473" y2="86006"/>
                        <a14:foregroundMark x1="63068" y1="86792" x2="63068" y2="85377"/>
                        <a14:foregroundMark x1="65489" y1="76887" x2="67205" y2="82390"/>
                        <a14:foregroundMark x1="84561" y1="88522" x2="85166" y2="88522"/>
                        <a14:foregroundMark x1="89001" y1="80346" x2="89001" y2="80346"/>
                        <a14:foregroundMark x1="90515" y1="72642" x2="90515" y2="72642"/>
                        <a14:foregroundMark x1="91120" y1="66981" x2="90313" y2="67296"/>
                        <a14:foregroundMark x1="90918" y1="64465" x2="92735" y2="66981"/>
                        <a14:foregroundMark x1="94652" y1="77201" x2="95156" y2="80346"/>
                        <a14:foregroundMark x1="96670" y1="86164" x2="95762" y2="91195"/>
                        <a14:foregroundMark x1="91826" y1="91509" x2="89001" y2="94025"/>
                        <a14:foregroundMark x1="79919" y1="90252" x2="77497" y2="92925"/>
                        <a14:foregroundMark x1="70333" y1="90881" x2="70333" y2="90881"/>
                        <a14:foregroundMark x1="45207" y1="15252" x2="45207" y2="15252"/>
                        <a14:foregroundMark x1="42583" y1="11792" x2="42583" y2="11792"/>
                        <a14:foregroundMark x1="42886" y1="7704" x2="42886" y2="7704"/>
                        <a14:foregroundMark x1="39556" y1="5346" x2="39556" y2="5346"/>
                        <a14:foregroundMark x1="77094" y1="57704" x2="77094" y2="57704"/>
                        <a14:foregroundMark x1="82139" y1="41195" x2="82139" y2="41195"/>
                        <a14:foregroundMark x1="83956" y1="41509" x2="83956" y2="42925"/>
                        <a14:foregroundMark x1="84561" y1="45755" x2="84763" y2="47327"/>
                        <a14:foregroundMark x1="10595" y1="88522" x2="11403" y2="88522"/>
                        <a14:foregroundMark x1="87891" y1="61006" x2="87891" y2="61006"/>
                        <a14:foregroundMark x1="87386" y1="59119" x2="87386" y2="59119"/>
                        <a14:foregroundMark x1="87386" y1="55975" x2="87386" y2="55975"/>
                        <a14:foregroundMark x1="87386" y1="53931" x2="87386" y2="53931"/>
                        <a14:foregroundMark x1="86478" y1="50786" x2="86983" y2="52516"/>
                        <a14:foregroundMark x1="90010" y1="62893" x2="90010" y2="62893"/>
                        <a14:foregroundMark x1="92432" y1="64780" x2="94046" y2="66509"/>
                        <a14:foregroundMark x1="98385" y1="70597" x2="98587" y2="71698"/>
                        <a14:foregroundMark x1="7064" y1="9119" x2="7064" y2="9119"/>
                        <a14:foregroundMark x1="1816" y1="5975" x2="1816" y2="5975"/>
                        <a14:foregroundMark x1="82846" y1="59591" x2="82846" y2="59591"/>
                        <a14:foregroundMark x1="80020" y1="48585" x2="80020" y2="48585"/>
                        <a14:foregroundMark x1="41372" y1="63365" x2="41372" y2="63365"/>
                        <a14:foregroundMark x1="10898" y1="79403" x2="10898" y2="79403"/>
                        <a14:foregroundMark x1="13724" y1="64623" x2="13724" y2="65881"/>
                        <a14:foregroundMark x1="12916" y1="72799" x2="12311" y2="73113"/>
                        <a14:foregroundMark x1="6256" y1="77830" x2="6256" y2="81289"/>
                        <a14:foregroundMark x1="4642" y1="95755" x2="6256" y2="95126"/>
                        <a14:foregroundMark x1="1816" y1="87893" x2="1816" y2="87893"/>
                        <a14:foregroundMark x1="3229" y1="74371" x2="3229" y2="74371"/>
                        <a14:foregroundMark x1="3027" y1="66195" x2="2825" y2="67767"/>
                        <a14:foregroundMark x1="1816" y1="97327" x2="1816" y2="97327"/>
                        <a14:foregroundMark x1="86680" y1="67453" x2="86680" y2="67453"/>
                        <a14:foregroundMark x1="98789" y1="73428" x2="98789" y2="73428"/>
                        <a14:foregroundMark x1="96569" y1="69340" x2="96569" y2="69340"/>
                        <a14:foregroundMark x1="95560" y1="69654" x2="95560" y2="69654"/>
                        <a14:foregroundMark x1="98385" y1="79403" x2="98385" y2="79403"/>
                        <a14:backgroundMark x1="97578" y1="70597" x2="97578" y2="70597"/>
                        <a14:backgroundMark x1="97982" y1="63050" x2="97982" y2="63050"/>
                        <a14:backgroundMark x1="98587" y1="76887" x2="98587" y2="76887"/>
                        <a14:backgroundMark x1="71342" y1="8333" x2="71342" y2="8333"/>
                        <a14:backgroundMark x1="64682" y1="18711" x2="64682" y2="18711"/>
                        <a14:backgroundMark x1="58628" y1="11164" x2="58224" y2="8962"/>
                        <a14:backgroundMark x1="57417" y1="7390" x2="57417" y2="7390"/>
                        <a14:backgroundMark x1="46115" y1="14937" x2="46115" y2="14937"/>
                        <a14:backgroundMark x1="31685" y1="2673" x2="31685" y2="2673"/>
                        <a14:backgroundMark x1="28456" y1="2044" x2="28456" y2="2044"/>
                        <a14:backgroundMark x1="11201" y1="1572" x2="11201" y2="1572"/>
                        <a14:backgroundMark x1="14632" y1="1572" x2="15237" y2="943"/>
                        <a14:backgroundMark x1="92936" y1="6918" x2="92936" y2="6918"/>
                        <a14:backgroundMark x1="96569" y1="6761" x2="93946" y2="23742"/>
                        <a14:backgroundMark x1="93138" y1="21541" x2="93138" y2="21541"/>
                        <a14:backgroundMark x1="80222" y1="18553" x2="78809" y2="18082"/>
                        <a14:backgroundMark x1="69526" y1="14465" x2="67608" y2="12893"/>
                        <a14:backgroundMark x1="60949" y1="8805" x2="58325" y2="7233"/>
                        <a14:backgroundMark x1="50252" y1="2358" x2="49344" y2="2358"/>
                        <a14:backgroundMark x1="43391" y1="2358" x2="43391" y2="2358"/>
                        <a14:backgroundMark x1="36932" y1="4245" x2="36932" y2="4245"/>
                        <a14:backgroundMark x1="37941" y1="5031" x2="37941" y2="5031"/>
                        <a14:backgroundMark x1="55197" y1="8019" x2="58829" y2="9591"/>
                        <a14:backgroundMark x1="79213" y1="13365" x2="77296" y2="14308"/>
                        <a14:backgroundMark x1="84157" y1="25000" x2="81937" y2="29560"/>
                        <a14:backgroundMark x1="80424" y1="26415" x2="82139" y2="29560"/>
                        <a14:backgroundMark x1="89909" y1="31761" x2="93946" y2="38522"/>
                        <a14:backgroundMark x1="94248" y1="39308" x2="96569" y2="45755"/>
                        <a14:backgroundMark x1="94652" y1="44654" x2="95459" y2="44182"/>
                        <a14:backgroundMark x1="96165" y1="39623" x2="96367" y2="41195"/>
                        <a14:backgroundMark x1="96367" y1="40094" x2="96973" y2="45597"/>
                        <a14:backgroundMark x1="96973" y1="44654" x2="97175" y2="49371"/>
                        <a14:backgroundMark x1="97175" y1="48742" x2="97175" y2="51415"/>
                        <a14:backgroundMark x1="97376" y1="51415" x2="98285" y2="55975"/>
                        <a14:backgroundMark x1="98285" y1="55818" x2="98285" y2="55818"/>
                        <a14:backgroundMark x1="93744" y1="55189" x2="93744" y2="55189"/>
                        <a14:backgroundMark x1="89102" y1="44969" x2="89102" y2="44969"/>
                        <a14:backgroundMark x1="93946" y1="49528" x2="93946" y2="49528"/>
                        <a14:backgroundMark x1="97477" y1="63050" x2="97477" y2="63050"/>
                        <a14:backgroundMark x1="97679" y1="67138" x2="97477" y2="64623"/>
                        <a14:backgroundMark x1="92230" y1="55503" x2="92331" y2="54088"/>
                        <a14:backgroundMark x1="90111" y1="44497" x2="90111" y2="44497"/>
                        <a14:backgroundMark x1="87286" y1="42767" x2="87286" y2="42767"/>
                        <a14:backgroundMark x1="53481" y1="5031" x2="53481" y2="5031"/>
                        <a14:backgroundMark x1="67608" y1="25786" x2="67608" y2="25786"/>
                        <a14:backgroundMark x1="56811" y1="17138" x2="56811" y2="17138"/>
                        <a14:backgroundMark x1="55399" y1="22013" x2="55399" y2="22013"/>
                        <a14:backgroundMark x1="61554" y1="25629" x2="62059" y2="25629"/>
                        <a14:backgroundMark x1="56912" y1="22327" x2="56912" y2="22327"/>
                        <a14:backgroundMark x1="49344" y1="20126" x2="48739" y2="20126"/>
                        <a14:backgroundMark x1="42281" y1="23742" x2="42281" y2="23742"/>
                        <a14:backgroundMark x1="40767" y1="21226" x2="40767" y2="21226"/>
                        <a14:backgroundMark x1="44198" y1="19969" x2="44198" y2="19969"/>
                        <a14:backgroundMark x1="43088" y1="25629" x2="43088" y2="25629"/>
                      </a14:backgroundRemoval>
                    </a14:imgEffect>
                  </a14:imgLayer>
                </a14:imgProps>
              </a:ext>
              <a:ext uri="{28A0092B-C50C-407E-A947-70E740481C1C}">
                <a14:useLocalDpi xmlns:a14="http://schemas.microsoft.com/office/drawing/2010/main" val="0"/>
              </a:ext>
            </a:extLst>
          </a:blip>
          <a:srcRect/>
          <a:stretch>
            <a:fillRect/>
          </a:stretch>
        </p:blipFill>
        <p:spPr bwMode="auto">
          <a:xfrm>
            <a:off x="1" y="1108454"/>
            <a:ext cx="7165074" cy="50603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9" descr="Идеи на тему «Рамочки для робіт заготовки» (900+) в 2022 г | рамки,  шаблоны, бумажные рамки"/>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a:off x="1069646" y="1772502"/>
            <a:ext cx="4015854" cy="61551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Идеи на тему «Рамочки для робіт заготовки» (900+) в 2022 г | рамки,  шаблоны, бумажные рамки"/>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9772" l="363" r="90000"/>
                    </a14:imgEffect>
                  </a14:imgLayer>
                </a14:imgProps>
              </a:ext>
              <a:ext uri="{28A0092B-C50C-407E-A947-70E740481C1C}">
                <a14:useLocalDpi xmlns:a14="http://schemas.microsoft.com/office/drawing/2010/main" val="0"/>
              </a:ext>
            </a:extLst>
          </a:blip>
          <a:srcRect/>
          <a:stretch>
            <a:fillRect/>
          </a:stretch>
        </p:blipFill>
        <p:spPr bwMode="auto">
          <a:xfrm rot="16200000" flipV="1">
            <a:off x="7184240" y="1753904"/>
            <a:ext cx="4015854" cy="619233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Похожее изображение"/>
          <p:cNvPicPr>
            <a:picLocks noChangeAspect="1" noChangeArrowheads="1"/>
          </p:cNvPicPr>
          <p:nvPr/>
        </p:nvPicPr>
        <p:blipFill>
          <a:blip r:embed="rId8" cstate="print"/>
          <a:srcRect/>
          <a:stretch>
            <a:fillRect/>
          </a:stretch>
        </p:blipFill>
        <p:spPr bwMode="auto">
          <a:xfrm>
            <a:off x="2086823" y="277119"/>
            <a:ext cx="3344986" cy="2701504"/>
          </a:xfrm>
          <a:prstGeom prst="rect">
            <a:avLst/>
          </a:prstGeom>
          <a:noFill/>
        </p:spPr>
      </p:pic>
      <p:pic>
        <p:nvPicPr>
          <p:cNvPr id="13" name="Picture 4" descr="Похожее изображение"/>
          <p:cNvPicPr>
            <a:picLocks noChangeAspect="1" noChangeArrowheads="1"/>
          </p:cNvPicPr>
          <p:nvPr/>
        </p:nvPicPr>
        <p:blipFill>
          <a:blip r:embed="rId8" cstate="print"/>
          <a:srcRect/>
          <a:stretch>
            <a:fillRect/>
          </a:stretch>
        </p:blipFill>
        <p:spPr bwMode="auto">
          <a:xfrm>
            <a:off x="682668" y="-834072"/>
            <a:ext cx="2394905" cy="2662872"/>
          </a:xfrm>
          <a:prstGeom prst="rect">
            <a:avLst/>
          </a:prstGeom>
          <a:noFill/>
        </p:spPr>
      </p:pic>
      <p:pic>
        <p:nvPicPr>
          <p:cNvPr id="14" name="Picture 4" descr="Похожее изображение"/>
          <p:cNvPicPr>
            <a:picLocks noChangeAspect="1" noChangeArrowheads="1"/>
          </p:cNvPicPr>
          <p:nvPr/>
        </p:nvPicPr>
        <p:blipFill>
          <a:blip r:embed="rId8" cstate="print"/>
          <a:srcRect/>
          <a:stretch>
            <a:fillRect/>
          </a:stretch>
        </p:blipFill>
        <p:spPr bwMode="auto">
          <a:xfrm flipH="1">
            <a:off x="-775369" y="-431318"/>
            <a:ext cx="2377265" cy="3409941"/>
          </a:xfrm>
          <a:prstGeom prst="rect">
            <a:avLst/>
          </a:prstGeom>
          <a:noFill/>
        </p:spPr>
      </p:pic>
      <p:pic>
        <p:nvPicPr>
          <p:cNvPr id="15" name="Picture 4" descr="Похожее изображение"/>
          <p:cNvPicPr>
            <a:picLocks noChangeAspect="1" noChangeArrowheads="1"/>
          </p:cNvPicPr>
          <p:nvPr/>
        </p:nvPicPr>
        <p:blipFill>
          <a:blip r:embed="rId8" cstate="print"/>
          <a:srcRect/>
          <a:stretch>
            <a:fillRect/>
          </a:stretch>
        </p:blipFill>
        <p:spPr bwMode="auto">
          <a:xfrm>
            <a:off x="5977719" y="1828801"/>
            <a:ext cx="6241091" cy="4503760"/>
          </a:xfrm>
          <a:prstGeom prst="rect">
            <a:avLst/>
          </a:prstGeom>
          <a:noFill/>
        </p:spPr>
      </p:pic>
      <p:pic>
        <p:nvPicPr>
          <p:cNvPr id="16" name="Picture 2" descr="http://1.bp.blogspot.com/-Qap0WypO3VI/VLAhCigKF9I/AAAAAAAAAJo/H6OC6w3bJT0/s1600/115600418_large_119.png"/>
          <p:cNvPicPr>
            <a:picLocks noChangeAspect="1" noChangeArrowheads="1"/>
          </p:cNvPicPr>
          <p:nvPr/>
        </p:nvPicPr>
        <p:blipFill>
          <a:blip r:embed="rId9" cstate="print"/>
          <a:srcRect b="37758"/>
          <a:stretch>
            <a:fillRect/>
          </a:stretch>
        </p:blipFill>
        <p:spPr bwMode="auto">
          <a:xfrm>
            <a:off x="6558858" y="3084393"/>
            <a:ext cx="3065116" cy="3705367"/>
          </a:xfrm>
          <a:prstGeom prst="rect">
            <a:avLst/>
          </a:prstGeom>
          <a:noFill/>
        </p:spPr>
      </p:pic>
      <p:sp>
        <p:nvSpPr>
          <p:cNvPr id="17" name="Прямоугольник 16"/>
          <p:cNvSpPr/>
          <p:nvPr/>
        </p:nvSpPr>
        <p:spPr>
          <a:xfrm>
            <a:off x="4506436" y="1035973"/>
            <a:ext cx="7610901" cy="1754326"/>
          </a:xfrm>
          <a:prstGeom prst="rect">
            <a:avLst/>
          </a:prstGeom>
        </p:spPr>
        <p:txBody>
          <a:bodyPr wrap="square">
            <a:spAutoFit/>
          </a:bodyPr>
          <a:lstStyle/>
          <a:p>
            <a:pPr algn="ctr"/>
            <a:r>
              <a:rPr lang="uk-UA" b="1" i="1" dirty="0" smtClean="0">
                <a:latin typeface="Bookman Old Style" pitchFamily="18" charset="0"/>
              </a:rPr>
              <a:t>Особисте життя гетьмана, як свідчать документи, склалося не дуже вдало, навіть трагічно. У 1674 році      І. Мазепа мав дружину в Корсуні. З царської грамоти дізнаємося, що йому після повернення з Москви того ж року «</a:t>
            </a:r>
            <a:r>
              <a:rPr lang="uk-UA" b="1" i="1" dirty="0" err="1" smtClean="0">
                <a:latin typeface="Bookman Old Style" pitchFamily="18" charset="0"/>
              </a:rPr>
              <a:t>жить</a:t>
            </a:r>
            <a:r>
              <a:rPr lang="uk-UA" b="1" i="1" dirty="0" smtClean="0">
                <a:latin typeface="Bookman Old Style" pitchFamily="18" charset="0"/>
              </a:rPr>
              <a:t>… веліли с </a:t>
            </a:r>
            <a:r>
              <a:rPr lang="uk-UA" b="1" i="1" dirty="0" err="1" smtClean="0">
                <a:latin typeface="Bookman Old Style" pitchFamily="18" charset="0"/>
              </a:rPr>
              <a:t>женою</a:t>
            </a:r>
            <a:r>
              <a:rPr lang="uk-UA" b="1" i="1" dirty="0" smtClean="0">
                <a:latin typeface="Bookman Old Style" pitchFamily="18" charset="0"/>
              </a:rPr>
              <a:t> и с дітьми при </a:t>
            </a:r>
            <a:r>
              <a:rPr lang="uk-UA" b="1" i="1" dirty="0" err="1" smtClean="0">
                <a:latin typeface="Bookman Old Style" pitchFamily="18" charset="0"/>
              </a:rPr>
              <a:t>своих</a:t>
            </a:r>
            <a:r>
              <a:rPr lang="uk-UA" b="1" i="1" dirty="0" smtClean="0">
                <a:latin typeface="Bookman Old Style" pitchFamily="18" charset="0"/>
              </a:rPr>
              <a:t> </a:t>
            </a:r>
            <a:r>
              <a:rPr lang="uk-UA" b="1" i="1" dirty="0" err="1" smtClean="0">
                <a:latin typeface="Bookman Old Style" pitchFamily="18" charset="0"/>
              </a:rPr>
              <a:t>добрах</a:t>
            </a:r>
            <a:r>
              <a:rPr lang="uk-UA" b="1" i="1" dirty="0" smtClean="0">
                <a:latin typeface="Bookman Old Style" pitchFamily="18" charset="0"/>
              </a:rPr>
              <a:t> на сей стороні Дніпра».</a:t>
            </a:r>
          </a:p>
        </p:txBody>
      </p:sp>
      <p:pic>
        <p:nvPicPr>
          <p:cNvPr id="11" name="Picture 2" descr="Картинки по запросу анімація кінокамера">
            <a:hlinkClick r:id="rId10" action="ppaction://hlinkfile"/>
          </p:cNvPr>
          <p:cNvPicPr>
            <a:picLocks noChangeAspect="1" noChangeArrowheads="1"/>
          </p:cNvPicPr>
          <p:nvPr/>
        </p:nvPicPr>
        <p:blipFill>
          <a:blip r:embed="rId11" cstate="print">
            <a:duotone>
              <a:prstClr val="black"/>
              <a:schemeClr val="accent6">
                <a:tint val="45000"/>
                <a:satMod val="400000"/>
              </a:schemeClr>
            </a:duotone>
            <a:extLst/>
          </a:blip>
          <a:srcRect/>
          <a:stretch>
            <a:fillRect/>
          </a:stretch>
        </p:blipFill>
        <p:spPr bwMode="auto">
          <a:xfrm>
            <a:off x="10595604" y="4698241"/>
            <a:ext cx="861415" cy="896271"/>
          </a:xfrm>
          <a:prstGeom prst="rect">
            <a:avLst/>
          </a:prstGeom>
          <a:noFill/>
        </p:spPr>
      </p:pic>
      <p:sp>
        <p:nvSpPr>
          <p:cNvPr id="3" name="Прямоугольник 2"/>
          <p:cNvSpPr/>
          <p:nvPr/>
        </p:nvSpPr>
        <p:spPr>
          <a:xfrm>
            <a:off x="1037232" y="31236"/>
            <a:ext cx="12553726" cy="10772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3200" b="1" spc="50" dirty="0">
                <a:ln w="11430"/>
                <a:solidFill>
                  <a:srgbClr val="0000CC"/>
                </a:solidFill>
                <a:effectLst>
                  <a:outerShdw blurRad="76200" dist="50800" dir="5400000" algn="tl" rotWithShape="0">
                    <a:srgbClr val="000000">
                      <a:alpha val="65000"/>
                    </a:srgbClr>
                  </a:outerShdw>
                </a:effectLst>
                <a:latin typeface="Bookman Old Style" pitchFamily="18" charset="0"/>
              </a:rPr>
              <a:t>К</a:t>
            </a:r>
            <a:r>
              <a:rPr lang="uk-UA" sz="3200" b="1" cap="none" spc="50" dirty="0" smtClean="0">
                <a:ln w="11430"/>
                <a:solidFill>
                  <a:srgbClr val="0000CC"/>
                </a:solidFill>
                <a:effectLst>
                  <a:outerShdw blurRad="76200" dist="50800" dir="5400000" algn="tl" rotWithShape="0">
                    <a:srgbClr val="000000">
                      <a:alpha val="65000"/>
                    </a:srgbClr>
                  </a:outerShdw>
                </a:effectLst>
                <a:latin typeface="Bookman Old Style" pitchFamily="18" charset="0"/>
              </a:rPr>
              <a:t>охання і одруження з полковницею </a:t>
            </a:r>
          </a:p>
          <a:p>
            <a:pPr algn="ctr"/>
            <a:r>
              <a:rPr lang="uk-UA" sz="3200" b="1" cap="none" spc="50" dirty="0" smtClean="0">
                <a:ln w="11430"/>
                <a:solidFill>
                  <a:srgbClr val="0000CC"/>
                </a:solidFill>
                <a:effectLst>
                  <a:outerShdw blurRad="76200" dist="50800" dir="5400000" algn="tl" rotWithShape="0">
                    <a:srgbClr val="000000">
                      <a:alpha val="65000"/>
                    </a:srgbClr>
                  </a:outerShdw>
                </a:effectLst>
                <a:latin typeface="Bookman Old Style" pitchFamily="18" charset="0"/>
              </a:rPr>
              <a:t>удовицею Ганною</a:t>
            </a:r>
            <a:endParaRPr lang="uk-UA" sz="3200" b="1" cap="none" spc="50" dirty="0">
              <a:ln w="11430"/>
              <a:solidFill>
                <a:srgbClr val="0000CC"/>
              </a:solidFill>
              <a:effectLst>
                <a:outerShdw blurRad="76200" dist="50800" dir="5400000" algn="tl" rotWithShape="0">
                  <a:srgbClr val="000000">
                    <a:alpha val="65000"/>
                  </a:srgbClr>
                </a:outerShdw>
              </a:effectLst>
              <a:latin typeface="Bookman Old Style" pitchFamily="18" charset="0"/>
            </a:endParaRPr>
          </a:p>
        </p:txBody>
      </p:sp>
    </p:spTree>
    <p:extLst>
      <p:ext uri="{BB962C8B-B14F-4D97-AF65-F5344CB8AC3E}">
        <p14:creationId xmlns:p14="http://schemas.microsoft.com/office/powerpoint/2010/main" val="360905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1309</TotalTime>
  <Words>4284</Words>
  <Application>Microsoft Office PowerPoint</Application>
  <PresentationFormat>Широкоэкранный</PresentationFormat>
  <Paragraphs>128</Paragraphs>
  <Slides>37</Slides>
  <Notes>0</Notes>
  <HiddenSlides>1</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Arial</vt:lpstr>
      <vt:lpstr>Bookman Old Style</vt:lpstr>
      <vt:lpstr>Calibri</vt:lpstr>
      <vt:lpstr>Calibri Light</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Карпатська Джерельна</dc:creator>
  <cp:lastModifiedBy>Карпатська Джерельна</cp:lastModifiedBy>
  <cp:revision>102</cp:revision>
  <dcterms:created xsi:type="dcterms:W3CDTF">2020-04-13T18:50:18Z</dcterms:created>
  <dcterms:modified xsi:type="dcterms:W3CDTF">2023-05-03T06:19:07Z</dcterms:modified>
</cp:coreProperties>
</file>