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60" r:id="rId4"/>
    <p:sldId id="261" r:id="rId5"/>
    <p:sldId id="262" r:id="rId6"/>
    <p:sldId id="265" r:id="rId7"/>
    <p:sldId id="264" r:id="rId8"/>
    <p:sldId id="266" r:id="rId9"/>
    <p:sldId id="267" r:id="rId10"/>
    <p:sldId id="268" r:id="rId11"/>
    <p:sldId id="269" r:id="rId12"/>
    <p:sldId id="270" r:id="rId13"/>
    <p:sldId id="271" r:id="rId14"/>
    <p:sldId id="272" r:id="rId15"/>
    <p:sldId id="273" r:id="rId16"/>
    <p:sldId id="274" r:id="rId17"/>
    <p:sldId id="275" r:id="rId18"/>
    <p:sldId id="276" r:id="rId19"/>
    <p:sldId id="277" r:id="rId20"/>
    <p:sldId id="278" r:id="rId21"/>
    <p:sldId id="279" r:id="rId22"/>
    <p:sldId id="280" r:id="rId2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2B1D8"/>
    <a:srgbClr val="FCFDFE"/>
    <a:srgbClr val="FDF0D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76" autoAdjust="0"/>
    <p:restoredTop sz="94660"/>
  </p:normalViewPr>
  <p:slideViewPr>
    <p:cSldViewPr snapToGrid="0">
      <p:cViewPr varScale="1">
        <p:scale>
          <a:sx n="91" d="100"/>
          <a:sy n="91" d="100"/>
        </p:scale>
        <p:origin x="390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DA9A32-06C9-4901-9721-5D887D52EC93}" type="datetimeFigureOut">
              <a:rPr lang="ru-RU" smtClean="0"/>
              <a:t>10.01.2021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E6280-E5B0-4D47-ABB3-EA1741E39F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90529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DA9A32-06C9-4901-9721-5D887D52EC93}" type="datetimeFigureOut">
              <a:rPr lang="ru-RU" smtClean="0"/>
              <a:t>10.01.2021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E6280-E5B0-4D47-ABB3-EA1741E39F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08290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DA9A32-06C9-4901-9721-5D887D52EC93}" type="datetimeFigureOut">
              <a:rPr lang="ru-RU" smtClean="0"/>
              <a:t>10.01.2021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E6280-E5B0-4D47-ABB3-EA1741E39F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34636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DA9A32-06C9-4901-9721-5D887D52EC93}" type="datetimeFigureOut">
              <a:rPr lang="ru-RU" smtClean="0"/>
              <a:t>10.01.2021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E6280-E5B0-4D47-ABB3-EA1741E39F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21772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DA9A32-06C9-4901-9721-5D887D52EC93}" type="datetimeFigureOut">
              <a:rPr lang="ru-RU" smtClean="0"/>
              <a:t>10.01.2021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E6280-E5B0-4D47-ABB3-EA1741E39F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13023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DA9A32-06C9-4901-9721-5D887D52EC93}" type="datetimeFigureOut">
              <a:rPr lang="ru-RU" smtClean="0"/>
              <a:t>10.01.2021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E6280-E5B0-4D47-ABB3-EA1741E39F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05033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DA9A32-06C9-4901-9721-5D887D52EC93}" type="datetimeFigureOut">
              <a:rPr lang="ru-RU" smtClean="0"/>
              <a:t>10.01.2021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E6280-E5B0-4D47-ABB3-EA1741E39F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08899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DA9A32-06C9-4901-9721-5D887D52EC93}" type="datetimeFigureOut">
              <a:rPr lang="ru-RU" smtClean="0"/>
              <a:t>10.01.2021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E6280-E5B0-4D47-ABB3-EA1741E39F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9240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DA9A32-06C9-4901-9721-5D887D52EC93}" type="datetimeFigureOut">
              <a:rPr lang="ru-RU" smtClean="0"/>
              <a:t>10.01.2021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E6280-E5B0-4D47-ABB3-EA1741E39F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46328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DA9A32-06C9-4901-9721-5D887D52EC93}" type="datetimeFigureOut">
              <a:rPr lang="ru-RU" smtClean="0"/>
              <a:t>10.01.2021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E6280-E5B0-4D47-ABB3-EA1741E39F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66123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DA9A32-06C9-4901-9721-5D887D52EC93}" type="datetimeFigureOut">
              <a:rPr lang="ru-RU" smtClean="0"/>
              <a:t>10.01.2021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E6280-E5B0-4D47-ABB3-EA1741E39F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82562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DA9A32-06C9-4901-9721-5D887D52EC93}" type="datetimeFigureOut">
              <a:rPr lang="ru-RU" smtClean="0"/>
              <a:t>10.01.2021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7E6280-E5B0-4D47-ABB3-EA1741E39F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67883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www.youtube.com/watch?v=1aR3_F1Q05k&amp;t=722s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2B1D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19131" y="2776219"/>
            <a:ext cx="6694914" cy="2387600"/>
          </a:xfrm>
        </p:spPr>
        <p:txBody>
          <a:bodyPr>
            <a:noAutofit/>
          </a:bodyPr>
          <a:lstStyle/>
          <a:p>
            <a:r>
              <a:rPr lang="ru-RU" sz="6600" dirty="0" err="1" smtClean="0">
                <a:solidFill>
                  <a:schemeClr val="bg1"/>
                </a:solidFill>
                <a:latin typeface="Monotype Corsiva" panose="03010101010201010101" pitchFamily="66" charset="0"/>
              </a:rPr>
              <a:t>Кількість</a:t>
            </a:r>
            <a:r>
              <a:rPr lang="ru-RU" sz="6600" dirty="0" smtClean="0">
                <a:solidFill>
                  <a:schemeClr val="bg1"/>
                </a:solidFill>
                <a:latin typeface="Monotype Corsiva" panose="03010101010201010101" pitchFamily="66" charset="0"/>
              </a:rPr>
              <a:t> </a:t>
            </a:r>
            <a:r>
              <a:rPr lang="ru-RU" sz="6600" dirty="0" err="1" smtClean="0">
                <a:solidFill>
                  <a:schemeClr val="bg1"/>
                </a:solidFill>
                <a:latin typeface="Monotype Corsiva" panose="03010101010201010101" pitchFamily="66" charset="0"/>
              </a:rPr>
              <a:t>речовини</a:t>
            </a:r>
            <a:r>
              <a:rPr lang="ru-RU" sz="6600" dirty="0" smtClean="0">
                <a:solidFill>
                  <a:schemeClr val="bg1"/>
                </a:solidFill>
                <a:latin typeface="Monotype Corsiva" panose="03010101010201010101" pitchFamily="66" charset="0"/>
              </a:rPr>
              <a:t>. </a:t>
            </a:r>
            <a:br>
              <a:rPr lang="ru-RU" sz="6600" dirty="0" smtClean="0">
                <a:solidFill>
                  <a:schemeClr val="bg1"/>
                </a:solidFill>
                <a:latin typeface="Monotype Corsiva" panose="03010101010201010101" pitchFamily="66" charset="0"/>
              </a:rPr>
            </a:br>
            <a:r>
              <a:rPr lang="ru-RU" sz="6600" dirty="0" smtClean="0">
                <a:solidFill>
                  <a:schemeClr val="bg1"/>
                </a:solidFill>
                <a:latin typeface="Monotype Corsiva" panose="03010101010201010101" pitchFamily="66" charset="0"/>
              </a:rPr>
              <a:t>Моль - </a:t>
            </a:r>
            <a:r>
              <a:rPr lang="ru-RU" sz="6600" dirty="0" err="1" smtClean="0">
                <a:solidFill>
                  <a:schemeClr val="bg1"/>
                </a:solidFill>
                <a:latin typeface="Monotype Corsiva" panose="03010101010201010101" pitchFamily="66" charset="0"/>
              </a:rPr>
              <a:t>одиниця</a:t>
            </a:r>
            <a:r>
              <a:rPr lang="ru-RU" sz="6600" dirty="0" smtClean="0">
                <a:solidFill>
                  <a:schemeClr val="bg1"/>
                </a:solidFill>
                <a:latin typeface="Monotype Corsiva" panose="03010101010201010101" pitchFamily="66" charset="0"/>
              </a:rPr>
              <a:t> </a:t>
            </a:r>
            <a:r>
              <a:rPr lang="ru-RU" sz="6600" dirty="0" err="1" smtClean="0">
                <a:solidFill>
                  <a:schemeClr val="bg1"/>
                </a:solidFill>
                <a:latin typeface="Monotype Corsiva" panose="03010101010201010101" pitchFamily="66" charset="0"/>
              </a:rPr>
              <a:t>кількості</a:t>
            </a:r>
            <a:r>
              <a:rPr lang="ru-RU" sz="6600" dirty="0" smtClean="0">
                <a:solidFill>
                  <a:schemeClr val="bg1"/>
                </a:solidFill>
                <a:latin typeface="Monotype Corsiva" panose="03010101010201010101" pitchFamily="66" charset="0"/>
              </a:rPr>
              <a:t> </a:t>
            </a:r>
            <a:r>
              <a:rPr lang="ru-RU" sz="6600" dirty="0" err="1" smtClean="0">
                <a:solidFill>
                  <a:schemeClr val="bg1"/>
                </a:solidFill>
                <a:latin typeface="Monotype Corsiva" panose="03010101010201010101" pitchFamily="66" charset="0"/>
              </a:rPr>
              <a:t>речовини</a:t>
            </a:r>
            <a:r>
              <a:rPr lang="ru-RU" sz="6600" dirty="0" smtClean="0">
                <a:solidFill>
                  <a:schemeClr val="bg1"/>
                </a:solidFill>
                <a:latin typeface="Monotype Corsiva" panose="03010101010201010101" pitchFamily="66" charset="0"/>
              </a:rPr>
              <a:t>. </a:t>
            </a:r>
            <a:br>
              <a:rPr lang="ru-RU" sz="6600" dirty="0" smtClean="0">
                <a:solidFill>
                  <a:schemeClr val="bg1"/>
                </a:solidFill>
                <a:latin typeface="Monotype Corsiva" panose="03010101010201010101" pitchFamily="66" charset="0"/>
              </a:rPr>
            </a:br>
            <a:r>
              <a:rPr lang="ru-RU" sz="6600" dirty="0" smtClean="0">
                <a:solidFill>
                  <a:schemeClr val="bg1"/>
                </a:solidFill>
                <a:latin typeface="Monotype Corsiva" panose="03010101010201010101" pitchFamily="66" charset="0"/>
              </a:rPr>
              <a:t>Число Авогадро</a:t>
            </a:r>
            <a:endParaRPr lang="ru-RU" sz="6600" dirty="0">
              <a:solidFill>
                <a:schemeClr val="bg1"/>
              </a:solidFill>
              <a:latin typeface="Monotype Corsiva" panose="03010101010201010101" pitchFamily="66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54562" y="6568068"/>
            <a:ext cx="1537438" cy="28993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22663" y="594814"/>
            <a:ext cx="5683323" cy="5683323"/>
          </a:xfrm>
          <a:prstGeom prst="rect">
            <a:avLst/>
          </a:prstGeom>
          <a:effectLst>
            <a:softEdge rad="127000"/>
          </a:effectLst>
        </p:spPr>
      </p:pic>
    </p:spTree>
    <p:extLst>
      <p:ext uri="{BB962C8B-B14F-4D97-AF65-F5344CB8AC3E}">
        <p14:creationId xmlns:p14="http://schemas.microsoft.com/office/powerpoint/2010/main" val="7621070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7438" y="195313"/>
            <a:ext cx="5370394" cy="615514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3101" y="2900033"/>
            <a:ext cx="7610382" cy="1325563"/>
          </a:xfrm>
        </p:spPr>
        <p:txBody>
          <a:bodyPr>
            <a:noAutofit/>
          </a:bodyPr>
          <a:lstStyle/>
          <a:p>
            <a:pPr algn="ctr"/>
            <a:r>
              <a:rPr lang="ru-RU" sz="6600" dirty="0" err="1">
                <a:solidFill>
                  <a:schemeClr val="accent1">
                    <a:lumMod val="75000"/>
                  </a:schemeClr>
                </a:solidFill>
                <a:latin typeface="Monotype Corsiva" panose="03010101010201010101" pitchFamily="66" charset="0"/>
              </a:rPr>
              <a:t>Чи</a:t>
            </a:r>
            <a:r>
              <a:rPr lang="ru-RU" sz="6600" dirty="0">
                <a:solidFill>
                  <a:schemeClr val="accent1">
                    <a:lumMod val="75000"/>
                  </a:schemeClr>
                </a:solidFill>
                <a:latin typeface="Monotype Corsiva" panose="03010101010201010101" pitchFamily="66" charset="0"/>
              </a:rPr>
              <a:t> буде </a:t>
            </a:r>
            <a:r>
              <a:rPr lang="ru-RU" sz="6600" dirty="0" smtClean="0">
                <a:solidFill>
                  <a:schemeClr val="accent1">
                    <a:lumMod val="75000"/>
                  </a:schemeClr>
                </a:solidFill>
                <a:latin typeface="Monotype Corsiva" panose="03010101010201010101" pitchFamily="66" charset="0"/>
              </a:rPr>
              <a:t/>
            </a:r>
            <a:br>
              <a:rPr lang="ru-RU" sz="6600" dirty="0" smtClean="0">
                <a:solidFill>
                  <a:schemeClr val="accent1">
                    <a:lumMod val="75000"/>
                  </a:schemeClr>
                </a:solidFill>
                <a:latin typeface="Monotype Corsiva" panose="03010101010201010101" pitchFamily="66" charset="0"/>
              </a:rPr>
            </a:br>
            <a:r>
              <a:rPr lang="ru-RU" sz="6600" dirty="0" err="1" smtClean="0">
                <a:solidFill>
                  <a:schemeClr val="accent1">
                    <a:lumMod val="75000"/>
                  </a:schemeClr>
                </a:solidFill>
                <a:latin typeface="Monotype Corsiva" panose="03010101010201010101" pitchFamily="66" charset="0"/>
              </a:rPr>
              <a:t>однаково</a:t>
            </a:r>
            <a:r>
              <a:rPr lang="ru-RU" sz="6600" dirty="0" smtClean="0">
                <a:solidFill>
                  <a:schemeClr val="accent1">
                    <a:lumMod val="75000"/>
                  </a:schemeClr>
                </a:solidFill>
                <a:latin typeface="Monotype Corsiva" panose="03010101010201010101" pitchFamily="66" charset="0"/>
              </a:rPr>
              <a:t> </a:t>
            </a:r>
            <a:br>
              <a:rPr lang="ru-RU" sz="6600" dirty="0" smtClean="0">
                <a:solidFill>
                  <a:schemeClr val="accent1">
                    <a:lumMod val="75000"/>
                  </a:schemeClr>
                </a:solidFill>
                <a:latin typeface="Monotype Corsiva" panose="03010101010201010101" pitchFamily="66" charset="0"/>
              </a:rPr>
            </a:br>
            <a:r>
              <a:rPr lang="ru-RU" sz="6600" dirty="0" err="1" smtClean="0">
                <a:solidFill>
                  <a:schemeClr val="accent1">
                    <a:lumMod val="75000"/>
                  </a:schemeClr>
                </a:solidFill>
                <a:latin typeface="Monotype Corsiva" panose="03010101010201010101" pitchFamily="66" charset="0"/>
              </a:rPr>
              <a:t>виглядати</a:t>
            </a:r>
            <a:r>
              <a:rPr lang="ru-RU" sz="6600" dirty="0" smtClean="0">
                <a:solidFill>
                  <a:schemeClr val="accent1">
                    <a:lumMod val="75000"/>
                  </a:schemeClr>
                </a:solidFill>
                <a:latin typeface="Monotype Corsiva" panose="03010101010201010101" pitchFamily="66" charset="0"/>
              </a:rPr>
              <a:t> </a:t>
            </a:r>
            <a:br>
              <a:rPr lang="ru-RU" sz="6600" dirty="0" smtClean="0">
                <a:solidFill>
                  <a:schemeClr val="accent1">
                    <a:lumMod val="75000"/>
                  </a:schemeClr>
                </a:solidFill>
                <a:latin typeface="Monotype Corsiva" panose="03010101010201010101" pitchFamily="66" charset="0"/>
              </a:rPr>
            </a:br>
            <a:r>
              <a:rPr lang="ru-RU" sz="6600" dirty="0" smtClean="0">
                <a:solidFill>
                  <a:srgbClr val="FF0000"/>
                </a:solidFill>
                <a:latin typeface="Monotype Corsiva" panose="03010101010201010101" pitchFamily="66" charset="0"/>
              </a:rPr>
              <a:t>1 </a:t>
            </a:r>
            <a:r>
              <a:rPr lang="ru-RU" sz="6600" dirty="0">
                <a:solidFill>
                  <a:srgbClr val="FF0000"/>
                </a:solidFill>
                <a:latin typeface="Monotype Corsiva" panose="03010101010201010101" pitchFamily="66" charset="0"/>
              </a:rPr>
              <a:t>моль </a:t>
            </a:r>
            <a:r>
              <a:rPr lang="ru-RU" sz="6600" dirty="0" err="1">
                <a:solidFill>
                  <a:srgbClr val="FF0000"/>
                </a:solidFill>
                <a:latin typeface="Monotype Corsiva" panose="03010101010201010101" pitchFamily="66" charset="0"/>
              </a:rPr>
              <a:t>різних</a:t>
            </a:r>
            <a:r>
              <a:rPr lang="ru-RU" sz="6600" dirty="0">
                <a:solidFill>
                  <a:srgbClr val="FF0000"/>
                </a:solidFill>
                <a:latin typeface="Monotype Corsiva" panose="03010101010201010101" pitchFamily="66" charset="0"/>
              </a:rPr>
              <a:t> </a:t>
            </a:r>
            <a:r>
              <a:rPr lang="ru-RU" sz="6600" dirty="0" err="1">
                <a:solidFill>
                  <a:srgbClr val="FF0000"/>
                </a:solidFill>
                <a:latin typeface="Monotype Corsiva" panose="03010101010201010101" pitchFamily="66" charset="0"/>
              </a:rPr>
              <a:t>речовин</a:t>
            </a:r>
            <a:r>
              <a:rPr lang="ru-RU" sz="6600" dirty="0">
                <a:solidFill>
                  <a:schemeClr val="accent1">
                    <a:lumMod val="75000"/>
                  </a:schemeClr>
                </a:solidFill>
                <a:latin typeface="Monotype Corsiva" panose="03010101010201010101" pitchFamily="66" charset="0"/>
              </a:rPr>
              <a:t>? 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54562" y="6568068"/>
            <a:ext cx="1537438" cy="2899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423738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54562" y="6568068"/>
            <a:ext cx="1537438" cy="28993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3471" y="619086"/>
            <a:ext cx="9071089" cy="5592583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40351" y="2096429"/>
            <a:ext cx="13260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000" dirty="0" smtClean="0">
                <a:latin typeface="Monotype Corsiva" panose="03010101010201010101" pitchFamily="66" charset="0"/>
              </a:rPr>
              <a:t>Цукор 342 г</a:t>
            </a:r>
            <a:endParaRPr lang="ru-RU" sz="2000" dirty="0">
              <a:latin typeface="Monotype Corsiva" panose="03010101010201010101" pitchFamily="66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400691" y="-27245"/>
            <a:ext cx="743665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3600" dirty="0" smtClean="0">
                <a:solidFill>
                  <a:schemeClr val="accent1">
                    <a:lumMod val="75000"/>
                  </a:schemeClr>
                </a:solidFill>
                <a:latin typeface="Monotype Corsiva" panose="03010101010201010101" pitchFamily="66" charset="0"/>
              </a:rPr>
              <a:t>Різні речовини кількістю речовини 1 моль</a:t>
            </a:r>
            <a:endParaRPr lang="ru-RU" sz="3600" dirty="0">
              <a:solidFill>
                <a:schemeClr val="accent1">
                  <a:lumMod val="75000"/>
                </a:schemeClr>
              </a:solidFill>
              <a:latin typeface="Monotype Corsiva" panose="03010101010201010101" pitchFamily="66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0" y="6005148"/>
            <a:ext cx="121920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000" dirty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 </a:t>
            </a:r>
            <a:r>
              <a:rPr lang="uk-UA" sz="2000" dirty="0" smtClean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Маса </a:t>
            </a:r>
            <a:r>
              <a:rPr lang="uk-UA" sz="2000" dirty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і об’єм 1 </a:t>
            </a:r>
            <a:r>
              <a:rPr lang="uk-UA" sz="2000" dirty="0" smtClean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моль </a:t>
            </a:r>
            <a:r>
              <a:rPr lang="uk-UA" sz="2000" dirty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різних речовин відрізняються. Однаковим лише є число структурних частинок </a:t>
            </a:r>
            <a:r>
              <a:rPr lang="uk-UA" sz="2000" dirty="0" smtClean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- </a:t>
            </a:r>
            <a:r>
              <a:rPr lang="uk-UA" sz="2000" dirty="0">
                <a:solidFill>
                  <a:srgbClr val="FF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6,02</a:t>
            </a:r>
            <a:r>
              <a:rPr lang="uk-UA" sz="2000" dirty="0">
                <a:solidFill>
                  <a:srgbClr val="FF0000"/>
                </a:solidFill>
                <a:latin typeface="Monotype Corsiva" panose="03010101010201010101" pitchFamily="66" charset="0"/>
                <a:ea typeface="Calibri" panose="020F0502020204030204" pitchFamily="34" charset="0"/>
                <a:cs typeface="Cambria Math" panose="02040503050406030204" pitchFamily="18" charset="0"/>
              </a:rPr>
              <a:t>⋅</a:t>
            </a:r>
            <a:r>
              <a:rPr lang="uk-UA" sz="2000" dirty="0">
                <a:solidFill>
                  <a:srgbClr val="FF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10</a:t>
            </a:r>
            <a:r>
              <a:rPr lang="uk-UA" sz="2000" baseline="30000" dirty="0">
                <a:solidFill>
                  <a:srgbClr val="FF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23</a:t>
            </a:r>
            <a:r>
              <a:rPr lang="ru-RU" sz="4000" dirty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 </a:t>
            </a:r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2259610" y="2096429"/>
            <a:ext cx="143981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000" dirty="0" smtClean="0">
                <a:latin typeface="Monotype Corsiva" panose="03010101010201010101" pitchFamily="66" charset="0"/>
              </a:rPr>
              <a:t>Свинець 207г</a:t>
            </a:r>
            <a:endParaRPr lang="ru-RU" sz="2000" dirty="0">
              <a:latin typeface="Monotype Corsiva" panose="03010101010201010101" pitchFamily="66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433536" y="4913971"/>
            <a:ext cx="109196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000" dirty="0" smtClean="0">
                <a:latin typeface="Monotype Corsiva" panose="03010101010201010101" pitchFamily="66" charset="0"/>
              </a:rPr>
              <a:t>Мідь 64 г</a:t>
            </a:r>
            <a:endParaRPr lang="ru-RU" sz="2000" dirty="0">
              <a:latin typeface="Monotype Corsiva" panose="03010101010201010101" pitchFamily="66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574678" y="3586667"/>
            <a:ext cx="225734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000" dirty="0" smtClean="0">
                <a:latin typeface="Monotype Corsiva" panose="03010101010201010101" pitchFamily="66" charset="0"/>
              </a:rPr>
              <a:t>Калій біхромат 294 г</a:t>
            </a:r>
            <a:endParaRPr lang="ru-RU" sz="2000" dirty="0">
              <a:latin typeface="Monotype Corsiva" panose="03010101010201010101" pitchFamily="66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574678" y="5448694"/>
            <a:ext cx="202170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000" dirty="0" smtClean="0">
                <a:latin typeface="Monotype Corsiva" panose="03010101010201010101" pitchFamily="66" charset="0"/>
              </a:rPr>
              <a:t>Кухонна сіль 58,5 г</a:t>
            </a:r>
            <a:endParaRPr lang="ru-RU" sz="2000" dirty="0">
              <a:latin typeface="Monotype Corsiva" panose="03010101010201010101" pitchFamily="66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8057849" y="5044046"/>
            <a:ext cx="113524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000" dirty="0" smtClean="0">
                <a:latin typeface="Monotype Corsiva" panose="03010101010201010101" pitchFamily="66" charset="0"/>
              </a:rPr>
              <a:t>Сірка 32 г</a:t>
            </a:r>
            <a:endParaRPr lang="ru-RU" sz="2000" dirty="0">
              <a:latin typeface="Monotype Corsiva" panose="03010101010201010101" pitchFamily="66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8457627" y="3089687"/>
            <a:ext cx="107593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000" dirty="0" smtClean="0">
                <a:latin typeface="Monotype Corsiva" panose="03010101010201010101" pitchFamily="66" charset="0"/>
              </a:rPr>
              <a:t>Вода 18 г</a:t>
            </a:r>
            <a:endParaRPr lang="ru-RU" sz="2000" dirty="0">
              <a:latin typeface="Monotype Corsiva" panose="03010101010201010101" pitchFamily="66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7257970" y="1973280"/>
            <a:ext cx="132760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000" dirty="0" smtClean="0">
                <a:latin typeface="Monotype Corsiva" panose="03010101010201010101" pitchFamily="66" charset="0"/>
              </a:rPr>
              <a:t>Ртуть 201г</a:t>
            </a:r>
            <a:endParaRPr lang="ru-RU" sz="2000" dirty="0">
              <a:latin typeface="Monotype Corsiva" panose="030101010102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000161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Рисунок 14"/>
          <p:cNvPicPr>
            <a:picLocks noChangeAspect="1"/>
          </p:cNvPicPr>
          <p:nvPr/>
        </p:nvPicPr>
        <p:blipFill rotWithShape="1">
          <a:blip r:embed="rId2"/>
          <a:srcRect l="20443" r="36520"/>
          <a:stretch/>
        </p:blipFill>
        <p:spPr>
          <a:xfrm>
            <a:off x="344935" y="2573216"/>
            <a:ext cx="1037400" cy="3354133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3"/>
          <a:srcRect l="-1231" b="8299"/>
          <a:stretch/>
        </p:blipFill>
        <p:spPr>
          <a:xfrm>
            <a:off x="8171280" y="935925"/>
            <a:ext cx="3715920" cy="4932655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382335" y="222353"/>
            <a:ext cx="7072770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6600" dirty="0" smtClean="0">
                <a:latin typeface="Monotype Corsiva" panose="03010101010201010101" pitchFamily="66" charset="0"/>
              </a:rPr>
              <a:t>2Н</a:t>
            </a:r>
            <a:r>
              <a:rPr lang="ru-RU" sz="4000" dirty="0" smtClean="0">
                <a:latin typeface="Monotype Corsiva" panose="03010101010201010101" pitchFamily="66" charset="0"/>
              </a:rPr>
              <a:t>2</a:t>
            </a:r>
            <a:r>
              <a:rPr lang="ru-RU" sz="6600" dirty="0" smtClean="0">
                <a:latin typeface="Monotype Corsiva" panose="03010101010201010101" pitchFamily="66" charset="0"/>
              </a:rPr>
              <a:t>   +   </a:t>
            </a:r>
            <a:r>
              <a:rPr lang="en-US" sz="6600" dirty="0" smtClean="0">
                <a:latin typeface="Monotype Corsiva" panose="03010101010201010101" pitchFamily="66" charset="0"/>
              </a:rPr>
              <a:t>O</a:t>
            </a:r>
            <a:r>
              <a:rPr lang="en-US" sz="4000" dirty="0" smtClean="0">
                <a:latin typeface="Monotype Corsiva" panose="03010101010201010101" pitchFamily="66" charset="0"/>
              </a:rPr>
              <a:t>2</a:t>
            </a:r>
            <a:r>
              <a:rPr lang="en-US" sz="6600" dirty="0" smtClean="0">
                <a:latin typeface="Monotype Corsiva" panose="03010101010201010101" pitchFamily="66" charset="0"/>
              </a:rPr>
              <a:t> </a:t>
            </a:r>
            <a:r>
              <a:rPr lang="uk-UA" sz="6600" dirty="0" smtClean="0">
                <a:latin typeface="Monotype Corsiva" panose="03010101010201010101" pitchFamily="66" charset="0"/>
              </a:rPr>
              <a:t>  </a:t>
            </a:r>
            <a:r>
              <a:rPr lang="en-US" sz="6600" dirty="0" smtClean="0">
                <a:latin typeface="Monotype Corsiva" panose="03010101010201010101" pitchFamily="66" charset="0"/>
              </a:rPr>
              <a:t>= </a:t>
            </a:r>
            <a:r>
              <a:rPr lang="uk-UA" sz="6600" dirty="0" smtClean="0">
                <a:latin typeface="Monotype Corsiva" panose="03010101010201010101" pitchFamily="66" charset="0"/>
              </a:rPr>
              <a:t>  </a:t>
            </a:r>
            <a:r>
              <a:rPr lang="en-US" sz="6600" dirty="0" smtClean="0">
                <a:latin typeface="Monotype Corsiva" panose="03010101010201010101" pitchFamily="66" charset="0"/>
              </a:rPr>
              <a:t>2</a:t>
            </a:r>
            <a:r>
              <a:rPr lang="ru-RU" sz="6600" dirty="0" smtClean="0">
                <a:latin typeface="Monotype Corsiva" panose="03010101010201010101" pitchFamily="66" charset="0"/>
              </a:rPr>
              <a:t>Н</a:t>
            </a:r>
            <a:r>
              <a:rPr lang="ru-RU" sz="4000" dirty="0" smtClean="0">
                <a:latin typeface="Monotype Corsiva" panose="03010101010201010101" pitchFamily="66" charset="0"/>
              </a:rPr>
              <a:t>2</a:t>
            </a:r>
            <a:r>
              <a:rPr lang="ru-RU" sz="6600" dirty="0" smtClean="0">
                <a:latin typeface="Monotype Corsiva" panose="03010101010201010101" pitchFamily="66" charset="0"/>
              </a:rPr>
              <a:t>О </a:t>
            </a:r>
            <a:endParaRPr lang="ru-RU" sz="6600" dirty="0">
              <a:latin typeface="Monotype Corsiva" panose="03010101010201010101" pitchFamily="66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93009" y="1105397"/>
            <a:ext cx="272931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3200" dirty="0" smtClean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2 моль</a:t>
            </a:r>
            <a:r>
              <a:rPr lang="uk-UA" sz="3200" dirty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 </a:t>
            </a:r>
            <a:r>
              <a:rPr lang="uk-UA" sz="3200" dirty="0" smtClean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водню </a:t>
            </a:r>
            <a:endParaRPr lang="ru-RU" sz="3200" dirty="0">
              <a:latin typeface="Monotype Corsiva" panose="03010101010201010101" pitchFamily="66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231952" y="1100227"/>
            <a:ext cx="284454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3200" dirty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1</a:t>
            </a:r>
            <a:r>
              <a:rPr lang="uk-UA" sz="3200" dirty="0" smtClean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 моль</a:t>
            </a:r>
            <a:r>
              <a:rPr lang="uk-UA" sz="3200" dirty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 </a:t>
            </a:r>
            <a:r>
              <a:rPr lang="uk-UA" sz="3200" dirty="0" smtClean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кисню </a:t>
            </a:r>
            <a:endParaRPr lang="ru-RU" sz="3200" dirty="0">
              <a:latin typeface="Monotype Corsiva" panose="03010101010201010101" pitchFamily="66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263850" y="1109397"/>
            <a:ext cx="213142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3200" dirty="0" smtClean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2 моль</a:t>
            </a:r>
            <a:r>
              <a:rPr lang="uk-UA" sz="3200" dirty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 </a:t>
            </a:r>
            <a:r>
              <a:rPr lang="uk-UA" sz="3200" dirty="0" smtClean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води</a:t>
            </a:r>
            <a:endParaRPr lang="ru-RU" sz="3200" dirty="0">
              <a:latin typeface="Monotype Corsiva" panose="03010101010201010101" pitchFamily="66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54562" y="6568068"/>
            <a:ext cx="1537438" cy="289932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553978" y="1712296"/>
            <a:ext cx="280737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3200" dirty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4</a:t>
            </a:r>
            <a:r>
              <a:rPr lang="uk-UA" sz="3200" dirty="0" smtClean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 моль водню </a:t>
            </a:r>
            <a:endParaRPr lang="ru-RU" sz="3200" dirty="0">
              <a:latin typeface="Monotype Corsiva" panose="03010101010201010101" pitchFamily="66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499388" y="1712296"/>
            <a:ext cx="230967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3200" dirty="0" smtClean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2 моль</a:t>
            </a:r>
            <a:r>
              <a:rPr lang="uk-UA" sz="3200" dirty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 </a:t>
            </a:r>
            <a:r>
              <a:rPr lang="uk-UA" sz="3200" dirty="0" smtClean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кисню </a:t>
            </a:r>
            <a:endParaRPr lang="ru-RU" sz="3200" dirty="0">
              <a:latin typeface="Monotype Corsiva" panose="03010101010201010101" pitchFamily="66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6169924" y="1694172"/>
            <a:ext cx="249457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3200" dirty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4</a:t>
            </a:r>
            <a:r>
              <a:rPr lang="uk-UA" sz="3200" dirty="0" smtClean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 моль</a:t>
            </a:r>
            <a:r>
              <a:rPr lang="uk-UA" sz="3200" dirty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 </a:t>
            </a:r>
            <a:r>
              <a:rPr lang="uk-UA" sz="3200" dirty="0" smtClean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води </a:t>
            </a:r>
            <a:endParaRPr lang="ru-RU" sz="3200" dirty="0">
              <a:latin typeface="Monotype Corsiva" panose="03010101010201010101" pitchFamily="66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564427" y="2698481"/>
            <a:ext cx="8861502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000" dirty="0">
                <a:solidFill>
                  <a:srgbClr val="FF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Знання кількості речовини </a:t>
            </a:r>
            <a:endParaRPr lang="uk-UA" sz="4000" dirty="0" smtClean="0">
              <a:solidFill>
                <a:srgbClr val="FF0000"/>
              </a:solidFill>
              <a:latin typeface="Monotype Corsiva" panose="03010101010201010101" pitchFamily="66" charset="0"/>
              <a:ea typeface="Calibri" panose="020F0502020204030204" pitchFamily="34" charset="0"/>
            </a:endParaRPr>
          </a:p>
          <a:p>
            <a:pPr algn="ctr"/>
            <a:r>
              <a:rPr lang="uk-UA" sz="4000" dirty="0" smtClean="0">
                <a:solidFill>
                  <a:srgbClr val="FF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дає </a:t>
            </a:r>
            <a:r>
              <a:rPr lang="uk-UA" sz="4000" dirty="0">
                <a:solidFill>
                  <a:srgbClr val="FF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змогу </a:t>
            </a:r>
            <a:r>
              <a:rPr lang="uk-UA" sz="4000" dirty="0" smtClean="0">
                <a:solidFill>
                  <a:srgbClr val="FF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вираховувати </a:t>
            </a:r>
          </a:p>
          <a:p>
            <a:pPr algn="ctr"/>
            <a:r>
              <a:rPr lang="uk-UA" sz="4000" dirty="0" smtClean="0">
                <a:solidFill>
                  <a:srgbClr val="FF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число </a:t>
            </a:r>
            <a:r>
              <a:rPr lang="uk-UA" sz="4000" dirty="0">
                <a:solidFill>
                  <a:srgbClr val="FF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частинок у тій чи іншій її порції </a:t>
            </a:r>
            <a:endParaRPr lang="uk-UA" sz="4000" dirty="0" smtClean="0">
              <a:solidFill>
                <a:srgbClr val="FF0000"/>
              </a:solidFill>
              <a:latin typeface="Monotype Corsiva" panose="03010101010201010101" pitchFamily="66" charset="0"/>
              <a:ea typeface="Calibri" panose="020F0502020204030204" pitchFamily="34" charset="0"/>
            </a:endParaRPr>
          </a:p>
          <a:p>
            <a:pPr algn="ctr"/>
            <a:r>
              <a:rPr lang="uk-UA" sz="4000" dirty="0" smtClean="0">
                <a:solidFill>
                  <a:srgbClr val="FF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або </a:t>
            </a:r>
            <a:r>
              <a:rPr lang="uk-UA" sz="4000" dirty="0">
                <a:solidFill>
                  <a:srgbClr val="FF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брати речовини для реакції </a:t>
            </a:r>
            <a:endParaRPr lang="uk-UA" sz="4000" dirty="0" smtClean="0">
              <a:solidFill>
                <a:srgbClr val="FF0000"/>
              </a:solidFill>
              <a:latin typeface="Monotype Corsiva" panose="03010101010201010101" pitchFamily="66" charset="0"/>
              <a:ea typeface="Calibri" panose="020F0502020204030204" pitchFamily="34" charset="0"/>
            </a:endParaRPr>
          </a:p>
          <a:p>
            <a:pPr algn="ctr"/>
            <a:r>
              <a:rPr lang="uk-UA" sz="4000" dirty="0" smtClean="0">
                <a:solidFill>
                  <a:srgbClr val="FF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у </a:t>
            </a:r>
            <a:r>
              <a:rPr lang="uk-UA" sz="4000" dirty="0">
                <a:solidFill>
                  <a:srgbClr val="FF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певних </a:t>
            </a:r>
            <a:r>
              <a:rPr lang="uk-UA" sz="4000" dirty="0" smtClean="0">
                <a:solidFill>
                  <a:srgbClr val="FF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співвідношеннях</a:t>
            </a:r>
            <a:endParaRPr lang="ru-RU" sz="4000" dirty="0">
              <a:solidFill>
                <a:srgbClr val="FF0000"/>
              </a:solidFill>
              <a:latin typeface="Monotype Corsiva" panose="030101010102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437792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11" grpId="0"/>
      <p:bldP spid="1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4724" y="91856"/>
            <a:ext cx="6487510" cy="727951"/>
          </a:xfrm>
        </p:spPr>
        <p:txBody>
          <a:bodyPr/>
          <a:lstStyle/>
          <a:p>
            <a:r>
              <a:rPr lang="uk-UA" dirty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Розглянемо приклади задач </a:t>
            </a:r>
            <a:endParaRPr lang="ru-RU" dirty="0">
              <a:latin typeface="Monotype Corsiva" panose="03010101010201010101" pitchFamily="66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545021" y="1173983"/>
            <a:ext cx="9112469" cy="1033189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4400" dirty="0" err="1" smtClean="0">
                <a:solidFill>
                  <a:srgbClr val="FF0000"/>
                </a:solidFill>
                <a:latin typeface="Monotype Corsiva" panose="03010101010201010101" pitchFamily="66" charset="0"/>
              </a:rPr>
              <a:t>Формули</a:t>
            </a:r>
            <a:r>
              <a:rPr lang="ru-RU" sz="4400" dirty="0" smtClean="0">
                <a:solidFill>
                  <a:srgbClr val="FF0000"/>
                </a:solidFill>
                <a:latin typeface="Monotype Corsiva" panose="03010101010201010101" pitchFamily="66" charset="0"/>
              </a:rPr>
              <a:t>, </a:t>
            </a:r>
            <a:r>
              <a:rPr lang="ru-RU" sz="4400" dirty="0" err="1" smtClean="0">
                <a:solidFill>
                  <a:srgbClr val="FF0000"/>
                </a:solidFill>
                <a:latin typeface="Monotype Corsiva" panose="03010101010201010101" pitchFamily="66" charset="0"/>
              </a:rPr>
              <a:t>що</a:t>
            </a:r>
            <a:r>
              <a:rPr lang="ru-RU" sz="4400" dirty="0" smtClean="0">
                <a:solidFill>
                  <a:srgbClr val="FF0000"/>
                </a:solidFill>
                <a:latin typeface="Monotype Corsiva" panose="03010101010201010101" pitchFamily="66" charset="0"/>
              </a:rPr>
              <a:t> </a:t>
            </a:r>
            <a:r>
              <a:rPr lang="ru-RU" sz="4400" dirty="0" err="1" smtClean="0">
                <a:solidFill>
                  <a:srgbClr val="FF0000"/>
                </a:solidFill>
                <a:latin typeface="Monotype Corsiva" panose="03010101010201010101" pitchFamily="66" charset="0"/>
              </a:rPr>
              <a:t>їх</a:t>
            </a:r>
            <a:r>
              <a:rPr lang="ru-RU" sz="4400" dirty="0" smtClean="0">
                <a:solidFill>
                  <a:srgbClr val="FF0000"/>
                </a:solidFill>
                <a:latin typeface="Monotype Corsiva" panose="03010101010201010101" pitchFamily="66" charset="0"/>
              </a:rPr>
              <a:t> </a:t>
            </a:r>
            <a:r>
              <a:rPr lang="ru-RU" sz="4400" dirty="0" err="1" smtClean="0">
                <a:solidFill>
                  <a:srgbClr val="FF0000"/>
                </a:solidFill>
                <a:latin typeface="Monotype Corsiva" panose="03010101010201010101" pitchFamily="66" charset="0"/>
              </a:rPr>
              <a:t>будемо</a:t>
            </a:r>
            <a:r>
              <a:rPr lang="ru-RU" sz="4400" dirty="0" smtClean="0">
                <a:solidFill>
                  <a:srgbClr val="FF0000"/>
                </a:solidFill>
                <a:latin typeface="Monotype Corsiva" panose="03010101010201010101" pitchFamily="66" charset="0"/>
              </a:rPr>
              <a:t> </a:t>
            </a:r>
            <a:r>
              <a:rPr lang="ru-RU" sz="4400" dirty="0" err="1" smtClean="0">
                <a:solidFill>
                  <a:srgbClr val="FF0000"/>
                </a:solidFill>
                <a:latin typeface="Monotype Corsiva" panose="03010101010201010101" pitchFamily="66" charset="0"/>
              </a:rPr>
              <a:t>використовувати</a:t>
            </a:r>
            <a:r>
              <a:rPr lang="ru-RU" sz="4400" dirty="0" smtClean="0">
                <a:solidFill>
                  <a:srgbClr val="FF0000"/>
                </a:solidFill>
                <a:latin typeface="Monotype Corsiva" panose="03010101010201010101" pitchFamily="66" charset="0"/>
              </a:rPr>
              <a:t>, </a:t>
            </a:r>
          </a:p>
          <a:p>
            <a:pPr marL="0" indent="0" algn="ctr">
              <a:buNone/>
            </a:pPr>
            <a:r>
              <a:rPr lang="ru-RU" sz="4400" dirty="0" err="1" smtClean="0">
                <a:solidFill>
                  <a:srgbClr val="FF0000"/>
                </a:solidFill>
                <a:latin typeface="Monotype Corsiva" panose="03010101010201010101" pitchFamily="66" charset="0"/>
              </a:rPr>
              <a:t>слід</a:t>
            </a:r>
            <a:r>
              <a:rPr lang="ru-RU" sz="4400" dirty="0" smtClean="0">
                <a:solidFill>
                  <a:srgbClr val="FF0000"/>
                </a:solidFill>
                <a:latin typeface="Monotype Corsiva" panose="03010101010201010101" pitchFamily="66" charset="0"/>
              </a:rPr>
              <a:t> </a:t>
            </a:r>
            <a:r>
              <a:rPr lang="ru-RU" sz="4400" dirty="0" err="1" smtClean="0">
                <a:solidFill>
                  <a:srgbClr val="FF0000"/>
                </a:solidFill>
                <a:latin typeface="Monotype Corsiva" panose="03010101010201010101" pitchFamily="66" charset="0"/>
              </a:rPr>
              <a:t>запамятати</a:t>
            </a:r>
            <a:r>
              <a:rPr lang="ru-RU" sz="4400" dirty="0" smtClean="0">
                <a:solidFill>
                  <a:srgbClr val="FF0000"/>
                </a:solidFill>
                <a:latin typeface="Monotype Corsiva" panose="03010101010201010101" pitchFamily="66" charset="0"/>
              </a:rPr>
              <a:t>!</a:t>
            </a:r>
            <a:endParaRPr lang="ru-RU" sz="4400" dirty="0">
              <a:solidFill>
                <a:srgbClr val="FF0000"/>
              </a:solidFill>
              <a:latin typeface="Monotype Corsiva" panose="03010101010201010101" pitchFamily="66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54562" y="6568068"/>
            <a:ext cx="1537438" cy="289932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545021" y="3233458"/>
            <a:ext cx="2680138" cy="769441"/>
          </a:xfrm>
          <a:prstGeom prst="rect">
            <a:avLst/>
          </a:prstGeom>
          <a:ln w="38100"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r>
              <a:rPr lang="uk-UA" sz="4400" dirty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N = ν • N</a:t>
            </a:r>
            <a:r>
              <a:rPr lang="uk-UA" sz="2800" dirty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А</a:t>
            </a:r>
            <a:r>
              <a:rPr lang="uk-UA" sz="4400" dirty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 </a:t>
            </a:r>
            <a:r>
              <a:rPr lang="uk-UA" sz="4400" dirty="0" smtClean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656896" y="4097007"/>
            <a:ext cx="7467599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4400" dirty="0" smtClean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де </a:t>
            </a:r>
            <a:r>
              <a:rPr lang="uk-UA" sz="4400" dirty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N – загальне число частинок, </a:t>
            </a:r>
            <a:endParaRPr lang="uk-UA" sz="4400" dirty="0" smtClean="0">
              <a:solidFill>
                <a:srgbClr val="000000"/>
              </a:solidFill>
              <a:latin typeface="Monotype Corsiva" panose="03010101010201010101" pitchFamily="66" charset="0"/>
              <a:ea typeface="Calibri" panose="020F0502020204030204" pitchFamily="34" charset="0"/>
            </a:endParaRPr>
          </a:p>
          <a:p>
            <a:r>
              <a:rPr lang="uk-UA" sz="4400" dirty="0" smtClean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ν </a:t>
            </a:r>
            <a:r>
              <a:rPr lang="uk-UA" sz="4400" dirty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– кількість </a:t>
            </a:r>
            <a:r>
              <a:rPr lang="uk-UA" sz="4400" dirty="0" smtClean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речовини,</a:t>
            </a:r>
          </a:p>
          <a:p>
            <a:r>
              <a:rPr lang="uk-UA" sz="4400" dirty="0" smtClean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N</a:t>
            </a:r>
            <a:r>
              <a:rPr lang="uk-UA" sz="2800" dirty="0" smtClean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А </a:t>
            </a:r>
            <a:r>
              <a:rPr lang="uk-UA" sz="4400" dirty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– число </a:t>
            </a:r>
            <a:r>
              <a:rPr lang="uk-UA" sz="4400" dirty="0" err="1" smtClean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Авогадро</a:t>
            </a:r>
            <a:r>
              <a:rPr lang="uk-UA" sz="4400" dirty="0" smtClean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 </a:t>
            </a:r>
            <a:endParaRPr lang="ru-RU" sz="4400" dirty="0">
              <a:latin typeface="Monotype Corsiva" panose="03010101010201010101" pitchFamily="66" charset="0"/>
            </a:endParaRPr>
          </a:p>
        </p:txBody>
      </p:sp>
      <p:grpSp>
        <p:nvGrpSpPr>
          <p:cNvPr id="8" name="Группа 7"/>
          <p:cNvGrpSpPr/>
          <p:nvPr/>
        </p:nvGrpSpPr>
        <p:grpSpPr>
          <a:xfrm>
            <a:off x="8386628" y="2627586"/>
            <a:ext cx="3122199" cy="1942633"/>
            <a:chOff x="8386628" y="2627586"/>
            <a:chExt cx="3122199" cy="1942633"/>
          </a:xfrm>
        </p:grpSpPr>
        <p:grpSp>
          <p:nvGrpSpPr>
            <p:cNvPr id="13" name="Группа 12"/>
            <p:cNvGrpSpPr/>
            <p:nvPr/>
          </p:nvGrpSpPr>
          <p:grpSpPr>
            <a:xfrm>
              <a:off x="8743142" y="2627586"/>
              <a:ext cx="2765685" cy="1917689"/>
              <a:chOff x="8898303" y="2560988"/>
              <a:chExt cx="2680138" cy="1826632"/>
            </a:xfrm>
          </p:grpSpPr>
          <p:cxnSp>
            <p:nvCxnSpPr>
              <p:cNvPr id="9" name="Прямая соединительная линия 8"/>
              <p:cNvCxnSpPr/>
              <p:nvPr/>
            </p:nvCxnSpPr>
            <p:spPr>
              <a:xfrm>
                <a:off x="9871806" y="3618178"/>
                <a:ext cx="914400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12" name="Группа 11"/>
              <p:cNvGrpSpPr/>
              <p:nvPr/>
            </p:nvGrpSpPr>
            <p:grpSpPr>
              <a:xfrm>
                <a:off x="8898303" y="2560988"/>
                <a:ext cx="2680138" cy="1826632"/>
                <a:chOff x="6842234" y="2514140"/>
                <a:chExt cx="2680138" cy="1826632"/>
              </a:xfrm>
            </p:grpSpPr>
            <p:sp>
              <p:nvSpPr>
                <p:cNvPr id="7" name="Прямоугольник 6"/>
                <p:cNvSpPr/>
                <p:nvPr/>
              </p:nvSpPr>
              <p:spPr>
                <a:xfrm>
                  <a:off x="6842234" y="2514140"/>
                  <a:ext cx="2680138" cy="1446550"/>
                </a:xfrm>
                <a:prstGeom prst="rect">
                  <a:avLst/>
                </a:prstGeom>
                <a:ln w="38100">
                  <a:noFill/>
                </a:ln>
              </p:spPr>
              <p:txBody>
                <a:bodyPr wrap="square">
                  <a:spAutoFit/>
                </a:bodyPr>
                <a:lstStyle/>
                <a:p>
                  <a:endParaRPr lang="uk-UA" sz="4400" dirty="0" smtClean="0">
                    <a:solidFill>
                      <a:srgbClr val="000000"/>
                    </a:solidFill>
                    <a:latin typeface="Monotype Corsiva" panose="03010101010201010101" pitchFamily="66" charset="0"/>
                    <a:ea typeface="Calibri" panose="020F0502020204030204" pitchFamily="34" charset="0"/>
                  </a:endParaRPr>
                </a:p>
                <a:p>
                  <a:r>
                    <a:rPr lang="uk-UA" sz="4400" dirty="0" smtClean="0">
                      <a:solidFill>
                        <a:srgbClr val="000000"/>
                      </a:solidFill>
                      <a:latin typeface="Monotype Corsiva" panose="03010101010201010101" pitchFamily="66" charset="0"/>
                      <a:ea typeface="Calibri" panose="020F0502020204030204" pitchFamily="34" charset="0"/>
                    </a:rPr>
                    <a:t>ν </a:t>
                  </a:r>
                  <a:r>
                    <a:rPr lang="uk-UA" sz="4400" dirty="0">
                      <a:solidFill>
                        <a:srgbClr val="000000"/>
                      </a:solidFill>
                      <a:latin typeface="Monotype Corsiva" panose="03010101010201010101" pitchFamily="66" charset="0"/>
                      <a:ea typeface="Calibri" panose="020F0502020204030204" pitchFamily="34" charset="0"/>
                    </a:rPr>
                    <a:t>= </a:t>
                  </a:r>
                  <a:endParaRPr lang="uk-UA" sz="4400" dirty="0" smtClean="0">
                    <a:solidFill>
                      <a:srgbClr val="000000"/>
                    </a:solidFill>
                    <a:latin typeface="Monotype Corsiva" panose="03010101010201010101" pitchFamily="66" charset="0"/>
                    <a:ea typeface="Calibri" panose="020F0502020204030204" pitchFamily="34" charset="0"/>
                  </a:endParaRPr>
                </a:p>
              </p:txBody>
            </p:sp>
            <p:sp>
              <p:nvSpPr>
                <p:cNvPr id="10" name="Прямоугольник 9"/>
                <p:cNvSpPr/>
                <p:nvPr/>
              </p:nvSpPr>
              <p:spPr>
                <a:xfrm>
                  <a:off x="7860005" y="2906386"/>
                  <a:ext cx="825867" cy="769441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 lvl="0"/>
                  <a:r>
                    <a:rPr lang="uk-UA" sz="4400" dirty="0" smtClean="0">
                      <a:solidFill>
                        <a:srgbClr val="000000"/>
                      </a:solidFill>
                      <a:latin typeface="Monotype Corsiva" panose="03010101010201010101" pitchFamily="66" charset="0"/>
                      <a:ea typeface="Calibri" panose="020F0502020204030204" pitchFamily="34" charset="0"/>
                    </a:rPr>
                    <a:t>N  </a:t>
                  </a:r>
                  <a:endParaRPr lang="uk-UA" sz="4400" dirty="0">
                    <a:solidFill>
                      <a:srgbClr val="000000"/>
                    </a:solidFill>
                    <a:latin typeface="Monotype Corsiva" panose="03010101010201010101" pitchFamily="66" charset="0"/>
                    <a:ea typeface="Calibri" panose="020F0502020204030204" pitchFamily="34" charset="0"/>
                  </a:endParaRPr>
                </a:p>
              </p:txBody>
            </p:sp>
            <p:sp>
              <p:nvSpPr>
                <p:cNvPr id="11" name="Прямоугольник 10"/>
                <p:cNvSpPr/>
                <p:nvPr/>
              </p:nvSpPr>
              <p:spPr>
                <a:xfrm>
                  <a:off x="7748595" y="3571331"/>
                  <a:ext cx="1048685" cy="769441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 lvl="0"/>
                  <a:r>
                    <a:rPr lang="uk-UA" sz="4400" dirty="0">
                      <a:solidFill>
                        <a:srgbClr val="000000"/>
                      </a:solidFill>
                      <a:latin typeface="Monotype Corsiva" panose="03010101010201010101" pitchFamily="66" charset="0"/>
                      <a:ea typeface="Calibri" panose="020F0502020204030204" pitchFamily="34" charset="0"/>
                    </a:rPr>
                    <a:t>N</a:t>
                  </a:r>
                  <a:r>
                    <a:rPr lang="uk-UA" sz="2800" dirty="0">
                      <a:solidFill>
                        <a:srgbClr val="000000"/>
                      </a:solidFill>
                      <a:latin typeface="Monotype Corsiva" panose="03010101010201010101" pitchFamily="66" charset="0"/>
                      <a:ea typeface="Calibri" panose="020F0502020204030204" pitchFamily="34" charset="0"/>
                    </a:rPr>
                    <a:t>А</a:t>
                  </a:r>
                  <a:r>
                    <a:rPr lang="uk-UA" sz="4400" dirty="0">
                      <a:solidFill>
                        <a:srgbClr val="000000"/>
                      </a:solidFill>
                      <a:latin typeface="Monotype Corsiva" panose="03010101010201010101" pitchFamily="66" charset="0"/>
                      <a:ea typeface="Calibri" panose="020F0502020204030204" pitchFamily="34" charset="0"/>
                    </a:rPr>
                    <a:t>  </a:t>
                  </a:r>
                </a:p>
              </p:txBody>
            </p:sp>
          </p:grpSp>
        </p:grpSp>
        <p:sp>
          <p:nvSpPr>
            <p:cNvPr id="14" name="Прямоугольник 13"/>
            <p:cNvSpPr/>
            <p:nvPr/>
          </p:nvSpPr>
          <p:spPr>
            <a:xfrm>
              <a:off x="8386628" y="3039385"/>
              <a:ext cx="2722180" cy="1530834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328525555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5" grpId="0" animBg="1"/>
      <p:bldP spid="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1434" y="123387"/>
            <a:ext cx="10912366" cy="1325563"/>
          </a:xfrm>
        </p:spPr>
        <p:txBody>
          <a:bodyPr>
            <a:noAutofit/>
          </a:bodyPr>
          <a:lstStyle/>
          <a:p>
            <a:r>
              <a:rPr lang="uk-UA" sz="4000" b="1" dirty="0">
                <a:solidFill>
                  <a:srgbClr val="FF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Задача 1.</a:t>
            </a:r>
            <a:r>
              <a:rPr lang="uk-UA" sz="4000" dirty="0">
                <a:solidFill>
                  <a:srgbClr val="FF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 </a:t>
            </a:r>
            <a:r>
              <a:rPr lang="uk-UA" sz="4000" dirty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Скільки атомів Фосфору міститься у зразку червоного фосфору кількістю речовини 0,5 моль?</a:t>
            </a:r>
            <a:endParaRPr lang="ru-RU" sz="4000" dirty="0">
              <a:latin typeface="Monotype Corsiva" panose="03010101010201010101" pitchFamily="66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0110" y="2067363"/>
            <a:ext cx="3279228" cy="46563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uk-UA" dirty="0" smtClean="0">
                <a:latin typeface="Monotype Corsiva" panose="03010101010201010101" pitchFamily="66" charset="0"/>
              </a:rPr>
              <a:t>Дано: </a:t>
            </a:r>
            <a:r>
              <a:rPr lang="el-GR" dirty="0">
                <a:latin typeface="Monotype Corsiva" panose="03010101010201010101" pitchFamily="66" charset="0"/>
              </a:rPr>
              <a:t>ν </a:t>
            </a:r>
            <a:r>
              <a:rPr lang="uk-UA" dirty="0" smtClean="0">
                <a:latin typeface="Monotype Corsiva" panose="03010101010201010101" pitchFamily="66" charset="0"/>
              </a:rPr>
              <a:t>(Р) = 0,5 моль</a:t>
            </a:r>
            <a:endParaRPr lang="ru-RU" dirty="0">
              <a:latin typeface="Monotype Corsiva" panose="03010101010201010101" pitchFamily="66" charset="0"/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 flipV="1">
            <a:off x="735724" y="2522483"/>
            <a:ext cx="3090042" cy="2102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620110" y="2628186"/>
            <a:ext cx="250100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800" dirty="0" smtClean="0">
                <a:latin typeface="Monotype Corsiva" panose="03010101010201010101" pitchFamily="66" charset="0"/>
              </a:rPr>
              <a:t>Знайти: </a:t>
            </a:r>
            <a:r>
              <a:rPr lang="uk-UA" sz="2800" dirty="0" smtClean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N (Р) - ?</a:t>
            </a:r>
            <a:endParaRPr lang="ru-RU" sz="2800" dirty="0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4014952" y="1776958"/>
            <a:ext cx="10510" cy="4497718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Прямоугольник 8"/>
          <p:cNvSpPr/>
          <p:nvPr/>
        </p:nvSpPr>
        <p:spPr>
          <a:xfrm>
            <a:off x="7022780" y="1776958"/>
            <a:ext cx="192071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2800" dirty="0" err="1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Розв</a:t>
            </a:r>
            <a:r>
              <a:rPr lang="ru-RU" sz="2800" dirty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’</a:t>
            </a:r>
            <a:r>
              <a:rPr lang="uk-UA" sz="2800" dirty="0" err="1" smtClean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язання</a:t>
            </a:r>
            <a:r>
              <a:rPr lang="uk-UA" sz="2800" dirty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:</a:t>
            </a:r>
            <a:endParaRPr lang="ru-RU" sz="2800" dirty="0">
              <a:latin typeface="Monotype Corsiva" panose="03010101010201010101" pitchFamily="66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246179" y="2330012"/>
            <a:ext cx="7672552" cy="45640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AutoNum type="arabicPeriod"/>
            </a:pPr>
            <a:r>
              <a:rPr lang="uk-UA" sz="2800" dirty="0" err="1" smtClean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Запишемо</a:t>
            </a:r>
            <a:r>
              <a:rPr lang="uk-UA" sz="2800" dirty="0" smtClean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 </a:t>
            </a:r>
            <a:r>
              <a:rPr lang="uk-UA" sz="2800" dirty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формулу для знаходження загального числа структурних частинок речовини: </a:t>
            </a:r>
            <a:endParaRPr lang="uk-UA" sz="2800" dirty="0" smtClean="0">
              <a:solidFill>
                <a:srgbClr val="000000"/>
              </a:solidFill>
              <a:latin typeface="Monotype Corsiva" panose="03010101010201010101" pitchFamily="66" charset="0"/>
              <a:ea typeface="Calibri" panose="020F0502020204030204" pitchFamily="34" charset="0"/>
            </a:endParaRPr>
          </a:p>
          <a:p>
            <a:r>
              <a:rPr lang="uk-UA" sz="2800" dirty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 </a:t>
            </a:r>
            <a:r>
              <a:rPr lang="uk-UA" sz="2800" dirty="0" smtClean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                                        N </a:t>
            </a:r>
            <a:r>
              <a:rPr lang="uk-UA" sz="2800" dirty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= ν </a:t>
            </a:r>
            <a:r>
              <a:rPr lang="uk-UA" sz="2800" dirty="0" smtClean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  <a:cs typeface="Cambria Math" panose="02040503050406030204" pitchFamily="18" charset="0"/>
              </a:rPr>
              <a:t>⋅</a:t>
            </a:r>
            <a:r>
              <a:rPr lang="uk-UA" sz="2800" dirty="0" smtClean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 N</a:t>
            </a:r>
            <a:r>
              <a:rPr lang="uk-UA" dirty="0" smtClean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А</a:t>
            </a:r>
            <a:r>
              <a:rPr lang="uk-UA" sz="2800" dirty="0" smtClean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, </a:t>
            </a:r>
          </a:p>
          <a:p>
            <a:r>
              <a:rPr lang="uk-UA" sz="2800" dirty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 </a:t>
            </a:r>
            <a:r>
              <a:rPr lang="uk-UA" sz="2800" dirty="0" smtClean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    </a:t>
            </a:r>
            <a:r>
              <a:rPr lang="ru-RU" sz="2800" i="1" dirty="0" smtClean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N</a:t>
            </a:r>
            <a:r>
              <a:rPr lang="ru-RU" sz="2800" baseline="-25000" dirty="0" smtClean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A</a:t>
            </a:r>
            <a:r>
              <a:rPr lang="ru-RU" sz="2800" dirty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 </a:t>
            </a:r>
            <a:r>
              <a:rPr lang="uk-UA" sz="2800" dirty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=</a:t>
            </a:r>
            <a:r>
              <a:rPr lang="ru-RU" sz="2800" dirty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 </a:t>
            </a:r>
            <a:r>
              <a:rPr lang="uk-UA" sz="2800" dirty="0" smtClean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6,02 </a:t>
            </a:r>
            <a:r>
              <a:rPr lang="uk-UA" sz="2800" dirty="0" smtClean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  <a:cs typeface="Cambria Math" panose="02040503050406030204" pitchFamily="18" charset="0"/>
              </a:rPr>
              <a:t>⋅</a:t>
            </a:r>
            <a:r>
              <a:rPr lang="uk-UA" sz="2800" dirty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10</a:t>
            </a:r>
            <a:r>
              <a:rPr lang="uk-UA" sz="2800" baseline="30000" dirty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23</a:t>
            </a:r>
            <a:r>
              <a:rPr lang="ru-RU" sz="2800" dirty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 </a:t>
            </a:r>
            <a:r>
              <a:rPr lang="uk-UA" sz="2800" dirty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моль</a:t>
            </a:r>
            <a:r>
              <a:rPr lang="uk-UA" sz="2800" baseline="30000" dirty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−</a:t>
            </a:r>
            <a:r>
              <a:rPr lang="uk-UA" sz="2800" baseline="30000" dirty="0" smtClean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1      </a:t>
            </a:r>
          </a:p>
          <a:p>
            <a:r>
              <a:rPr lang="uk-UA" sz="2800" dirty="0" smtClean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2. Обчислимо число атомів Фосфору:</a:t>
            </a:r>
          </a:p>
          <a:p>
            <a:r>
              <a:rPr lang="uk-UA" sz="2800" dirty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 </a:t>
            </a:r>
            <a:r>
              <a:rPr lang="uk-UA" sz="2800" dirty="0" smtClean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   N(Р) </a:t>
            </a:r>
            <a:r>
              <a:rPr lang="uk-UA" sz="2800" dirty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= </a:t>
            </a:r>
            <a:r>
              <a:rPr lang="uk-UA" sz="2800" dirty="0" smtClean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0,5 моль </a:t>
            </a:r>
            <a:r>
              <a:rPr lang="uk-UA" sz="2800" dirty="0" smtClean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  <a:cs typeface="Cambria Math" panose="02040503050406030204" pitchFamily="18" charset="0"/>
              </a:rPr>
              <a:t>⋅</a:t>
            </a:r>
            <a:r>
              <a:rPr lang="uk-UA" sz="2800" dirty="0" smtClean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 6,02 </a:t>
            </a:r>
            <a:r>
              <a:rPr lang="uk-UA" sz="2800" dirty="0" smtClean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  <a:cs typeface="Cambria Math" panose="02040503050406030204" pitchFamily="18" charset="0"/>
              </a:rPr>
              <a:t>⋅</a:t>
            </a:r>
            <a:r>
              <a:rPr lang="uk-UA" sz="2800" dirty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10</a:t>
            </a:r>
            <a:r>
              <a:rPr lang="uk-UA" sz="2800" baseline="30000" dirty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23</a:t>
            </a:r>
            <a:r>
              <a:rPr lang="ru-RU" sz="2800" dirty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 </a:t>
            </a:r>
            <a:r>
              <a:rPr lang="uk-UA" sz="2800" dirty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моль</a:t>
            </a:r>
            <a:r>
              <a:rPr lang="uk-UA" sz="2800" baseline="30000" dirty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−1 </a:t>
            </a:r>
            <a:r>
              <a:rPr lang="uk-UA" sz="2800" baseline="30000" dirty="0" smtClean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 </a:t>
            </a:r>
            <a:r>
              <a:rPr lang="uk-UA" sz="2800" dirty="0" smtClean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=  3,01</a:t>
            </a:r>
            <a:r>
              <a:rPr lang="uk-UA" sz="2800" dirty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  <a:cs typeface="Cambria Math" panose="02040503050406030204" pitchFamily="18" charset="0"/>
              </a:rPr>
              <a:t> ⋅</a:t>
            </a:r>
            <a:r>
              <a:rPr lang="uk-UA" sz="2800" dirty="0" smtClean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 10</a:t>
            </a:r>
            <a:r>
              <a:rPr lang="uk-UA" sz="2800" baseline="30000" dirty="0" smtClean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23</a:t>
            </a:r>
            <a:endParaRPr lang="uk-UA" sz="2800" dirty="0" smtClean="0">
              <a:solidFill>
                <a:srgbClr val="000000"/>
              </a:solidFill>
              <a:latin typeface="Monotype Corsiva" panose="03010101010201010101" pitchFamily="66" charset="0"/>
              <a:ea typeface="Calibri" panose="020F0502020204030204" pitchFamily="34" charset="0"/>
            </a:endParaRPr>
          </a:p>
          <a:p>
            <a:r>
              <a:rPr lang="uk-UA" sz="2800" dirty="0">
                <a:solidFill>
                  <a:srgbClr val="000000"/>
                </a:solidFill>
                <a:latin typeface="Monotype Corsiva" panose="03010101010201010101" pitchFamily="66" charset="0"/>
              </a:rPr>
              <a:t> </a:t>
            </a:r>
            <a:r>
              <a:rPr lang="uk-UA" sz="2800" dirty="0" smtClean="0">
                <a:solidFill>
                  <a:srgbClr val="000000"/>
                </a:solidFill>
                <a:latin typeface="Monotype Corsiva" panose="03010101010201010101" pitchFamily="66" charset="0"/>
              </a:rPr>
              <a:t>     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uk-UA" sz="2800" dirty="0" smtClean="0">
                <a:solidFill>
                  <a:srgbClr val="000000"/>
                </a:solidFill>
                <a:latin typeface="Monotype Corsiva" panose="03010101010201010101" pitchFamily="66" charset="0"/>
              </a:rPr>
              <a:t>Відповідь: </a:t>
            </a:r>
            <a:r>
              <a:rPr lang="uk-UA" sz="2800" dirty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у зразку фосфору кількістю речовини </a:t>
            </a:r>
            <a:r>
              <a:rPr lang="uk-UA" sz="2800" dirty="0" smtClean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         0,5 </a:t>
            </a:r>
            <a:r>
              <a:rPr lang="uk-UA" sz="2800" dirty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моль міститься </a:t>
            </a:r>
            <a:r>
              <a:rPr lang="uk-UA" sz="2800" dirty="0" smtClean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3,01</a:t>
            </a:r>
            <a:r>
              <a:rPr lang="uk-UA" sz="2800" dirty="0" smtClean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  <a:cs typeface="Cambria Math" panose="02040503050406030204" pitchFamily="18" charset="0"/>
              </a:rPr>
              <a:t> ⋅</a:t>
            </a:r>
            <a:r>
              <a:rPr lang="uk-UA" sz="2800" dirty="0" smtClean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10</a:t>
            </a:r>
            <a:r>
              <a:rPr lang="uk-UA" sz="2800" baseline="30000" dirty="0" smtClean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23</a:t>
            </a:r>
            <a:r>
              <a:rPr lang="ru-RU" sz="2800" dirty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uk-UA" sz="2800" dirty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атомів.</a:t>
            </a:r>
            <a:endParaRPr lang="ru-RU" sz="2800" dirty="0">
              <a:latin typeface="Monotype Corsiva" panose="03010101010201010101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sz="2800" dirty="0">
              <a:latin typeface="Monotype Corsiva" panose="03010101010201010101" pitchFamily="66" charset="0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54562" y="6568068"/>
            <a:ext cx="1537438" cy="2899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006548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6" grpId="0"/>
      <p:bldP spid="9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1434" y="123387"/>
            <a:ext cx="10912366" cy="1325563"/>
          </a:xfrm>
        </p:spPr>
        <p:txBody>
          <a:bodyPr>
            <a:noAutofit/>
          </a:bodyPr>
          <a:lstStyle/>
          <a:p>
            <a:r>
              <a:rPr lang="uk-UA" sz="4000" b="1" dirty="0">
                <a:solidFill>
                  <a:srgbClr val="FF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Задача </a:t>
            </a:r>
            <a:r>
              <a:rPr lang="uk-UA" sz="4000" b="1" dirty="0" smtClean="0">
                <a:solidFill>
                  <a:srgbClr val="FF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2.</a:t>
            </a:r>
            <a:r>
              <a:rPr lang="uk-UA" sz="4000" dirty="0" smtClean="0">
                <a:solidFill>
                  <a:srgbClr val="FF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 </a:t>
            </a:r>
            <a:r>
              <a:rPr lang="ru-RU" sz="4000" dirty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У </a:t>
            </a:r>
            <a:r>
              <a:rPr lang="ru-RU" sz="4000" dirty="0" err="1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кімнаті</a:t>
            </a:r>
            <a:r>
              <a:rPr lang="ru-RU" sz="4000" dirty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 </a:t>
            </a:r>
            <a:r>
              <a:rPr lang="ru-RU" sz="4000" dirty="0" err="1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міститься</a:t>
            </a:r>
            <a:r>
              <a:rPr lang="ru-RU" sz="4000" dirty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 2,76 </a:t>
            </a:r>
            <a:r>
              <a:rPr lang="uk-UA" sz="2800" dirty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  <a:cs typeface="Cambria Math" panose="02040503050406030204" pitchFamily="18" charset="0"/>
              </a:rPr>
              <a:t>⋅</a:t>
            </a:r>
            <a:r>
              <a:rPr lang="uk-UA" sz="4000" dirty="0" smtClean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  <a:cs typeface="+mn-cs"/>
              </a:rPr>
              <a:t>10</a:t>
            </a:r>
            <a:r>
              <a:rPr lang="uk-UA" sz="4000" baseline="30000" dirty="0" smtClean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  <a:cs typeface="+mn-cs"/>
              </a:rPr>
              <a:t>26 </a:t>
            </a:r>
            <a:r>
              <a:rPr lang="ru-RU" sz="4000" dirty="0" smtClean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молекул </a:t>
            </a:r>
            <a:r>
              <a:rPr lang="ru-RU" sz="4000" dirty="0" err="1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кисню</a:t>
            </a:r>
            <a:r>
              <a:rPr lang="ru-RU" sz="4000" dirty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. </a:t>
            </a:r>
            <a:r>
              <a:rPr lang="ru-RU" sz="4000" dirty="0" err="1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Визначте</a:t>
            </a:r>
            <a:r>
              <a:rPr lang="ru-RU" sz="4000" dirty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 </a:t>
            </a:r>
            <a:r>
              <a:rPr lang="ru-RU" sz="4000" dirty="0" err="1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кількість</a:t>
            </a:r>
            <a:r>
              <a:rPr lang="ru-RU" sz="4000" dirty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 </a:t>
            </a:r>
            <a:r>
              <a:rPr lang="ru-RU" sz="4000" dirty="0" err="1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речовини</a:t>
            </a:r>
            <a:r>
              <a:rPr lang="ru-RU" sz="4000" dirty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 </a:t>
            </a:r>
            <a:r>
              <a:rPr lang="ru-RU" sz="4000" dirty="0" err="1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кисню</a:t>
            </a:r>
            <a:r>
              <a:rPr lang="ru-RU" sz="4000" dirty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 у </a:t>
            </a:r>
            <a:r>
              <a:rPr lang="ru-RU" sz="4000" dirty="0" err="1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кімнаті</a:t>
            </a:r>
            <a:r>
              <a:rPr lang="ru-RU" sz="4000" dirty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. </a:t>
            </a:r>
            <a:endParaRPr lang="ru-RU" sz="4000" dirty="0">
              <a:latin typeface="Monotype Corsiva" panose="03010101010201010101" pitchFamily="66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83324" y="1972170"/>
            <a:ext cx="3662854" cy="79205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dirty="0" smtClean="0">
                <a:latin typeface="Monotype Corsiva" panose="03010101010201010101" pitchFamily="66" charset="0"/>
              </a:rPr>
              <a:t>Дано: </a:t>
            </a:r>
            <a:r>
              <a:rPr lang="en-US" dirty="0">
                <a:latin typeface="Monotype Corsiva" panose="03010101010201010101" pitchFamily="66" charset="0"/>
              </a:rPr>
              <a:t>N </a:t>
            </a:r>
            <a:r>
              <a:rPr lang="uk-UA" dirty="0" smtClean="0">
                <a:latin typeface="Monotype Corsiva" panose="03010101010201010101" pitchFamily="66" charset="0"/>
              </a:rPr>
              <a:t>(О</a:t>
            </a:r>
            <a:r>
              <a:rPr lang="uk-UA" sz="1800" dirty="0" smtClean="0">
                <a:latin typeface="Monotype Corsiva" panose="03010101010201010101" pitchFamily="66" charset="0"/>
              </a:rPr>
              <a:t>2</a:t>
            </a:r>
            <a:r>
              <a:rPr lang="uk-UA" dirty="0" smtClean="0">
                <a:latin typeface="Monotype Corsiva" panose="03010101010201010101" pitchFamily="66" charset="0"/>
              </a:rPr>
              <a:t>) =</a:t>
            </a:r>
            <a:r>
              <a:rPr lang="en-US" dirty="0" smtClean="0">
                <a:latin typeface="Monotype Corsiva" panose="03010101010201010101" pitchFamily="66" charset="0"/>
              </a:rPr>
              <a:t> </a:t>
            </a:r>
            <a:r>
              <a:rPr lang="uk-UA" dirty="0" smtClean="0">
                <a:latin typeface="Monotype Corsiva" panose="03010101010201010101" pitchFamily="66" charset="0"/>
              </a:rPr>
              <a:t> 2,76 ⋅</a:t>
            </a:r>
            <a:r>
              <a:rPr lang="uk-UA" dirty="0" smtClean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10</a:t>
            </a:r>
            <a:r>
              <a:rPr lang="uk-UA" baseline="30000" dirty="0" smtClean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26</a:t>
            </a:r>
            <a:r>
              <a:rPr lang="ru-RU" dirty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 </a:t>
            </a:r>
            <a:endParaRPr lang="uk-UA" dirty="0">
              <a:latin typeface="Monotype Corsiva" panose="03010101010201010101" pitchFamily="66" charset="0"/>
            </a:endParaRPr>
          </a:p>
          <a:p>
            <a:pPr marL="0" indent="0">
              <a:buNone/>
            </a:pPr>
            <a:endParaRPr lang="ru-RU" dirty="0">
              <a:latin typeface="Monotype Corsiva" panose="03010101010201010101" pitchFamily="66" charset="0"/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 flipV="1">
            <a:off x="698937" y="2520070"/>
            <a:ext cx="3390520" cy="2102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620110" y="2628186"/>
            <a:ext cx="250902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800" dirty="0" smtClean="0">
                <a:latin typeface="Monotype Corsiva" panose="03010101010201010101" pitchFamily="66" charset="0"/>
              </a:rPr>
              <a:t>Знайти: </a:t>
            </a:r>
            <a:r>
              <a:rPr lang="el-GR" sz="2800" dirty="0" smtClean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ν </a:t>
            </a:r>
            <a:r>
              <a:rPr lang="uk-UA" sz="2800" dirty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(</a:t>
            </a:r>
            <a:r>
              <a:rPr lang="uk-UA" sz="2800" dirty="0" smtClean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О</a:t>
            </a:r>
            <a:r>
              <a:rPr lang="uk-UA" dirty="0" smtClean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2</a:t>
            </a:r>
            <a:r>
              <a:rPr lang="uk-UA" sz="2800" dirty="0" smtClean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) - ?</a:t>
            </a:r>
            <a:endParaRPr lang="ru-RU" sz="2800" dirty="0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 flipH="1">
            <a:off x="4246178" y="1776958"/>
            <a:ext cx="1" cy="4518739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Прямоугольник 8"/>
          <p:cNvSpPr/>
          <p:nvPr/>
        </p:nvSpPr>
        <p:spPr>
          <a:xfrm>
            <a:off x="7015564" y="1492883"/>
            <a:ext cx="192071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2800" dirty="0" err="1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Розв</a:t>
            </a:r>
            <a:r>
              <a:rPr lang="ru-RU" sz="2800" dirty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’</a:t>
            </a:r>
            <a:r>
              <a:rPr lang="uk-UA" sz="2800" dirty="0" err="1" smtClean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язання</a:t>
            </a:r>
            <a:r>
              <a:rPr lang="uk-UA" sz="2800" dirty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:</a:t>
            </a:r>
            <a:endParaRPr lang="ru-RU" sz="2800" dirty="0">
              <a:latin typeface="Monotype Corsiva" panose="03010101010201010101" pitchFamily="66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402899" y="1969561"/>
            <a:ext cx="7672552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AutoNum type="arabicPeriod"/>
            </a:pPr>
            <a:r>
              <a:rPr lang="uk-UA" sz="2800" dirty="0" err="1" smtClean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Запишемо</a:t>
            </a:r>
            <a:r>
              <a:rPr lang="uk-UA" sz="2800" dirty="0" smtClean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 </a:t>
            </a:r>
            <a:r>
              <a:rPr lang="uk-UA" sz="2800" dirty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формулу для знаходження </a:t>
            </a:r>
            <a:r>
              <a:rPr lang="uk-UA" sz="2800" dirty="0" smtClean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кількості речовини:</a:t>
            </a:r>
          </a:p>
          <a:p>
            <a:r>
              <a:rPr lang="uk-UA" sz="2800" dirty="0" smtClean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                                  </a:t>
            </a:r>
            <a:r>
              <a:rPr lang="uk-UA" sz="2800" dirty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 </a:t>
            </a:r>
            <a:r>
              <a:rPr lang="uk-UA" sz="2800" dirty="0" smtClean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               ,</a:t>
            </a:r>
          </a:p>
          <a:p>
            <a:r>
              <a:rPr lang="uk-UA" sz="2800" dirty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 </a:t>
            </a:r>
            <a:r>
              <a:rPr lang="uk-UA" sz="2800" dirty="0" smtClean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   </a:t>
            </a:r>
          </a:p>
          <a:p>
            <a:r>
              <a:rPr lang="uk-UA" sz="2800" dirty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 </a:t>
            </a:r>
            <a:r>
              <a:rPr lang="uk-UA" sz="2800" dirty="0" smtClean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      </a:t>
            </a:r>
            <a:r>
              <a:rPr lang="ru-RU" sz="2800" i="1" dirty="0" smtClean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N</a:t>
            </a:r>
            <a:r>
              <a:rPr lang="ru-RU" sz="2800" baseline="-25000" dirty="0" smtClean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A</a:t>
            </a:r>
            <a:r>
              <a:rPr lang="ru-RU" sz="2800" dirty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 </a:t>
            </a:r>
            <a:r>
              <a:rPr lang="uk-UA" sz="2800" dirty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=</a:t>
            </a:r>
            <a:r>
              <a:rPr lang="ru-RU" sz="2800" dirty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 </a:t>
            </a:r>
            <a:r>
              <a:rPr lang="uk-UA" sz="2800" dirty="0" smtClean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6,02 </a:t>
            </a:r>
            <a:r>
              <a:rPr lang="uk-UA" sz="2800" dirty="0" smtClean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  <a:cs typeface="Cambria Math" panose="02040503050406030204" pitchFamily="18" charset="0"/>
              </a:rPr>
              <a:t>⋅</a:t>
            </a:r>
            <a:r>
              <a:rPr lang="uk-UA" sz="2800" dirty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10</a:t>
            </a:r>
            <a:r>
              <a:rPr lang="uk-UA" sz="2800" baseline="30000" dirty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23</a:t>
            </a:r>
            <a:r>
              <a:rPr lang="ru-RU" sz="2800" dirty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 </a:t>
            </a:r>
            <a:r>
              <a:rPr lang="uk-UA" sz="2800" dirty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моль</a:t>
            </a:r>
            <a:r>
              <a:rPr lang="uk-UA" sz="2800" baseline="30000" dirty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−</a:t>
            </a:r>
            <a:r>
              <a:rPr lang="uk-UA" sz="2800" baseline="30000" dirty="0" smtClean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1      </a:t>
            </a:r>
          </a:p>
          <a:p>
            <a:r>
              <a:rPr lang="uk-UA" sz="2800" dirty="0" smtClean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2. Обчислимо кількість речовини кисню:</a:t>
            </a:r>
          </a:p>
          <a:p>
            <a:r>
              <a:rPr lang="uk-UA" sz="2800" dirty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 </a:t>
            </a:r>
            <a:r>
              <a:rPr lang="uk-UA" sz="2800" dirty="0" smtClean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   </a:t>
            </a:r>
          </a:p>
          <a:p>
            <a:r>
              <a:rPr lang="uk-UA" sz="2800" dirty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 </a:t>
            </a:r>
            <a:r>
              <a:rPr lang="uk-UA" sz="2800" dirty="0" smtClean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     </a:t>
            </a:r>
            <a:r>
              <a:rPr lang="el-GR" sz="2800" dirty="0" smtClean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ν </a:t>
            </a:r>
            <a:r>
              <a:rPr lang="uk-UA" sz="2800" dirty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(О</a:t>
            </a:r>
            <a:r>
              <a:rPr lang="uk-UA" dirty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2</a:t>
            </a:r>
            <a:r>
              <a:rPr lang="uk-UA" sz="2800" dirty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)</a:t>
            </a:r>
            <a:r>
              <a:rPr lang="uk-UA" sz="2800" dirty="0" smtClean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 =</a:t>
            </a:r>
          </a:p>
          <a:p>
            <a:endParaRPr lang="uk-UA" sz="2800" dirty="0" smtClean="0">
              <a:solidFill>
                <a:srgbClr val="000000"/>
              </a:solidFill>
              <a:latin typeface="Monotype Corsiva" panose="03010101010201010101" pitchFamily="66" charset="0"/>
            </a:endParaRPr>
          </a:p>
          <a:p>
            <a:r>
              <a:rPr lang="uk-UA" sz="2800" dirty="0" smtClean="0">
                <a:solidFill>
                  <a:srgbClr val="000000"/>
                </a:solidFill>
                <a:latin typeface="Monotype Corsiva" panose="03010101010201010101" pitchFamily="66" charset="0"/>
              </a:rPr>
              <a:t>Відповідь: </a:t>
            </a:r>
            <a:r>
              <a:rPr lang="uk-UA" sz="2800" dirty="0" smtClean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кількість речовини кисню 459 моль.</a:t>
            </a:r>
            <a:endParaRPr lang="ru-RU" sz="2800" dirty="0">
              <a:latin typeface="Monotype Corsiva" panose="03010101010201010101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sz="2800" dirty="0">
              <a:latin typeface="Monotype Corsiva" panose="03010101010201010101" pitchFamily="66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6461201" y="4707835"/>
            <a:ext cx="144783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2800" dirty="0">
                <a:solidFill>
                  <a:prstClr val="black"/>
                </a:solidFill>
                <a:latin typeface="Monotype Corsiva" panose="03010101010201010101" pitchFamily="66" charset="0"/>
              </a:rPr>
              <a:t>2,76 ⋅</a:t>
            </a:r>
            <a:r>
              <a:rPr lang="uk-UA" sz="2800" dirty="0" smtClean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10</a:t>
            </a:r>
            <a:r>
              <a:rPr lang="uk-UA" sz="2800" baseline="30000" dirty="0" smtClean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26</a:t>
            </a:r>
            <a:endParaRPr lang="ru-RU" dirty="0"/>
          </a:p>
        </p:txBody>
      </p:sp>
      <p:sp>
        <p:nvSpPr>
          <p:cNvPr id="21" name="Прямоугольник 20"/>
          <p:cNvSpPr/>
          <p:nvPr/>
        </p:nvSpPr>
        <p:spPr>
          <a:xfrm>
            <a:off x="6019796" y="5146312"/>
            <a:ext cx="249459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2800" dirty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6,02 </a:t>
            </a:r>
            <a:r>
              <a:rPr lang="uk-UA" sz="2800" dirty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  <a:cs typeface="Cambria Math" panose="02040503050406030204" pitchFamily="18" charset="0"/>
              </a:rPr>
              <a:t>⋅</a:t>
            </a:r>
            <a:r>
              <a:rPr lang="uk-UA" sz="2800" dirty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10</a:t>
            </a:r>
            <a:r>
              <a:rPr lang="uk-UA" sz="2800" baseline="30000" dirty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23</a:t>
            </a:r>
            <a:r>
              <a:rPr lang="ru-RU" sz="2800" dirty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 </a:t>
            </a:r>
            <a:r>
              <a:rPr lang="uk-UA" sz="2800" dirty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моль</a:t>
            </a:r>
            <a:r>
              <a:rPr lang="uk-UA" sz="2800" baseline="30000" dirty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−1 </a:t>
            </a:r>
            <a:endParaRPr lang="ru-RU" dirty="0"/>
          </a:p>
        </p:txBody>
      </p:sp>
      <p:grpSp>
        <p:nvGrpSpPr>
          <p:cNvPr id="7" name="Группа 6"/>
          <p:cNvGrpSpPr/>
          <p:nvPr/>
        </p:nvGrpSpPr>
        <p:grpSpPr>
          <a:xfrm>
            <a:off x="7074050" y="2750808"/>
            <a:ext cx="1244299" cy="964300"/>
            <a:chOff x="7028341" y="2741258"/>
            <a:chExt cx="1244299" cy="964300"/>
          </a:xfrm>
        </p:grpSpPr>
        <p:sp>
          <p:nvSpPr>
            <p:cNvPr id="11" name="Прямоугольник 10"/>
            <p:cNvSpPr/>
            <p:nvPr/>
          </p:nvSpPr>
          <p:spPr>
            <a:xfrm>
              <a:off x="7679208" y="2741258"/>
              <a:ext cx="593432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uk-UA" sz="2800" dirty="0">
                  <a:solidFill>
                    <a:srgbClr val="000000"/>
                  </a:solidFill>
                  <a:latin typeface="Monotype Corsiva" panose="03010101010201010101" pitchFamily="66" charset="0"/>
                  <a:ea typeface="Calibri" panose="020F0502020204030204" pitchFamily="34" charset="0"/>
                </a:rPr>
                <a:t> N </a:t>
              </a:r>
              <a:endParaRPr lang="ru-RU" dirty="0"/>
            </a:p>
          </p:txBody>
        </p:sp>
        <p:sp>
          <p:nvSpPr>
            <p:cNvPr id="12" name="Прямоугольник 11"/>
            <p:cNvSpPr/>
            <p:nvPr/>
          </p:nvSpPr>
          <p:spPr>
            <a:xfrm>
              <a:off x="7686422" y="3182338"/>
              <a:ext cx="579005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uk-UA" sz="2800" dirty="0">
                  <a:solidFill>
                    <a:srgbClr val="000000"/>
                  </a:solidFill>
                  <a:latin typeface="Monotype Corsiva" panose="03010101010201010101" pitchFamily="66" charset="0"/>
                  <a:ea typeface="Calibri" panose="020F0502020204030204" pitchFamily="34" charset="0"/>
                </a:rPr>
                <a:t>N</a:t>
              </a:r>
              <a:r>
                <a:rPr lang="uk-UA" dirty="0">
                  <a:solidFill>
                    <a:srgbClr val="000000"/>
                  </a:solidFill>
                  <a:latin typeface="Monotype Corsiva" panose="03010101010201010101" pitchFamily="66" charset="0"/>
                  <a:ea typeface="Calibri" panose="020F0502020204030204" pitchFamily="34" charset="0"/>
                </a:rPr>
                <a:t>А</a:t>
              </a:r>
              <a:endParaRPr lang="ru-RU" dirty="0"/>
            </a:p>
          </p:txBody>
        </p:sp>
        <p:cxnSp>
          <p:nvCxnSpPr>
            <p:cNvPr id="14" name="Прямая соединительная линия 13"/>
            <p:cNvCxnSpPr/>
            <p:nvPr/>
          </p:nvCxnSpPr>
          <p:spPr>
            <a:xfrm>
              <a:off x="7686422" y="3182338"/>
              <a:ext cx="579005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" name="Прямоугольник 3"/>
            <p:cNvSpPr/>
            <p:nvPr/>
          </p:nvSpPr>
          <p:spPr>
            <a:xfrm>
              <a:off x="7028341" y="2918125"/>
              <a:ext cx="686406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uk-UA" sz="2800" dirty="0">
                  <a:solidFill>
                    <a:srgbClr val="000000"/>
                  </a:solidFill>
                  <a:latin typeface="Monotype Corsiva" panose="03010101010201010101" pitchFamily="66" charset="0"/>
                  <a:ea typeface="Calibri" panose="020F0502020204030204" pitchFamily="34" charset="0"/>
                </a:rPr>
                <a:t>ν = </a:t>
              </a:r>
              <a:endParaRPr lang="ru-RU" dirty="0"/>
            </a:p>
          </p:txBody>
        </p:sp>
      </p:grpSp>
      <p:cxnSp>
        <p:nvCxnSpPr>
          <p:cNvPr id="15" name="Прямая соединительная линия 14"/>
          <p:cNvCxnSpPr/>
          <p:nvPr/>
        </p:nvCxnSpPr>
        <p:spPr>
          <a:xfrm>
            <a:off x="6103851" y="5192853"/>
            <a:ext cx="2326485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Прямоугольник 17"/>
          <p:cNvSpPr/>
          <p:nvPr/>
        </p:nvSpPr>
        <p:spPr>
          <a:xfrm>
            <a:off x="8430336" y="4969445"/>
            <a:ext cx="174759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uk-UA" sz="2800" dirty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=  </a:t>
            </a:r>
            <a:r>
              <a:rPr lang="uk-UA" sz="2800" dirty="0" smtClean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459 </a:t>
            </a:r>
            <a:r>
              <a:rPr lang="uk-UA" sz="2800" dirty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моль</a:t>
            </a:r>
          </a:p>
        </p:txBody>
      </p:sp>
      <p:pic>
        <p:nvPicPr>
          <p:cNvPr id="20" name="Рисунок 1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54562" y="6568068"/>
            <a:ext cx="1537438" cy="2899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100453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1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9" grpId="0"/>
      <p:bldP spid="17" grpId="0"/>
      <p:bldP spid="21" grpId="0"/>
      <p:bldP spid="18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1434" y="123387"/>
            <a:ext cx="10912366" cy="1325563"/>
          </a:xfrm>
        </p:spPr>
        <p:txBody>
          <a:bodyPr>
            <a:noAutofit/>
          </a:bodyPr>
          <a:lstStyle/>
          <a:p>
            <a:r>
              <a:rPr lang="uk-UA" sz="4000" b="1" dirty="0" smtClean="0">
                <a:solidFill>
                  <a:srgbClr val="FF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Задача 3 .</a:t>
            </a:r>
            <a:r>
              <a:rPr lang="uk-UA" sz="4000" dirty="0" smtClean="0">
                <a:solidFill>
                  <a:srgbClr val="FF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 </a:t>
            </a:r>
            <a:r>
              <a:rPr lang="ru-RU" sz="4000" dirty="0" err="1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Визначте</a:t>
            </a:r>
            <a:r>
              <a:rPr lang="ru-RU" sz="4000" dirty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 число </a:t>
            </a:r>
            <a:r>
              <a:rPr lang="ru-RU" sz="4000" dirty="0" err="1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атомів</a:t>
            </a:r>
            <a:r>
              <a:rPr lang="ru-RU" sz="4000" dirty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 Оксигену і </a:t>
            </a:r>
            <a:r>
              <a:rPr lang="ru-RU" sz="4000" dirty="0" err="1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Гідрогену</a:t>
            </a:r>
            <a:r>
              <a:rPr lang="ru-RU" sz="4000" dirty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, </a:t>
            </a:r>
            <a:r>
              <a:rPr lang="ru-RU" sz="4000" dirty="0" err="1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що</a:t>
            </a:r>
            <a:r>
              <a:rPr lang="ru-RU" sz="4000" dirty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 </a:t>
            </a:r>
            <a:r>
              <a:rPr lang="ru-RU" sz="4000" dirty="0" err="1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містяться</a:t>
            </a:r>
            <a:r>
              <a:rPr lang="ru-RU" sz="4000" dirty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 у 5 </a:t>
            </a:r>
            <a:r>
              <a:rPr lang="ru-RU" sz="4000" dirty="0" smtClean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моль води</a:t>
            </a:r>
            <a:r>
              <a:rPr lang="ru-RU" sz="4000" dirty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. </a:t>
            </a:r>
            <a:endParaRPr lang="ru-RU" sz="4000" dirty="0">
              <a:latin typeface="Monotype Corsiva" panose="03010101010201010101" pitchFamily="66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41418" y="1972170"/>
            <a:ext cx="3279228" cy="46563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uk-UA" dirty="0" smtClean="0">
                <a:latin typeface="Monotype Corsiva" panose="03010101010201010101" pitchFamily="66" charset="0"/>
              </a:rPr>
              <a:t>Дано: </a:t>
            </a:r>
            <a:r>
              <a:rPr lang="el-GR" dirty="0">
                <a:latin typeface="Monotype Corsiva" panose="03010101010201010101" pitchFamily="66" charset="0"/>
              </a:rPr>
              <a:t>ν </a:t>
            </a:r>
            <a:r>
              <a:rPr lang="uk-UA" dirty="0" smtClean="0">
                <a:latin typeface="Monotype Corsiva" panose="03010101010201010101" pitchFamily="66" charset="0"/>
              </a:rPr>
              <a:t>(Н</a:t>
            </a:r>
            <a:r>
              <a:rPr lang="uk-UA" sz="2100" dirty="0" smtClean="0">
                <a:latin typeface="Monotype Corsiva" panose="03010101010201010101" pitchFamily="66" charset="0"/>
              </a:rPr>
              <a:t>2</a:t>
            </a:r>
            <a:r>
              <a:rPr lang="uk-UA" dirty="0" smtClean="0">
                <a:latin typeface="Monotype Corsiva" panose="03010101010201010101" pitchFamily="66" charset="0"/>
              </a:rPr>
              <a:t>О) = 5 моль</a:t>
            </a:r>
            <a:endParaRPr lang="ru-RU" dirty="0">
              <a:latin typeface="Monotype Corsiva" panose="03010101010201010101" pitchFamily="66" charset="0"/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 flipV="1">
            <a:off x="336011" y="2427290"/>
            <a:ext cx="3090042" cy="2102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296182" y="2448310"/>
            <a:ext cx="2521844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800" dirty="0" smtClean="0">
                <a:latin typeface="Monotype Corsiva" panose="03010101010201010101" pitchFamily="66" charset="0"/>
              </a:rPr>
              <a:t>Знайти: </a:t>
            </a:r>
            <a:r>
              <a:rPr lang="uk-UA" sz="2800" dirty="0" smtClean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N (О) - ?</a:t>
            </a:r>
          </a:p>
          <a:p>
            <a:pPr lvl="0"/>
            <a:r>
              <a:rPr lang="uk-UA" sz="2800" dirty="0" smtClean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               N (Н) </a:t>
            </a:r>
            <a:r>
              <a:rPr lang="uk-UA" sz="2800" dirty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- ?</a:t>
            </a:r>
          </a:p>
          <a:p>
            <a:endParaRPr lang="ru-RU" sz="2800" dirty="0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3566261" y="1601163"/>
            <a:ext cx="0" cy="4938027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Прямоугольник 8"/>
          <p:cNvSpPr/>
          <p:nvPr/>
        </p:nvSpPr>
        <p:spPr>
          <a:xfrm>
            <a:off x="7075331" y="1181291"/>
            <a:ext cx="192071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2800" dirty="0" err="1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Розв</a:t>
            </a:r>
            <a:r>
              <a:rPr lang="ru-RU" sz="2800" dirty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’</a:t>
            </a:r>
            <a:r>
              <a:rPr lang="uk-UA" sz="2800" dirty="0" err="1" smtClean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язання</a:t>
            </a:r>
            <a:r>
              <a:rPr lang="uk-UA" sz="2800" dirty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:</a:t>
            </a:r>
            <a:endParaRPr lang="ru-RU" sz="2800" dirty="0">
              <a:latin typeface="Monotype Corsiva" panose="03010101010201010101" pitchFamily="66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611877" y="1588015"/>
            <a:ext cx="8263319" cy="61343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AutoNum type="arabicPeriod"/>
            </a:pPr>
            <a:r>
              <a:rPr lang="uk-UA" sz="2800" dirty="0" err="1" smtClean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Запишемо</a:t>
            </a:r>
            <a:r>
              <a:rPr lang="uk-UA" sz="2800" dirty="0" smtClean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 </a:t>
            </a:r>
            <a:r>
              <a:rPr lang="uk-UA" sz="2800" dirty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формулу для знаходження загального числа структурних частинок речовини:  </a:t>
            </a:r>
            <a:r>
              <a:rPr lang="uk-UA" sz="2800" dirty="0" smtClean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     N </a:t>
            </a:r>
            <a:r>
              <a:rPr lang="uk-UA" sz="2800" dirty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= ν </a:t>
            </a:r>
            <a:r>
              <a:rPr lang="uk-UA" sz="2800" dirty="0" smtClean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  <a:cs typeface="Cambria Math" panose="02040503050406030204" pitchFamily="18" charset="0"/>
              </a:rPr>
              <a:t>⋅</a:t>
            </a:r>
            <a:r>
              <a:rPr lang="uk-UA" sz="2800" dirty="0" smtClean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 N</a:t>
            </a:r>
            <a:r>
              <a:rPr lang="uk-UA" dirty="0" smtClean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А</a:t>
            </a:r>
            <a:r>
              <a:rPr lang="uk-UA" sz="2800" dirty="0" smtClean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, </a:t>
            </a:r>
          </a:p>
          <a:p>
            <a:r>
              <a:rPr lang="uk-UA" sz="2800" dirty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 </a:t>
            </a:r>
            <a:r>
              <a:rPr lang="uk-UA" sz="2800" dirty="0" smtClean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    </a:t>
            </a:r>
            <a:r>
              <a:rPr lang="ru-RU" sz="2800" i="1" dirty="0" smtClean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N</a:t>
            </a:r>
            <a:r>
              <a:rPr lang="ru-RU" sz="2800" baseline="-25000" dirty="0" smtClean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A</a:t>
            </a:r>
            <a:r>
              <a:rPr lang="ru-RU" sz="2800" dirty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 </a:t>
            </a:r>
            <a:r>
              <a:rPr lang="uk-UA" sz="2800" dirty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=</a:t>
            </a:r>
            <a:r>
              <a:rPr lang="ru-RU" sz="2800" dirty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 </a:t>
            </a:r>
            <a:r>
              <a:rPr lang="uk-UA" sz="2800" dirty="0" smtClean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6,02 </a:t>
            </a:r>
            <a:r>
              <a:rPr lang="uk-UA" sz="2800" dirty="0" smtClean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  <a:cs typeface="Cambria Math" panose="02040503050406030204" pitchFamily="18" charset="0"/>
              </a:rPr>
              <a:t>⋅</a:t>
            </a:r>
            <a:r>
              <a:rPr lang="uk-UA" sz="2800" dirty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10</a:t>
            </a:r>
            <a:r>
              <a:rPr lang="uk-UA" sz="2800" baseline="30000" dirty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23</a:t>
            </a:r>
            <a:r>
              <a:rPr lang="ru-RU" sz="2800" dirty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 </a:t>
            </a:r>
            <a:r>
              <a:rPr lang="uk-UA" sz="2800" dirty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моль</a:t>
            </a:r>
            <a:r>
              <a:rPr lang="uk-UA" sz="2800" baseline="30000" dirty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−</a:t>
            </a:r>
            <a:r>
              <a:rPr lang="uk-UA" sz="2800" baseline="30000" dirty="0" smtClean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1      </a:t>
            </a:r>
          </a:p>
          <a:p>
            <a:r>
              <a:rPr lang="uk-UA" sz="2800" dirty="0" smtClean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2</a:t>
            </a:r>
            <a:r>
              <a:rPr lang="uk-UA" sz="2800" dirty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. </a:t>
            </a:r>
            <a:r>
              <a:rPr lang="uk-UA" sz="2000" dirty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В одній молекулі води міститься один атом </a:t>
            </a:r>
            <a:r>
              <a:rPr lang="uk-UA" sz="2000" dirty="0" err="1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Оксигену</a:t>
            </a:r>
            <a:r>
              <a:rPr lang="uk-UA" sz="2000" dirty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 і два атоми Гідрогену. Отже, в 5 молях води -</a:t>
            </a:r>
            <a:r>
              <a:rPr lang="uk-UA" sz="2000" dirty="0" smtClean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 </a:t>
            </a:r>
            <a:r>
              <a:rPr lang="uk-UA" sz="2000" dirty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в 5 разів більше атомів: 5 моль атомів О</a:t>
            </a:r>
            <a:r>
              <a:rPr lang="uk-UA" sz="2000" dirty="0" smtClean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 </a:t>
            </a:r>
            <a:r>
              <a:rPr lang="uk-UA" sz="2000" dirty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і 10 моль атомів </a:t>
            </a:r>
            <a:r>
              <a:rPr lang="uk-UA" sz="2000" dirty="0" smtClean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Н. </a:t>
            </a:r>
          </a:p>
          <a:p>
            <a:r>
              <a:rPr lang="uk-UA" sz="2800" dirty="0" smtClean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        Обчислимо число атомів </a:t>
            </a:r>
            <a:r>
              <a:rPr lang="uk-UA" sz="2800" dirty="0" err="1" smtClean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Оксигену</a:t>
            </a:r>
            <a:r>
              <a:rPr lang="uk-UA" sz="2800" dirty="0" smtClean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:</a:t>
            </a:r>
          </a:p>
          <a:p>
            <a:pPr lvl="0"/>
            <a:r>
              <a:rPr lang="uk-UA" sz="2800" dirty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 </a:t>
            </a:r>
            <a:r>
              <a:rPr lang="uk-UA" sz="2800" dirty="0" smtClean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N (О) </a:t>
            </a:r>
            <a:r>
              <a:rPr lang="uk-UA" sz="2800" dirty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= </a:t>
            </a:r>
            <a:r>
              <a:rPr lang="uk-UA" sz="2800" dirty="0" smtClean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5 моль </a:t>
            </a:r>
            <a:r>
              <a:rPr lang="uk-UA" sz="2800" dirty="0" smtClean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  <a:cs typeface="Cambria Math" panose="02040503050406030204" pitchFamily="18" charset="0"/>
              </a:rPr>
              <a:t>⋅</a:t>
            </a:r>
            <a:r>
              <a:rPr lang="uk-UA" sz="2800" dirty="0" smtClean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6,02 </a:t>
            </a:r>
            <a:r>
              <a:rPr lang="uk-UA" sz="2800" dirty="0" smtClean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  <a:cs typeface="Cambria Math" panose="02040503050406030204" pitchFamily="18" charset="0"/>
              </a:rPr>
              <a:t>⋅</a:t>
            </a:r>
            <a:r>
              <a:rPr lang="uk-UA" sz="2800" dirty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10</a:t>
            </a:r>
            <a:r>
              <a:rPr lang="uk-UA" sz="2800" baseline="30000" dirty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23</a:t>
            </a:r>
            <a:r>
              <a:rPr lang="ru-RU" sz="2800" dirty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 </a:t>
            </a:r>
            <a:r>
              <a:rPr lang="uk-UA" sz="2800" dirty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моль</a:t>
            </a:r>
            <a:r>
              <a:rPr lang="uk-UA" sz="2800" baseline="30000" dirty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−1 </a:t>
            </a:r>
            <a:r>
              <a:rPr lang="uk-UA" sz="2800" dirty="0" smtClean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= 30,1</a:t>
            </a:r>
            <a:r>
              <a:rPr lang="uk-UA" sz="2800" dirty="0" smtClean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  <a:cs typeface="Cambria Math" panose="02040503050406030204" pitchFamily="18" charset="0"/>
              </a:rPr>
              <a:t> </a:t>
            </a:r>
            <a:r>
              <a:rPr lang="uk-UA" sz="2800" dirty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  <a:cs typeface="Cambria Math" panose="02040503050406030204" pitchFamily="18" charset="0"/>
              </a:rPr>
              <a:t>⋅</a:t>
            </a:r>
            <a:r>
              <a:rPr lang="uk-UA" sz="2800" dirty="0" smtClean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 10</a:t>
            </a:r>
            <a:r>
              <a:rPr lang="uk-UA" sz="2800" baseline="30000" dirty="0" smtClean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23</a:t>
            </a:r>
            <a:r>
              <a:rPr lang="uk-UA" sz="2800" dirty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= </a:t>
            </a:r>
            <a:r>
              <a:rPr lang="uk-UA" sz="2800" dirty="0" smtClean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3,01</a:t>
            </a:r>
            <a:r>
              <a:rPr lang="uk-UA" sz="2800" dirty="0" smtClean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  <a:cs typeface="Cambria Math" panose="02040503050406030204" pitchFamily="18" charset="0"/>
              </a:rPr>
              <a:t> </a:t>
            </a:r>
            <a:r>
              <a:rPr lang="uk-UA" sz="2800" dirty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  <a:cs typeface="Cambria Math" panose="02040503050406030204" pitchFamily="18" charset="0"/>
              </a:rPr>
              <a:t>⋅</a:t>
            </a:r>
            <a:r>
              <a:rPr lang="uk-UA" sz="2800" dirty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 </a:t>
            </a:r>
            <a:r>
              <a:rPr lang="uk-UA" sz="2800" dirty="0" smtClean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10</a:t>
            </a:r>
            <a:r>
              <a:rPr lang="uk-UA" sz="2800" baseline="30000" dirty="0" smtClean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24</a:t>
            </a:r>
            <a:endParaRPr lang="uk-UA" sz="2800" dirty="0">
              <a:solidFill>
                <a:srgbClr val="000000"/>
              </a:solidFill>
              <a:latin typeface="Monotype Corsiva" panose="03010101010201010101" pitchFamily="66" charset="0"/>
              <a:ea typeface="Calibri" panose="020F0502020204030204" pitchFamily="34" charset="0"/>
            </a:endParaRPr>
          </a:p>
          <a:p>
            <a:pPr lvl="0"/>
            <a:r>
              <a:rPr lang="uk-UA" sz="2800" dirty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 </a:t>
            </a:r>
            <a:r>
              <a:rPr lang="uk-UA" sz="2800" dirty="0" smtClean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       Обчислимо </a:t>
            </a:r>
            <a:r>
              <a:rPr lang="uk-UA" sz="2800" dirty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число атомів </a:t>
            </a:r>
            <a:r>
              <a:rPr lang="uk-UA" sz="2800" dirty="0" smtClean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Гідрогену:</a:t>
            </a:r>
            <a:endParaRPr lang="uk-UA" sz="2800" dirty="0">
              <a:solidFill>
                <a:srgbClr val="000000"/>
              </a:solidFill>
              <a:latin typeface="Monotype Corsiva" panose="03010101010201010101" pitchFamily="66" charset="0"/>
              <a:ea typeface="Calibri" panose="020F0502020204030204" pitchFamily="34" charset="0"/>
            </a:endParaRPr>
          </a:p>
          <a:p>
            <a:pPr lvl="0"/>
            <a:r>
              <a:rPr lang="uk-UA" sz="2800" dirty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 N </a:t>
            </a:r>
            <a:r>
              <a:rPr lang="uk-UA" sz="2800" dirty="0" smtClean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(Н) </a:t>
            </a:r>
            <a:r>
              <a:rPr lang="uk-UA" sz="2800" dirty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= </a:t>
            </a:r>
            <a:r>
              <a:rPr lang="uk-UA" sz="2800" dirty="0" smtClean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10 </a:t>
            </a:r>
            <a:r>
              <a:rPr lang="uk-UA" sz="2800" dirty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моль </a:t>
            </a:r>
            <a:r>
              <a:rPr lang="uk-UA" sz="2800" dirty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  <a:cs typeface="Cambria Math" panose="02040503050406030204" pitchFamily="18" charset="0"/>
              </a:rPr>
              <a:t>⋅</a:t>
            </a:r>
            <a:r>
              <a:rPr lang="uk-UA" sz="2800" dirty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6,02 </a:t>
            </a:r>
            <a:r>
              <a:rPr lang="uk-UA" sz="2800" dirty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  <a:cs typeface="Cambria Math" panose="02040503050406030204" pitchFamily="18" charset="0"/>
              </a:rPr>
              <a:t>⋅</a:t>
            </a:r>
            <a:r>
              <a:rPr lang="uk-UA" sz="2800" dirty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10</a:t>
            </a:r>
            <a:r>
              <a:rPr lang="uk-UA" sz="2800" baseline="30000" dirty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23</a:t>
            </a:r>
            <a:r>
              <a:rPr lang="ru-RU" sz="2800" dirty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 </a:t>
            </a:r>
            <a:r>
              <a:rPr lang="uk-UA" sz="2800" dirty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моль</a:t>
            </a:r>
            <a:r>
              <a:rPr lang="uk-UA" sz="2800" baseline="30000" dirty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−1 </a:t>
            </a:r>
            <a:r>
              <a:rPr lang="uk-UA" sz="2800" dirty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= </a:t>
            </a:r>
            <a:r>
              <a:rPr lang="uk-UA" sz="2800" dirty="0" smtClean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60,2</a:t>
            </a:r>
            <a:r>
              <a:rPr lang="uk-UA" sz="2800" dirty="0" smtClean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  <a:cs typeface="Cambria Math" panose="02040503050406030204" pitchFamily="18" charset="0"/>
              </a:rPr>
              <a:t> </a:t>
            </a:r>
            <a:r>
              <a:rPr lang="uk-UA" sz="2800" dirty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  <a:cs typeface="Cambria Math" panose="02040503050406030204" pitchFamily="18" charset="0"/>
              </a:rPr>
              <a:t>⋅</a:t>
            </a:r>
            <a:r>
              <a:rPr lang="uk-UA" sz="2800" dirty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 10</a:t>
            </a:r>
            <a:r>
              <a:rPr lang="uk-UA" sz="2800" baseline="30000" dirty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23 </a:t>
            </a:r>
            <a:r>
              <a:rPr lang="uk-UA" sz="2800" dirty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= </a:t>
            </a:r>
            <a:r>
              <a:rPr lang="uk-UA" sz="2800" dirty="0" smtClean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6,02</a:t>
            </a:r>
            <a:r>
              <a:rPr lang="uk-UA" sz="2800" dirty="0" smtClean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  <a:cs typeface="Cambria Math" panose="02040503050406030204" pitchFamily="18" charset="0"/>
              </a:rPr>
              <a:t> </a:t>
            </a:r>
            <a:r>
              <a:rPr lang="uk-UA" sz="2800" dirty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  <a:cs typeface="Cambria Math" panose="02040503050406030204" pitchFamily="18" charset="0"/>
              </a:rPr>
              <a:t>⋅</a:t>
            </a:r>
            <a:r>
              <a:rPr lang="uk-UA" sz="2800" dirty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 </a:t>
            </a:r>
            <a:r>
              <a:rPr lang="uk-UA" sz="2800" dirty="0" smtClean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10</a:t>
            </a:r>
            <a:r>
              <a:rPr lang="uk-UA" sz="2800" baseline="30000" dirty="0" smtClean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24</a:t>
            </a:r>
            <a:r>
              <a:rPr lang="uk-UA" sz="2800" dirty="0" smtClean="0">
                <a:solidFill>
                  <a:srgbClr val="000000"/>
                </a:solidFill>
                <a:latin typeface="Monotype Corsiva" panose="03010101010201010101" pitchFamily="66" charset="0"/>
              </a:rPr>
              <a:t>     </a:t>
            </a:r>
          </a:p>
          <a:p>
            <a:pPr lvl="0"/>
            <a:endParaRPr lang="uk-UA" sz="2800" dirty="0" smtClean="0">
              <a:solidFill>
                <a:srgbClr val="000000"/>
              </a:solidFill>
              <a:latin typeface="Monotype Corsiva" panose="03010101010201010101" pitchFamily="66" charset="0"/>
            </a:endParaRPr>
          </a:p>
          <a:p>
            <a:pPr lvl="0"/>
            <a:r>
              <a:rPr lang="uk-UA" sz="2800" dirty="0" smtClean="0">
                <a:solidFill>
                  <a:srgbClr val="000000"/>
                </a:solidFill>
                <a:latin typeface="Monotype Corsiva" panose="03010101010201010101" pitchFamily="66" charset="0"/>
              </a:rPr>
              <a:t>Відповідь: </a:t>
            </a:r>
            <a:r>
              <a:rPr lang="uk-UA" sz="2800" dirty="0" smtClean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число атомів </a:t>
            </a:r>
            <a:r>
              <a:rPr lang="uk-UA" sz="2800" dirty="0" err="1" smtClean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Оксигену</a:t>
            </a:r>
            <a:r>
              <a:rPr lang="uk-UA" sz="2800" dirty="0" smtClean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2800" dirty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3,01</a:t>
            </a:r>
            <a:r>
              <a:rPr lang="uk-UA" sz="2800" dirty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  <a:cs typeface="Cambria Math" panose="02040503050406030204" pitchFamily="18" charset="0"/>
              </a:rPr>
              <a:t> ⋅</a:t>
            </a:r>
            <a:r>
              <a:rPr lang="uk-UA" sz="2800" dirty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 </a:t>
            </a:r>
            <a:r>
              <a:rPr lang="uk-UA" sz="2800" dirty="0" smtClean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10</a:t>
            </a:r>
            <a:r>
              <a:rPr lang="uk-UA" sz="2800" baseline="30000" dirty="0" smtClean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24 </a:t>
            </a:r>
            <a:r>
              <a:rPr lang="uk-UA" sz="2800" dirty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,</a:t>
            </a:r>
            <a:r>
              <a:rPr lang="uk-UA" sz="2800" dirty="0" smtClean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число </a:t>
            </a:r>
            <a:r>
              <a:rPr lang="uk-UA" sz="2800" dirty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атомів </a:t>
            </a:r>
            <a:r>
              <a:rPr lang="uk-UA" sz="2800" dirty="0" smtClean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Гідрогену </a:t>
            </a:r>
            <a:r>
              <a:rPr lang="uk-UA" sz="2800" dirty="0" smtClean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6,02</a:t>
            </a:r>
            <a:r>
              <a:rPr lang="uk-UA" sz="2800" dirty="0" smtClean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  <a:cs typeface="Cambria Math" panose="02040503050406030204" pitchFamily="18" charset="0"/>
              </a:rPr>
              <a:t> </a:t>
            </a:r>
            <a:r>
              <a:rPr lang="uk-UA" sz="2800" dirty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  <a:cs typeface="Cambria Math" panose="02040503050406030204" pitchFamily="18" charset="0"/>
              </a:rPr>
              <a:t>⋅</a:t>
            </a:r>
            <a:r>
              <a:rPr lang="uk-UA" sz="2800" dirty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 10</a:t>
            </a:r>
            <a:r>
              <a:rPr lang="uk-UA" sz="2800" baseline="30000" dirty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24 </a:t>
            </a:r>
            <a:endParaRPr lang="uk-UA" sz="2800" dirty="0">
              <a:solidFill>
                <a:srgbClr val="000000"/>
              </a:solidFill>
              <a:latin typeface="Monotype Corsiva" panose="03010101010201010101" pitchFamily="66" charset="0"/>
              <a:ea typeface="Calibri" panose="020F0502020204030204" pitchFamily="34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ru-RU" sz="2800" dirty="0">
              <a:latin typeface="Monotype Corsiva" panose="03010101010201010101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sz="2800" dirty="0">
              <a:latin typeface="Monotype Corsiva" panose="03010101010201010101" pitchFamily="66" charset="0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54562" y="6568068"/>
            <a:ext cx="1537438" cy="2899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407628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1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9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1434" y="123387"/>
            <a:ext cx="10912366" cy="1325563"/>
          </a:xfrm>
        </p:spPr>
        <p:txBody>
          <a:bodyPr>
            <a:noAutofit/>
          </a:bodyPr>
          <a:lstStyle/>
          <a:p>
            <a:r>
              <a:rPr lang="uk-UA" sz="4000" b="1" dirty="0">
                <a:solidFill>
                  <a:srgbClr val="FF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Задача </a:t>
            </a:r>
            <a:r>
              <a:rPr lang="uk-UA" sz="4000" b="1" dirty="0" smtClean="0">
                <a:solidFill>
                  <a:srgbClr val="FF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4.</a:t>
            </a:r>
            <a:r>
              <a:rPr lang="uk-UA" sz="4000" dirty="0" smtClean="0">
                <a:solidFill>
                  <a:srgbClr val="FF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 </a:t>
            </a:r>
            <a:r>
              <a:rPr lang="ru-RU" sz="4000" dirty="0" err="1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Скільки</a:t>
            </a:r>
            <a:r>
              <a:rPr lang="ru-RU" sz="4000" dirty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 </a:t>
            </a:r>
            <a:r>
              <a:rPr lang="ru-RU" sz="4000" dirty="0" err="1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атомів</a:t>
            </a:r>
            <a:r>
              <a:rPr lang="ru-RU" sz="4000" dirty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 </a:t>
            </a:r>
            <a:r>
              <a:rPr lang="ru-RU" sz="4000" dirty="0" err="1" smtClean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Сульфуру</a:t>
            </a:r>
            <a:r>
              <a:rPr lang="ru-RU" sz="4000" dirty="0" smtClean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 </a:t>
            </a:r>
            <a:r>
              <a:rPr lang="ru-RU" sz="4000" dirty="0" err="1" smtClean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містить</a:t>
            </a:r>
            <a:r>
              <a:rPr lang="ru-RU" sz="4000" dirty="0" smtClean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 2 моль </a:t>
            </a:r>
            <a:r>
              <a:rPr lang="ru-RU" sz="4000" dirty="0" err="1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сірки</a:t>
            </a:r>
            <a:r>
              <a:rPr lang="ru-RU" sz="4000" dirty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? </a:t>
            </a:r>
            <a:endParaRPr lang="ru-RU" sz="4000" dirty="0">
              <a:latin typeface="Monotype Corsiva" panose="03010101010201010101" pitchFamily="66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0110" y="1700050"/>
            <a:ext cx="3279228" cy="46563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uk-UA" dirty="0" smtClean="0">
                <a:latin typeface="Monotype Corsiva" panose="03010101010201010101" pitchFamily="66" charset="0"/>
              </a:rPr>
              <a:t>Дано: </a:t>
            </a:r>
            <a:r>
              <a:rPr lang="el-GR" dirty="0">
                <a:latin typeface="Monotype Corsiva" panose="03010101010201010101" pitchFamily="66" charset="0"/>
              </a:rPr>
              <a:t>ν </a:t>
            </a:r>
            <a:r>
              <a:rPr lang="uk-UA" dirty="0" smtClean="0">
                <a:latin typeface="Monotype Corsiva" panose="03010101010201010101" pitchFamily="66" charset="0"/>
              </a:rPr>
              <a:t>(</a:t>
            </a:r>
            <a:r>
              <a:rPr lang="en-US" dirty="0" smtClean="0">
                <a:latin typeface="Monotype Corsiva" panose="03010101010201010101" pitchFamily="66" charset="0"/>
              </a:rPr>
              <a:t>S</a:t>
            </a:r>
            <a:r>
              <a:rPr lang="uk-UA" dirty="0" smtClean="0">
                <a:latin typeface="Monotype Corsiva" panose="03010101010201010101" pitchFamily="66" charset="0"/>
              </a:rPr>
              <a:t>) = 2 моль</a:t>
            </a:r>
            <a:endParaRPr lang="ru-RU" dirty="0">
              <a:latin typeface="Monotype Corsiva" panose="03010101010201010101" pitchFamily="66" charset="0"/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704193" y="2197211"/>
            <a:ext cx="273269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704193" y="2197211"/>
            <a:ext cx="247215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800" dirty="0" smtClean="0">
                <a:latin typeface="Monotype Corsiva" panose="03010101010201010101" pitchFamily="66" charset="0"/>
              </a:rPr>
              <a:t>Знайти: </a:t>
            </a:r>
            <a:r>
              <a:rPr lang="uk-UA" sz="2800" dirty="0" smtClean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N (</a:t>
            </a:r>
            <a:r>
              <a:rPr lang="en-US" sz="2800" dirty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S</a:t>
            </a:r>
            <a:r>
              <a:rPr lang="uk-UA" sz="2800" dirty="0" smtClean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) - ?</a:t>
            </a:r>
            <a:endParaRPr lang="ru-RU" sz="2800" dirty="0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3678621" y="1576552"/>
            <a:ext cx="1110" cy="4950372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Прямоугольник 8"/>
          <p:cNvSpPr/>
          <p:nvPr/>
        </p:nvSpPr>
        <p:spPr>
          <a:xfrm>
            <a:off x="7001760" y="1448950"/>
            <a:ext cx="192071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2800" dirty="0" err="1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Розв</a:t>
            </a:r>
            <a:r>
              <a:rPr lang="ru-RU" sz="2800" dirty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’</a:t>
            </a:r>
            <a:r>
              <a:rPr lang="uk-UA" sz="2800" dirty="0" err="1" smtClean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язання</a:t>
            </a:r>
            <a:r>
              <a:rPr lang="uk-UA" sz="2800" dirty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:</a:t>
            </a:r>
            <a:endParaRPr lang="ru-RU" sz="2800" dirty="0">
              <a:latin typeface="Monotype Corsiva" panose="03010101010201010101" pitchFamily="66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804745" y="1918580"/>
            <a:ext cx="8292662" cy="45640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AutoNum type="arabicPeriod"/>
            </a:pPr>
            <a:r>
              <a:rPr lang="uk-UA" sz="2800" dirty="0" err="1" smtClean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Запишемо</a:t>
            </a:r>
            <a:r>
              <a:rPr lang="uk-UA" sz="2800" dirty="0" smtClean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 </a:t>
            </a:r>
            <a:r>
              <a:rPr lang="uk-UA" sz="2800" dirty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формулу для знаходження загального числа структурних частинок речовини: </a:t>
            </a:r>
            <a:endParaRPr lang="uk-UA" sz="2800" dirty="0" smtClean="0">
              <a:solidFill>
                <a:srgbClr val="000000"/>
              </a:solidFill>
              <a:latin typeface="Monotype Corsiva" panose="03010101010201010101" pitchFamily="66" charset="0"/>
              <a:ea typeface="Calibri" panose="020F0502020204030204" pitchFamily="34" charset="0"/>
            </a:endParaRPr>
          </a:p>
          <a:p>
            <a:r>
              <a:rPr lang="uk-UA" sz="2800" dirty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 </a:t>
            </a:r>
            <a:r>
              <a:rPr lang="uk-UA" sz="2800" dirty="0" smtClean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                                        N </a:t>
            </a:r>
            <a:r>
              <a:rPr lang="uk-UA" sz="2800" dirty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= ν </a:t>
            </a:r>
            <a:r>
              <a:rPr lang="uk-UA" sz="2800" dirty="0" smtClean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  <a:cs typeface="Cambria Math" panose="02040503050406030204" pitchFamily="18" charset="0"/>
              </a:rPr>
              <a:t>⋅</a:t>
            </a:r>
            <a:r>
              <a:rPr lang="uk-UA" sz="2800" dirty="0" smtClean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 N</a:t>
            </a:r>
            <a:r>
              <a:rPr lang="uk-UA" dirty="0" smtClean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А</a:t>
            </a:r>
            <a:r>
              <a:rPr lang="uk-UA" sz="2800" dirty="0" smtClean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, </a:t>
            </a:r>
          </a:p>
          <a:p>
            <a:r>
              <a:rPr lang="uk-UA" sz="2800" dirty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 </a:t>
            </a:r>
            <a:r>
              <a:rPr lang="uk-UA" sz="2800" dirty="0" smtClean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    </a:t>
            </a:r>
            <a:r>
              <a:rPr lang="ru-RU" sz="2800" i="1" dirty="0" smtClean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N</a:t>
            </a:r>
            <a:r>
              <a:rPr lang="ru-RU" sz="2800" baseline="-25000" dirty="0" smtClean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A</a:t>
            </a:r>
            <a:r>
              <a:rPr lang="ru-RU" sz="2800" dirty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 </a:t>
            </a:r>
            <a:r>
              <a:rPr lang="uk-UA" sz="2800" dirty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=</a:t>
            </a:r>
            <a:r>
              <a:rPr lang="ru-RU" sz="2800" dirty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 </a:t>
            </a:r>
            <a:r>
              <a:rPr lang="uk-UA" sz="2800" dirty="0" smtClean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6,02 </a:t>
            </a:r>
            <a:r>
              <a:rPr lang="uk-UA" sz="2800" dirty="0" smtClean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  <a:cs typeface="Cambria Math" panose="02040503050406030204" pitchFamily="18" charset="0"/>
              </a:rPr>
              <a:t>⋅</a:t>
            </a:r>
            <a:r>
              <a:rPr lang="uk-UA" sz="2800" dirty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10</a:t>
            </a:r>
            <a:r>
              <a:rPr lang="uk-UA" sz="2800" baseline="30000" dirty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23</a:t>
            </a:r>
            <a:r>
              <a:rPr lang="ru-RU" sz="2800" dirty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 </a:t>
            </a:r>
            <a:r>
              <a:rPr lang="uk-UA" sz="2800" dirty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моль</a:t>
            </a:r>
            <a:r>
              <a:rPr lang="uk-UA" sz="2800" baseline="30000" dirty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−</a:t>
            </a:r>
            <a:r>
              <a:rPr lang="uk-UA" sz="2800" baseline="30000" dirty="0" smtClean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1      </a:t>
            </a:r>
          </a:p>
          <a:p>
            <a:r>
              <a:rPr lang="uk-UA" sz="2800" dirty="0" smtClean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2. Обчислимо число атомів </a:t>
            </a:r>
            <a:r>
              <a:rPr lang="uk-UA" sz="2800" dirty="0" err="1" smtClean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Сульфуру</a:t>
            </a:r>
            <a:r>
              <a:rPr lang="uk-UA" sz="2800" dirty="0" smtClean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:</a:t>
            </a:r>
          </a:p>
          <a:p>
            <a:pPr lvl="0"/>
            <a:r>
              <a:rPr lang="uk-UA" sz="2800" dirty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 </a:t>
            </a:r>
            <a:r>
              <a:rPr lang="uk-UA" sz="2800" dirty="0" smtClean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   N </a:t>
            </a:r>
            <a:r>
              <a:rPr lang="uk-UA" sz="2800" dirty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= 2</a:t>
            </a:r>
            <a:r>
              <a:rPr lang="uk-UA" sz="2800" dirty="0" smtClean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 моль </a:t>
            </a:r>
            <a:r>
              <a:rPr lang="uk-UA" sz="2800" dirty="0" smtClean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  <a:cs typeface="Cambria Math" panose="02040503050406030204" pitchFamily="18" charset="0"/>
              </a:rPr>
              <a:t>⋅</a:t>
            </a:r>
            <a:r>
              <a:rPr lang="uk-UA" sz="2800" dirty="0" smtClean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 6,02 </a:t>
            </a:r>
            <a:r>
              <a:rPr lang="uk-UA" sz="2800" dirty="0" smtClean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  <a:cs typeface="Cambria Math" panose="02040503050406030204" pitchFamily="18" charset="0"/>
              </a:rPr>
              <a:t>⋅</a:t>
            </a:r>
            <a:r>
              <a:rPr lang="uk-UA" sz="2800" dirty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10</a:t>
            </a:r>
            <a:r>
              <a:rPr lang="uk-UA" sz="2800" baseline="30000" dirty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23</a:t>
            </a:r>
            <a:r>
              <a:rPr lang="ru-RU" sz="2800" dirty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 </a:t>
            </a:r>
            <a:r>
              <a:rPr lang="uk-UA" sz="2800" dirty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моль</a:t>
            </a:r>
            <a:r>
              <a:rPr lang="uk-UA" sz="2800" baseline="30000" dirty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−1 </a:t>
            </a:r>
            <a:r>
              <a:rPr lang="uk-UA" sz="2800" baseline="30000" dirty="0" smtClean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 </a:t>
            </a:r>
            <a:r>
              <a:rPr lang="uk-UA" sz="2800" dirty="0" smtClean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=  12,04</a:t>
            </a:r>
            <a:r>
              <a:rPr lang="uk-UA" sz="2800" dirty="0" smtClean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  <a:cs typeface="Cambria Math" panose="02040503050406030204" pitchFamily="18" charset="0"/>
              </a:rPr>
              <a:t> </a:t>
            </a:r>
            <a:r>
              <a:rPr lang="uk-UA" sz="2800" dirty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  <a:cs typeface="Cambria Math" panose="02040503050406030204" pitchFamily="18" charset="0"/>
              </a:rPr>
              <a:t>⋅</a:t>
            </a:r>
            <a:r>
              <a:rPr lang="uk-UA" sz="2800" dirty="0" smtClean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 10</a:t>
            </a:r>
            <a:r>
              <a:rPr lang="uk-UA" sz="2800" baseline="30000" dirty="0" smtClean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23</a:t>
            </a:r>
            <a:r>
              <a:rPr lang="uk-UA" sz="2800" dirty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=  </a:t>
            </a:r>
            <a:r>
              <a:rPr lang="uk-UA" sz="2800" dirty="0" smtClean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1,204</a:t>
            </a:r>
            <a:r>
              <a:rPr lang="uk-UA" sz="2800" dirty="0" smtClean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  <a:cs typeface="Cambria Math" panose="02040503050406030204" pitchFamily="18" charset="0"/>
              </a:rPr>
              <a:t> </a:t>
            </a:r>
            <a:r>
              <a:rPr lang="uk-UA" sz="2800" dirty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  <a:cs typeface="Cambria Math" panose="02040503050406030204" pitchFamily="18" charset="0"/>
              </a:rPr>
              <a:t>⋅</a:t>
            </a:r>
            <a:r>
              <a:rPr lang="uk-UA" sz="2800" dirty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 </a:t>
            </a:r>
            <a:r>
              <a:rPr lang="uk-UA" sz="2800" dirty="0" smtClean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10</a:t>
            </a:r>
            <a:r>
              <a:rPr lang="uk-UA" sz="2800" baseline="30000" dirty="0" smtClean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24</a:t>
            </a:r>
            <a:endParaRPr lang="uk-UA" sz="2800" dirty="0">
              <a:solidFill>
                <a:srgbClr val="000000"/>
              </a:solidFill>
              <a:latin typeface="Monotype Corsiva" panose="03010101010201010101" pitchFamily="66" charset="0"/>
              <a:ea typeface="Calibri" panose="020F0502020204030204" pitchFamily="34" charset="0"/>
            </a:endParaRPr>
          </a:p>
          <a:p>
            <a:endParaRPr lang="uk-UA" sz="2800" dirty="0" smtClean="0">
              <a:solidFill>
                <a:srgbClr val="000000"/>
              </a:solidFill>
              <a:latin typeface="Monotype Corsiva" panose="03010101010201010101" pitchFamily="66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uk-UA" sz="2800" dirty="0" smtClean="0">
                <a:solidFill>
                  <a:srgbClr val="000000"/>
                </a:solidFill>
                <a:latin typeface="Monotype Corsiva" panose="03010101010201010101" pitchFamily="66" charset="0"/>
              </a:rPr>
              <a:t>Відповідь: </a:t>
            </a:r>
            <a:r>
              <a:rPr lang="uk-UA" sz="2800" dirty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у </a:t>
            </a:r>
            <a:r>
              <a:rPr lang="uk-UA" sz="2800" dirty="0" smtClean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2 моль сірки міститься 1,204</a:t>
            </a:r>
            <a:r>
              <a:rPr lang="uk-UA" sz="2800" dirty="0" smtClean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  <a:cs typeface="Cambria Math" panose="02040503050406030204" pitchFamily="18" charset="0"/>
              </a:rPr>
              <a:t>⋅</a:t>
            </a:r>
            <a:r>
              <a:rPr lang="uk-UA" sz="2800" dirty="0" smtClean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10</a:t>
            </a:r>
            <a:r>
              <a:rPr lang="uk-UA" sz="2800" baseline="30000" dirty="0" smtClean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24</a:t>
            </a:r>
            <a:r>
              <a:rPr lang="ru-RU" sz="2800" dirty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uk-UA" sz="2800" dirty="0" smtClean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атомів </a:t>
            </a:r>
            <a:r>
              <a:rPr lang="uk-UA" sz="2800" dirty="0" err="1" smtClean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Сульфуру</a:t>
            </a:r>
            <a:r>
              <a:rPr lang="uk-UA" sz="2800" dirty="0" smtClean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2800" dirty="0">
              <a:latin typeface="Monotype Corsiva" panose="03010101010201010101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sz="2800" dirty="0">
              <a:latin typeface="Monotype Corsiva" panose="03010101010201010101" pitchFamily="66" charset="0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54562" y="6568068"/>
            <a:ext cx="1537438" cy="2899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859578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6" grpId="0"/>
      <p:bldP spid="9" grpId="0"/>
      <p:bldP spid="10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1434" y="123387"/>
            <a:ext cx="10912366" cy="1325563"/>
          </a:xfrm>
        </p:spPr>
        <p:txBody>
          <a:bodyPr>
            <a:noAutofit/>
          </a:bodyPr>
          <a:lstStyle/>
          <a:p>
            <a:r>
              <a:rPr lang="uk-UA" sz="4000" b="1" dirty="0">
                <a:solidFill>
                  <a:srgbClr val="FF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Задача </a:t>
            </a:r>
            <a:r>
              <a:rPr lang="uk-UA" sz="4000" b="1" dirty="0" smtClean="0">
                <a:solidFill>
                  <a:srgbClr val="FF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5.</a:t>
            </a:r>
            <a:r>
              <a:rPr lang="uk-UA" sz="4000" dirty="0" smtClean="0">
                <a:solidFill>
                  <a:srgbClr val="FF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 </a:t>
            </a:r>
            <a:r>
              <a:rPr lang="ru-RU" sz="4000" dirty="0" err="1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Скільки</a:t>
            </a:r>
            <a:r>
              <a:rPr lang="ru-RU" sz="4000" dirty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 молекул </a:t>
            </a:r>
            <a:r>
              <a:rPr lang="ru-RU" sz="4000" dirty="0" err="1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містить</a:t>
            </a:r>
            <a:r>
              <a:rPr lang="ru-RU" sz="4000" dirty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 </a:t>
            </a:r>
            <a:r>
              <a:rPr lang="ru-RU" sz="4000" dirty="0" err="1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порція</a:t>
            </a:r>
            <a:r>
              <a:rPr lang="ru-RU" sz="4000" dirty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 води </a:t>
            </a:r>
            <a:r>
              <a:rPr lang="ru-RU" sz="4000" dirty="0" err="1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кількістю</a:t>
            </a:r>
            <a:r>
              <a:rPr lang="ru-RU" sz="4000" dirty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 </a:t>
            </a:r>
            <a:r>
              <a:rPr lang="ru-RU" sz="4000" dirty="0" err="1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речовини</a:t>
            </a:r>
            <a:r>
              <a:rPr lang="ru-RU" sz="4000" dirty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 3 моль? </a:t>
            </a:r>
            <a:endParaRPr lang="ru-RU" sz="4000" dirty="0">
              <a:latin typeface="Monotype Corsiva" panose="03010101010201010101" pitchFamily="66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41433" y="2017986"/>
            <a:ext cx="3668114" cy="515007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uk-UA" dirty="0" smtClean="0">
                <a:latin typeface="Monotype Corsiva" panose="03010101010201010101" pitchFamily="66" charset="0"/>
              </a:rPr>
              <a:t>Дано: </a:t>
            </a:r>
            <a:r>
              <a:rPr lang="el-GR" dirty="0">
                <a:latin typeface="Monotype Corsiva" panose="03010101010201010101" pitchFamily="66" charset="0"/>
              </a:rPr>
              <a:t>ν </a:t>
            </a:r>
            <a:r>
              <a:rPr lang="uk-UA" dirty="0" smtClean="0">
                <a:latin typeface="Monotype Corsiva" panose="03010101010201010101" pitchFamily="66" charset="0"/>
              </a:rPr>
              <a:t>(Н</a:t>
            </a:r>
            <a:r>
              <a:rPr lang="uk-UA" sz="1800" dirty="0" smtClean="0">
                <a:latin typeface="Monotype Corsiva" panose="03010101010201010101" pitchFamily="66" charset="0"/>
              </a:rPr>
              <a:t>2</a:t>
            </a:r>
            <a:r>
              <a:rPr lang="uk-UA" dirty="0" smtClean="0">
                <a:latin typeface="Monotype Corsiva" panose="03010101010201010101" pitchFamily="66" charset="0"/>
              </a:rPr>
              <a:t>О) = </a:t>
            </a:r>
            <a:r>
              <a:rPr lang="uk-UA" dirty="0">
                <a:latin typeface="Monotype Corsiva" panose="03010101010201010101" pitchFamily="66" charset="0"/>
              </a:rPr>
              <a:t>3</a:t>
            </a:r>
            <a:r>
              <a:rPr lang="uk-UA" dirty="0" smtClean="0">
                <a:latin typeface="Monotype Corsiva" panose="03010101010201010101" pitchFamily="66" charset="0"/>
              </a:rPr>
              <a:t> моль</a:t>
            </a:r>
            <a:endParaRPr lang="ru-RU" dirty="0">
              <a:latin typeface="Monotype Corsiva" panose="03010101010201010101" pitchFamily="66" charset="0"/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 flipV="1">
            <a:off x="735724" y="2522483"/>
            <a:ext cx="3090042" cy="2102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620110" y="2628186"/>
            <a:ext cx="300274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800" dirty="0" smtClean="0">
                <a:latin typeface="Monotype Corsiva" panose="03010101010201010101" pitchFamily="66" charset="0"/>
              </a:rPr>
              <a:t>Знайти: </a:t>
            </a:r>
            <a:r>
              <a:rPr lang="uk-UA" sz="2800" dirty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N </a:t>
            </a:r>
            <a:r>
              <a:rPr lang="uk-UA" sz="2800" dirty="0" smtClean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(Н</a:t>
            </a:r>
            <a:r>
              <a:rPr lang="uk-UA" dirty="0" smtClean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2</a:t>
            </a:r>
            <a:r>
              <a:rPr lang="uk-UA" sz="2800" dirty="0" smtClean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О</a:t>
            </a:r>
            <a:r>
              <a:rPr lang="uk-UA" sz="2800" dirty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)  </a:t>
            </a:r>
            <a:r>
              <a:rPr lang="uk-UA" sz="2800" dirty="0" smtClean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- ?</a:t>
            </a:r>
            <a:endParaRPr lang="ru-RU" sz="2800" dirty="0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4109547" y="1776958"/>
            <a:ext cx="10510" cy="4497718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Прямоугольник 8"/>
          <p:cNvSpPr/>
          <p:nvPr/>
        </p:nvSpPr>
        <p:spPr>
          <a:xfrm>
            <a:off x="7033290" y="1627871"/>
            <a:ext cx="192071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2800" dirty="0" err="1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Розв</a:t>
            </a:r>
            <a:r>
              <a:rPr lang="ru-RU" sz="2800" dirty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’</a:t>
            </a:r>
            <a:r>
              <a:rPr lang="uk-UA" sz="2800" dirty="0" err="1" smtClean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язання</a:t>
            </a:r>
            <a:r>
              <a:rPr lang="uk-UA" sz="2800" dirty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:</a:t>
            </a:r>
            <a:endParaRPr lang="ru-RU" sz="2800" dirty="0">
              <a:latin typeface="Monotype Corsiva" panose="03010101010201010101" pitchFamily="66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120057" y="2124814"/>
            <a:ext cx="7903777" cy="45640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AutoNum type="arabicPeriod"/>
            </a:pPr>
            <a:r>
              <a:rPr lang="uk-UA" sz="2800" dirty="0" err="1" smtClean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Запишемо</a:t>
            </a:r>
            <a:r>
              <a:rPr lang="uk-UA" sz="2800" dirty="0" smtClean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 </a:t>
            </a:r>
            <a:r>
              <a:rPr lang="uk-UA" sz="2800" dirty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формулу для знаходження загального числа структурних частинок речовини: </a:t>
            </a:r>
            <a:endParaRPr lang="uk-UA" sz="2800" dirty="0" smtClean="0">
              <a:solidFill>
                <a:srgbClr val="000000"/>
              </a:solidFill>
              <a:latin typeface="Monotype Corsiva" panose="03010101010201010101" pitchFamily="66" charset="0"/>
              <a:ea typeface="Calibri" panose="020F0502020204030204" pitchFamily="34" charset="0"/>
            </a:endParaRPr>
          </a:p>
          <a:p>
            <a:r>
              <a:rPr lang="uk-UA" sz="2800" dirty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 </a:t>
            </a:r>
            <a:r>
              <a:rPr lang="uk-UA" sz="2800" dirty="0" smtClean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                                        N </a:t>
            </a:r>
            <a:r>
              <a:rPr lang="uk-UA" sz="2800" dirty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= ν </a:t>
            </a:r>
            <a:r>
              <a:rPr lang="uk-UA" sz="2800" dirty="0" smtClean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  <a:cs typeface="Cambria Math" panose="02040503050406030204" pitchFamily="18" charset="0"/>
              </a:rPr>
              <a:t>⋅</a:t>
            </a:r>
            <a:r>
              <a:rPr lang="uk-UA" sz="2800" dirty="0" smtClean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 N</a:t>
            </a:r>
            <a:r>
              <a:rPr lang="uk-UA" dirty="0" smtClean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А</a:t>
            </a:r>
            <a:r>
              <a:rPr lang="uk-UA" sz="2800" dirty="0" smtClean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, </a:t>
            </a:r>
          </a:p>
          <a:p>
            <a:r>
              <a:rPr lang="uk-UA" sz="2800" dirty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 </a:t>
            </a:r>
            <a:r>
              <a:rPr lang="uk-UA" sz="2800" dirty="0" smtClean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    </a:t>
            </a:r>
            <a:r>
              <a:rPr lang="ru-RU" sz="2800" i="1" dirty="0" smtClean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N</a:t>
            </a:r>
            <a:r>
              <a:rPr lang="ru-RU" sz="2800" baseline="-25000" dirty="0" smtClean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A</a:t>
            </a:r>
            <a:r>
              <a:rPr lang="ru-RU" sz="2800" dirty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 </a:t>
            </a:r>
            <a:r>
              <a:rPr lang="uk-UA" sz="2800" dirty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=</a:t>
            </a:r>
            <a:r>
              <a:rPr lang="ru-RU" sz="2800" dirty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 </a:t>
            </a:r>
            <a:r>
              <a:rPr lang="uk-UA" sz="2800" dirty="0" smtClean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6,02 </a:t>
            </a:r>
            <a:r>
              <a:rPr lang="uk-UA" sz="2800" dirty="0" smtClean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  <a:cs typeface="Cambria Math" panose="02040503050406030204" pitchFamily="18" charset="0"/>
              </a:rPr>
              <a:t>⋅</a:t>
            </a:r>
            <a:r>
              <a:rPr lang="uk-UA" sz="2800" dirty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10</a:t>
            </a:r>
            <a:r>
              <a:rPr lang="uk-UA" sz="2800" baseline="30000" dirty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23</a:t>
            </a:r>
            <a:r>
              <a:rPr lang="ru-RU" sz="2800" dirty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 </a:t>
            </a:r>
            <a:r>
              <a:rPr lang="uk-UA" sz="2800" dirty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моль</a:t>
            </a:r>
            <a:r>
              <a:rPr lang="uk-UA" sz="2800" baseline="30000" dirty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−</a:t>
            </a:r>
            <a:r>
              <a:rPr lang="uk-UA" sz="2800" baseline="30000" dirty="0" smtClean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1      </a:t>
            </a:r>
          </a:p>
          <a:p>
            <a:r>
              <a:rPr lang="uk-UA" sz="2800" dirty="0" smtClean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2. Обчислимо число молекул води:</a:t>
            </a:r>
          </a:p>
          <a:p>
            <a:pPr lvl="0"/>
            <a:r>
              <a:rPr lang="uk-UA" sz="2800" dirty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 </a:t>
            </a:r>
            <a:r>
              <a:rPr lang="uk-UA" sz="2800" dirty="0" smtClean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   N </a:t>
            </a:r>
            <a:r>
              <a:rPr lang="uk-UA" sz="2800" dirty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= 3</a:t>
            </a:r>
            <a:r>
              <a:rPr lang="uk-UA" sz="2800" dirty="0" smtClean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 моль </a:t>
            </a:r>
            <a:r>
              <a:rPr lang="uk-UA" sz="2800" dirty="0" smtClean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  <a:cs typeface="Cambria Math" panose="02040503050406030204" pitchFamily="18" charset="0"/>
              </a:rPr>
              <a:t>⋅</a:t>
            </a:r>
            <a:r>
              <a:rPr lang="uk-UA" sz="2800" dirty="0" smtClean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6,02 </a:t>
            </a:r>
            <a:r>
              <a:rPr lang="uk-UA" sz="2800" dirty="0" smtClean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  <a:cs typeface="Cambria Math" panose="02040503050406030204" pitchFamily="18" charset="0"/>
              </a:rPr>
              <a:t>⋅</a:t>
            </a:r>
            <a:r>
              <a:rPr lang="uk-UA" sz="2800" dirty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10</a:t>
            </a:r>
            <a:r>
              <a:rPr lang="uk-UA" sz="2800" baseline="30000" dirty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23</a:t>
            </a:r>
            <a:r>
              <a:rPr lang="ru-RU" sz="2800" dirty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 </a:t>
            </a:r>
            <a:r>
              <a:rPr lang="uk-UA" sz="2800" dirty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моль</a:t>
            </a:r>
            <a:r>
              <a:rPr lang="uk-UA" sz="2800" baseline="30000" dirty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−1 </a:t>
            </a:r>
            <a:r>
              <a:rPr lang="uk-UA" sz="2800" baseline="30000" dirty="0" smtClean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 </a:t>
            </a:r>
            <a:r>
              <a:rPr lang="uk-UA" sz="2800" dirty="0" smtClean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=18,06</a:t>
            </a:r>
            <a:r>
              <a:rPr lang="uk-UA" sz="2800" dirty="0" smtClean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  <a:cs typeface="Cambria Math" panose="02040503050406030204" pitchFamily="18" charset="0"/>
              </a:rPr>
              <a:t> </a:t>
            </a:r>
            <a:r>
              <a:rPr lang="uk-UA" sz="2800" dirty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  <a:cs typeface="Cambria Math" panose="02040503050406030204" pitchFamily="18" charset="0"/>
              </a:rPr>
              <a:t>⋅</a:t>
            </a:r>
            <a:r>
              <a:rPr lang="uk-UA" sz="2800" dirty="0" smtClean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 10</a:t>
            </a:r>
            <a:r>
              <a:rPr lang="uk-UA" sz="2800" baseline="30000" dirty="0" smtClean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23</a:t>
            </a:r>
            <a:r>
              <a:rPr lang="uk-UA" sz="2800" dirty="0" smtClean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=1,806</a:t>
            </a:r>
            <a:r>
              <a:rPr lang="uk-UA" sz="2800" dirty="0" smtClean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  <a:cs typeface="Cambria Math" panose="02040503050406030204" pitchFamily="18" charset="0"/>
              </a:rPr>
              <a:t> </a:t>
            </a:r>
            <a:r>
              <a:rPr lang="uk-UA" sz="2800" dirty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  <a:cs typeface="Cambria Math" panose="02040503050406030204" pitchFamily="18" charset="0"/>
              </a:rPr>
              <a:t>⋅</a:t>
            </a:r>
            <a:r>
              <a:rPr lang="uk-UA" sz="2800" dirty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 </a:t>
            </a:r>
            <a:r>
              <a:rPr lang="uk-UA" sz="2800" dirty="0" smtClean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10</a:t>
            </a:r>
            <a:r>
              <a:rPr lang="uk-UA" sz="2800" baseline="30000" dirty="0" smtClean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24</a:t>
            </a:r>
            <a:endParaRPr lang="uk-UA" sz="2800" dirty="0">
              <a:solidFill>
                <a:srgbClr val="000000"/>
              </a:solidFill>
              <a:latin typeface="Monotype Corsiva" panose="03010101010201010101" pitchFamily="66" charset="0"/>
              <a:ea typeface="Calibri" panose="020F0502020204030204" pitchFamily="34" charset="0"/>
            </a:endParaRPr>
          </a:p>
          <a:p>
            <a:endParaRPr lang="uk-UA" sz="2800" dirty="0" smtClean="0">
              <a:solidFill>
                <a:srgbClr val="000000"/>
              </a:solidFill>
              <a:latin typeface="Monotype Corsiva" panose="03010101010201010101" pitchFamily="66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uk-UA" sz="2800" dirty="0" smtClean="0">
                <a:solidFill>
                  <a:srgbClr val="000000"/>
                </a:solidFill>
                <a:latin typeface="Monotype Corsiva" panose="03010101010201010101" pitchFamily="66" charset="0"/>
              </a:rPr>
              <a:t>Відповідь: </a:t>
            </a:r>
            <a:r>
              <a:rPr lang="uk-UA" sz="2800" dirty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у </a:t>
            </a:r>
            <a:r>
              <a:rPr lang="uk-UA" sz="2800" dirty="0" smtClean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воді кількістю </a:t>
            </a:r>
            <a:r>
              <a:rPr lang="uk-UA" sz="2800" dirty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речовини 3</a:t>
            </a:r>
            <a:r>
              <a:rPr lang="uk-UA" sz="2800" dirty="0" smtClean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2800" dirty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моль міститься </a:t>
            </a:r>
            <a:r>
              <a:rPr lang="uk-UA" sz="2800" dirty="0" smtClean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1,806</a:t>
            </a:r>
            <a:r>
              <a:rPr lang="uk-UA" sz="2800" dirty="0" smtClean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  <a:cs typeface="Cambria Math" panose="02040503050406030204" pitchFamily="18" charset="0"/>
              </a:rPr>
              <a:t> ⋅</a:t>
            </a:r>
            <a:r>
              <a:rPr lang="uk-UA" sz="2800" dirty="0" smtClean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10</a:t>
            </a:r>
            <a:r>
              <a:rPr lang="uk-UA" sz="2800" baseline="30000" dirty="0" smtClean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24</a:t>
            </a:r>
            <a:r>
              <a:rPr lang="ru-RU" sz="2800" dirty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uk-UA" sz="2800" dirty="0" smtClean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молекул.</a:t>
            </a:r>
            <a:endParaRPr lang="ru-RU" sz="2800" dirty="0">
              <a:latin typeface="Monotype Corsiva" panose="03010101010201010101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sz="2800" dirty="0">
              <a:latin typeface="Monotype Corsiva" panose="03010101010201010101" pitchFamily="66" charset="0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54562" y="6568068"/>
            <a:ext cx="1537438" cy="2899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080997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6" grpId="0"/>
      <p:bldP spid="9" grpId="0"/>
      <p:bldP spid="10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5301" y="0"/>
            <a:ext cx="10912366" cy="1325563"/>
          </a:xfrm>
        </p:spPr>
        <p:txBody>
          <a:bodyPr>
            <a:noAutofit/>
          </a:bodyPr>
          <a:lstStyle/>
          <a:p>
            <a:r>
              <a:rPr lang="uk-UA" sz="4000" b="1" dirty="0">
                <a:solidFill>
                  <a:srgbClr val="FF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Задача 6</a:t>
            </a:r>
            <a:r>
              <a:rPr lang="uk-UA" sz="4000" b="1" dirty="0" smtClean="0">
                <a:solidFill>
                  <a:srgbClr val="FF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.</a:t>
            </a:r>
            <a:r>
              <a:rPr lang="uk-UA" sz="4000" dirty="0" smtClean="0">
                <a:solidFill>
                  <a:srgbClr val="FF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 </a:t>
            </a:r>
            <a:r>
              <a:rPr lang="ru-RU" sz="4000" dirty="0" err="1">
                <a:latin typeface="Monotype Corsiva" panose="03010101010201010101" pitchFamily="66" charset="0"/>
                <a:ea typeface="Calibri" panose="020F0502020204030204" pitchFamily="34" charset="0"/>
              </a:rPr>
              <a:t>Скільки</a:t>
            </a:r>
            <a:r>
              <a:rPr lang="ru-RU" sz="4000" dirty="0">
                <a:latin typeface="Monotype Corsiva" panose="03010101010201010101" pitchFamily="66" charset="0"/>
                <a:ea typeface="Calibri" panose="020F0502020204030204" pitchFamily="34" charset="0"/>
              </a:rPr>
              <a:t> </a:t>
            </a:r>
            <a:r>
              <a:rPr lang="ru-RU" sz="4000" dirty="0" err="1">
                <a:latin typeface="Monotype Corsiva" panose="03010101010201010101" pitchFamily="66" charset="0"/>
                <a:ea typeface="Calibri" panose="020F0502020204030204" pitchFamily="34" charset="0"/>
              </a:rPr>
              <a:t>атомів</a:t>
            </a:r>
            <a:r>
              <a:rPr lang="ru-RU" sz="4000" dirty="0">
                <a:latin typeface="Monotype Corsiva" panose="03010101010201010101" pitchFamily="66" charset="0"/>
                <a:ea typeface="Calibri" panose="020F0502020204030204" pitchFamily="34" charset="0"/>
              </a:rPr>
              <a:t> Р і О і молекул </a:t>
            </a:r>
            <a:r>
              <a:rPr lang="ru-RU" sz="4000" dirty="0" err="1">
                <a:latin typeface="Monotype Corsiva" panose="03010101010201010101" pitchFamily="66" charset="0"/>
                <a:ea typeface="Calibri" panose="020F0502020204030204" pitchFamily="34" charset="0"/>
              </a:rPr>
              <a:t>міститься</a:t>
            </a:r>
            <a:r>
              <a:rPr lang="ru-RU" sz="4000" dirty="0">
                <a:latin typeface="Monotype Corsiva" panose="03010101010201010101" pitchFamily="66" charset="0"/>
                <a:ea typeface="Calibri" panose="020F0502020204030204" pitchFamily="34" charset="0"/>
              </a:rPr>
              <a:t> у фосфор(V) </a:t>
            </a:r>
            <a:r>
              <a:rPr lang="ru-RU" sz="4000" dirty="0" err="1">
                <a:latin typeface="Monotype Corsiva" panose="03010101010201010101" pitchFamily="66" charset="0"/>
                <a:ea typeface="Calibri" panose="020F0502020204030204" pitchFamily="34" charset="0"/>
              </a:rPr>
              <a:t>оксиді</a:t>
            </a:r>
            <a:r>
              <a:rPr lang="ru-RU" sz="4000" dirty="0">
                <a:latin typeface="Monotype Corsiva" panose="03010101010201010101" pitchFamily="66" charset="0"/>
                <a:ea typeface="Calibri" panose="020F0502020204030204" pitchFamily="34" charset="0"/>
              </a:rPr>
              <a:t> </a:t>
            </a:r>
            <a:r>
              <a:rPr lang="ru-RU" sz="4000" dirty="0" smtClean="0">
                <a:latin typeface="Monotype Corsiva" panose="03010101010201010101" pitchFamily="66" charset="0"/>
                <a:ea typeface="Calibri" panose="020F0502020204030204" pitchFamily="34" charset="0"/>
              </a:rPr>
              <a:t>Р</a:t>
            </a:r>
            <a:r>
              <a:rPr lang="ru-RU" sz="2400" dirty="0" smtClean="0">
                <a:latin typeface="Monotype Corsiva" panose="03010101010201010101" pitchFamily="66" charset="0"/>
                <a:ea typeface="Calibri" panose="020F0502020204030204" pitchFamily="34" charset="0"/>
              </a:rPr>
              <a:t>2</a:t>
            </a:r>
            <a:r>
              <a:rPr lang="ru-RU" sz="4000" dirty="0" smtClean="0">
                <a:latin typeface="Monotype Corsiva" panose="03010101010201010101" pitchFamily="66" charset="0"/>
                <a:ea typeface="Calibri" panose="020F0502020204030204" pitchFamily="34" charset="0"/>
              </a:rPr>
              <a:t>О</a:t>
            </a:r>
            <a:r>
              <a:rPr lang="ru-RU" sz="2400" dirty="0" smtClean="0">
                <a:latin typeface="Monotype Corsiva" panose="03010101010201010101" pitchFamily="66" charset="0"/>
                <a:ea typeface="Calibri" panose="020F0502020204030204" pitchFamily="34" charset="0"/>
              </a:rPr>
              <a:t>5</a:t>
            </a:r>
            <a:r>
              <a:rPr lang="ru-RU" sz="4000" dirty="0" smtClean="0">
                <a:latin typeface="Monotype Corsiva" panose="03010101010201010101" pitchFamily="66" charset="0"/>
                <a:ea typeface="Calibri" panose="020F0502020204030204" pitchFamily="34" charset="0"/>
              </a:rPr>
              <a:t> </a:t>
            </a:r>
            <a:r>
              <a:rPr lang="ru-RU" sz="4000" dirty="0" err="1" smtClean="0">
                <a:latin typeface="Monotype Corsiva" panose="03010101010201010101" pitchFamily="66" charset="0"/>
                <a:ea typeface="Calibri" panose="020F0502020204030204" pitchFamily="34" charset="0"/>
              </a:rPr>
              <a:t>кількістю</a:t>
            </a:r>
            <a:r>
              <a:rPr lang="ru-RU" sz="4000" dirty="0" smtClean="0">
                <a:latin typeface="Monotype Corsiva" panose="03010101010201010101" pitchFamily="66" charset="0"/>
                <a:ea typeface="Calibri" panose="020F0502020204030204" pitchFamily="34" charset="0"/>
              </a:rPr>
              <a:t> </a:t>
            </a:r>
            <a:r>
              <a:rPr lang="ru-RU" sz="4000" dirty="0" err="1">
                <a:latin typeface="Monotype Corsiva" panose="03010101010201010101" pitchFamily="66" charset="0"/>
                <a:ea typeface="Calibri" panose="020F0502020204030204" pitchFamily="34" charset="0"/>
              </a:rPr>
              <a:t>речовини</a:t>
            </a:r>
            <a:r>
              <a:rPr lang="ru-RU" sz="4000" dirty="0">
                <a:latin typeface="Monotype Corsiva" panose="03010101010201010101" pitchFamily="66" charset="0"/>
                <a:ea typeface="Calibri" panose="020F0502020204030204" pitchFamily="34" charset="0"/>
              </a:rPr>
              <a:t> 0,25 моль?</a:t>
            </a:r>
            <a:endParaRPr lang="ru-RU" sz="4000" dirty="0">
              <a:latin typeface="Monotype Corsiva" panose="03010101010201010101" pitchFamily="66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41418" y="1972170"/>
            <a:ext cx="3279228" cy="465630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uk-UA" dirty="0" smtClean="0">
                <a:latin typeface="Monotype Corsiva" panose="03010101010201010101" pitchFamily="66" charset="0"/>
              </a:rPr>
              <a:t>Дано: </a:t>
            </a:r>
            <a:r>
              <a:rPr lang="el-GR" dirty="0">
                <a:latin typeface="Monotype Corsiva" panose="03010101010201010101" pitchFamily="66" charset="0"/>
              </a:rPr>
              <a:t>ν </a:t>
            </a:r>
            <a:r>
              <a:rPr lang="uk-UA" dirty="0" smtClean="0">
                <a:latin typeface="Monotype Corsiva" panose="03010101010201010101" pitchFamily="66" charset="0"/>
              </a:rPr>
              <a:t>(Р</a:t>
            </a:r>
            <a:r>
              <a:rPr lang="uk-UA" sz="2100" dirty="0" smtClean="0">
                <a:latin typeface="Monotype Corsiva" panose="03010101010201010101" pitchFamily="66" charset="0"/>
              </a:rPr>
              <a:t>2</a:t>
            </a:r>
            <a:r>
              <a:rPr lang="uk-UA" dirty="0" smtClean="0">
                <a:latin typeface="Monotype Corsiva" panose="03010101010201010101" pitchFamily="66" charset="0"/>
              </a:rPr>
              <a:t>О</a:t>
            </a:r>
            <a:r>
              <a:rPr lang="uk-UA" sz="1900" dirty="0" smtClean="0">
                <a:latin typeface="Monotype Corsiva" panose="03010101010201010101" pitchFamily="66" charset="0"/>
              </a:rPr>
              <a:t>5</a:t>
            </a:r>
            <a:r>
              <a:rPr lang="uk-UA" dirty="0" smtClean="0">
                <a:latin typeface="Monotype Corsiva" panose="03010101010201010101" pitchFamily="66" charset="0"/>
              </a:rPr>
              <a:t>) = 0,25 моль</a:t>
            </a:r>
            <a:endParaRPr lang="ru-RU" dirty="0">
              <a:latin typeface="Monotype Corsiva" panose="03010101010201010101" pitchFamily="66" charset="0"/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 flipV="1">
            <a:off x="336011" y="2427290"/>
            <a:ext cx="3090042" cy="2102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282377" y="2437800"/>
            <a:ext cx="2521844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800" dirty="0" smtClean="0">
                <a:latin typeface="Monotype Corsiva" panose="03010101010201010101" pitchFamily="66" charset="0"/>
              </a:rPr>
              <a:t>Знайти: </a:t>
            </a:r>
            <a:r>
              <a:rPr lang="uk-UA" sz="2800" dirty="0" smtClean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N (Р) - ?</a:t>
            </a:r>
          </a:p>
          <a:p>
            <a:pPr lvl="0"/>
            <a:r>
              <a:rPr lang="uk-UA" sz="2800" dirty="0" smtClean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               N (О) </a:t>
            </a:r>
            <a:r>
              <a:rPr lang="uk-UA" sz="2800" dirty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- ?</a:t>
            </a:r>
          </a:p>
          <a:p>
            <a:endParaRPr lang="ru-RU" sz="2800" dirty="0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3646771" y="1704511"/>
            <a:ext cx="0" cy="4938027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Прямоугольник 8"/>
          <p:cNvSpPr/>
          <p:nvPr/>
        </p:nvSpPr>
        <p:spPr>
          <a:xfrm>
            <a:off x="7075331" y="1181291"/>
            <a:ext cx="192071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2800" dirty="0" err="1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Розв</a:t>
            </a:r>
            <a:r>
              <a:rPr lang="ru-RU" sz="2800" dirty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’</a:t>
            </a:r>
            <a:r>
              <a:rPr lang="uk-UA" sz="2800" dirty="0" err="1" smtClean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язання</a:t>
            </a:r>
            <a:r>
              <a:rPr lang="uk-UA" sz="2800" dirty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:</a:t>
            </a:r>
            <a:endParaRPr lang="ru-RU" sz="2800" dirty="0">
              <a:latin typeface="Monotype Corsiva" panose="03010101010201010101" pitchFamily="66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741364" y="1623741"/>
            <a:ext cx="8263319" cy="64421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AutoNum type="arabicPeriod"/>
            </a:pPr>
            <a:r>
              <a:rPr lang="uk-UA" sz="2800" dirty="0" err="1" smtClean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Запишемо</a:t>
            </a:r>
            <a:r>
              <a:rPr lang="uk-UA" sz="2800" dirty="0" smtClean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 </a:t>
            </a:r>
            <a:r>
              <a:rPr lang="uk-UA" sz="2800" dirty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формулу для знаходження загального числа структурних частинок речовини:  </a:t>
            </a:r>
            <a:r>
              <a:rPr lang="uk-UA" sz="2800" dirty="0" smtClean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     N </a:t>
            </a:r>
            <a:r>
              <a:rPr lang="uk-UA" sz="2800" dirty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= ν </a:t>
            </a:r>
            <a:r>
              <a:rPr lang="uk-UA" sz="2800" dirty="0" smtClean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  <a:cs typeface="Cambria Math" panose="02040503050406030204" pitchFamily="18" charset="0"/>
              </a:rPr>
              <a:t>⋅</a:t>
            </a:r>
            <a:r>
              <a:rPr lang="uk-UA" sz="2800" dirty="0" smtClean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 N</a:t>
            </a:r>
            <a:r>
              <a:rPr lang="uk-UA" dirty="0" smtClean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А</a:t>
            </a:r>
            <a:r>
              <a:rPr lang="uk-UA" sz="2800" dirty="0" smtClean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, </a:t>
            </a:r>
          </a:p>
          <a:p>
            <a:r>
              <a:rPr lang="uk-UA" sz="2800" dirty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 </a:t>
            </a:r>
            <a:r>
              <a:rPr lang="uk-UA" sz="2800" dirty="0" smtClean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    </a:t>
            </a:r>
            <a:r>
              <a:rPr lang="ru-RU" sz="2800" i="1" dirty="0" smtClean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N</a:t>
            </a:r>
            <a:r>
              <a:rPr lang="ru-RU" sz="2800" baseline="-25000" dirty="0" smtClean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A</a:t>
            </a:r>
            <a:r>
              <a:rPr lang="ru-RU" sz="2800" dirty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 </a:t>
            </a:r>
            <a:r>
              <a:rPr lang="uk-UA" sz="2800" dirty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=</a:t>
            </a:r>
            <a:r>
              <a:rPr lang="ru-RU" sz="2800" dirty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 </a:t>
            </a:r>
            <a:r>
              <a:rPr lang="uk-UA" sz="2800" dirty="0" smtClean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6,02 </a:t>
            </a:r>
            <a:r>
              <a:rPr lang="uk-UA" sz="2800" dirty="0" smtClean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  <a:cs typeface="Cambria Math" panose="02040503050406030204" pitchFamily="18" charset="0"/>
              </a:rPr>
              <a:t>⋅</a:t>
            </a:r>
            <a:r>
              <a:rPr lang="uk-UA" sz="2800" dirty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10</a:t>
            </a:r>
            <a:r>
              <a:rPr lang="uk-UA" sz="2800" baseline="30000" dirty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23</a:t>
            </a:r>
            <a:r>
              <a:rPr lang="ru-RU" sz="2800" dirty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 </a:t>
            </a:r>
            <a:r>
              <a:rPr lang="uk-UA" sz="2800" dirty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моль</a:t>
            </a:r>
            <a:r>
              <a:rPr lang="uk-UA" sz="2800" baseline="30000" dirty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−</a:t>
            </a:r>
            <a:r>
              <a:rPr lang="uk-UA" sz="2800" baseline="30000" dirty="0" smtClean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1      </a:t>
            </a:r>
          </a:p>
          <a:p>
            <a:pPr lvl="0"/>
            <a:r>
              <a:rPr lang="uk-UA" sz="2800" dirty="0" smtClean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2. </a:t>
            </a:r>
            <a:r>
              <a:rPr lang="uk-UA" sz="2800" dirty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N </a:t>
            </a:r>
            <a:r>
              <a:rPr lang="uk-UA" sz="2800" dirty="0" smtClean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(</a:t>
            </a:r>
            <a:r>
              <a:rPr lang="uk-UA" sz="2800" dirty="0" smtClean="0">
                <a:solidFill>
                  <a:prstClr val="black"/>
                </a:solidFill>
                <a:latin typeface="Monotype Corsiva" panose="03010101010201010101" pitchFamily="66" charset="0"/>
              </a:rPr>
              <a:t>Р</a:t>
            </a:r>
            <a:r>
              <a:rPr lang="uk-UA" dirty="0" smtClean="0">
                <a:solidFill>
                  <a:prstClr val="black"/>
                </a:solidFill>
                <a:latin typeface="Monotype Corsiva" panose="03010101010201010101" pitchFamily="66" charset="0"/>
              </a:rPr>
              <a:t>2</a:t>
            </a:r>
            <a:r>
              <a:rPr lang="uk-UA" sz="2800" dirty="0" smtClean="0">
                <a:solidFill>
                  <a:prstClr val="black"/>
                </a:solidFill>
                <a:latin typeface="Monotype Corsiva" panose="03010101010201010101" pitchFamily="66" charset="0"/>
              </a:rPr>
              <a:t>О</a:t>
            </a:r>
            <a:r>
              <a:rPr lang="uk-UA" dirty="0" smtClean="0">
                <a:solidFill>
                  <a:prstClr val="black"/>
                </a:solidFill>
                <a:latin typeface="Monotype Corsiva" panose="03010101010201010101" pitchFamily="66" charset="0"/>
              </a:rPr>
              <a:t>5</a:t>
            </a:r>
            <a:r>
              <a:rPr lang="uk-UA" sz="2800" dirty="0" smtClean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) </a:t>
            </a:r>
            <a:r>
              <a:rPr lang="uk-UA" sz="2800" dirty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= </a:t>
            </a:r>
            <a:r>
              <a:rPr lang="uk-UA" sz="2800" dirty="0" smtClean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0,25 </a:t>
            </a:r>
            <a:r>
              <a:rPr lang="uk-UA" sz="2800" dirty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моль </a:t>
            </a:r>
            <a:r>
              <a:rPr lang="uk-UA" sz="2800" dirty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  <a:cs typeface="Cambria Math" panose="02040503050406030204" pitchFamily="18" charset="0"/>
              </a:rPr>
              <a:t>⋅</a:t>
            </a:r>
            <a:r>
              <a:rPr lang="uk-UA" sz="2800" dirty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6,02 </a:t>
            </a:r>
            <a:r>
              <a:rPr lang="uk-UA" sz="2800" dirty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  <a:cs typeface="Cambria Math" panose="02040503050406030204" pitchFamily="18" charset="0"/>
              </a:rPr>
              <a:t>⋅</a:t>
            </a:r>
            <a:r>
              <a:rPr lang="uk-UA" sz="2800" dirty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10</a:t>
            </a:r>
            <a:r>
              <a:rPr lang="uk-UA" sz="2800" baseline="30000" dirty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23</a:t>
            </a:r>
            <a:r>
              <a:rPr lang="ru-RU" sz="2800" dirty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 </a:t>
            </a:r>
            <a:r>
              <a:rPr lang="uk-UA" sz="2800" dirty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моль</a:t>
            </a:r>
            <a:r>
              <a:rPr lang="uk-UA" sz="2800" baseline="30000" dirty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−1 </a:t>
            </a:r>
            <a:r>
              <a:rPr lang="uk-UA" sz="2800" dirty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= </a:t>
            </a:r>
            <a:r>
              <a:rPr lang="uk-UA" sz="2800" dirty="0" smtClean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1,505</a:t>
            </a:r>
            <a:r>
              <a:rPr lang="uk-UA" sz="2800" dirty="0" smtClean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  <a:cs typeface="Cambria Math" panose="02040503050406030204" pitchFamily="18" charset="0"/>
              </a:rPr>
              <a:t> </a:t>
            </a:r>
            <a:r>
              <a:rPr lang="uk-UA" sz="2800" dirty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  <a:cs typeface="Cambria Math" panose="02040503050406030204" pitchFamily="18" charset="0"/>
              </a:rPr>
              <a:t>⋅</a:t>
            </a:r>
            <a:r>
              <a:rPr lang="uk-UA" sz="2800" dirty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 </a:t>
            </a:r>
            <a:r>
              <a:rPr lang="uk-UA" sz="2800" dirty="0" smtClean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10</a:t>
            </a:r>
            <a:r>
              <a:rPr lang="uk-UA" sz="2800" baseline="30000" dirty="0" smtClean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23</a:t>
            </a:r>
            <a:endParaRPr lang="uk-UA" sz="2800" dirty="0" smtClean="0">
              <a:solidFill>
                <a:srgbClr val="000000"/>
              </a:solidFill>
              <a:latin typeface="Monotype Corsiva" panose="03010101010201010101" pitchFamily="66" charset="0"/>
              <a:ea typeface="Calibri" panose="020F0502020204030204" pitchFamily="34" charset="0"/>
            </a:endParaRPr>
          </a:p>
          <a:p>
            <a:r>
              <a:rPr lang="uk-UA" sz="2800" dirty="0" smtClean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2</a:t>
            </a:r>
            <a:r>
              <a:rPr lang="uk-UA" sz="2800" dirty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. </a:t>
            </a:r>
            <a:r>
              <a:rPr lang="uk-UA" sz="2000" dirty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В одній </a:t>
            </a:r>
            <a:r>
              <a:rPr lang="uk-UA" sz="2000" dirty="0" smtClean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формульній одиниці  Р</a:t>
            </a:r>
            <a:r>
              <a:rPr lang="uk-UA" sz="1400" dirty="0" smtClean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2</a:t>
            </a:r>
            <a:r>
              <a:rPr lang="uk-UA" sz="2000" dirty="0" smtClean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О</a:t>
            </a:r>
            <a:r>
              <a:rPr lang="uk-UA" sz="1400" dirty="0" smtClean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5</a:t>
            </a:r>
            <a:r>
              <a:rPr lang="uk-UA" sz="2000" dirty="0" smtClean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міститься два атоми Фосфору </a:t>
            </a:r>
            <a:r>
              <a:rPr lang="uk-UA" sz="2000" dirty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і </a:t>
            </a:r>
            <a:endParaRPr lang="uk-UA" sz="2000" dirty="0" smtClean="0">
              <a:solidFill>
                <a:srgbClr val="000000"/>
              </a:solidFill>
              <a:latin typeface="Monotype Corsiva" panose="03010101010201010101" pitchFamily="66" charset="0"/>
              <a:ea typeface="Calibri" panose="020F0502020204030204" pitchFamily="34" charset="0"/>
            </a:endParaRPr>
          </a:p>
          <a:p>
            <a:r>
              <a:rPr lang="uk-UA" sz="2000" dirty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 </a:t>
            </a:r>
            <a:r>
              <a:rPr lang="uk-UA" sz="2000" dirty="0" smtClean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     п</a:t>
            </a:r>
            <a:r>
              <a:rPr lang="en-US" sz="2000" dirty="0" smtClean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’</a:t>
            </a:r>
            <a:r>
              <a:rPr lang="uk-UA" sz="2000" dirty="0" smtClean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ять атомів </a:t>
            </a:r>
            <a:r>
              <a:rPr lang="uk-UA" sz="2000" dirty="0" err="1" smtClean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Оксигену</a:t>
            </a:r>
            <a:r>
              <a:rPr lang="uk-UA" sz="2000" dirty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. Отже, в </a:t>
            </a:r>
            <a:r>
              <a:rPr lang="uk-UA" sz="2000" dirty="0" smtClean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0,25 </a:t>
            </a:r>
            <a:r>
              <a:rPr lang="uk-UA" sz="2000" dirty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молях води </a:t>
            </a:r>
            <a:r>
              <a:rPr lang="uk-UA" sz="2000" dirty="0" smtClean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міститься:</a:t>
            </a:r>
          </a:p>
          <a:p>
            <a:r>
              <a:rPr lang="uk-UA" sz="2000" dirty="0" smtClean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            2 ⋅0,25 = 0,5 </a:t>
            </a:r>
            <a:r>
              <a:rPr lang="uk-UA" sz="2000" dirty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моль атомів </a:t>
            </a:r>
            <a:r>
              <a:rPr lang="uk-UA" sz="2000" dirty="0" smtClean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Р </a:t>
            </a:r>
            <a:r>
              <a:rPr lang="uk-UA" sz="2000" dirty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і </a:t>
            </a:r>
            <a:r>
              <a:rPr lang="uk-UA" sz="2000" dirty="0" smtClean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5 ⋅0,25 = 1,25 </a:t>
            </a:r>
            <a:r>
              <a:rPr lang="uk-UA" sz="2000" dirty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моль атомів О</a:t>
            </a:r>
            <a:r>
              <a:rPr lang="uk-UA" sz="2000" dirty="0" smtClean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. </a:t>
            </a:r>
          </a:p>
          <a:p>
            <a:r>
              <a:rPr lang="uk-UA" sz="2800" dirty="0" smtClean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   N (Р) </a:t>
            </a:r>
            <a:r>
              <a:rPr lang="uk-UA" sz="2800" dirty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= </a:t>
            </a:r>
            <a:r>
              <a:rPr lang="uk-UA" sz="2800" dirty="0" smtClean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0,5 моль </a:t>
            </a:r>
            <a:r>
              <a:rPr lang="uk-UA" sz="2800" dirty="0" smtClean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  <a:cs typeface="Cambria Math" panose="02040503050406030204" pitchFamily="18" charset="0"/>
              </a:rPr>
              <a:t>⋅</a:t>
            </a:r>
            <a:r>
              <a:rPr lang="uk-UA" sz="2800" dirty="0" smtClean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6,02 </a:t>
            </a:r>
            <a:r>
              <a:rPr lang="uk-UA" sz="2800" dirty="0" smtClean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  <a:cs typeface="Cambria Math" panose="02040503050406030204" pitchFamily="18" charset="0"/>
              </a:rPr>
              <a:t>⋅</a:t>
            </a:r>
            <a:r>
              <a:rPr lang="uk-UA" sz="2800" dirty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10</a:t>
            </a:r>
            <a:r>
              <a:rPr lang="uk-UA" sz="2800" baseline="30000" dirty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23</a:t>
            </a:r>
            <a:r>
              <a:rPr lang="ru-RU" sz="2800" dirty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 </a:t>
            </a:r>
            <a:r>
              <a:rPr lang="uk-UA" sz="2800" dirty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моль</a:t>
            </a:r>
            <a:r>
              <a:rPr lang="uk-UA" sz="2800" baseline="30000" dirty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−1 </a:t>
            </a:r>
            <a:r>
              <a:rPr lang="uk-UA" sz="2800" dirty="0" smtClean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= 3,01</a:t>
            </a:r>
            <a:r>
              <a:rPr lang="uk-UA" sz="2800" dirty="0" smtClean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  <a:cs typeface="Cambria Math" panose="02040503050406030204" pitchFamily="18" charset="0"/>
              </a:rPr>
              <a:t> </a:t>
            </a:r>
            <a:r>
              <a:rPr lang="uk-UA" sz="2800" dirty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  <a:cs typeface="Cambria Math" panose="02040503050406030204" pitchFamily="18" charset="0"/>
              </a:rPr>
              <a:t>⋅</a:t>
            </a:r>
            <a:r>
              <a:rPr lang="uk-UA" sz="2800" dirty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 </a:t>
            </a:r>
            <a:r>
              <a:rPr lang="uk-UA" sz="2800" dirty="0" smtClean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10</a:t>
            </a:r>
            <a:r>
              <a:rPr lang="uk-UA" sz="2800" baseline="30000" dirty="0" smtClean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23</a:t>
            </a:r>
            <a:endParaRPr lang="uk-UA" sz="2800" dirty="0">
              <a:solidFill>
                <a:srgbClr val="000000"/>
              </a:solidFill>
              <a:latin typeface="Monotype Corsiva" panose="03010101010201010101" pitchFamily="66" charset="0"/>
              <a:ea typeface="Calibri" panose="020F0502020204030204" pitchFamily="34" charset="0"/>
            </a:endParaRPr>
          </a:p>
          <a:p>
            <a:pPr lvl="0"/>
            <a:r>
              <a:rPr lang="uk-UA" sz="2800" dirty="0" smtClean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   N (О) </a:t>
            </a:r>
            <a:r>
              <a:rPr lang="uk-UA" sz="2800" dirty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= </a:t>
            </a:r>
            <a:r>
              <a:rPr lang="uk-UA" sz="2800" dirty="0" smtClean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1,25 </a:t>
            </a:r>
            <a:r>
              <a:rPr lang="uk-UA" sz="2800" dirty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моль </a:t>
            </a:r>
            <a:r>
              <a:rPr lang="uk-UA" sz="2800" dirty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  <a:cs typeface="Cambria Math" panose="02040503050406030204" pitchFamily="18" charset="0"/>
              </a:rPr>
              <a:t>⋅</a:t>
            </a:r>
            <a:r>
              <a:rPr lang="uk-UA" sz="2800" dirty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6,02 </a:t>
            </a:r>
            <a:r>
              <a:rPr lang="uk-UA" sz="2800" dirty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  <a:cs typeface="Cambria Math" panose="02040503050406030204" pitchFamily="18" charset="0"/>
              </a:rPr>
              <a:t>⋅</a:t>
            </a:r>
            <a:r>
              <a:rPr lang="uk-UA" sz="2800" dirty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10</a:t>
            </a:r>
            <a:r>
              <a:rPr lang="uk-UA" sz="2800" baseline="30000" dirty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23</a:t>
            </a:r>
            <a:r>
              <a:rPr lang="ru-RU" sz="2800" dirty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 </a:t>
            </a:r>
            <a:r>
              <a:rPr lang="uk-UA" sz="2800" dirty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моль</a:t>
            </a:r>
            <a:r>
              <a:rPr lang="uk-UA" sz="2800" baseline="30000" dirty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−1 </a:t>
            </a:r>
            <a:r>
              <a:rPr lang="uk-UA" sz="2800" dirty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= </a:t>
            </a:r>
            <a:r>
              <a:rPr lang="uk-UA" sz="2800" dirty="0" smtClean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7,525</a:t>
            </a:r>
            <a:r>
              <a:rPr lang="uk-UA" sz="2800" dirty="0" smtClean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  <a:cs typeface="Cambria Math" panose="02040503050406030204" pitchFamily="18" charset="0"/>
              </a:rPr>
              <a:t> </a:t>
            </a:r>
            <a:r>
              <a:rPr lang="uk-UA" sz="2800" dirty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  <a:cs typeface="Cambria Math" panose="02040503050406030204" pitchFamily="18" charset="0"/>
              </a:rPr>
              <a:t>⋅</a:t>
            </a:r>
            <a:r>
              <a:rPr lang="uk-UA" sz="2800" dirty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 </a:t>
            </a:r>
            <a:r>
              <a:rPr lang="uk-UA" sz="2800" dirty="0" smtClean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10</a:t>
            </a:r>
            <a:r>
              <a:rPr lang="uk-UA" sz="2800" baseline="30000" dirty="0" smtClean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23</a:t>
            </a:r>
          </a:p>
          <a:p>
            <a:pPr lvl="0"/>
            <a:endParaRPr lang="uk-UA" sz="2800" dirty="0" smtClean="0">
              <a:solidFill>
                <a:srgbClr val="000000"/>
              </a:solidFill>
              <a:latin typeface="Monotype Corsiva" panose="03010101010201010101" pitchFamily="66" charset="0"/>
            </a:endParaRPr>
          </a:p>
          <a:p>
            <a:pPr lvl="0"/>
            <a:r>
              <a:rPr lang="uk-UA" sz="2800" dirty="0" smtClean="0">
                <a:solidFill>
                  <a:srgbClr val="000000"/>
                </a:solidFill>
                <a:latin typeface="Monotype Corsiva" panose="03010101010201010101" pitchFamily="66" charset="0"/>
              </a:rPr>
              <a:t>Відповідь: </a:t>
            </a:r>
            <a:r>
              <a:rPr lang="uk-UA" sz="2800" dirty="0" smtClean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число молекул </a:t>
            </a:r>
            <a:r>
              <a:rPr lang="uk-UA" sz="2800" dirty="0" smtClean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1,505</a:t>
            </a:r>
            <a:r>
              <a:rPr lang="uk-UA" sz="2800" dirty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  <a:cs typeface="Cambria Math" panose="02040503050406030204" pitchFamily="18" charset="0"/>
              </a:rPr>
              <a:t> </a:t>
            </a:r>
            <a:r>
              <a:rPr lang="uk-UA" sz="2800" dirty="0" smtClean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  <a:cs typeface="Cambria Math" panose="02040503050406030204" pitchFamily="18" charset="0"/>
              </a:rPr>
              <a:t>⋅</a:t>
            </a:r>
            <a:r>
              <a:rPr lang="uk-UA" sz="2800" dirty="0" smtClean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10</a:t>
            </a:r>
            <a:r>
              <a:rPr lang="uk-UA" sz="2800" baseline="30000" dirty="0" smtClean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23</a:t>
            </a:r>
            <a:r>
              <a:rPr lang="uk-UA" sz="2800" dirty="0" smtClean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,число </a:t>
            </a:r>
            <a:r>
              <a:rPr lang="uk-UA" sz="2800" dirty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атомів Ф</a:t>
            </a:r>
            <a:r>
              <a:rPr lang="uk-UA" sz="2800" dirty="0" smtClean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осфору </a:t>
            </a:r>
            <a:r>
              <a:rPr lang="uk-UA" sz="2800" dirty="0" smtClean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3,01</a:t>
            </a:r>
            <a:r>
              <a:rPr lang="uk-UA" sz="2800" dirty="0" smtClean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  <a:cs typeface="Cambria Math" panose="02040503050406030204" pitchFamily="18" charset="0"/>
              </a:rPr>
              <a:t> </a:t>
            </a:r>
            <a:r>
              <a:rPr lang="uk-UA" sz="2800" dirty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  <a:cs typeface="Cambria Math" panose="02040503050406030204" pitchFamily="18" charset="0"/>
              </a:rPr>
              <a:t>⋅</a:t>
            </a:r>
            <a:r>
              <a:rPr lang="uk-UA" sz="2800" dirty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 </a:t>
            </a:r>
            <a:r>
              <a:rPr lang="uk-UA" sz="2800" dirty="0" smtClean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10</a:t>
            </a:r>
            <a:r>
              <a:rPr lang="uk-UA" sz="2800" baseline="30000" dirty="0" smtClean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23 </a:t>
            </a:r>
            <a:r>
              <a:rPr lang="uk-UA" sz="2800" dirty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,</a:t>
            </a:r>
            <a:r>
              <a:rPr lang="uk-UA" sz="2800" dirty="0" smtClean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число </a:t>
            </a:r>
            <a:r>
              <a:rPr lang="uk-UA" sz="2800" dirty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атомів </a:t>
            </a:r>
            <a:r>
              <a:rPr lang="uk-UA" sz="2800" dirty="0" err="1" smtClean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Оксигену</a:t>
            </a:r>
            <a:r>
              <a:rPr lang="uk-UA" sz="2800" dirty="0" smtClean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2800" dirty="0" smtClean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7,525</a:t>
            </a:r>
            <a:r>
              <a:rPr lang="uk-UA" sz="2800" dirty="0" smtClean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  <a:cs typeface="Cambria Math" panose="02040503050406030204" pitchFamily="18" charset="0"/>
              </a:rPr>
              <a:t> </a:t>
            </a:r>
            <a:r>
              <a:rPr lang="uk-UA" sz="2800" dirty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  <a:cs typeface="Cambria Math" panose="02040503050406030204" pitchFamily="18" charset="0"/>
              </a:rPr>
              <a:t>⋅</a:t>
            </a:r>
            <a:r>
              <a:rPr lang="uk-UA" sz="2800" dirty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 10</a:t>
            </a:r>
            <a:r>
              <a:rPr lang="uk-UA" sz="2800" baseline="30000" dirty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23 </a:t>
            </a:r>
            <a:endParaRPr lang="uk-UA" sz="2800" dirty="0">
              <a:solidFill>
                <a:srgbClr val="000000"/>
              </a:solidFill>
              <a:latin typeface="Monotype Corsiva" panose="03010101010201010101" pitchFamily="66" charset="0"/>
              <a:ea typeface="Calibri" panose="020F0502020204030204" pitchFamily="34" charset="0"/>
            </a:endParaRPr>
          </a:p>
          <a:p>
            <a:pPr lvl="0"/>
            <a:endParaRPr lang="uk-UA" sz="2800" dirty="0">
              <a:solidFill>
                <a:srgbClr val="000000"/>
              </a:solidFill>
              <a:latin typeface="Monotype Corsiva" panose="03010101010201010101" pitchFamily="66" charset="0"/>
              <a:ea typeface="Calibri" panose="020F0502020204030204" pitchFamily="34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ru-RU" sz="2800" dirty="0">
              <a:latin typeface="Monotype Corsiva" panose="03010101010201010101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sz="2800" dirty="0">
              <a:latin typeface="Monotype Corsiva" panose="03010101010201010101" pitchFamily="66" charset="0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54562" y="6568068"/>
            <a:ext cx="1537438" cy="2899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892221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6" grpId="0"/>
      <p:bldP spid="9" grpId="0"/>
      <p:bldP spid="1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2"/>
          <a:srcRect l="7987" t="16850" r="57419" b="6005"/>
          <a:stretch/>
        </p:blipFill>
        <p:spPr>
          <a:xfrm>
            <a:off x="213732" y="3843258"/>
            <a:ext cx="1781652" cy="3014742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3732" y="0"/>
            <a:ext cx="10515600" cy="1325563"/>
          </a:xfrm>
        </p:spPr>
        <p:txBody>
          <a:bodyPr>
            <a:normAutofit/>
          </a:bodyPr>
          <a:lstStyle/>
          <a:p>
            <a:r>
              <a:rPr lang="ru-RU" sz="3600" dirty="0" err="1" smtClean="0">
                <a:solidFill>
                  <a:schemeClr val="accent1">
                    <a:lumMod val="75000"/>
                  </a:schemeClr>
                </a:solidFill>
                <a:latin typeface="Monotype Corsiva" panose="03010101010201010101" pitchFamily="66" charset="0"/>
              </a:rPr>
              <a:t>Майже</a:t>
            </a:r>
            <a:r>
              <a:rPr lang="ru-RU" sz="3600" dirty="0" smtClean="0">
                <a:solidFill>
                  <a:schemeClr val="accent1">
                    <a:lumMod val="75000"/>
                  </a:schemeClr>
                </a:solidFill>
                <a:latin typeface="Monotype Corsiva" panose="03010101010201010101" pitchFamily="66" charset="0"/>
              </a:rPr>
              <a:t> все, </a:t>
            </a:r>
            <a:r>
              <a:rPr lang="ru-RU" sz="3600" dirty="0" err="1" smtClean="0">
                <a:solidFill>
                  <a:schemeClr val="accent1">
                    <a:lumMod val="75000"/>
                  </a:schemeClr>
                </a:solidFill>
                <a:latin typeface="Monotype Corsiva" panose="03010101010201010101" pitchFamily="66" charset="0"/>
              </a:rPr>
              <a:t>що</a:t>
            </a:r>
            <a:r>
              <a:rPr lang="ru-RU" sz="3600" dirty="0" smtClean="0">
                <a:solidFill>
                  <a:schemeClr val="accent1">
                    <a:lumMod val="75000"/>
                  </a:schemeClr>
                </a:solidFill>
                <a:latin typeface="Monotype Corsiva" panose="03010101010201010101" pitchFamily="66" charset="0"/>
              </a:rPr>
              <a:t> </a:t>
            </a:r>
            <a:r>
              <a:rPr lang="ru-RU" sz="3600" dirty="0" err="1" smtClean="0">
                <a:solidFill>
                  <a:schemeClr val="accent1">
                    <a:lumMod val="75000"/>
                  </a:schemeClr>
                </a:solidFill>
                <a:latin typeface="Monotype Corsiva" panose="03010101010201010101" pitchFamily="66" charset="0"/>
              </a:rPr>
              <a:t>оточує</a:t>
            </a:r>
            <a:r>
              <a:rPr lang="ru-RU" sz="3600" dirty="0" smtClean="0">
                <a:solidFill>
                  <a:schemeClr val="accent1">
                    <a:lumMod val="75000"/>
                  </a:schemeClr>
                </a:solidFill>
                <a:latin typeface="Monotype Corsiva" panose="03010101010201010101" pitchFamily="66" charset="0"/>
              </a:rPr>
              <a:t> </a:t>
            </a:r>
            <a:r>
              <a:rPr lang="ru-RU" sz="3600" dirty="0" err="1" smtClean="0">
                <a:solidFill>
                  <a:schemeClr val="accent1">
                    <a:lumMod val="75000"/>
                  </a:schemeClr>
                </a:solidFill>
                <a:latin typeface="Monotype Corsiva" panose="03010101010201010101" pitchFamily="66" charset="0"/>
              </a:rPr>
              <a:t>людину</a:t>
            </a:r>
            <a:r>
              <a:rPr lang="ru-RU" sz="3600" dirty="0" smtClean="0">
                <a:solidFill>
                  <a:schemeClr val="accent1">
                    <a:lumMod val="75000"/>
                  </a:schemeClr>
                </a:solidFill>
                <a:latin typeface="Monotype Corsiva" panose="03010101010201010101" pitchFamily="66" charset="0"/>
              </a:rPr>
              <a:t>, </a:t>
            </a:r>
            <a:r>
              <a:rPr lang="ru-RU" sz="3600" dirty="0" err="1" smtClean="0">
                <a:solidFill>
                  <a:schemeClr val="accent1">
                    <a:lumMod val="75000"/>
                  </a:schemeClr>
                </a:solidFill>
                <a:latin typeface="Monotype Corsiva" panose="03010101010201010101" pitchFamily="66" charset="0"/>
              </a:rPr>
              <a:t>можна</a:t>
            </a:r>
            <a:r>
              <a:rPr lang="ru-RU" sz="3600" dirty="0" smtClean="0">
                <a:solidFill>
                  <a:schemeClr val="accent1">
                    <a:lumMod val="75000"/>
                  </a:schemeClr>
                </a:solidFill>
                <a:latin typeface="Monotype Corsiva" panose="03010101010201010101" pitchFamily="66" charset="0"/>
              </a:rPr>
              <a:t> </a:t>
            </a:r>
            <a:r>
              <a:rPr lang="ru-RU" sz="3600" dirty="0" err="1" smtClean="0">
                <a:solidFill>
                  <a:schemeClr val="accent1">
                    <a:lumMod val="75000"/>
                  </a:schemeClr>
                </a:solidFill>
                <a:latin typeface="Monotype Corsiva" panose="03010101010201010101" pitchFamily="66" charset="0"/>
              </a:rPr>
              <a:t>описати</a:t>
            </a:r>
            <a:r>
              <a:rPr lang="ru-RU" sz="3600" dirty="0" smtClean="0">
                <a:solidFill>
                  <a:schemeClr val="accent1">
                    <a:lumMod val="75000"/>
                  </a:schemeClr>
                </a:solidFill>
                <a:latin typeface="Monotype Corsiva" panose="03010101010201010101" pitchFamily="66" charset="0"/>
              </a:rPr>
              <a:t> </a:t>
            </a:r>
            <a:r>
              <a:rPr lang="ru-RU" sz="3600" dirty="0" err="1" smtClean="0">
                <a:solidFill>
                  <a:schemeClr val="accent1">
                    <a:lumMod val="75000"/>
                  </a:schemeClr>
                </a:solidFill>
                <a:latin typeface="Monotype Corsiva" panose="03010101010201010101" pitchFamily="66" charset="0"/>
              </a:rPr>
              <a:t>кількісними</a:t>
            </a:r>
            <a:r>
              <a:rPr lang="ru-RU" sz="3600" dirty="0" smtClean="0">
                <a:solidFill>
                  <a:schemeClr val="accent1">
                    <a:lumMod val="75000"/>
                  </a:schemeClr>
                </a:solidFill>
                <a:latin typeface="Monotype Corsiva" panose="03010101010201010101" pitchFamily="66" charset="0"/>
              </a:rPr>
              <a:t> характеристиками</a:t>
            </a:r>
            <a:endParaRPr lang="ru-RU" sz="3600" dirty="0">
              <a:solidFill>
                <a:schemeClr val="accent1">
                  <a:lumMod val="75000"/>
                </a:schemeClr>
              </a:solidFill>
              <a:latin typeface="Monotype Corsiva" panose="03010101010201010101" pitchFamily="66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54562" y="6568068"/>
            <a:ext cx="1537438" cy="289932"/>
          </a:xfrm>
          <a:prstGeom prst="rect">
            <a:avLst/>
          </a:prstGeom>
        </p:spPr>
      </p:pic>
      <p:grpSp>
        <p:nvGrpSpPr>
          <p:cNvPr id="13" name="Группа 12"/>
          <p:cNvGrpSpPr/>
          <p:nvPr/>
        </p:nvGrpSpPr>
        <p:grpSpPr>
          <a:xfrm>
            <a:off x="7823831" y="1073180"/>
            <a:ext cx="4415883" cy="5123136"/>
            <a:chOff x="7823831" y="1073180"/>
            <a:chExt cx="4415883" cy="5123136"/>
          </a:xfrm>
        </p:grpSpPr>
        <p:pic>
          <p:nvPicPr>
            <p:cNvPr id="4" name="Рисунок 3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331355" y="1073180"/>
              <a:ext cx="3303432" cy="3890453"/>
            </a:xfrm>
            <a:prstGeom prst="rect">
              <a:avLst/>
            </a:prstGeom>
          </p:spPr>
        </p:pic>
        <p:sp>
          <p:nvSpPr>
            <p:cNvPr id="6" name="Прямоугольник 5"/>
            <p:cNvSpPr/>
            <p:nvPr/>
          </p:nvSpPr>
          <p:spPr>
            <a:xfrm>
              <a:off x="7823831" y="4995987"/>
              <a:ext cx="4415883" cy="120032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uk-UA" sz="2400" dirty="0" smtClean="0">
                  <a:solidFill>
                    <a:srgbClr val="000000"/>
                  </a:solidFill>
                  <a:latin typeface="Monotype Corsiva" panose="03010101010201010101" pitchFamily="66" charset="0"/>
                  <a:ea typeface="Calibri" panose="020F0502020204030204" pitchFamily="34" charset="0"/>
                </a:rPr>
                <a:t>Коли </a:t>
              </a:r>
              <a:r>
                <a:rPr lang="uk-UA" sz="2400" dirty="0">
                  <a:solidFill>
                    <a:srgbClr val="000000"/>
                  </a:solidFill>
                  <a:latin typeface="Monotype Corsiva" panose="03010101010201010101" pitchFamily="66" charset="0"/>
                  <a:ea typeface="Calibri" panose="020F0502020204030204" pitchFamily="34" charset="0"/>
                </a:rPr>
                <a:t>ми витрачаємо воду, </a:t>
              </a:r>
              <a:endParaRPr lang="uk-UA" sz="2400" dirty="0" smtClean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endParaRPr>
            </a:p>
            <a:p>
              <a:pPr algn="ctr"/>
              <a:r>
                <a:rPr lang="uk-UA" sz="2400" dirty="0" smtClean="0">
                  <a:solidFill>
                    <a:srgbClr val="000000"/>
                  </a:solidFill>
                  <a:latin typeface="Monotype Corsiva" panose="03010101010201010101" pitchFamily="66" charset="0"/>
                  <a:ea typeface="Calibri" panose="020F0502020204030204" pitchFamily="34" charset="0"/>
                </a:rPr>
                <a:t>ми </a:t>
              </a:r>
              <a:r>
                <a:rPr lang="uk-UA" sz="2400" dirty="0">
                  <a:solidFill>
                    <a:srgbClr val="000000"/>
                  </a:solidFill>
                  <a:latin typeface="Monotype Corsiva" panose="03010101010201010101" pitchFamily="66" charset="0"/>
                  <a:ea typeface="Calibri" panose="020F0502020204030204" pitchFamily="34" charset="0"/>
                </a:rPr>
                <a:t>вираховуємо, </a:t>
              </a:r>
              <a:endParaRPr lang="uk-UA" sz="2400" dirty="0" smtClean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endParaRPr>
            </a:p>
            <a:p>
              <a:pPr algn="ctr"/>
              <a:r>
                <a:rPr lang="uk-UA" sz="2400" dirty="0" smtClean="0">
                  <a:solidFill>
                    <a:srgbClr val="000000"/>
                  </a:solidFill>
                  <a:latin typeface="Monotype Corsiva" panose="03010101010201010101" pitchFamily="66" charset="0"/>
                  <a:ea typeface="Calibri" panose="020F0502020204030204" pitchFamily="34" charset="0"/>
                </a:rPr>
                <a:t>скільки </a:t>
              </a:r>
              <a:r>
                <a:rPr lang="uk-UA" sz="2400" dirty="0">
                  <a:solidFill>
                    <a:srgbClr val="000000"/>
                  </a:solidFill>
                  <a:latin typeface="Monotype Corsiva" panose="03010101010201010101" pitchFamily="66" charset="0"/>
                  <a:ea typeface="Calibri" panose="020F0502020204030204" pitchFamily="34" charset="0"/>
                </a:rPr>
                <a:t>літрів її витекло з крану</a:t>
              </a:r>
              <a:endParaRPr lang="ru-RU" sz="2400" dirty="0">
                <a:latin typeface="Monotype Corsiva" panose="03010101010201010101" pitchFamily="66" charset="0"/>
              </a:endParaRPr>
            </a:p>
          </p:txBody>
        </p:sp>
      </p:grpSp>
      <p:grpSp>
        <p:nvGrpSpPr>
          <p:cNvPr id="14" name="Группа 13"/>
          <p:cNvGrpSpPr/>
          <p:nvPr/>
        </p:nvGrpSpPr>
        <p:grpSpPr>
          <a:xfrm>
            <a:off x="2832657" y="1189269"/>
            <a:ext cx="5368109" cy="4722072"/>
            <a:chOff x="2832657" y="1189269"/>
            <a:chExt cx="5368109" cy="4722072"/>
          </a:xfrm>
        </p:grpSpPr>
        <p:sp>
          <p:nvSpPr>
            <p:cNvPr id="8" name="Прямоугольник 7"/>
            <p:cNvSpPr/>
            <p:nvPr/>
          </p:nvSpPr>
          <p:spPr>
            <a:xfrm>
              <a:off x="2832657" y="5080344"/>
              <a:ext cx="5277750" cy="8309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uk-UA" sz="2400" dirty="0">
                  <a:solidFill>
                    <a:srgbClr val="000000"/>
                  </a:solidFill>
                  <a:latin typeface="Monotype Corsiva" panose="03010101010201010101" pitchFamily="66" charset="0"/>
                  <a:ea typeface="Calibri" panose="020F0502020204030204" pitchFamily="34" charset="0"/>
                </a:rPr>
                <a:t>Купуючи </a:t>
              </a:r>
              <a:r>
                <a:rPr lang="uk-UA" sz="2400" dirty="0" smtClean="0">
                  <a:solidFill>
                    <a:srgbClr val="000000"/>
                  </a:solidFill>
                  <a:latin typeface="Monotype Corsiva" panose="03010101010201010101" pitchFamily="66" charset="0"/>
                  <a:ea typeface="Calibri" panose="020F0502020204030204" pitchFamily="34" charset="0"/>
                </a:rPr>
                <a:t>борошно, </a:t>
              </a:r>
              <a:r>
                <a:rPr lang="uk-UA" sz="2400" dirty="0">
                  <a:solidFill>
                    <a:srgbClr val="000000"/>
                  </a:solidFill>
                  <a:latin typeface="Monotype Corsiva" panose="03010101010201010101" pitchFamily="66" charset="0"/>
                  <a:ea typeface="Calibri" panose="020F0502020204030204" pitchFamily="34" charset="0"/>
                </a:rPr>
                <a:t>ми кажемо продавцеві, </a:t>
              </a:r>
              <a:endParaRPr lang="uk-UA" sz="2400" dirty="0" smtClean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endParaRPr>
            </a:p>
            <a:p>
              <a:pPr algn="ctr"/>
              <a:r>
                <a:rPr lang="uk-UA" sz="2400" dirty="0" smtClean="0">
                  <a:solidFill>
                    <a:srgbClr val="000000"/>
                  </a:solidFill>
                  <a:latin typeface="Monotype Corsiva" panose="03010101010201010101" pitchFamily="66" charset="0"/>
                  <a:ea typeface="Calibri" panose="020F0502020204030204" pitchFamily="34" charset="0"/>
                </a:rPr>
                <a:t>скільки </a:t>
              </a:r>
              <a:r>
                <a:rPr lang="uk-UA" sz="2400" dirty="0">
                  <a:solidFill>
                    <a:srgbClr val="000000"/>
                  </a:solidFill>
                  <a:latin typeface="Monotype Corsiva" panose="03010101010201010101" pitchFamily="66" charset="0"/>
                  <a:ea typeface="Calibri" panose="020F0502020204030204" pitchFamily="34" charset="0"/>
                </a:rPr>
                <a:t>грамів нам </a:t>
              </a:r>
              <a:r>
                <a:rPr lang="uk-UA" sz="2400" dirty="0" smtClean="0">
                  <a:solidFill>
                    <a:srgbClr val="000000"/>
                  </a:solidFill>
                  <a:latin typeface="Monotype Corsiva" panose="03010101010201010101" pitchFamily="66" charset="0"/>
                  <a:ea typeface="Calibri" panose="020F0502020204030204" pitchFamily="34" charset="0"/>
                </a:rPr>
                <a:t>відважити</a:t>
              </a:r>
              <a:endParaRPr lang="ru-RU" sz="2400" dirty="0">
                <a:latin typeface="Monotype Corsiva" panose="03010101010201010101" pitchFamily="66" charset="0"/>
              </a:endParaRPr>
            </a:p>
          </p:txBody>
        </p:sp>
        <p:pic>
          <p:nvPicPr>
            <p:cNvPr id="9" name="Рисунок 8"/>
            <p:cNvPicPr>
              <a:picLocks noChangeAspect="1"/>
            </p:cNvPicPr>
            <p:nvPr/>
          </p:nvPicPr>
          <p:blipFill rotWithShape="1">
            <a:blip r:embed="rId5"/>
            <a:srcRect r="12322"/>
            <a:stretch/>
          </p:blipFill>
          <p:spPr>
            <a:xfrm>
              <a:off x="4449179" y="1189269"/>
              <a:ext cx="3751587" cy="3891075"/>
            </a:xfrm>
            <a:prstGeom prst="rect">
              <a:avLst/>
            </a:prstGeom>
          </p:spPr>
        </p:pic>
      </p:grpSp>
      <p:sp>
        <p:nvSpPr>
          <p:cNvPr id="11" name="Выноска-облако 10"/>
          <p:cNvSpPr/>
          <p:nvPr/>
        </p:nvSpPr>
        <p:spPr>
          <a:xfrm>
            <a:off x="485011" y="1189269"/>
            <a:ext cx="4376921" cy="2653989"/>
          </a:xfrm>
          <a:prstGeom prst="cloudCallout">
            <a:avLst>
              <a:gd name="adj1" fmla="val -25688"/>
              <a:gd name="adj2" fmla="val 59782"/>
            </a:avLst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3200" dirty="0" smtClean="0">
                <a:solidFill>
                  <a:schemeClr val="accent1">
                    <a:lumMod val="75000"/>
                  </a:schemeClr>
                </a:solidFill>
                <a:latin typeface="Monotype Corsiva" panose="03010101010201010101" pitchFamily="66" charset="0"/>
              </a:rPr>
              <a:t>    Як порахувати   </a:t>
            </a:r>
          </a:p>
          <a:p>
            <a:r>
              <a:rPr lang="uk-UA" sz="3200" dirty="0" smtClean="0">
                <a:solidFill>
                  <a:schemeClr val="accent1">
                    <a:lumMod val="75000"/>
                  </a:schemeClr>
                </a:solidFill>
                <a:latin typeface="Monotype Corsiva" panose="03010101010201010101" pitchFamily="66" charset="0"/>
              </a:rPr>
              <a:t>    1 200 тістечок </a:t>
            </a:r>
          </a:p>
          <a:p>
            <a:r>
              <a:rPr lang="uk-UA" sz="3200" dirty="0" smtClean="0">
                <a:solidFill>
                  <a:schemeClr val="accent1">
                    <a:lumMod val="75000"/>
                  </a:schemeClr>
                </a:solidFill>
                <a:latin typeface="Monotype Corsiva" panose="03010101010201010101" pitchFamily="66" charset="0"/>
              </a:rPr>
              <a:t>   для всіх учнів </a:t>
            </a:r>
          </a:p>
          <a:p>
            <a:r>
              <a:rPr lang="uk-UA" sz="3200" dirty="0" smtClean="0">
                <a:solidFill>
                  <a:schemeClr val="accent1">
                    <a:lumMod val="75000"/>
                  </a:schemeClr>
                </a:solidFill>
                <a:latin typeface="Monotype Corsiva" panose="03010101010201010101" pitchFamily="66" charset="0"/>
              </a:rPr>
              <a:t>        школи?</a:t>
            </a:r>
            <a:endParaRPr lang="ru-RU" sz="3200" dirty="0">
              <a:solidFill>
                <a:schemeClr val="accent1">
                  <a:lumMod val="75000"/>
                </a:schemeClr>
              </a:solidFill>
              <a:latin typeface="Monotype Corsiva" panose="030101010102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90310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1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6334" y="218370"/>
            <a:ext cx="4682067" cy="786342"/>
          </a:xfrm>
        </p:spPr>
        <p:txBody>
          <a:bodyPr/>
          <a:lstStyle/>
          <a:p>
            <a:r>
              <a:rPr lang="uk-UA" dirty="0" smtClean="0">
                <a:solidFill>
                  <a:srgbClr val="FF0000"/>
                </a:solidFill>
                <a:latin typeface="Monotype Corsiva" panose="03010101010201010101" pitchFamily="66" charset="0"/>
              </a:rPr>
              <a:t>Підведемо підсумки!</a:t>
            </a:r>
            <a:endParaRPr lang="ru-RU" dirty="0">
              <a:solidFill>
                <a:srgbClr val="FF0000"/>
              </a:solidFill>
              <a:latin typeface="Monotype Corsiva" panose="03010101010201010101" pitchFamily="66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1556" y="1004712"/>
            <a:ext cx="11413066" cy="5678310"/>
          </a:xfrm>
        </p:spPr>
        <p:txBody>
          <a:bodyPr>
            <a:normAutofit fontScale="92500" lnSpcReduction="10000"/>
          </a:bodyPr>
          <a:lstStyle/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</a:pPr>
            <a:r>
              <a:rPr lang="uk-UA" sz="3200" dirty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Кількість речовини – це фізична величина, яка показує, скільки найменших частинок (атомів, молекул, </a:t>
            </a:r>
            <a:r>
              <a:rPr lang="uk-UA" sz="3200" dirty="0" err="1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йонів</a:t>
            </a:r>
            <a:r>
              <a:rPr lang="uk-UA" sz="3200" dirty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) даної речовини міститься у тому чи іншому зразку речовини.</a:t>
            </a:r>
            <a:endParaRPr lang="ru-RU" sz="3200" dirty="0">
              <a:latin typeface="Monotype Corsiva" panose="03010101010201010101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</a:pPr>
            <a:r>
              <a:rPr lang="uk-UA" sz="3200" dirty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Моль – це одиниця кількості речовини, позначається ν </a:t>
            </a:r>
            <a:r>
              <a:rPr lang="uk-UA" sz="3200" dirty="0" smtClean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(ню).</a:t>
            </a:r>
            <a:endParaRPr lang="ru-RU" sz="3200" dirty="0">
              <a:latin typeface="Monotype Corsiva" panose="03010101010201010101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</a:pPr>
            <a:r>
              <a:rPr lang="uk-UA" sz="3200" dirty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1 моль речовини містить 6,02</a:t>
            </a:r>
            <a:r>
              <a:rPr lang="uk-UA" sz="3200" dirty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  <a:cs typeface="Cambria Math" panose="02040503050406030204" pitchFamily="18" charset="0"/>
              </a:rPr>
              <a:t>⋅</a:t>
            </a:r>
            <a:r>
              <a:rPr lang="uk-UA" sz="3200" dirty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10</a:t>
            </a:r>
            <a:r>
              <a:rPr lang="uk-UA" sz="3200" baseline="30000" dirty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23</a:t>
            </a:r>
            <a:r>
              <a:rPr lang="uk-UA" sz="3200" dirty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 частинок – це число </a:t>
            </a:r>
            <a:r>
              <a:rPr lang="uk-UA" sz="3200" dirty="0" err="1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Авогадро</a:t>
            </a:r>
            <a:r>
              <a:rPr lang="uk-UA" sz="3200" dirty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3200" dirty="0">
              <a:latin typeface="Monotype Corsiva" panose="03010101010201010101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</a:pPr>
            <a:r>
              <a:rPr lang="uk-UA" sz="3200" dirty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Якщо відома кількість речовини, то число частинок у ній ми будемо вираховувати за формулою: </a:t>
            </a:r>
            <a:endParaRPr lang="ru-RU" sz="3200" dirty="0">
              <a:latin typeface="Monotype Corsiva" panose="03010101010201010101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uk-UA" sz="3200" dirty="0" smtClean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                                     N </a:t>
            </a:r>
            <a:r>
              <a:rPr lang="uk-UA" sz="3200" dirty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= ν • N</a:t>
            </a:r>
            <a:r>
              <a:rPr lang="uk-UA" sz="3200" baseline="-25000" dirty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А</a:t>
            </a:r>
            <a:r>
              <a:rPr lang="uk-UA" sz="3200" dirty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 , </a:t>
            </a:r>
            <a:endParaRPr lang="uk-UA" sz="3200" dirty="0" smtClean="0">
              <a:solidFill>
                <a:srgbClr val="000000"/>
              </a:solidFill>
              <a:latin typeface="Monotype Corsiva" panose="03010101010201010101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uk-UA" sz="3200" dirty="0" smtClean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де </a:t>
            </a:r>
            <a:r>
              <a:rPr lang="uk-UA" sz="3200" dirty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N – загальне число частинок, ν – кількість речовини і  </a:t>
            </a:r>
            <a:r>
              <a:rPr lang="uk-UA" sz="3200" dirty="0" smtClean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N</a:t>
            </a:r>
            <a:r>
              <a:rPr lang="uk-UA" sz="3200" baseline="-25000" dirty="0" smtClean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А</a:t>
            </a:r>
            <a:r>
              <a:rPr lang="uk-UA" sz="3200" dirty="0" smtClean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200" dirty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– число </a:t>
            </a:r>
            <a:r>
              <a:rPr lang="uk-UA" sz="3200" dirty="0" err="1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Авогадро</a:t>
            </a:r>
            <a:r>
              <a:rPr lang="uk-UA" sz="3200" dirty="0" smtClean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3200" dirty="0">
              <a:latin typeface="Monotype Corsiva" panose="03010101010201010101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54562" y="6568068"/>
            <a:ext cx="1537438" cy="2899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56308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2B1D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115931" y="2242675"/>
            <a:ext cx="6694914" cy="2387600"/>
          </a:xfrm>
        </p:spPr>
        <p:txBody>
          <a:bodyPr>
            <a:noAutofit/>
          </a:bodyPr>
          <a:lstStyle/>
          <a:p>
            <a:r>
              <a:rPr lang="ru-RU" sz="9600" dirty="0" err="1" smtClean="0">
                <a:solidFill>
                  <a:schemeClr val="bg1"/>
                </a:solidFill>
                <a:latin typeface="Monotype Corsiva" panose="03010101010201010101" pitchFamily="66" charset="0"/>
              </a:rPr>
              <a:t>Чи</a:t>
            </a:r>
            <a:r>
              <a:rPr lang="ru-RU" sz="9600" dirty="0" smtClean="0">
                <a:solidFill>
                  <a:schemeClr val="bg1"/>
                </a:solidFill>
                <a:latin typeface="Monotype Corsiva" panose="03010101010201010101" pitchFamily="66" charset="0"/>
              </a:rPr>
              <a:t> </a:t>
            </a:r>
            <a:r>
              <a:rPr lang="ru-RU" sz="9600" dirty="0" err="1" smtClean="0">
                <a:solidFill>
                  <a:schemeClr val="bg1"/>
                </a:solidFill>
                <a:latin typeface="Monotype Corsiva" panose="03010101010201010101" pitchFamily="66" charset="0"/>
              </a:rPr>
              <a:t>маєте</a:t>
            </a:r>
            <a:r>
              <a:rPr lang="ru-RU" sz="9600" dirty="0" smtClean="0">
                <a:solidFill>
                  <a:schemeClr val="bg1"/>
                </a:solidFill>
                <a:latin typeface="Monotype Corsiva" panose="03010101010201010101" pitchFamily="66" charset="0"/>
              </a:rPr>
              <a:t> </a:t>
            </a:r>
            <a:r>
              <a:rPr lang="ru-RU" sz="9600" dirty="0" err="1" smtClean="0">
                <a:solidFill>
                  <a:schemeClr val="bg1"/>
                </a:solidFill>
                <a:latin typeface="Monotype Corsiva" panose="03010101010201010101" pitchFamily="66" charset="0"/>
              </a:rPr>
              <a:t>запитання</a:t>
            </a:r>
            <a:r>
              <a:rPr lang="ru-RU" sz="9600" dirty="0" smtClean="0">
                <a:solidFill>
                  <a:schemeClr val="bg1"/>
                </a:solidFill>
                <a:latin typeface="Monotype Corsiva" panose="03010101010201010101" pitchFamily="66" charset="0"/>
              </a:rPr>
              <a:t>?</a:t>
            </a:r>
            <a:endParaRPr lang="ru-RU" sz="9600" dirty="0">
              <a:solidFill>
                <a:schemeClr val="bg1"/>
              </a:solidFill>
              <a:latin typeface="Monotype Corsiva" panose="03010101010201010101" pitchFamily="66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54562" y="6568068"/>
            <a:ext cx="1537438" cy="28993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22663" y="594814"/>
            <a:ext cx="5683323" cy="5683323"/>
          </a:xfrm>
          <a:prstGeom prst="rect">
            <a:avLst/>
          </a:prstGeom>
          <a:effectLst>
            <a:softEdge rad="127000"/>
          </a:effectLst>
        </p:spPr>
      </p:pic>
    </p:spTree>
    <p:extLst>
      <p:ext uri="{BB962C8B-B14F-4D97-AF65-F5344CB8AC3E}">
        <p14:creationId xmlns:p14="http://schemas.microsoft.com/office/powerpoint/2010/main" val="160908711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43868"/>
          </a:xfrm>
        </p:spPr>
        <p:txBody>
          <a:bodyPr>
            <a:normAutofit/>
          </a:bodyPr>
          <a:lstStyle/>
          <a:p>
            <a:pPr algn="ctr"/>
            <a:r>
              <a:rPr lang="uk-UA" sz="3200" dirty="0" err="1" smtClean="0">
                <a:solidFill>
                  <a:srgbClr val="62B1D8"/>
                </a:solidFill>
                <a:latin typeface="Comic Sans MS" panose="030F0702030302020204" pitchFamily="66" charset="0"/>
              </a:rPr>
              <a:t>Відеоурок</a:t>
            </a:r>
            <a:r>
              <a:rPr lang="uk-UA" sz="3200" dirty="0" smtClean="0">
                <a:solidFill>
                  <a:srgbClr val="62B1D8"/>
                </a:solidFill>
                <a:latin typeface="Comic Sans MS" panose="030F0702030302020204" pitchFamily="66" charset="0"/>
              </a:rPr>
              <a:t> ви можете переглянути за посиланням:</a:t>
            </a:r>
            <a:endParaRPr lang="ru-RU" sz="3200" dirty="0">
              <a:solidFill>
                <a:srgbClr val="62B1D8"/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163473"/>
            <a:ext cx="10515600" cy="4351338"/>
          </a:xfrm>
        </p:spPr>
        <p:txBody>
          <a:bodyPr/>
          <a:lstStyle/>
          <a:p>
            <a:pPr marL="0" indent="0" algn="ctr">
              <a:buNone/>
            </a:pPr>
            <a:r>
              <a:rPr lang="en-US" dirty="0" smtClean="0">
                <a:latin typeface="Comic Sans MS" panose="030F0702030302020204" pitchFamily="66" charset="0"/>
                <a:hlinkClick r:id="rId2"/>
              </a:rPr>
              <a:t>https://www.youtube.com/watch?v=1aR3_F1Q05k&amp;t=722s</a:t>
            </a:r>
            <a:endParaRPr lang="ru-RU" dirty="0">
              <a:latin typeface="Comic Sans MS" panose="030F0702030302020204" pitchFamily="66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54562" y="6568068"/>
            <a:ext cx="1537438" cy="28993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18564" y="2048860"/>
            <a:ext cx="4154871" cy="41548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304812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Рисунок 1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00439" y="857946"/>
            <a:ext cx="5710122" cy="571012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985" y="3806074"/>
            <a:ext cx="1998720" cy="2975077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3732" y="0"/>
            <a:ext cx="10515600" cy="1325563"/>
          </a:xfrm>
        </p:spPr>
        <p:txBody>
          <a:bodyPr>
            <a:normAutofit/>
          </a:bodyPr>
          <a:lstStyle/>
          <a:p>
            <a:r>
              <a:rPr lang="ru-RU" sz="3600" dirty="0" err="1" smtClean="0">
                <a:solidFill>
                  <a:schemeClr val="accent1">
                    <a:lumMod val="75000"/>
                  </a:schemeClr>
                </a:solidFill>
                <a:latin typeface="Monotype Corsiva" panose="03010101010201010101" pitchFamily="66" charset="0"/>
              </a:rPr>
              <a:t>Майже</a:t>
            </a:r>
            <a:r>
              <a:rPr lang="ru-RU" sz="3600" dirty="0" smtClean="0">
                <a:solidFill>
                  <a:schemeClr val="accent1">
                    <a:lumMod val="75000"/>
                  </a:schemeClr>
                </a:solidFill>
                <a:latin typeface="Monotype Corsiva" panose="03010101010201010101" pitchFamily="66" charset="0"/>
              </a:rPr>
              <a:t> все, </a:t>
            </a:r>
            <a:r>
              <a:rPr lang="ru-RU" sz="3600" dirty="0" err="1" smtClean="0">
                <a:solidFill>
                  <a:schemeClr val="accent1">
                    <a:lumMod val="75000"/>
                  </a:schemeClr>
                </a:solidFill>
                <a:latin typeface="Monotype Corsiva" panose="03010101010201010101" pitchFamily="66" charset="0"/>
              </a:rPr>
              <a:t>що</a:t>
            </a:r>
            <a:r>
              <a:rPr lang="ru-RU" sz="3600" dirty="0" smtClean="0">
                <a:solidFill>
                  <a:schemeClr val="accent1">
                    <a:lumMod val="75000"/>
                  </a:schemeClr>
                </a:solidFill>
                <a:latin typeface="Monotype Corsiva" panose="03010101010201010101" pitchFamily="66" charset="0"/>
              </a:rPr>
              <a:t> </a:t>
            </a:r>
            <a:r>
              <a:rPr lang="ru-RU" sz="3600" dirty="0" err="1" smtClean="0">
                <a:solidFill>
                  <a:schemeClr val="accent1">
                    <a:lumMod val="75000"/>
                  </a:schemeClr>
                </a:solidFill>
                <a:latin typeface="Monotype Corsiva" panose="03010101010201010101" pitchFamily="66" charset="0"/>
              </a:rPr>
              <a:t>оточує</a:t>
            </a:r>
            <a:r>
              <a:rPr lang="ru-RU" sz="3600" dirty="0" smtClean="0">
                <a:solidFill>
                  <a:schemeClr val="accent1">
                    <a:lumMod val="75000"/>
                  </a:schemeClr>
                </a:solidFill>
                <a:latin typeface="Monotype Corsiva" panose="03010101010201010101" pitchFamily="66" charset="0"/>
              </a:rPr>
              <a:t> </a:t>
            </a:r>
            <a:r>
              <a:rPr lang="ru-RU" sz="3600" dirty="0" err="1" smtClean="0">
                <a:solidFill>
                  <a:schemeClr val="accent1">
                    <a:lumMod val="75000"/>
                  </a:schemeClr>
                </a:solidFill>
                <a:latin typeface="Monotype Corsiva" panose="03010101010201010101" pitchFamily="66" charset="0"/>
              </a:rPr>
              <a:t>людину</a:t>
            </a:r>
            <a:r>
              <a:rPr lang="ru-RU" sz="3600" dirty="0" smtClean="0">
                <a:solidFill>
                  <a:schemeClr val="accent1">
                    <a:lumMod val="75000"/>
                  </a:schemeClr>
                </a:solidFill>
                <a:latin typeface="Monotype Corsiva" panose="03010101010201010101" pitchFamily="66" charset="0"/>
              </a:rPr>
              <a:t>, </a:t>
            </a:r>
            <a:r>
              <a:rPr lang="ru-RU" sz="3600" dirty="0" err="1" smtClean="0">
                <a:solidFill>
                  <a:schemeClr val="accent1">
                    <a:lumMod val="75000"/>
                  </a:schemeClr>
                </a:solidFill>
                <a:latin typeface="Monotype Corsiva" panose="03010101010201010101" pitchFamily="66" charset="0"/>
              </a:rPr>
              <a:t>можна</a:t>
            </a:r>
            <a:r>
              <a:rPr lang="ru-RU" sz="3600" dirty="0" smtClean="0">
                <a:solidFill>
                  <a:schemeClr val="accent1">
                    <a:lumMod val="75000"/>
                  </a:schemeClr>
                </a:solidFill>
                <a:latin typeface="Monotype Corsiva" panose="03010101010201010101" pitchFamily="66" charset="0"/>
              </a:rPr>
              <a:t> </a:t>
            </a:r>
            <a:r>
              <a:rPr lang="ru-RU" sz="3600" dirty="0" err="1" smtClean="0">
                <a:solidFill>
                  <a:schemeClr val="accent1">
                    <a:lumMod val="75000"/>
                  </a:schemeClr>
                </a:solidFill>
                <a:latin typeface="Monotype Corsiva" panose="03010101010201010101" pitchFamily="66" charset="0"/>
              </a:rPr>
              <a:t>описати</a:t>
            </a:r>
            <a:r>
              <a:rPr lang="ru-RU" sz="3600" dirty="0" smtClean="0">
                <a:solidFill>
                  <a:schemeClr val="accent1">
                    <a:lumMod val="75000"/>
                  </a:schemeClr>
                </a:solidFill>
                <a:latin typeface="Monotype Corsiva" panose="03010101010201010101" pitchFamily="66" charset="0"/>
              </a:rPr>
              <a:t> </a:t>
            </a:r>
            <a:r>
              <a:rPr lang="ru-RU" sz="3600" dirty="0" err="1" smtClean="0">
                <a:solidFill>
                  <a:schemeClr val="accent1">
                    <a:lumMod val="75000"/>
                  </a:schemeClr>
                </a:solidFill>
                <a:latin typeface="Monotype Corsiva" panose="03010101010201010101" pitchFamily="66" charset="0"/>
              </a:rPr>
              <a:t>кількісними</a:t>
            </a:r>
            <a:r>
              <a:rPr lang="ru-RU" sz="3600" dirty="0" smtClean="0">
                <a:solidFill>
                  <a:schemeClr val="accent1">
                    <a:lumMod val="75000"/>
                  </a:schemeClr>
                </a:solidFill>
                <a:latin typeface="Monotype Corsiva" panose="03010101010201010101" pitchFamily="66" charset="0"/>
              </a:rPr>
              <a:t> характеристиками</a:t>
            </a:r>
            <a:endParaRPr lang="ru-RU" sz="3600" dirty="0">
              <a:solidFill>
                <a:schemeClr val="accent1">
                  <a:lumMod val="75000"/>
                </a:schemeClr>
              </a:solidFill>
              <a:latin typeface="Monotype Corsiva" panose="03010101010201010101" pitchFamily="66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54562" y="6568068"/>
            <a:ext cx="1537438" cy="289932"/>
          </a:xfrm>
          <a:prstGeom prst="rect">
            <a:avLst/>
          </a:prstGeom>
        </p:spPr>
      </p:pic>
      <p:sp>
        <p:nvSpPr>
          <p:cNvPr id="11" name="Выноска-облако 10"/>
          <p:cNvSpPr/>
          <p:nvPr/>
        </p:nvSpPr>
        <p:spPr>
          <a:xfrm>
            <a:off x="485011" y="1189269"/>
            <a:ext cx="6529106" cy="2653989"/>
          </a:xfrm>
          <a:prstGeom prst="cloudCallout">
            <a:avLst>
              <a:gd name="adj1" fmla="val -25688"/>
              <a:gd name="adj2" fmla="val 59782"/>
            </a:avLst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3200" dirty="0" smtClean="0">
                <a:solidFill>
                  <a:schemeClr val="accent1">
                    <a:lumMod val="75000"/>
                  </a:schemeClr>
                </a:solidFill>
                <a:latin typeface="Monotype Corsiva" panose="03010101010201010101" pitchFamily="66" charset="0"/>
              </a:rPr>
              <a:t>           Потрібно знати,   скільки тістечок у коробці   </a:t>
            </a:r>
          </a:p>
          <a:p>
            <a:r>
              <a:rPr lang="uk-UA" sz="3200" dirty="0" smtClean="0">
                <a:solidFill>
                  <a:schemeClr val="accent1">
                    <a:lumMod val="75000"/>
                  </a:schemeClr>
                </a:solidFill>
                <a:latin typeface="Monotype Corsiva" panose="03010101010201010101" pitchFamily="66" charset="0"/>
              </a:rPr>
              <a:t>      і полічити коробки</a:t>
            </a:r>
            <a:endParaRPr lang="ru-RU" sz="3200" dirty="0">
              <a:solidFill>
                <a:schemeClr val="accent1">
                  <a:lumMod val="75000"/>
                </a:schemeClr>
              </a:solidFill>
              <a:latin typeface="Monotype Corsiva" panose="030101010102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772419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2234" y="134859"/>
            <a:ext cx="11508058" cy="1325563"/>
          </a:xfrm>
        </p:spPr>
        <p:txBody>
          <a:bodyPr>
            <a:noAutofit/>
          </a:bodyPr>
          <a:lstStyle/>
          <a:p>
            <a:pPr algn="ctr"/>
            <a:r>
              <a:rPr lang="ru-RU" sz="3200" dirty="0" smtClean="0">
                <a:solidFill>
                  <a:schemeClr val="accent1">
                    <a:lumMod val="75000"/>
                  </a:schemeClr>
                </a:solidFill>
                <a:latin typeface="Monotype Corsiva" panose="03010101010201010101" pitchFamily="66" charset="0"/>
              </a:rPr>
              <a:t>При </a:t>
            </a:r>
            <a:r>
              <a:rPr lang="ru-RU" sz="3200" dirty="0" err="1" smtClean="0">
                <a:solidFill>
                  <a:schemeClr val="accent1">
                    <a:lumMod val="75000"/>
                  </a:schemeClr>
                </a:solidFill>
                <a:latin typeface="Monotype Corsiva" panose="03010101010201010101" pitchFamily="66" charset="0"/>
              </a:rPr>
              <a:t>проведенні</a:t>
            </a:r>
            <a:r>
              <a:rPr lang="ru-RU" sz="3200" dirty="0" smtClean="0">
                <a:solidFill>
                  <a:schemeClr val="accent1">
                    <a:lumMod val="75000"/>
                  </a:schemeClr>
                </a:solidFill>
                <a:latin typeface="Monotype Corsiva" panose="03010101010201010101" pitchFamily="66" charset="0"/>
              </a:rPr>
              <a:t> </a:t>
            </a:r>
            <a:r>
              <a:rPr lang="ru-RU" sz="3200" dirty="0" err="1" smtClean="0">
                <a:solidFill>
                  <a:schemeClr val="accent1">
                    <a:lumMod val="75000"/>
                  </a:schemeClr>
                </a:solidFill>
                <a:latin typeface="Monotype Corsiva" panose="03010101010201010101" pitchFamily="66" charset="0"/>
              </a:rPr>
              <a:t>хімічних</a:t>
            </a:r>
            <a:r>
              <a:rPr lang="ru-RU" sz="3200" dirty="0" smtClean="0">
                <a:solidFill>
                  <a:schemeClr val="accent1">
                    <a:lumMod val="75000"/>
                  </a:schemeClr>
                </a:solidFill>
                <a:latin typeface="Monotype Corsiva" panose="03010101010201010101" pitchFamily="66" charset="0"/>
              </a:rPr>
              <a:t> </a:t>
            </a:r>
            <a:r>
              <a:rPr lang="ru-RU" sz="3200" dirty="0" err="1" smtClean="0">
                <a:solidFill>
                  <a:schemeClr val="accent1">
                    <a:lumMod val="75000"/>
                  </a:schemeClr>
                </a:solidFill>
                <a:latin typeface="Monotype Corsiva" panose="03010101010201010101" pitchFamily="66" charset="0"/>
              </a:rPr>
              <a:t>реакцій</a:t>
            </a:r>
            <a:r>
              <a:rPr lang="ru-RU" sz="3200" dirty="0" smtClean="0">
                <a:solidFill>
                  <a:schemeClr val="accent1">
                    <a:lumMod val="75000"/>
                  </a:schemeClr>
                </a:solidFill>
                <a:latin typeface="Monotype Corsiva" panose="03010101010201010101" pitchFamily="66" charset="0"/>
              </a:rPr>
              <a:t> </a:t>
            </a:r>
            <a:r>
              <a:rPr lang="ru-RU" sz="3200" dirty="0" err="1" smtClean="0">
                <a:solidFill>
                  <a:schemeClr val="accent1">
                    <a:lumMod val="75000"/>
                  </a:schemeClr>
                </a:solidFill>
                <a:latin typeface="Monotype Corsiva" panose="03010101010201010101" pitchFamily="66" charset="0"/>
              </a:rPr>
              <a:t>хімікам</a:t>
            </a:r>
            <a:r>
              <a:rPr lang="ru-RU" sz="3200" dirty="0" smtClean="0">
                <a:solidFill>
                  <a:schemeClr val="accent1">
                    <a:lumMod val="75000"/>
                  </a:schemeClr>
                </a:solidFill>
                <a:latin typeface="Monotype Corsiva" panose="03010101010201010101" pitchFamily="66" charset="0"/>
              </a:rPr>
              <a:t> </a:t>
            </a:r>
            <a:r>
              <a:rPr lang="ru-RU" sz="3200" dirty="0" err="1" smtClean="0">
                <a:solidFill>
                  <a:schemeClr val="accent1">
                    <a:lumMod val="75000"/>
                  </a:schemeClr>
                </a:solidFill>
                <a:latin typeface="Monotype Corsiva" panose="03010101010201010101" pitchFamily="66" charset="0"/>
              </a:rPr>
              <a:t>важливо</a:t>
            </a:r>
            <a:r>
              <a:rPr lang="ru-RU" sz="3200" dirty="0" smtClean="0">
                <a:solidFill>
                  <a:schemeClr val="accent1">
                    <a:lumMod val="75000"/>
                  </a:schemeClr>
                </a:solidFill>
                <a:latin typeface="Monotype Corsiva" panose="03010101010201010101" pitchFamily="66" charset="0"/>
              </a:rPr>
              <a:t> знати </a:t>
            </a:r>
            <a:r>
              <a:rPr lang="ru-RU" sz="3200" dirty="0" err="1" smtClean="0">
                <a:solidFill>
                  <a:schemeClr val="accent1">
                    <a:lumMod val="75000"/>
                  </a:schemeClr>
                </a:solidFill>
                <a:latin typeface="Monotype Corsiva" panose="03010101010201010101" pitchFamily="66" charset="0"/>
              </a:rPr>
              <a:t>співвідношення</a:t>
            </a:r>
            <a:r>
              <a:rPr lang="ru-RU" sz="3200" dirty="0" smtClean="0">
                <a:solidFill>
                  <a:schemeClr val="accent1">
                    <a:lumMod val="75000"/>
                  </a:schemeClr>
                </a:solidFill>
                <a:latin typeface="Monotype Corsiva" panose="03010101010201010101" pitchFamily="66" charset="0"/>
              </a:rPr>
              <a:t> </a:t>
            </a:r>
            <a:r>
              <a:rPr lang="ru-RU" sz="3200" dirty="0" err="1" smtClean="0">
                <a:solidFill>
                  <a:schemeClr val="accent1">
                    <a:lumMod val="75000"/>
                  </a:schemeClr>
                </a:solidFill>
                <a:latin typeface="Monotype Corsiva" panose="03010101010201010101" pitchFamily="66" charset="0"/>
              </a:rPr>
              <a:t>реагуючих</a:t>
            </a:r>
            <a:r>
              <a:rPr lang="ru-RU" sz="3200" dirty="0" smtClean="0">
                <a:solidFill>
                  <a:schemeClr val="accent1">
                    <a:lumMod val="75000"/>
                  </a:schemeClr>
                </a:solidFill>
                <a:latin typeface="Monotype Corsiva" panose="03010101010201010101" pitchFamily="66" charset="0"/>
              </a:rPr>
              <a:t> </a:t>
            </a:r>
            <a:r>
              <a:rPr lang="ru-RU" sz="3200" dirty="0" err="1" smtClean="0">
                <a:solidFill>
                  <a:schemeClr val="accent1">
                    <a:lumMod val="75000"/>
                  </a:schemeClr>
                </a:solidFill>
                <a:latin typeface="Monotype Corsiva" panose="03010101010201010101" pitchFamily="66" charset="0"/>
              </a:rPr>
              <a:t>речовин</a:t>
            </a:r>
            <a:r>
              <a:rPr lang="ru-RU" sz="3200" dirty="0" smtClean="0">
                <a:solidFill>
                  <a:schemeClr val="accent1">
                    <a:lumMod val="75000"/>
                  </a:schemeClr>
                </a:solidFill>
                <a:latin typeface="Monotype Corsiva" panose="03010101010201010101" pitchFamily="66" charset="0"/>
              </a:rPr>
              <a:t> </a:t>
            </a:r>
            <a:r>
              <a:rPr lang="ru-RU" sz="3200" dirty="0" err="1" smtClean="0">
                <a:solidFill>
                  <a:schemeClr val="accent1">
                    <a:lumMod val="75000"/>
                  </a:schemeClr>
                </a:solidFill>
                <a:latin typeface="Monotype Corsiva" panose="03010101010201010101" pitchFamily="66" charset="0"/>
              </a:rPr>
              <a:t>із</a:t>
            </a:r>
            <a:r>
              <a:rPr lang="ru-RU" sz="3200" dirty="0" smtClean="0">
                <a:solidFill>
                  <a:schemeClr val="accent1">
                    <a:lumMod val="75000"/>
                  </a:schemeClr>
                </a:solidFill>
                <a:latin typeface="Monotype Corsiva" panose="03010101010201010101" pitchFamily="66" charset="0"/>
              </a:rPr>
              <a:t> </a:t>
            </a:r>
            <a:r>
              <a:rPr lang="ru-RU" sz="3200" dirty="0" err="1" smtClean="0">
                <a:solidFill>
                  <a:schemeClr val="accent1">
                    <a:lumMod val="75000"/>
                  </a:schemeClr>
                </a:solidFill>
                <a:latin typeface="Monotype Corsiva" panose="03010101010201010101" pitchFamily="66" charset="0"/>
              </a:rPr>
              <a:t>тим</a:t>
            </a:r>
            <a:r>
              <a:rPr lang="ru-RU" sz="3200" dirty="0" smtClean="0">
                <a:solidFill>
                  <a:schemeClr val="accent1">
                    <a:lumMod val="75000"/>
                  </a:schemeClr>
                </a:solidFill>
                <a:latin typeface="Monotype Corsiva" panose="03010101010201010101" pitchFamily="66" charset="0"/>
              </a:rPr>
              <a:t>, </a:t>
            </a:r>
            <a:r>
              <a:rPr lang="ru-RU" sz="3200" dirty="0" err="1" smtClean="0">
                <a:solidFill>
                  <a:schemeClr val="accent1">
                    <a:lumMod val="75000"/>
                  </a:schemeClr>
                </a:solidFill>
                <a:latin typeface="Monotype Corsiva" panose="03010101010201010101" pitchFamily="66" charset="0"/>
              </a:rPr>
              <a:t>щоб</a:t>
            </a:r>
            <a:r>
              <a:rPr lang="ru-RU" sz="3200" dirty="0" smtClean="0">
                <a:solidFill>
                  <a:schemeClr val="accent1">
                    <a:lumMod val="75000"/>
                  </a:schemeClr>
                </a:solidFill>
                <a:latin typeface="Monotype Corsiva" panose="03010101010201010101" pitchFamily="66" charset="0"/>
              </a:rPr>
              <a:t> при </a:t>
            </a:r>
            <a:r>
              <a:rPr lang="ru-RU" sz="3200" dirty="0" err="1" smtClean="0">
                <a:solidFill>
                  <a:schemeClr val="accent1">
                    <a:lumMod val="75000"/>
                  </a:schemeClr>
                </a:solidFill>
                <a:latin typeface="Monotype Corsiva" panose="03010101010201010101" pitchFamily="66" charset="0"/>
              </a:rPr>
              <a:t>проходженні</a:t>
            </a:r>
            <a:r>
              <a:rPr lang="ru-RU" sz="3200" dirty="0" smtClean="0">
                <a:solidFill>
                  <a:schemeClr val="accent1">
                    <a:lumMod val="75000"/>
                  </a:schemeClr>
                </a:solidFill>
                <a:latin typeface="Monotype Corsiva" panose="03010101010201010101" pitchFamily="66" charset="0"/>
              </a:rPr>
              <a:t> </a:t>
            </a:r>
            <a:r>
              <a:rPr lang="ru-RU" sz="3200" dirty="0" err="1" smtClean="0">
                <a:solidFill>
                  <a:schemeClr val="accent1">
                    <a:lumMod val="75000"/>
                  </a:schemeClr>
                </a:solidFill>
                <a:latin typeface="Monotype Corsiva" panose="03010101010201010101" pitchFamily="66" charset="0"/>
              </a:rPr>
              <a:t>реакції</a:t>
            </a:r>
            <a:r>
              <a:rPr lang="ru-RU" sz="3200" dirty="0" smtClean="0">
                <a:solidFill>
                  <a:schemeClr val="accent1">
                    <a:lumMod val="75000"/>
                  </a:schemeClr>
                </a:solidFill>
                <a:latin typeface="Monotype Corsiva" panose="03010101010201010101" pitchFamily="66" charset="0"/>
              </a:rPr>
              <a:t> </a:t>
            </a:r>
            <a:r>
              <a:rPr lang="ru-RU" sz="3200" dirty="0" err="1" smtClean="0">
                <a:solidFill>
                  <a:schemeClr val="accent1">
                    <a:lumMod val="75000"/>
                  </a:schemeClr>
                </a:solidFill>
                <a:latin typeface="Monotype Corsiva" panose="03010101010201010101" pitchFamily="66" charset="0"/>
              </a:rPr>
              <a:t>речовини</a:t>
            </a:r>
            <a:r>
              <a:rPr lang="ru-RU" sz="3200" dirty="0" smtClean="0">
                <a:solidFill>
                  <a:schemeClr val="accent1">
                    <a:lumMod val="75000"/>
                  </a:schemeClr>
                </a:solidFill>
                <a:latin typeface="Monotype Corsiva" panose="03010101010201010101" pitchFamily="66" charset="0"/>
              </a:rPr>
              <a:t> </a:t>
            </a:r>
            <a:r>
              <a:rPr lang="ru-RU" sz="3200" dirty="0" err="1" smtClean="0">
                <a:solidFill>
                  <a:schemeClr val="accent1">
                    <a:lumMod val="75000"/>
                  </a:schemeClr>
                </a:solidFill>
                <a:latin typeface="Monotype Corsiva" panose="03010101010201010101" pitchFamily="66" charset="0"/>
              </a:rPr>
              <a:t>повністю</a:t>
            </a:r>
            <a:r>
              <a:rPr lang="ru-RU" sz="3200" dirty="0" smtClean="0">
                <a:solidFill>
                  <a:schemeClr val="accent1">
                    <a:lumMod val="75000"/>
                  </a:schemeClr>
                </a:solidFill>
                <a:latin typeface="Monotype Corsiva" panose="03010101010201010101" pitchFamily="66" charset="0"/>
              </a:rPr>
              <a:t> </a:t>
            </a:r>
            <a:r>
              <a:rPr lang="ru-RU" sz="3200" dirty="0" err="1" smtClean="0">
                <a:solidFill>
                  <a:schemeClr val="accent1">
                    <a:lumMod val="75000"/>
                  </a:schemeClr>
                </a:solidFill>
                <a:latin typeface="Monotype Corsiva" panose="03010101010201010101" pitchFamily="66" charset="0"/>
              </a:rPr>
              <a:t>прореагували</a:t>
            </a:r>
            <a:r>
              <a:rPr lang="ru-RU" sz="3200" dirty="0" smtClean="0">
                <a:solidFill>
                  <a:schemeClr val="accent1">
                    <a:lumMod val="75000"/>
                  </a:schemeClr>
                </a:solidFill>
                <a:latin typeface="Monotype Corsiva" panose="03010101010201010101" pitchFamily="66" charset="0"/>
              </a:rPr>
              <a:t> і </a:t>
            </a:r>
            <a:r>
              <a:rPr lang="ru-RU" sz="3200" dirty="0" err="1" smtClean="0">
                <a:solidFill>
                  <a:schemeClr val="accent1">
                    <a:lumMod val="75000"/>
                  </a:schemeClr>
                </a:solidFill>
                <a:latin typeface="Monotype Corsiva" panose="03010101010201010101" pitchFamily="66" charset="0"/>
              </a:rPr>
              <a:t>жодної</a:t>
            </a:r>
            <a:r>
              <a:rPr lang="ru-RU" sz="3200" dirty="0" smtClean="0">
                <a:solidFill>
                  <a:schemeClr val="accent1">
                    <a:lumMod val="75000"/>
                  </a:schemeClr>
                </a:solidFill>
                <a:latin typeface="Monotype Corsiva" panose="03010101010201010101" pitchFamily="66" charset="0"/>
              </a:rPr>
              <a:t> не </a:t>
            </a:r>
            <a:r>
              <a:rPr lang="ru-RU" sz="3200" dirty="0" err="1" smtClean="0">
                <a:solidFill>
                  <a:schemeClr val="accent1">
                    <a:lumMod val="75000"/>
                  </a:schemeClr>
                </a:solidFill>
                <a:latin typeface="Monotype Corsiva" panose="03010101010201010101" pitchFamily="66" charset="0"/>
              </a:rPr>
              <a:t>залишилось</a:t>
            </a:r>
            <a:r>
              <a:rPr lang="ru-RU" sz="3200" dirty="0" smtClean="0">
                <a:solidFill>
                  <a:schemeClr val="accent1">
                    <a:lumMod val="75000"/>
                  </a:schemeClr>
                </a:solidFill>
                <a:latin typeface="Monotype Corsiva" panose="03010101010201010101" pitchFamily="66" charset="0"/>
              </a:rPr>
              <a:t> у </a:t>
            </a:r>
            <a:r>
              <a:rPr lang="ru-RU" sz="3200" dirty="0" err="1" smtClean="0">
                <a:solidFill>
                  <a:schemeClr val="accent1">
                    <a:lumMod val="75000"/>
                  </a:schemeClr>
                </a:solidFill>
                <a:latin typeface="Monotype Corsiva" panose="03010101010201010101" pitchFamily="66" charset="0"/>
              </a:rPr>
              <a:t>залишку</a:t>
            </a:r>
            <a:endParaRPr lang="ru-RU" sz="3200" dirty="0">
              <a:solidFill>
                <a:schemeClr val="accent1">
                  <a:lumMod val="75000"/>
                </a:schemeClr>
              </a:solidFill>
              <a:latin typeface="Monotype Corsiva" panose="03010101010201010101" pitchFamily="66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69494" y="1794675"/>
            <a:ext cx="7072770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6600" dirty="0" smtClean="0">
                <a:latin typeface="Monotype Corsiva" panose="03010101010201010101" pitchFamily="66" charset="0"/>
              </a:rPr>
              <a:t>2Н</a:t>
            </a:r>
            <a:r>
              <a:rPr lang="ru-RU" sz="4000" dirty="0" smtClean="0">
                <a:latin typeface="Monotype Corsiva" panose="03010101010201010101" pitchFamily="66" charset="0"/>
              </a:rPr>
              <a:t>2</a:t>
            </a:r>
            <a:r>
              <a:rPr lang="ru-RU" sz="6600" dirty="0" smtClean="0">
                <a:latin typeface="Monotype Corsiva" panose="03010101010201010101" pitchFamily="66" charset="0"/>
              </a:rPr>
              <a:t>   +   </a:t>
            </a:r>
            <a:r>
              <a:rPr lang="en-US" sz="6600" dirty="0" smtClean="0">
                <a:latin typeface="Monotype Corsiva" panose="03010101010201010101" pitchFamily="66" charset="0"/>
              </a:rPr>
              <a:t>O</a:t>
            </a:r>
            <a:r>
              <a:rPr lang="en-US" sz="4000" dirty="0" smtClean="0">
                <a:latin typeface="Monotype Corsiva" panose="03010101010201010101" pitchFamily="66" charset="0"/>
              </a:rPr>
              <a:t>2</a:t>
            </a:r>
            <a:r>
              <a:rPr lang="en-US" sz="6600" dirty="0" smtClean="0">
                <a:latin typeface="Monotype Corsiva" panose="03010101010201010101" pitchFamily="66" charset="0"/>
              </a:rPr>
              <a:t> </a:t>
            </a:r>
            <a:r>
              <a:rPr lang="uk-UA" sz="6600" dirty="0" smtClean="0">
                <a:latin typeface="Monotype Corsiva" panose="03010101010201010101" pitchFamily="66" charset="0"/>
              </a:rPr>
              <a:t>  </a:t>
            </a:r>
            <a:r>
              <a:rPr lang="en-US" sz="6600" dirty="0" smtClean="0">
                <a:latin typeface="Monotype Corsiva" panose="03010101010201010101" pitchFamily="66" charset="0"/>
              </a:rPr>
              <a:t>= </a:t>
            </a:r>
            <a:r>
              <a:rPr lang="uk-UA" sz="6600" dirty="0" smtClean="0">
                <a:latin typeface="Monotype Corsiva" panose="03010101010201010101" pitchFamily="66" charset="0"/>
              </a:rPr>
              <a:t>  </a:t>
            </a:r>
            <a:r>
              <a:rPr lang="en-US" sz="6600" dirty="0" smtClean="0">
                <a:latin typeface="Monotype Corsiva" panose="03010101010201010101" pitchFamily="66" charset="0"/>
              </a:rPr>
              <a:t>2</a:t>
            </a:r>
            <a:r>
              <a:rPr lang="ru-RU" sz="6600" dirty="0" smtClean="0">
                <a:latin typeface="Monotype Corsiva" panose="03010101010201010101" pitchFamily="66" charset="0"/>
              </a:rPr>
              <a:t>Н</a:t>
            </a:r>
            <a:r>
              <a:rPr lang="ru-RU" sz="4000" dirty="0" smtClean="0">
                <a:latin typeface="Monotype Corsiva" panose="03010101010201010101" pitchFamily="66" charset="0"/>
              </a:rPr>
              <a:t>2</a:t>
            </a:r>
            <a:r>
              <a:rPr lang="ru-RU" sz="6600" dirty="0" smtClean="0">
                <a:latin typeface="Monotype Corsiva" panose="03010101010201010101" pitchFamily="66" charset="0"/>
              </a:rPr>
              <a:t>О </a:t>
            </a:r>
            <a:endParaRPr lang="ru-RU" sz="6600" dirty="0">
              <a:latin typeface="Monotype Corsiva" panose="03010101010201010101" pitchFamily="66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54562" y="6568068"/>
            <a:ext cx="1537438" cy="289932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416312" y="2613015"/>
            <a:ext cx="2217274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uk-UA" sz="3200" dirty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дві молекули </a:t>
            </a:r>
            <a:endParaRPr lang="uk-UA" sz="3200" dirty="0" smtClean="0">
              <a:solidFill>
                <a:srgbClr val="000000"/>
              </a:solidFill>
              <a:latin typeface="Monotype Corsiva" panose="03010101010201010101" pitchFamily="66" charset="0"/>
              <a:ea typeface="Calibri" panose="020F0502020204030204" pitchFamily="34" charset="0"/>
            </a:endParaRPr>
          </a:p>
          <a:p>
            <a:pPr algn="ctr"/>
            <a:r>
              <a:rPr lang="uk-UA" sz="3200" dirty="0" smtClean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водню </a:t>
            </a:r>
            <a:endParaRPr lang="ru-RU" sz="3200" dirty="0">
              <a:latin typeface="Monotype Corsiva" panose="03010101010201010101" pitchFamily="66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809361" y="2616507"/>
            <a:ext cx="2478564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200" dirty="0" smtClean="0">
                <a:latin typeface="Monotype Corsiva" panose="03010101010201010101" pitchFamily="66" charset="0"/>
              </a:rPr>
              <a:t>одна молекула </a:t>
            </a:r>
          </a:p>
          <a:p>
            <a:pPr algn="ctr"/>
            <a:r>
              <a:rPr lang="ru-RU" sz="3200" dirty="0" err="1" smtClean="0">
                <a:latin typeface="Monotype Corsiva" panose="03010101010201010101" pitchFamily="66" charset="0"/>
              </a:rPr>
              <a:t>кисню</a:t>
            </a:r>
            <a:r>
              <a:rPr lang="ru-RU" sz="3200" dirty="0" smtClean="0">
                <a:latin typeface="Monotype Corsiva" panose="03010101010201010101" pitchFamily="66" charset="0"/>
              </a:rPr>
              <a:t> </a:t>
            </a:r>
            <a:endParaRPr lang="ru-RU" sz="3200" dirty="0">
              <a:latin typeface="Monotype Corsiva" panose="03010101010201010101" pitchFamily="66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770119" y="2613015"/>
            <a:ext cx="2217275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200" dirty="0" err="1" smtClean="0">
                <a:latin typeface="Monotype Corsiva" panose="03010101010201010101" pitchFamily="66" charset="0"/>
              </a:rPr>
              <a:t>дві</a:t>
            </a:r>
            <a:r>
              <a:rPr lang="ru-RU" sz="3200" dirty="0" smtClean="0">
                <a:latin typeface="Monotype Corsiva" panose="03010101010201010101" pitchFamily="66" charset="0"/>
              </a:rPr>
              <a:t> </a:t>
            </a:r>
            <a:r>
              <a:rPr lang="ru-RU" sz="3200" dirty="0" err="1" smtClean="0">
                <a:latin typeface="Monotype Corsiva" panose="03010101010201010101" pitchFamily="66" charset="0"/>
              </a:rPr>
              <a:t>молекули</a:t>
            </a:r>
            <a:r>
              <a:rPr lang="ru-RU" sz="3200" dirty="0" smtClean="0">
                <a:latin typeface="Monotype Corsiva" panose="03010101010201010101" pitchFamily="66" charset="0"/>
              </a:rPr>
              <a:t> </a:t>
            </a:r>
          </a:p>
          <a:p>
            <a:pPr algn="ctr"/>
            <a:r>
              <a:rPr lang="uk-UA" sz="3200" dirty="0" smtClean="0">
                <a:latin typeface="Monotype Corsiva" panose="03010101010201010101" pitchFamily="66" charset="0"/>
              </a:rPr>
              <a:t>води</a:t>
            </a:r>
            <a:endParaRPr lang="ru-RU" sz="3200" dirty="0">
              <a:latin typeface="Monotype Corsiva" panose="03010101010201010101" pitchFamily="66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185746" y="3732292"/>
            <a:ext cx="6096000" cy="255454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4000" dirty="0" err="1">
                <a:solidFill>
                  <a:srgbClr val="FF0000"/>
                </a:solidFill>
                <a:latin typeface="Monotype Corsiva" panose="03010101010201010101" pitchFamily="66" charset="0"/>
              </a:rPr>
              <a:t>Л</a:t>
            </a:r>
            <a:r>
              <a:rPr lang="ru-RU" sz="4000" dirty="0" err="1" smtClean="0">
                <a:solidFill>
                  <a:srgbClr val="FF0000"/>
                </a:solidFill>
                <a:latin typeface="Monotype Corsiva" panose="03010101010201010101" pitchFamily="66" charset="0"/>
              </a:rPr>
              <a:t>ічити</a:t>
            </a:r>
            <a:r>
              <a:rPr lang="ru-RU" sz="4000" dirty="0" smtClean="0">
                <a:solidFill>
                  <a:srgbClr val="FF0000"/>
                </a:solidFill>
                <a:latin typeface="Monotype Corsiva" panose="03010101010201010101" pitchFamily="66" charset="0"/>
              </a:rPr>
              <a:t> </a:t>
            </a:r>
            <a:r>
              <a:rPr lang="ru-RU" sz="4000" dirty="0" err="1" smtClean="0">
                <a:solidFill>
                  <a:srgbClr val="FF0000"/>
                </a:solidFill>
                <a:latin typeface="Monotype Corsiva" panose="03010101010201010101" pitchFamily="66" charset="0"/>
              </a:rPr>
              <a:t>молекули</a:t>
            </a:r>
            <a:r>
              <a:rPr lang="ru-RU" sz="4000" dirty="0" smtClean="0">
                <a:solidFill>
                  <a:srgbClr val="FF0000"/>
                </a:solidFill>
                <a:latin typeface="Monotype Corsiva" panose="03010101010201010101" pitchFamily="66" charset="0"/>
              </a:rPr>
              <a:t> </a:t>
            </a:r>
            <a:r>
              <a:rPr lang="ru-RU" sz="4000" dirty="0" err="1" smtClean="0">
                <a:solidFill>
                  <a:srgbClr val="FF0000"/>
                </a:solidFill>
                <a:latin typeface="Monotype Corsiva" panose="03010101010201010101" pitchFamily="66" charset="0"/>
              </a:rPr>
              <a:t>незручно</a:t>
            </a:r>
            <a:r>
              <a:rPr lang="ru-RU" sz="4000" dirty="0" smtClean="0">
                <a:solidFill>
                  <a:srgbClr val="FF0000"/>
                </a:solidFill>
                <a:latin typeface="Monotype Corsiva" panose="03010101010201010101" pitchFamily="66" charset="0"/>
              </a:rPr>
              <a:t>, </a:t>
            </a:r>
          </a:p>
          <a:p>
            <a:pPr algn="ctr"/>
            <a:r>
              <a:rPr lang="ru-RU" sz="4000" dirty="0" smtClean="0">
                <a:solidFill>
                  <a:srgbClr val="FF0000"/>
                </a:solidFill>
                <a:latin typeface="Monotype Corsiva" panose="03010101010201010101" pitchFamily="66" charset="0"/>
              </a:rPr>
              <a:t>і у </a:t>
            </a:r>
            <a:r>
              <a:rPr lang="ru-RU" sz="4000" dirty="0" err="1" smtClean="0">
                <a:solidFill>
                  <a:srgbClr val="FF0000"/>
                </a:solidFill>
                <a:latin typeface="Monotype Corsiva" panose="03010101010201010101" pitchFamily="66" charset="0"/>
              </a:rPr>
              <a:t>хімії</a:t>
            </a:r>
            <a:r>
              <a:rPr lang="ru-RU" sz="4000" dirty="0" smtClean="0">
                <a:solidFill>
                  <a:srgbClr val="FF0000"/>
                </a:solidFill>
                <a:latin typeface="Monotype Corsiva" panose="03010101010201010101" pitchFamily="66" charset="0"/>
              </a:rPr>
              <a:t> </a:t>
            </a:r>
            <a:r>
              <a:rPr lang="ru-RU" sz="4000" dirty="0" err="1" smtClean="0">
                <a:solidFill>
                  <a:srgbClr val="FF0000"/>
                </a:solidFill>
                <a:latin typeface="Monotype Corsiva" panose="03010101010201010101" pitchFamily="66" charset="0"/>
              </a:rPr>
              <a:t>речовини</a:t>
            </a:r>
            <a:r>
              <a:rPr lang="ru-RU" sz="4000" dirty="0" smtClean="0">
                <a:solidFill>
                  <a:srgbClr val="FF0000"/>
                </a:solidFill>
                <a:latin typeface="Monotype Corsiva" panose="03010101010201010101" pitchFamily="66" charset="0"/>
              </a:rPr>
              <a:t> </a:t>
            </a:r>
            <a:r>
              <a:rPr lang="ru-RU" sz="4000" dirty="0" err="1" smtClean="0">
                <a:solidFill>
                  <a:srgbClr val="FF0000"/>
                </a:solidFill>
                <a:latin typeface="Monotype Corsiva" panose="03010101010201010101" pitchFamily="66" charset="0"/>
              </a:rPr>
              <a:t>рахують</a:t>
            </a:r>
            <a:r>
              <a:rPr lang="ru-RU" sz="4000" dirty="0" smtClean="0">
                <a:solidFill>
                  <a:srgbClr val="FF0000"/>
                </a:solidFill>
                <a:latin typeface="Monotype Corsiva" panose="03010101010201010101" pitchFamily="66" charset="0"/>
              </a:rPr>
              <a:t> </a:t>
            </a:r>
            <a:r>
              <a:rPr lang="ru-RU" sz="4000" dirty="0" err="1" smtClean="0">
                <a:solidFill>
                  <a:srgbClr val="FF0000"/>
                </a:solidFill>
                <a:latin typeface="Monotype Corsiva" panose="03010101010201010101" pitchFamily="66" charset="0"/>
              </a:rPr>
              <a:t>порціями</a:t>
            </a:r>
            <a:r>
              <a:rPr lang="ru-RU" sz="4000" dirty="0" smtClean="0">
                <a:solidFill>
                  <a:srgbClr val="FF0000"/>
                </a:solidFill>
                <a:latin typeface="Monotype Corsiva" panose="03010101010201010101" pitchFamily="66" charset="0"/>
              </a:rPr>
              <a:t>, </a:t>
            </a:r>
          </a:p>
          <a:p>
            <a:pPr algn="ctr"/>
            <a:r>
              <a:rPr lang="ru-RU" sz="4000" dirty="0" err="1" smtClean="0">
                <a:solidFill>
                  <a:srgbClr val="FF0000"/>
                </a:solidFill>
                <a:latin typeface="Monotype Corsiva" panose="03010101010201010101" pitchFamily="66" charset="0"/>
              </a:rPr>
              <a:t>або</a:t>
            </a:r>
            <a:r>
              <a:rPr lang="ru-RU" sz="4000" dirty="0" smtClean="0">
                <a:solidFill>
                  <a:srgbClr val="FF0000"/>
                </a:solidFill>
                <a:latin typeface="Monotype Corsiva" panose="03010101010201010101" pitchFamily="66" charset="0"/>
              </a:rPr>
              <a:t> </a:t>
            </a:r>
            <a:r>
              <a:rPr lang="ru-RU" sz="4000" dirty="0" err="1" smtClean="0">
                <a:solidFill>
                  <a:srgbClr val="FF0000"/>
                </a:solidFill>
                <a:latin typeface="Monotype Corsiva" panose="03010101010201010101" pitchFamily="66" charset="0"/>
              </a:rPr>
              <a:t>кількістю</a:t>
            </a:r>
            <a:r>
              <a:rPr lang="ru-RU" sz="4000" dirty="0" smtClean="0">
                <a:solidFill>
                  <a:srgbClr val="FF0000"/>
                </a:solidFill>
                <a:latin typeface="Monotype Corsiva" panose="03010101010201010101" pitchFamily="66" charset="0"/>
              </a:rPr>
              <a:t> </a:t>
            </a:r>
            <a:r>
              <a:rPr lang="ru-RU" sz="4000" dirty="0" err="1" smtClean="0">
                <a:solidFill>
                  <a:srgbClr val="FF0000"/>
                </a:solidFill>
                <a:latin typeface="Monotype Corsiva" panose="03010101010201010101" pitchFamily="66" charset="0"/>
              </a:rPr>
              <a:t>речовини</a:t>
            </a:r>
            <a:endParaRPr lang="ru-RU" sz="4000" dirty="0">
              <a:solidFill>
                <a:srgbClr val="FF0000"/>
              </a:solidFill>
              <a:latin typeface="Monotype Corsiva" panose="03010101010201010101" pitchFamily="66" charset="0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3"/>
          <a:srcRect l="26246"/>
          <a:stretch/>
        </p:blipFill>
        <p:spPr>
          <a:xfrm>
            <a:off x="8236412" y="1584612"/>
            <a:ext cx="3583880" cy="48592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311354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6" grpId="0"/>
      <p:bldP spid="8" grpId="0"/>
      <p:bldP spid="9" grpId="0"/>
      <p:bldP spid="1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0571" y="167269"/>
            <a:ext cx="11004395" cy="1605776"/>
          </a:xfrm>
          <a:solidFill>
            <a:srgbClr val="62B1D8"/>
          </a:solidFill>
        </p:spPr>
        <p:txBody>
          <a:bodyPr>
            <a:normAutofit/>
          </a:bodyPr>
          <a:lstStyle/>
          <a:p>
            <a:pPr algn="ctr"/>
            <a:r>
              <a:rPr lang="ru-RU" sz="3600" dirty="0" err="1" smtClean="0">
                <a:solidFill>
                  <a:srgbClr val="FFC000"/>
                </a:solidFill>
                <a:latin typeface="Monotype Corsiva" panose="03010101010201010101" pitchFamily="66" charset="0"/>
              </a:rPr>
              <a:t>Кількість</a:t>
            </a:r>
            <a:r>
              <a:rPr lang="ru-RU" sz="3600" dirty="0" smtClean="0">
                <a:solidFill>
                  <a:srgbClr val="FFC000"/>
                </a:solidFill>
                <a:latin typeface="Monotype Corsiva" panose="03010101010201010101" pitchFamily="66" charset="0"/>
              </a:rPr>
              <a:t> </a:t>
            </a:r>
            <a:r>
              <a:rPr lang="ru-RU" sz="3600" dirty="0" err="1" smtClean="0">
                <a:solidFill>
                  <a:srgbClr val="FFC000"/>
                </a:solidFill>
                <a:latin typeface="Monotype Corsiva" panose="03010101010201010101" pitchFamily="66" charset="0"/>
              </a:rPr>
              <a:t>речовини</a:t>
            </a:r>
            <a:r>
              <a:rPr lang="ru-RU" sz="3600" dirty="0" smtClean="0">
                <a:solidFill>
                  <a:srgbClr val="FFC000"/>
                </a:solidFill>
                <a:latin typeface="Monotype Corsiva" panose="03010101010201010101" pitchFamily="66" charset="0"/>
              </a:rPr>
              <a:t> </a:t>
            </a:r>
            <a:r>
              <a:rPr lang="ru-RU" sz="3600" dirty="0" smtClean="0">
                <a:solidFill>
                  <a:schemeClr val="bg1"/>
                </a:solidFill>
                <a:latin typeface="Monotype Corsiva" panose="03010101010201010101" pitchFamily="66" charset="0"/>
              </a:rPr>
              <a:t>– </a:t>
            </a:r>
            <a:r>
              <a:rPr lang="ru-RU" sz="3600" dirty="0" err="1" smtClean="0">
                <a:solidFill>
                  <a:schemeClr val="bg1"/>
                </a:solidFill>
                <a:latin typeface="Monotype Corsiva" panose="03010101010201010101" pitchFamily="66" charset="0"/>
              </a:rPr>
              <a:t>це</a:t>
            </a:r>
            <a:r>
              <a:rPr lang="ru-RU" sz="3600" dirty="0" smtClean="0">
                <a:solidFill>
                  <a:schemeClr val="bg1"/>
                </a:solidFill>
                <a:latin typeface="Monotype Corsiva" panose="03010101010201010101" pitchFamily="66" charset="0"/>
              </a:rPr>
              <a:t> </a:t>
            </a:r>
            <a:r>
              <a:rPr lang="ru-RU" sz="3600" dirty="0" err="1" smtClean="0">
                <a:solidFill>
                  <a:schemeClr val="bg1"/>
                </a:solidFill>
                <a:latin typeface="Monotype Corsiva" panose="03010101010201010101" pitchFamily="66" charset="0"/>
              </a:rPr>
              <a:t>фізична</a:t>
            </a:r>
            <a:r>
              <a:rPr lang="ru-RU" sz="3600" dirty="0" smtClean="0">
                <a:solidFill>
                  <a:schemeClr val="bg1"/>
                </a:solidFill>
                <a:latin typeface="Monotype Corsiva" panose="03010101010201010101" pitchFamily="66" charset="0"/>
              </a:rPr>
              <a:t> величина, яка </a:t>
            </a:r>
            <a:r>
              <a:rPr lang="ru-RU" sz="3600" dirty="0" err="1" smtClean="0">
                <a:solidFill>
                  <a:schemeClr val="bg1"/>
                </a:solidFill>
                <a:latin typeface="Monotype Corsiva" panose="03010101010201010101" pitchFamily="66" charset="0"/>
              </a:rPr>
              <a:t>показує</a:t>
            </a:r>
            <a:r>
              <a:rPr lang="ru-RU" sz="3600" dirty="0" smtClean="0">
                <a:solidFill>
                  <a:schemeClr val="bg1"/>
                </a:solidFill>
                <a:latin typeface="Monotype Corsiva" panose="03010101010201010101" pitchFamily="66" charset="0"/>
              </a:rPr>
              <a:t>, </a:t>
            </a:r>
            <a:r>
              <a:rPr lang="ru-RU" sz="3600" dirty="0" err="1" smtClean="0">
                <a:solidFill>
                  <a:schemeClr val="bg1"/>
                </a:solidFill>
                <a:latin typeface="Monotype Corsiva" panose="03010101010201010101" pitchFamily="66" charset="0"/>
              </a:rPr>
              <a:t>скільки</a:t>
            </a:r>
            <a:r>
              <a:rPr lang="ru-RU" sz="3600" dirty="0" smtClean="0">
                <a:solidFill>
                  <a:schemeClr val="bg1"/>
                </a:solidFill>
                <a:latin typeface="Monotype Corsiva" panose="03010101010201010101" pitchFamily="66" charset="0"/>
              </a:rPr>
              <a:t> </a:t>
            </a:r>
            <a:r>
              <a:rPr lang="ru-RU" sz="3600" dirty="0" err="1" smtClean="0">
                <a:solidFill>
                  <a:schemeClr val="bg1"/>
                </a:solidFill>
                <a:latin typeface="Monotype Corsiva" panose="03010101010201010101" pitchFamily="66" charset="0"/>
              </a:rPr>
              <a:t>найменших</a:t>
            </a:r>
            <a:r>
              <a:rPr lang="ru-RU" sz="3600" dirty="0" smtClean="0">
                <a:solidFill>
                  <a:schemeClr val="bg1"/>
                </a:solidFill>
                <a:latin typeface="Monotype Corsiva" panose="03010101010201010101" pitchFamily="66" charset="0"/>
              </a:rPr>
              <a:t> </a:t>
            </a:r>
            <a:r>
              <a:rPr lang="ru-RU" sz="3600" dirty="0" err="1" smtClean="0">
                <a:solidFill>
                  <a:schemeClr val="bg1"/>
                </a:solidFill>
                <a:latin typeface="Monotype Corsiva" panose="03010101010201010101" pitchFamily="66" charset="0"/>
              </a:rPr>
              <a:t>частинок</a:t>
            </a:r>
            <a:r>
              <a:rPr lang="ru-RU" sz="3600" dirty="0" smtClean="0">
                <a:solidFill>
                  <a:schemeClr val="bg1"/>
                </a:solidFill>
                <a:latin typeface="Monotype Corsiva" panose="03010101010201010101" pitchFamily="66" charset="0"/>
              </a:rPr>
              <a:t> (</a:t>
            </a:r>
            <a:r>
              <a:rPr lang="ru-RU" sz="3600" dirty="0" err="1" smtClean="0">
                <a:solidFill>
                  <a:schemeClr val="bg1"/>
                </a:solidFill>
                <a:latin typeface="Monotype Corsiva" panose="03010101010201010101" pitchFamily="66" charset="0"/>
              </a:rPr>
              <a:t>атомів</a:t>
            </a:r>
            <a:r>
              <a:rPr lang="ru-RU" sz="3600" dirty="0" smtClean="0">
                <a:solidFill>
                  <a:schemeClr val="bg1"/>
                </a:solidFill>
                <a:latin typeface="Monotype Corsiva" panose="03010101010201010101" pitchFamily="66" charset="0"/>
              </a:rPr>
              <a:t>, молекул, </a:t>
            </a:r>
            <a:r>
              <a:rPr lang="ru-RU" sz="3600" dirty="0" err="1" smtClean="0">
                <a:solidFill>
                  <a:schemeClr val="bg1"/>
                </a:solidFill>
                <a:latin typeface="Monotype Corsiva" panose="03010101010201010101" pitchFamily="66" charset="0"/>
              </a:rPr>
              <a:t>йонів</a:t>
            </a:r>
            <a:r>
              <a:rPr lang="ru-RU" sz="3600" dirty="0" smtClean="0">
                <a:solidFill>
                  <a:schemeClr val="bg1"/>
                </a:solidFill>
                <a:latin typeface="Monotype Corsiva" panose="03010101010201010101" pitchFamily="66" charset="0"/>
              </a:rPr>
              <a:t>) </a:t>
            </a:r>
            <a:br>
              <a:rPr lang="ru-RU" sz="3600" dirty="0" smtClean="0">
                <a:solidFill>
                  <a:schemeClr val="bg1"/>
                </a:solidFill>
                <a:latin typeface="Monotype Corsiva" panose="03010101010201010101" pitchFamily="66" charset="0"/>
              </a:rPr>
            </a:br>
            <a:r>
              <a:rPr lang="ru-RU" sz="3600" dirty="0" err="1" smtClean="0">
                <a:solidFill>
                  <a:schemeClr val="bg1"/>
                </a:solidFill>
                <a:latin typeface="Monotype Corsiva" panose="03010101010201010101" pitchFamily="66" charset="0"/>
              </a:rPr>
              <a:t>даної</a:t>
            </a:r>
            <a:r>
              <a:rPr lang="ru-RU" sz="3600" dirty="0" smtClean="0">
                <a:solidFill>
                  <a:schemeClr val="bg1"/>
                </a:solidFill>
                <a:latin typeface="Monotype Corsiva" panose="03010101010201010101" pitchFamily="66" charset="0"/>
              </a:rPr>
              <a:t> </a:t>
            </a:r>
            <a:r>
              <a:rPr lang="ru-RU" sz="3600" dirty="0" err="1" smtClean="0">
                <a:solidFill>
                  <a:schemeClr val="bg1"/>
                </a:solidFill>
                <a:latin typeface="Monotype Corsiva" panose="03010101010201010101" pitchFamily="66" charset="0"/>
              </a:rPr>
              <a:t>речовини</a:t>
            </a:r>
            <a:r>
              <a:rPr lang="ru-RU" sz="3600" dirty="0" smtClean="0">
                <a:solidFill>
                  <a:schemeClr val="bg1"/>
                </a:solidFill>
                <a:latin typeface="Monotype Corsiva" panose="03010101010201010101" pitchFamily="66" charset="0"/>
              </a:rPr>
              <a:t> </a:t>
            </a:r>
            <a:r>
              <a:rPr lang="ru-RU" sz="3600" dirty="0" err="1" smtClean="0">
                <a:solidFill>
                  <a:schemeClr val="bg1"/>
                </a:solidFill>
                <a:latin typeface="Monotype Corsiva" panose="03010101010201010101" pitchFamily="66" charset="0"/>
              </a:rPr>
              <a:t>міститься</a:t>
            </a:r>
            <a:r>
              <a:rPr lang="ru-RU" sz="3600" dirty="0" smtClean="0">
                <a:solidFill>
                  <a:schemeClr val="bg1"/>
                </a:solidFill>
                <a:latin typeface="Monotype Corsiva" panose="03010101010201010101" pitchFamily="66" charset="0"/>
              </a:rPr>
              <a:t> у тому </a:t>
            </a:r>
            <a:r>
              <a:rPr lang="ru-RU" sz="3600" dirty="0" err="1" smtClean="0">
                <a:solidFill>
                  <a:schemeClr val="bg1"/>
                </a:solidFill>
                <a:latin typeface="Monotype Corsiva" panose="03010101010201010101" pitchFamily="66" charset="0"/>
              </a:rPr>
              <a:t>чи</a:t>
            </a:r>
            <a:r>
              <a:rPr lang="ru-RU" sz="3600" dirty="0" smtClean="0">
                <a:solidFill>
                  <a:schemeClr val="bg1"/>
                </a:solidFill>
                <a:latin typeface="Monotype Corsiva" panose="03010101010201010101" pitchFamily="66" charset="0"/>
              </a:rPr>
              <a:t> </a:t>
            </a:r>
            <a:r>
              <a:rPr lang="ru-RU" sz="3600" dirty="0" err="1" smtClean="0">
                <a:solidFill>
                  <a:schemeClr val="bg1"/>
                </a:solidFill>
                <a:latin typeface="Monotype Corsiva" panose="03010101010201010101" pitchFamily="66" charset="0"/>
              </a:rPr>
              <a:t>іншому</a:t>
            </a:r>
            <a:r>
              <a:rPr lang="ru-RU" sz="3600" dirty="0" smtClean="0">
                <a:solidFill>
                  <a:schemeClr val="bg1"/>
                </a:solidFill>
                <a:latin typeface="Monotype Corsiva" panose="03010101010201010101" pitchFamily="66" charset="0"/>
              </a:rPr>
              <a:t> </a:t>
            </a:r>
            <a:r>
              <a:rPr lang="ru-RU" sz="3600" dirty="0" err="1" smtClean="0">
                <a:solidFill>
                  <a:schemeClr val="bg1"/>
                </a:solidFill>
                <a:latin typeface="Monotype Corsiva" panose="03010101010201010101" pitchFamily="66" charset="0"/>
              </a:rPr>
              <a:t>зразку</a:t>
            </a:r>
            <a:r>
              <a:rPr lang="ru-RU" sz="3600" dirty="0" smtClean="0">
                <a:solidFill>
                  <a:schemeClr val="bg1"/>
                </a:solidFill>
                <a:latin typeface="Monotype Corsiva" panose="03010101010201010101" pitchFamily="66" charset="0"/>
              </a:rPr>
              <a:t> </a:t>
            </a:r>
            <a:r>
              <a:rPr lang="ru-RU" sz="3600" dirty="0" err="1" smtClean="0">
                <a:solidFill>
                  <a:schemeClr val="bg1"/>
                </a:solidFill>
                <a:latin typeface="Monotype Corsiva" panose="03010101010201010101" pitchFamily="66" charset="0"/>
              </a:rPr>
              <a:t>речовини</a:t>
            </a:r>
            <a:endParaRPr lang="ru-RU" sz="3600" dirty="0">
              <a:solidFill>
                <a:schemeClr val="bg1"/>
              </a:solidFill>
              <a:latin typeface="Monotype Corsiva" panose="03010101010201010101" pitchFamily="66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54562" y="6568068"/>
            <a:ext cx="1537438" cy="289932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570571" y="2188757"/>
            <a:ext cx="11004395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dirty="0" err="1" smtClean="0">
                <a:latin typeface="Monotype Corsiva" panose="03010101010201010101" pitchFamily="66" charset="0"/>
              </a:rPr>
              <a:t>Одиниця</a:t>
            </a:r>
            <a:r>
              <a:rPr lang="ru-RU" sz="4400" dirty="0" smtClean="0">
                <a:latin typeface="Monotype Corsiva" panose="03010101010201010101" pitchFamily="66" charset="0"/>
              </a:rPr>
              <a:t> </a:t>
            </a:r>
            <a:r>
              <a:rPr lang="ru-RU" sz="4400" dirty="0" err="1" smtClean="0">
                <a:latin typeface="Monotype Corsiva" panose="03010101010201010101" pitchFamily="66" charset="0"/>
              </a:rPr>
              <a:t>вимірювання</a:t>
            </a:r>
            <a:r>
              <a:rPr lang="ru-RU" sz="4400" dirty="0" smtClean="0">
                <a:latin typeface="Monotype Corsiva" panose="03010101010201010101" pitchFamily="66" charset="0"/>
              </a:rPr>
              <a:t> </a:t>
            </a:r>
            <a:r>
              <a:rPr lang="ru-RU" sz="4400" dirty="0" err="1">
                <a:latin typeface="Monotype Corsiva" panose="03010101010201010101" pitchFamily="66" charset="0"/>
              </a:rPr>
              <a:t>кількості</a:t>
            </a:r>
            <a:r>
              <a:rPr lang="ru-RU" sz="4400" dirty="0">
                <a:latin typeface="Monotype Corsiva" panose="03010101010201010101" pitchFamily="66" charset="0"/>
              </a:rPr>
              <a:t> </a:t>
            </a:r>
            <a:r>
              <a:rPr lang="ru-RU" sz="4400" dirty="0" err="1">
                <a:latin typeface="Monotype Corsiva" panose="03010101010201010101" pitchFamily="66" charset="0"/>
              </a:rPr>
              <a:t>речовини</a:t>
            </a:r>
            <a:r>
              <a:rPr lang="ru-RU" sz="4400" dirty="0">
                <a:latin typeface="Monotype Corsiva" panose="03010101010201010101" pitchFamily="66" charset="0"/>
              </a:rPr>
              <a:t> </a:t>
            </a:r>
            <a:r>
              <a:rPr lang="ru-RU" sz="4400" dirty="0" smtClean="0">
                <a:latin typeface="Monotype Corsiva" panose="03010101010201010101" pitchFamily="66" charset="0"/>
              </a:rPr>
              <a:t>– </a:t>
            </a:r>
            <a:r>
              <a:rPr lang="ru-RU" sz="4400" dirty="0" smtClean="0">
                <a:solidFill>
                  <a:srgbClr val="FF0000"/>
                </a:solidFill>
                <a:latin typeface="Monotype Corsiva" panose="03010101010201010101" pitchFamily="66" charset="0"/>
              </a:rPr>
              <a:t>моль</a:t>
            </a:r>
            <a:endParaRPr lang="ru-RU" sz="4400" dirty="0">
              <a:solidFill>
                <a:srgbClr val="FF0000"/>
              </a:solidFill>
              <a:latin typeface="Monotype Corsiva" panose="03010101010201010101" pitchFamily="66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216304" y="2958198"/>
            <a:ext cx="7712927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>
                <a:solidFill>
                  <a:schemeClr val="accent1">
                    <a:lumMod val="75000"/>
                  </a:schemeClr>
                </a:solidFill>
                <a:latin typeface="Monotype Corsiva" panose="03010101010201010101" pitchFamily="66" charset="0"/>
              </a:rPr>
              <a:t>Слово «моль» походить </a:t>
            </a:r>
            <a:r>
              <a:rPr lang="ru-RU" sz="3200" dirty="0" err="1">
                <a:solidFill>
                  <a:schemeClr val="accent1">
                    <a:lumMod val="75000"/>
                  </a:schemeClr>
                </a:solidFill>
                <a:latin typeface="Monotype Corsiva" panose="03010101010201010101" pitchFamily="66" charset="0"/>
              </a:rPr>
              <a:t>від</a:t>
            </a:r>
            <a:r>
              <a:rPr lang="ru-RU" sz="3200" dirty="0">
                <a:solidFill>
                  <a:schemeClr val="accent1">
                    <a:lumMod val="75000"/>
                  </a:schemeClr>
                </a:solidFill>
                <a:latin typeface="Monotype Corsiva" panose="03010101010201010101" pitchFamily="66" charset="0"/>
              </a:rPr>
              <a:t> </a:t>
            </a:r>
            <a:r>
              <a:rPr lang="ru-RU" sz="3200" dirty="0" err="1">
                <a:solidFill>
                  <a:schemeClr val="accent1">
                    <a:lumMod val="75000"/>
                  </a:schemeClr>
                </a:solidFill>
                <a:latin typeface="Monotype Corsiva" panose="03010101010201010101" pitchFamily="66" charset="0"/>
              </a:rPr>
              <a:t>латинського</a:t>
            </a:r>
            <a:r>
              <a:rPr lang="ru-RU" sz="3200" dirty="0">
                <a:solidFill>
                  <a:schemeClr val="accent1">
                    <a:lumMod val="75000"/>
                  </a:schemeClr>
                </a:solidFill>
                <a:latin typeface="Monotype Corsiva" panose="03010101010201010101" pitchFamily="66" charset="0"/>
              </a:rPr>
              <a:t> «</a:t>
            </a:r>
            <a:r>
              <a:rPr lang="ru-RU" sz="3200" dirty="0" err="1">
                <a:solidFill>
                  <a:schemeClr val="accent1">
                    <a:lumMod val="75000"/>
                  </a:schemeClr>
                </a:solidFill>
                <a:latin typeface="Monotype Corsiva" panose="03010101010201010101" pitchFamily="66" charset="0"/>
              </a:rPr>
              <a:t>moles</a:t>
            </a:r>
            <a:r>
              <a:rPr lang="ru-RU" sz="3200" dirty="0">
                <a:solidFill>
                  <a:schemeClr val="accent1">
                    <a:lumMod val="75000"/>
                  </a:schemeClr>
                </a:solidFill>
                <a:latin typeface="Monotype Corsiva" panose="03010101010201010101" pitchFamily="66" charset="0"/>
              </a:rPr>
              <a:t>», </a:t>
            </a:r>
            <a:r>
              <a:rPr lang="ru-RU" sz="3200" dirty="0" err="1">
                <a:solidFill>
                  <a:schemeClr val="accent1">
                    <a:lumMod val="75000"/>
                  </a:schemeClr>
                </a:solidFill>
                <a:latin typeface="Monotype Corsiva" panose="03010101010201010101" pitchFamily="66" charset="0"/>
              </a:rPr>
              <a:t>що</a:t>
            </a:r>
            <a:r>
              <a:rPr lang="ru-RU" sz="3200" dirty="0">
                <a:solidFill>
                  <a:schemeClr val="accent1">
                    <a:lumMod val="75000"/>
                  </a:schemeClr>
                </a:solidFill>
                <a:latin typeface="Monotype Corsiva" panose="03010101010201010101" pitchFamily="66" charset="0"/>
              </a:rPr>
              <a:t> </a:t>
            </a:r>
            <a:r>
              <a:rPr lang="ru-RU" sz="3200" dirty="0" err="1">
                <a:solidFill>
                  <a:schemeClr val="accent1">
                    <a:lumMod val="75000"/>
                  </a:schemeClr>
                </a:solidFill>
                <a:latin typeface="Monotype Corsiva" panose="03010101010201010101" pitchFamily="66" charset="0"/>
              </a:rPr>
              <a:t>означає</a:t>
            </a:r>
            <a:r>
              <a:rPr lang="ru-RU" sz="3200" dirty="0">
                <a:solidFill>
                  <a:schemeClr val="accent1">
                    <a:lumMod val="75000"/>
                  </a:schemeClr>
                </a:solidFill>
                <a:latin typeface="Monotype Corsiva" panose="03010101010201010101" pitchFamily="66" charset="0"/>
              </a:rPr>
              <a:t> «</a:t>
            </a:r>
            <a:r>
              <a:rPr lang="ru-RU" sz="3200" dirty="0" err="1">
                <a:solidFill>
                  <a:schemeClr val="accent1">
                    <a:lumMod val="75000"/>
                  </a:schemeClr>
                </a:solidFill>
                <a:latin typeface="Monotype Corsiva" panose="03010101010201010101" pitchFamily="66" charset="0"/>
              </a:rPr>
              <a:t>кількість</a:t>
            </a:r>
            <a:r>
              <a:rPr lang="ru-RU" sz="3200" dirty="0">
                <a:solidFill>
                  <a:schemeClr val="accent1">
                    <a:lumMod val="75000"/>
                  </a:schemeClr>
                </a:solidFill>
                <a:latin typeface="Monotype Corsiva" panose="03010101010201010101" pitchFamily="66" charset="0"/>
              </a:rPr>
              <a:t>, </a:t>
            </a:r>
            <a:r>
              <a:rPr lang="ru-RU" sz="3200" dirty="0" err="1">
                <a:solidFill>
                  <a:schemeClr val="accent1">
                    <a:lumMod val="75000"/>
                  </a:schemeClr>
                </a:solidFill>
                <a:latin typeface="Monotype Corsiva" panose="03010101010201010101" pitchFamily="66" charset="0"/>
              </a:rPr>
              <a:t>безліч</a:t>
            </a:r>
            <a:r>
              <a:rPr lang="ru-RU" sz="3200" dirty="0" smtClean="0">
                <a:solidFill>
                  <a:schemeClr val="accent1">
                    <a:lumMod val="75000"/>
                  </a:schemeClr>
                </a:solidFill>
                <a:latin typeface="Monotype Corsiva" panose="03010101010201010101" pitchFamily="66" charset="0"/>
              </a:rPr>
              <a:t>»</a:t>
            </a:r>
            <a:endParaRPr lang="ru-RU" sz="3200" dirty="0">
              <a:solidFill>
                <a:schemeClr val="accent1">
                  <a:lumMod val="75000"/>
                </a:schemeClr>
              </a:solidFill>
              <a:latin typeface="Monotype Corsiva" panose="03010101010201010101" pitchFamily="66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684763" y="4310168"/>
            <a:ext cx="8776008" cy="1661993"/>
          </a:xfrm>
          <a:prstGeom prst="rect">
            <a:avLst/>
          </a:prstGeom>
          <a:ln w="38100"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uk-UA" sz="3600" dirty="0">
                <a:solidFill>
                  <a:srgbClr val="FF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Кількість речовини </a:t>
            </a:r>
            <a:r>
              <a:rPr lang="uk-UA" sz="3600" dirty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позначається  </a:t>
            </a:r>
            <a:endParaRPr lang="uk-UA" sz="3600" dirty="0" smtClean="0">
              <a:solidFill>
                <a:srgbClr val="000000"/>
              </a:solidFill>
              <a:latin typeface="Monotype Corsiva" panose="03010101010201010101" pitchFamily="66" charset="0"/>
              <a:ea typeface="Calibri" panose="020F0502020204030204" pitchFamily="34" charset="0"/>
            </a:endParaRPr>
          </a:p>
          <a:p>
            <a:pPr algn="ctr"/>
            <a:r>
              <a:rPr lang="uk-UA" sz="3600" dirty="0" smtClean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латинською </a:t>
            </a:r>
            <a:r>
              <a:rPr lang="en-US" sz="6600" dirty="0" smtClean="0">
                <a:solidFill>
                  <a:srgbClr val="FF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n</a:t>
            </a:r>
            <a:r>
              <a:rPr lang="uk-UA" sz="6600" dirty="0" smtClean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 </a:t>
            </a:r>
            <a:r>
              <a:rPr lang="uk-UA" sz="3600" dirty="0" smtClean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(</a:t>
            </a:r>
            <a:r>
              <a:rPr lang="uk-UA" sz="3600" dirty="0" err="1" smtClean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ен</a:t>
            </a:r>
            <a:r>
              <a:rPr lang="uk-UA" sz="3600" dirty="0" smtClean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) або грецькою </a:t>
            </a:r>
            <a:r>
              <a:rPr lang="ru-RU" sz="3600" dirty="0" smtClean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 </a:t>
            </a:r>
            <a:r>
              <a:rPr lang="uk-UA" sz="6600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ν</a:t>
            </a:r>
            <a:r>
              <a:rPr lang="ru-RU" sz="3600" dirty="0" smtClean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 (</a:t>
            </a:r>
            <a:r>
              <a:rPr lang="uk-UA" sz="3600" dirty="0" smtClean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ню)</a:t>
            </a:r>
            <a:endParaRPr lang="ru-RU" sz="3600" dirty="0">
              <a:latin typeface="Monotype Corsiva" panose="030101010102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001052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  <p:bldP spid="5" grpId="0"/>
      <p:bldP spid="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7438" y="195313"/>
            <a:ext cx="5370394" cy="615514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9647" y="2450403"/>
            <a:ext cx="6896703" cy="1325563"/>
          </a:xfrm>
        </p:spPr>
        <p:txBody>
          <a:bodyPr>
            <a:noAutofit/>
          </a:bodyPr>
          <a:lstStyle/>
          <a:p>
            <a:pPr algn="ctr"/>
            <a:r>
              <a:rPr lang="uk-UA" sz="6600" dirty="0">
                <a:solidFill>
                  <a:schemeClr val="accent1">
                    <a:lumMod val="75000"/>
                  </a:schemeClr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Скільки </a:t>
            </a:r>
            <a:r>
              <a:rPr lang="uk-UA" sz="6600" dirty="0" smtClean="0">
                <a:solidFill>
                  <a:schemeClr val="accent1">
                    <a:lumMod val="75000"/>
                  </a:schemeClr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структурних </a:t>
            </a:r>
            <a:r>
              <a:rPr lang="uk-UA" sz="6600" dirty="0">
                <a:solidFill>
                  <a:schemeClr val="accent1">
                    <a:lumMod val="75000"/>
                  </a:schemeClr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частинок </a:t>
            </a:r>
            <a:r>
              <a:rPr lang="uk-UA" sz="6600" dirty="0" smtClean="0">
                <a:solidFill>
                  <a:schemeClr val="accent1">
                    <a:lumMod val="75000"/>
                  </a:schemeClr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/>
            </a:r>
            <a:br>
              <a:rPr lang="uk-UA" sz="6600" dirty="0" smtClean="0">
                <a:solidFill>
                  <a:schemeClr val="accent1">
                    <a:lumMod val="75000"/>
                  </a:schemeClr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</a:br>
            <a:r>
              <a:rPr lang="uk-UA" sz="6600" dirty="0" smtClean="0">
                <a:solidFill>
                  <a:schemeClr val="accent1">
                    <a:lumMod val="75000"/>
                  </a:schemeClr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містить </a:t>
            </a:r>
            <a:br>
              <a:rPr lang="uk-UA" sz="6600" dirty="0" smtClean="0">
                <a:solidFill>
                  <a:schemeClr val="accent1">
                    <a:lumMod val="75000"/>
                  </a:schemeClr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</a:br>
            <a:r>
              <a:rPr lang="uk-UA" sz="6600" dirty="0" smtClean="0">
                <a:solidFill>
                  <a:srgbClr val="FF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один </a:t>
            </a:r>
            <a:r>
              <a:rPr lang="uk-UA" sz="6600" dirty="0">
                <a:solidFill>
                  <a:srgbClr val="FF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моль речовини</a:t>
            </a:r>
            <a:r>
              <a:rPr lang="uk-UA" sz="6600" dirty="0">
                <a:solidFill>
                  <a:schemeClr val="accent1">
                    <a:lumMod val="75000"/>
                  </a:schemeClr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? </a:t>
            </a:r>
            <a:endParaRPr lang="ru-RU" sz="6600" dirty="0">
              <a:solidFill>
                <a:schemeClr val="accent1">
                  <a:lumMod val="75000"/>
                </a:schemeClr>
              </a:solidFill>
              <a:latin typeface="Monotype Corsiva" panose="03010101010201010101" pitchFamily="66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54562" y="6568068"/>
            <a:ext cx="1537438" cy="2899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326509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54562" y="6568068"/>
            <a:ext cx="1537438" cy="289932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570571" y="294784"/>
            <a:ext cx="11004395" cy="2308324"/>
          </a:xfrm>
          <a:prstGeom prst="rect">
            <a:avLst/>
          </a:prstGeom>
          <a:ln w="38100"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uk-UA" sz="3600" dirty="0" smtClean="0">
                <a:solidFill>
                  <a:srgbClr val="FF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1 моль </a:t>
            </a:r>
            <a:r>
              <a:rPr lang="uk-UA" sz="3600" dirty="0" smtClean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речовини містить </a:t>
            </a:r>
            <a:r>
              <a:rPr lang="uk-UA" sz="3600" dirty="0" smtClean="0">
                <a:solidFill>
                  <a:srgbClr val="FF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6,02</a:t>
            </a:r>
            <a:r>
              <a:rPr lang="uk-UA" sz="3600" dirty="0">
                <a:solidFill>
                  <a:srgbClr val="FF0000"/>
                </a:solidFill>
                <a:latin typeface="Monotype Corsiva" panose="03010101010201010101" pitchFamily="66" charset="0"/>
                <a:ea typeface="Calibri" panose="020F0502020204030204" pitchFamily="34" charset="0"/>
                <a:cs typeface="Cambria Math" panose="02040503050406030204" pitchFamily="18" charset="0"/>
              </a:rPr>
              <a:t>⋅</a:t>
            </a:r>
            <a:r>
              <a:rPr lang="uk-UA" sz="3600" dirty="0">
                <a:solidFill>
                  <a:srgbClr val="FF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10</a:t>
            </a:r>
            <a:r>
              <a:rPr lang="uk-UA" sz="3600" baseline="30000" dirty="0">
                <a:solidFill>
                  <a:srgbClr val="FF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23</a:t>
            </a:r>
            <a:r>
              <a:rPr lang="ru-RU" sz="3600" dirty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 </a:t>
            </a:r>
            <a:r>
              <a:rPr lang="uk-UA" sz="3600" dirty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структурних частинок (атомів, молекул чи </a:t>
            </a:r>
            <a:r>
              <a:rPr lang="uk-UA" sz="3600" dirty="0" err="1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йонів</a:t>
            </a:r>
            <a:r>
              <a:rPr lang="uk-UA" sz="3600" dirty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). </a:t>
            </a:r>
            <a:endParaRPr lang="uk-UA" sz="3600" dirty="0" smtClean="0">
              <a:solidFill>
                <a:srgbClr val="000000"/>
              </a:solidFill>
              <a:latin typeface="Monotype Corsiva" panose="03010101010201010101" pitchFamily="66" charset="0"/>
              <a:ea typeface="Calibri" panose="020F0502020204030204" pitchFamily="34" charset="0"/>
            </a:endParaRPr>
          </a:p>
          <a:p>
            <a:pPr algn="ctr"/>
            <a:r>
              <a:rPr lang="uk-UA" sz="3600" dirty="0" smtClean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Ця </a:t>
            </a:r>
            <a:r>
              <a:rPr lang="uk-UA" sz="3600" dirty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величина називається «сталою </a:t>
            </a:r>
            <a:r>
              <a:rPr lang="uk-UA" sz="3600" dirty="0" err="1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Авогадро</a:t>
            </a:r>
            <a:r>
              <a:rPr lang="uk-UA" sz="3600" dirty="0" smtClean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», </a:t>
            </a:r>
          </a:p>
          <a:p>
            <a:pPr algn="ctr"/>
            <a:r>
              <a:rPr lang="uk-UA" sz="3600" dirty="0" smtClean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позначається</a:t>
            </a:r>
            <a:r>
              <a:rPr lang="ru-RU" sz="3600" i="1" dirty="0" smtClean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 </a:t>
            </a:r>
            <a:r>
              <a:rPr lang="ru-RU" sz="3600" i="1" dirty="0" smtClean="0">
                <a:solidFill>
                  <a:srgbClr val="FF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N</a:t>
            </a:r>
            <a:r>
              <a:rPr lang="ru-RU" sz="3600" baseline="-25000" dirty="0" smtClean="0">
                <a:solidFill>
                  <a:srgbClr val="FF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A</a:t>
            </a:r>
            <a:r>
              <a:rPr lang="uk-UA" sz="3600" dirty="0" smtClean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  і виражається </a:t>
            </a:r>
            <a:r>
              <a:rPr lang="uk-UA" sz="3600" dirty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в </a:t>
            </a:r>
            <a:r>
              <a:rPr lang="uk-UA" sz="3600" dirty="0" smtClean="0">
                <a:solidFill>
                  <a:srgbClr val="FF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моль</a:t>
            </a:r>
            <a:r>
              <a:rPr lang="uk-UA" sz="3600" baseline="30000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−</a:t>
            </a:r>
            <a:r>
              <a:rPr lang="uk-UA" sz="3600" baseline="300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1</a:t>
            </a:r>
            <a:endParaRPr lang="ru-RU" sz="3600" dirty="0">
              <a:solidFill>
                <a:srgbClr val="FF0000"/>
              </a:solidFill>
              <a:latin typeface="Monotype Corsiva" panose="03010101010201010101" pitchFamily="66" charset="0"/>
            </a:endParaRPr>
          </a:p>
        </p:txBody>
      </p:sp>
      <p:grpSp>
        <p:nvGrpSpPr>
          <p:cNvPr id="2" name="Группа 1"/>
          <p:cNvGrpSpPr/>
          <p:nvPr/>
        </p:nvGrpSpPr>
        <p:grpSpPr>
          <a:xfrm>
            <a:off x="250593" y="2743182"/>
            <a:ext cx="3330109" cy="3947057"/>
            <a:chOff x="250593" y="2743182"/>
            <a:chExt cx="3330109" cy="3947057"/>
          </a:xfrm>
        </p:grpSpPr>
        <p:pic>
          <p:nvPicPr>
            <p:cNvPr id="8" name="Рисунок 7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50593" y="2743182"/>
              <a:ext cx="3330109" cy="3528694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685519" y="6228574"/>
              <a:ext cx="2132315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uk-UA" sz="2400" dirty="0" err="1" smtClean="0">
                  <a:latin typeface="Monotype Corsiva" panose="03010101010201010101" pitchFamily="66" charset="0"/>
                </a:rPr>
                <a:t>Амедео</a:t>
              </a:r>
              <a:r>
                <a:rPr lang="uk-UA" sz="2400" dirty="0" smtClean="0">
                  <a:latin typeface="Monotype Corsiva" panose="03010101010201010101" pitchFamily="66" charset="0"/>
                </a:rPr>
                <a:t> </a:t>
              </a:r>
              <a:r>
                <a:rPr lang="uk-UA" sz="2400" dirty="0" err="1" smtClean="0">
                  <a:latin typeface="Monotype Corsiva" panose="03010101010201010101" pitchFamily="66" charset="0"/>
                </a:rPr>
                <a:t>Авогадро</a:t>
              </a:r>
              <a:endParaRPr lang="ru-RU" sz="2400" dirty="0">
                <a:latin typeface="Monotype Corsiva" panose="03010101010201010101" pitchFamily="66" charset="0"/>
              </a:endParaRPr>
            </a:p>
          </p:txBody>
        </p:sp>
      </p:grpSp>
      <p:sp>
        <p:nvSpPr>
          <p:cNvPr id="11" name="Прямоугольник 10"/>
          <p:cNvSpPr/>
          <p:nvPr/>
        </p:nvSpPr>
        <p:spPr>
          <a:xfrm>
            <a:off x="5486399" y="2603090"/>
            <a:ext cx="498459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>
                <a:solidFill>
                  <a:schemeClr val="accent1">
                    <a:lumMod val="75000"/>
                  </a:schemeClr>
                </a:solidFill>
                <a:latin typeface="Monotype Corsiva" panose="03010101010201010101" pitchFamily="66" charset="0"/>
              </a:rPr>
              <a:t>Число Авогадро – </a:t>
            </a:r>
            <a:r>
              <a:rPr lang="ru-RU" sz="3200" dirty="0" err="1">
                <a:solidFill>
                  <a:schemeClr val="accent1">
                    <a:lumMod val="75000"/>
                  </a:schemeClr>
                </a:solidFill>
                <a:latin typeface="Monotype Corsiva" panose="03010101010201010101" pitchFamily="66" charset="0"/>
              </a:rPr>
              <a:t>дуже</a:t>
            </a:r>
            <a:r>
              <a:rPr lang="ru-RU" sz="3200" dirty="0">
                <a:solidFill>
                  <a:schemeClr val="accent1">
                    <a:lumMod val="75000"/>
                  </a:schemeClr>
                </a:solidFill>
                <a:latin typeface="Monotype Corsiva" panose="03010101010201010101" pitchFamily="66" charset="0"/>
              </a:rPr>
              <a:t> </a:t>
            </a:r>
            <a:r>
              <a:rPr lang="ru-RU" sz="3200" dirty="0" err="1" smtClean="0">
                <a:solidFill>
                  <a:schemeClr val="accent1">
                    <a:lumMod val="75000"/>
                  </a:schemeClr>
                </a:solidFill>
                <a:latin typeface="Monotype Corsiva" panose="03010101010201010101" pitchFamily="66" charset="0"/>
              </a:rPr>
              <a:t>велике</a:t>
            </a:r>
            <a:endParaRPr lang="ru-RU" sz="3200" dirty="0">
              <a:solidFill>
                <a:schemeClr val="accent1">
                  <a:lumMod val="75000"/>
                </a:schemeClr>
              </a:solidFill>
              <a:latin typeface="Monotype Corsiva" panose="03010101010201010101" pitchFamily="66" charset="0"/>
            </a:endParaRPr>
          </a:p>
        </p:txBody>
      </p:sp>
      <p:grpSp>
        <p:nvGrpSpPr>
          <p:cNvPr id="3" name="Группа 2"/>
          <p:cNvGrpSpPr/>
          <p:nvPr/>
        </p:nvGrpSpPr>
        <p:grpSpPr>
          <a:xfrm>
            <a:off x="3628852" y="3152401"/>
            <a:ext cx="4075774" cy="3544099"/>
            <a:chOff x="3628852" y="3152401"/>
            <a:chExt cx="4075774" cy="3544099"/>
          </a:xfrm>
        </p:grpSpPr>
        <p:pic>
          <p:nvPicPr>
            <p:cNvPr id="10" name="Рисунок 9"/>
            <p:cNvPicPr>
              <a:picLocks noChangeAspect="1"/>
            </p:cNvPicPr>
            <p:nvPr/>
          </p:nvPicPr>
          <p:blipFill rotWithShape="1">
            <a:blip r:embed="rId4"/>
            <a:srcRect t="4635" b="6000"/>
            <a:stretch/>
          </p:blipFill>
          <p:spPr>
            <a:xfrm>
              <a:off x="3837646" y="3152401"/>
              <a:ext cx="3549805" cy="2379235"/>
            </a:xfrm>
            <a:prstGeom prst="rect">
              <a:avLst/>
            </a:prstGeom>
          </p:spPr>
        </p:pic>
        <p:sp>
          <p:nvSpPr>
            <p:cNvPr id="12" name="Прямоугольник 11"/>
            <p:cNvSpPr/>
            <p:nvPr/>
          </p:nvSpPr>
          <p:spPr>
            <a:xfrm>
              <a:off x="3628852" y="5496171"/>
              <a:ext cx="4075774" cy="120032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uk-UA" sz="2400" dirty="0">
                  <a:solidFill>
                    <a:srgbClr val="000000"/>
                  </a:solidFill>
                  <a:latin typeface="Monotype Corsiva" panose="03010101010201010101" pitchFamily="66" charset="0"/>
                  <a:ea typeface="Calibri" panose="020F0502020204030204" pitchFamily="34" charset="0"/>
                </a:rPr>
                <a:t>Я</a:t>
              </a:r>
              <a:r>
                <a:rPr lang="uk-UA" sz="2400" dirty="0" smtClean="0">
                  <a:solidFill>
                    <a:srgbClr val="000000"/>
                  </a:solidFill>
                  <a:latin typeface="Monotype Corsiva" panose="03010101010201010101" pitchFamily="66" charset="0"/>
                  <a:ea typeface="Calibri" panose="020F0502020204030204" pitchFamily="34" charset="0"/>
                </a:rPr>
                <a:t>кби </a:t>
              </a:r>
              <a:r>
                <a:rPr lang="uk-UA" sz="2400" dirty="0">
                  <a:solidFill>
                    <a:srgbClr val="000000"/>
                  </a:solidFill>
                  <a:latin typeface="Monotype Corsiva" panose="03010101010201010101" pitchFamily="66" charset="0"/>
                  <a:ea typeface="Calibri" panose="020F0502020204030204" pitchFamily="34" charset="0"/>
                </a:rPr>
                <a:t>всю поверхню Землі вкрити рівномірним шаром </a:t>
              </a:r>
              <a:r>
                <a:rPr lang="uk-UA" sz="2400" dirty="0" smtClean="0">
                  <a:solidFill>
                    <a:srgbClr val="000000"/>
                  </a:solidFill>
                  <a:latin typeface="Monotype Corsiva" panose="03010101010201010101" pitchFamily="66" charset="0"/>
                  <a:ea typeface="Calibri" panose="020F0502020204030204" pitchFamily="34" charset="0"/>
                </a:rPr>
                <a:t>купюр</a:t>
              </a:r>
              <a:r>
                <a:rPr lang="uk-UA" sz="2400" dirty="0">
                  <a:solidFill>
                    <a:srgbClr val="000000"/>
                  </a:solidFill>
                  <a:latin typeface="Monotype Corsiva" panose="03010101010201010101" pitchFamily="66" charset="0"/>
                  <a:ea typeface="Calibri" panose="020F0502020204030204" pitchFamily="34" charset="0"/>
                </a:rPr>
                <a:t>, </a:t>
              </a:r>
              <a:endParaRPr lang="uk-UA" sz="2400" dirty="0" smtClean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endParaRPr>
            </a:p>
            <a:p>
              <a:pPr algn="ctr"/>
              <a:r>
                <a:rPr lang="uk-UA" sz="2400" dirty="0" smtClean="0">
                  <a:solidFill>
                    <a:srgbClr val="000000"/>
                  </a:solidFill>
                  <a:latin typeface="Monotype Corsiva" panose="03010101010201010101" pitchFamily="66" charset="0"/>
                  <a:ea typeface="Calibri" panose="020F0502020204030204" pitchFamily="34" charset="0"/>
                </a:rPr>
                <a:t>то </a:t>
              </a:r>
              <a:r>
                <a:rPr lang="uk-UA" sz="2400" dirty="0">
                  <a:solidFill>
                    <a:srgbClr val="000000"/>
                  </a:solidFill>
                  <a:latin typeface="Monotype Corsiva" panose="03010101010201010101" pitchFamily="66" charset="0"/>
                  <a:ea typeface="Calibri" panose="020F0502020204030204" pitchFamily="34" charset="0"/>
                </a:rPr>
                <a:t>утворився б шар заввишки 2 </a:t>
              </a:r>
              <a:r>
                <a:rPr lang="uk-UA" sz="2400" dirty="0" smtClean="0">
                  <a:solidFill>
                    <a:srgbClr val="000000"/>
                  </a:solidFill>
                  <a:latin typeface="Monotype Corsiva" panose="03010101010201010101" pitchFamily="66" charset="0"/>
                  <a:ea typeface="Calibri" panose="020F0502020204030204" pitchFamily="34" charset="0"/>
                </a:rPr>
                <a:t>м</a:t>
              </a:r>
              <a:endParaRPr lang="ru-RU" sz="2400" dirty="0">
                <a:latin typeface="Monotype Corsiva" panose="03010101010201010101" pitchFamily="66" charset="0"/>
              </a:endParaRPr>
            </a:p>
          </p:txBody>
        </p:sp>
      </p:grpSp>
      <p:grpSp>
        <p:nvGrpSpPr>
          <p:cNvPr id="5" name="Группа 4"/>
          <p:cNvGrpSpPr/>
          <p:nvPr/>
        </p:nvGrpSpPr>
        <p:grpSpPr>
          <a:xfrm>
            <a:off x="7387451" y="3105485"/>
            <a:ext cx="4464439" cy="3134336"/>
            <a:chOff x="7387451" y="3105485"/>
            <a:chExt cx="4464439" cy="3134336"/>
          </a:xfrm>
        </p:grpSpPr>
        <p:sp>
          <p:nvSpPr>
            <p:cNvPr id="13" name="Прямоугольник 12"/>
            <p:cNvSpPr/>
            <p:nvPr/>
          </p:nvSpPr>
          <p:spPr>
            <a:xfrm>
              <a:off x="7387451" y="3105485"/>
              <a:ext cx="3021515" cy="267765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uk-UA" sz="2400" dirty="0">
                  <a:solidFill>
                    <a:srgbClr val="000000"/>
                  </a:solidFill>
                  <a:latin typeface="Monotype Corsiva" panose="03010101010201010101" pitchFamily="66" charset="0"/>
                  <a:ea typeface="Calibri" panose="020F0502020204030204" pitchFamily="34" charset="0"/>
                </a:rPr>
                <a:t>Проте </a:t>
              </a:r>
              <a:r>
                <a:rPr lang="uk-UA" sz="2400" dirty="0" smtClean="0">
                  <a:solidFill>
                    <a:srgbClr val="000000"/>
                  </a:solidFill>
                  <a:latin typeface="Monotype Corsiva" panose="03010101010201010101" pitchFamily="66" charset="0"/>
                  <a:ea typeface="Calibri" panose="020F0502020204030204" pitchFamily="34" charset="0"/>
                </a:rPr>
                <a:t>молекули </a:t>
              </a:r>
            </a:p>
            <a:p>
              <a:pPr algn="ctr"/>
              <a:r>
                <a:rPr lang="uk-UA" sz="2400" dirty="0" smtClean="0">
                  <a:solidFill>
                    <a:srgbClr val="000000"/>
                  </a:solidFill>
                  <a:latin typeface="Monotype Corsiva" panose="03010101010201010101" pitchFamily="66" charset="0"/>
                  <a:ea typeface="Calibri" panose="020F0502020204030204" pitchFamily="34" charset="0"/>
                </a:rPr>
                <a:t>є </a:t>
              </a:r>
              <a:r>
                <a:rPr lang="uk-UA" sz="2400" dirty="0">
                  <a:solidFill>
                    <a:srgbClr val="000000"/>
                  </a:solidFill>
                  <a:latin typeface="Monotype Corsiva" panose="03010101010201010101" pitchFamily="66" charset="0"/>
                  <a:ea typeface="Calibri" panose="020F0502020204030204" pitchFamily="34" charset="0"/>
                </a:rPr>
                <a:t>дуже </a:t>
              </a:r>
              <a:r>
                <a:rPr lang="uk-UA" sz="2400" dirty="0" smtClean="0">
                  <a:solidFill>
                    <a:srgbClr val="000000"/>
                  </a:solidFill>
                  <a:latin typeface="Monotype Corsiva" panose="03010101010201010101" pitchFamily="66" charset="0"/>
                  <a:ea typeface="Calibri" panose="020F0502020204030204" pitchFamily="34" charset="0"/>
                </a:rPr>
                <a:t>малими. </a:t>
              </a:r>
            </a:p>
            <a:p>
              <a:pPr algn="ctr"/>
              <a:r>
                <a:rPr lang="uk-UA" sz="2400" dirty="0" smtClean="0">
                  <a:solidFill>
                    <a:srgbClr val="000000"/>
                  </a:solidFill>
                  <a:latin typeface="Monotype Corsiva" panose="03010101010201010101" pitchFamily="66" charset="0"/>
                  <a:ea typeface="Calibri" panose="020F0502020204030204" pitchFamily="34" charset="0"/>
                </a:rPr>
                <a:t>І </a:t>
              </a:r>
              <a:r>
                <a:rPr lang="uk-UA" sz="2400" dirty="0">
                  <a:solidFill>
                    <a:srgbClr val="000000"/>
                  </a:solidFill>
                  <a:latin typeface="Monotype Corsiva" panose="03010101010201010101" pitchFamily="66" charset="0"/>
                  <a:ea typeface="Calibri" panose="020F0502020204030204" pitchFamily="34" charset="0"/>
                </a:rPr>
                <a:t>якщо ми візьмемо стільки молекул води, </a:t>
              </a:r>
              <a:endParaRPr lang="uk-UA" sz="2400" dirty="0" smtClean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endParaRPr>
            </a:p>
            <a:p>
              <a:pPr algn="ctr"/>
              <a:r>
                <a:rPr lang="uk-UA" sz="2400" dirty="0" smtClean="0">
                  <a:solidFill>
                    <a:srgbClr val="000000"/>
                  </a:solidFill>
                  <a:latin typeface="Monotype Corsiva" panose="03010101010201010101" pitchFamily="66" charset="0"/>
                  <a:ea typeface="Calibri" panose="020F0502020204030204" pitchFamily="34" charset="0"/>
                </a:rPr>
                <a:t>то </a:t>
              </a:r>
              <a:r>
                <a:rPr lang="uk-UA" sz="2400" dirty="0">
                  <a:solidFill>
                    <a:srgbClr val="000000"/>
                  </a:solidFill>
                  <a:latin typeface="Monotype Corsiva" panose="03010101010201010101" pitchFamily="66" charset="0"/>
                  <a:ea typeface="Calibri" panose="020F0502020204030204" pitchFamily="34" charset="0"/>
                </a:rPr>
                <a:t>наповнимо ними лише п</a:t>
              </a:r>
              <a:r>
                <a:rPr lang="ru-RU" sz="2400" dirty="0">
                  <a:solidFill>
                    <a:srgbClr val="000000"/>
                  </a:solidFill>
                  <a:latin typeface="Monotype Corsiva" panose="03010101010201010101" pitchFamily="66" charset="0"/>
                  <a:ea typeface="Calibri" panose="020F0502020204030204" pitchFamily="34" charset="0"/>
                </a:rPr>
                <a:t>’</a:t>
              </a:r>
              <a:r>
                <a:rPr lang="uk-UA" sz="2400" dirty="0" err="1">
                  <a:solidFill>
                    <a:srgbClr val="000000"/>
                  </a:solidFill>
                  <a:latin typeface="Monotype Corsiva" panose="03010101010201010101" pitchFamily="66" charset="0"/>
                  <a:ea typeface="Calibri" panose="020F0502020204030204" pitchFamily="34" charset="0"/>
                </a:rPr>
                <a:t>яту</a:t>
              </a:r>
              <a:r>
                <a:rPr lang="uk-UA" sz="2400" dirty="0">
                  <a:solidFill>
                    <a:srgbClr val="000000"/>
                  </a:solidFill>
                  <a:latin typeface="Monotype Corsiva" panose="03010101010201010101" pitchFamily="66" charset="0"/>
                  <a:ea typeface="Calibri" panose="020F0502020204030204" pitchFamily="34" charset="0"/>
                </a:rPr>
                <a:t> частину </a:t>
              </a:r>
              <a:r>
                <a:rPr lang="uk-UA" sz="2400" dirty="0" smtClean="0">
                  <a:solidFill>
                    <a:srgbClr val="000000"/>
                  </a:solidFill>
                  <a:latin typeface="Monotype Corsiva" panose="03010101010201010101" pitchFamily="66" charset="0"/>
                  <a:ea typeface="Calibri" panose="020F0502020204030204" pitchFamily="34" charset="0"/>
                </a:rPr>
                <a:t>склянки </a:t>
              </a:r>
              <a:endParaRPr lang="ru-RU" sz="2400" dirty="0">
                <a:latin typeface="Monotype Corsiva" panose="03010101010201010101" pitchFamily="66" charset="0"/>
              </a:endParaRPr>
            </a:p>
          </p:txBody>
        </p:sp>
        <p:pic>
          <p:nvPicPr>
            <p:cNvPr id="15" name="Рисунок 14"/>
            <p:cNvPicPr>
              <a:picLocks noChangeAspect="1"/>
            </p:cNvPicPr>
            <p:nvPr/>
          </p:nvPicPr>
          <p:blipFill rotWithShape="1">
            <a:blip r:embed="rId5"/>
            <a:srcRect r="65376"/>
            <a:stretch/>
          </p:blipFill>
          <p:spPr>
            <a:xfrm>
              <a:off x="10202903" y="3248971"/>
              <a:ext cx="1648987" cy="299085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60966477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7438" y="195313"/>
            <a:ext cx="5370394" cy="615514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9286" y="2205076"/>
            <a:ext cx="6896703" cy="1325563"/>
          </a:xfrm>
        </p:spPr>
        <p:txBody>
          <a:bodyPr>
            <a:noAutofit/>
          </a:bodyPr>
          <a:lstStyle/>
          <a:p>
            <a:pPr algn="ctr"/>
            <a:r>
              <a:rPr lang="ru-RU" sz="6600" dirty="0" err="1">
                <a:solidFill>
                  <a:schemeClr val="accent1">
                    <a:lumMod val="75000"/>
                  </a:schemeClr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Чому</a:t>
            </a:r>
            <a:r>
              <a:rPr lang="ru-RU" sz="6600" dirty="0">
                <a:solidFill>
                  <a:schemeClr val="accent1">
                    <a:lumMod val="75000"/>
                  </a:schemeClr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 </a:t>
            </a:r>
            <a:r>
              <a:rPr lang="ru-RU" sz="6600" dirty="0" smtClean="0">
                <a:solidFill>
                  <a:schemeClr val="accent1">
                    <a:lumMod val="75000"/>
                  </a:schemeClr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/>
            </a:r>
            <a:br>
              <a:rPr lang="ru-RU" sz="6600" dirty="0" smtClean="0">
                <a:solidFill>
                  <a:schemeClr val="accent1">
                    <a:lumMod val="75000"/>
                  </a:schemeClr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</a:br>
            <a:r>
              <a:rPr lang="ru-RU" sz="6600" dirty="0" err="1" smtClean="0">
                <a:solidFill>
                  <a:schemeClr val="accent1">
                    <a:lumMod val="75000"/>
                  </a:schemeClr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саме</a:t>
            </a:r>
            <a:r>
              <a:rPr lang="ru-RU" sz="6600" dirty="0" smtClean="0">
                <a:solidFill>
                  <a:schemeClr val="accent1">
                    <a:lumMod val="75000"/>
                  </a:schemeClr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 </a:t>
            </a:r>
            <a:r>
              <a:rPr lang="ru-RU" sz="6600" dirty="0" err="1">
                <a:solidFill>
                  <a:schemeClr val="accent1">
                    <a:lumMod val="75000"/>
                  </a:schemeClr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таке</a:t>
            </a:r>
            <a:r>
              <a:rPr lang="ru-RU" sz="6600" dirty="0">
                <a:solidFill>
                  <a:schemeClr val="accent1">
                    <a:lumMod val="75000"/>
                  </a:schemeClr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 число </a:t>
            </a:r>
            <a:r>
              <a:rPr lang="ru-RU" sz="6600" dirty="0" err="1">
                <a:solidFill>
                  <a:schemeClr val="accent1">
                    <a:lumMod val="75000"/>
                  </a:schemeClr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обране</a:t>
            </a:r>
            <a:r>
              <a:rPr lang="ru-RU" sz="6600" dirty="0">
                <a:solidFill>
                  <a:schemeClr val="accent1">
                    <a:lumMod val="75000"/>
                  </a:schemeClr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 для </a:t>
            </a:r>
            <a:r>
              <a:rPr lang="ru-RU" sz="6600" dirty="0" err="1">
                <a:solidFill>
                  <a:schemeClr val="accent1">
                    <a:lumMod val="75000"/>
                  </a:schemeClr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визначення</a:t>
            </a:r>
            <a:r>
              <a:rPr lang="ru-RU" sz="6600" dirty="0">
                <a:solidFill>
                  <a:schemeClr val="accent1">
                    <a:lumMod val="75000"/>
                  </a:schemeClr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 моля? </a:t>
            </a:r>
            <a:endParaRPr lang="ru-RU" sz="6600" dirty="0">
              <a:solidFill>
                <a:schemeClr val="accent1">
                  <a:lumMod val="75000"/>
                </a:schemeClr>
              </a:solidFill>
              <a:latin typeface="Monotype Corsiva" panose="03010101010201010101" pitchFamily="66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54562" y="6568068"/>
            <a:ext cx="1537438" cy="2899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529864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60449" y="130949"/>
            <a:ext cx="9433932" cy="1809363"/>
          </a:xfrm>
          <a:ln w="38100">
            <a:solidFill>
              <a:srgbClr val="FF0000"/>
            </a:solidFill>
          </a:ln>
        </p:spPr>
        <p:txBody>
          <a:bodyPr>
            <a:normAutofit fontScale="90000"/>
          </a:bodyPr>
          <a:lstStyle/>
          <a:p>
            <a:pPr algn="ctr"/>
            <a:r>
              <a:rPr lang="ru-RU" dirty="0">
                <a:solidFill>
                  <a:srgbClr val="FF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 </a:t>
            </a:r>
            <a:r>
              <a:rPr lang="uk-UA" dirty="0">
                <a:solidFill>
                  <a:srgbClr val="FF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1 моль </a:t>
            </a:r>
            <a:r>
              <a:rPr lang="uk-UA" dirty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– це кількість речовини, що містить </a:t>
            </a:r>
            <a:r>
              <a:rPr lang="uk-UA" dirty="0" smtClean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/>
            </a:r>
            <a:br>
              <a:rPr lang="uk-UA" dirty="0" smtClean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</a:br>
            <a:r>
              <a:rPr lang="uk-UA" dirty="0" smtClean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стільки </a:t>
            </a:r>
            <a:r>
              <a:rPr lang="uk-UA" dirty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ж структурних частинок, </a:t>
            </a:r>
            <a:r>
              <a:rPr lang="uk-UA" dirty="0" smtClean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/>
            </a:r>
            <a:br>
              <a:rPr lang="uk-UA" dirty="0" smtClean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</a:br>
            <a:r>
              <a:rPr lang="uk-UA" dirty="0" smtClean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скільки </a:t>
            </a:r>
            <a:r>
              <a:rPr lang="uk-UA" dirty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міститься атомів у 12 г </a:t>
            </a:r>
            <a:r>
              <a:rPr lang="uk-UA" dirty="0" smtClean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вуглецю </a:t>
            </a:r>
            <a:endParaRPr lang="ru-RU" dirty="0">
              <a:latin typeface="Monotype Corsiva" panose="03010101010201010101" pitchFamily="66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54562" y="6568068"/>
            <a:ext cx="1537438" cy="289932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886522" y="2361364"/>
            <a:ext cx="10381785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000" b="1" dirty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1 моль води </a:t>
            </a:r>
            <a:r>
              <a:rPr lang="uk-UA" sz="4000" dirty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містить </a:t>
            </a:r>
            <a:r>
              <a:rPr lang="uk-UA" sz="4000" dirty="0">
                <a:solidFill>
                  <a:srgbClr val="FF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6,02</a:t>
            </a:r>
            <a:r>
              <a:rPr lang="uk-UA" sz="4000" dirty="0">
                <a:solidFill>
                  <a:srgbClr val="FF0000"/>
                </a:solidFill>
                <a:latin typeface="Monotype Corsiva" panose="03010101010201010101" pitchFamily="66" charset="0"/>
                <a:ea typeface="Calibri" panose="020F0502020204030204" pitchFamily="34" charset="0"/>
                <a:cs typeface="Cambria Math" panose="02040503050406030204" pitchFamily="18" charset="0"/>
              </a:rPr>
              <a:t>⋅</a:t>
            </a:r>
            <a:r>
              <a:rPr lang="uk-UA" sz="4000" dirty="0">
                <a:solidFill>
                  <a:srgbClr val="FF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10</a:t>
            </a:r>
            <a:r>
              <a:rPr lang="uk-UA" sz="4000" baseline="30000" dirty="0">
                <a:solidFill>
                  <a:srgbClr val="FF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23</a:t>
            </a:r>
            <a:r>
              <a:rPr lang="ru-RU" sz="4000" dirty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 </a:t>
            </a:r>
            <a:r>
              <a:rPr lang="uk-UA" sz="4000" dirty="0" smtClean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молекул</a:t>
            </a:r>
          </a:p>
          <a:p>
            <a:pPr algn="ctr"/>
            <a:endParaRPr lang="uk-UA" sz="4000" dirty="0" smtClean="0">
              <a:solidFill>
                <a:srgbClr val="000000"/>
              </a:solidFill>
              <a:latin typeface="Monotype Corsiva" panose="03010101010201010101" pitchFamily="66" charset="0"/>
              <a:ea typeface="Calibri" panose="020F0502020204030204" pitchFamily="34" charset="0"/>
            </a:endParaRPr>
          </a:p>
          <a:p>
            <a:pPr algn="ctr"/>
            <a:r>
              <a:rPr lang="uk-UA" sz="4000" dirty="0" smtClean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 </a:t>
            </a:r>
            <a:r>
              <a:rPr lang="uk-UA" sz="4000" b="1" dirty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1 моль сірки </a:t>
            </a:r>
            <a:r>
              <a:rPr lang="uk-UA" sz="4000" dirty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містить </a:t>
            </a:r>
            <a:r>
              <a:rPr lang="uk-UA" sz="4000" dirty="0">
                <a:solidFill>
                  <a:srgbClr val="FF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6,02</a:t>
            </a:r>
            <a:r>
              <a:rPr lang="uk-UA" sz="4000" dirty="0">
                <a:solidFill>
                  <a:srgbClr val="FF0000"/>
                </a:solidFill>
                <a:latin typeface="Monotype Corsiva" panose="03010101010201010101" pitchFamily="66" charset="0"/>
                <a:ea typeface="Calibri" panose="020F0502020204030204" pitchFamily="34" charset="0"/>
                <a:cs typeface="Cambria Math" panose="02040503050406030204" pitchFamily="18" charset="0"/>
              </a:rPr>
              <a:t>⋅</a:t>
            </a:r>
            <a:r>
              <a:rPr lang="uk-UA" sz="4000" dirty="0">
                <a:solidFill>
                  <a:srgbClr val="FF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10</a:t>
            </a:r>
            <a:r>
              <a:rPr lang="uk-UA" sz="4000" baseline="30000" dirty="0">
                <a:solidFill>
                  <a:srgbClr val="FF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23</a:t>
            </a:r>
            <a:r>
              <a:rPr lang="ru-RU" sz="4000" dirty="0">
                <a:solidFill>
                  <a:srgbClr val="FF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 </a:t>
            </a:r>
            <a:r>
              <a:rPr lang="uk-UA" sz="4000" dirty="0" smtClean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атомів</a:t>
            </a:r>
          </a:p>
          <a:p>
            <a:pPr algn="ctr"/>
            <a:endParaRPr lang="uk-UA" sz="4000" dirty="0" smtClean="0">
              <a:solidFill>
                <a:srgbClr val="000000"/>
              </a:solidFill>
              <a:latin typeface="Monotype Corsiva" panose="03010101010201010101" pitchFamily="66" charset="0"/>
              <a:ea typeface="Calibri" panose="020F0502020204030204" pitchFamily="34" charset="0"/>
            </a:endParaRPr>
          </a:p>
          <a:p>
            <a:pPr algn="ctr"/>
            <a:r>
              <a:rPr lang="uk-UA" sz="4000" b="1" dirty="0" smtClean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 </a:t>
            </a:r>
            <a:r>
              <a:rPr lang="uk-UA" sz="4000" b="1" dirty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1 моль кухонної солі </a:t>
            </a:r>
            <a:r>
              <a:rPr lang="uk-UA" sz="4000" dirty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містить </a:t>
            </a:r>
            <a:r>
              <a:rPr lang="uk-UA" sz="4000" dirty="0">
                <a:solidFill>
                  <a:srgbClr val="FF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6,02</a:t>
            </a:r>
            <a:r>
              <a:rPr lang="uk-UA" sz="4000" dirty="0">
                <a:solidFill>
                  <a:srgbClr val="FF0000"/>
                </a:solidFill>
                <a:latin typeface="Monotype Corsiva" panose="03010101010201010101" pitchFamily="66" charset="0"/>
                <a:ea typeface="Calibri" panose="020F0502020204030204" pitchFamily="34" charset="0"/>
                <a:cs typeface="Cambria Math" panose="02040503050406030204" pitchFamily="18" charset="0"/>
              </a:rPr>
              <a:t>⋅</a:t>
            </a:r>
            <a:r>
              <a:rPr lang="uk-UA" sz="4000" dirty="0">
                <a:solidFill>
                  <a:srgbClr val="FF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10</a:t>
            </a:r>
            <a:r>
              <a:rPr lang="uk-UA" sz="4000" baseline="30000" dirty="0">
                <a:solidFill>
                  <a:srgbClr val="FF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23</a:t>
            </a:r>
            <a:r>
              <a:rPr lang="ru-RU" sz="4000" dirty="0">
                <a:solidFill>
                  <a:srgbClr val="FF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 </a:t>
            </a:r>
            <a:r>
              <a:rPr lang="uk-UA" sz="4000" dirty="0" err="1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йонів</a:t>
            </a:r>
            <a:r>
              <a:rPr lang="uk-UA" sz="4000" dirty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 Натрію і стільки ж </a:t>
            </a:r>
            <a:r>
              <a:rPr lang="uk-UA" sz="4000" dirty="0" err="1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йонів</a:t>
            </a:r>
            <a:r>
              <a:rPr lang="uk-UA" sz="4000" dirty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 Хлору </a:t>
            </a:r>
            <a:endParaRPr lang="ru-RU" sz="4000" dirty="0">
              <a:latin typeface="Monotype Corsiva" panose="030101010102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28662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386</TotalTime>
  <Words>867</Words>
  <Application>Microsoft Office PowerPoint</Application>
  <PresentationFormat>Широкоэкранный</PresentationFormat>
  <Paragraphs>175</Paragraphs>
  <Slides>22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30" baseType="lpstr">
      <vt:lpstr>Arial</vt:lpstr>
      <vt:lpstr>Calibri</vt:lpstr>
      <vt:lpstr>Calibri Light</vt:lpstr>
      <vt:lpstr>Cambria Math</vt:lpstr>
      <vt:lpstr>Comic Sans MS</vt:lpstr>
      <vt:lpstr>Monotype Corsiva</vt:lpstr>
      <vt:lpstr>Times New Roman</vt:lpstr>
      <vt:lpstr>Тема Office</vt:lpstr>
      <vt:lpstr>Кількість речовини.  Моль - одиниця кількості речовини.  Число Авогадро</vt:lpstr>
      <vt:lpstr>Майже все, що оточує людину, можна описати кількісними характеристиками</vt:lpstr>
      <vt:lpstr>Майже все, що оточує людину, можна описати кількісними характеристиками</vt:lpstr>
      <vt:lpstr>При проведенні хімічних реакцій хімікам важливо знати співвідношення реагуючих речовин із тим, щоб при проходженні реакції речовини повністю прореагували і жодної не залишилось у залишку</vt:lpstr>
      <vt:lpstr>Кількість речовини – це фізична величина, яка показує, скільки найменших частинок (атомів, молекул, йонів)  даної речовини міститься у тому чи іншому зразку речовини</vt:lpstr>
      <vt:lpstr>Скільки структурних частинок  містить  один моль речовини? </vt:lpstr>
      <vt:lpstr>Презентация PowerPoint</vt:lpstr>
      <vt:lpstr>Чому  саме таке число обране для визначення моля? </vt:lpstr>
      <vt:lpstr> 1 моль – це кількість речовини, що містить  стільки ж структурних частинок,  скільки міститься атомів у 12 г вуглецю </vt:lpstr>
      <vt:lpstr>Чи буде  однаково  виглядати  1 моль різних речовин? </vt:lpstr>
      <vt:lpstr>Презентация PowerPoint</vt:lpstr>
      <vt:lpstr>Презентация PowerPoint</vt:lpstr>
      <vt:lpstr>Розглянемо приклади задач </vt:lpstr>
      <vt:lpstr>Задача 1. Скільки атомів Фосфору міститься у зразку червоного фосфору кількістю речовини 0,5 моль?</vt:lpstr>
      <vt:lpstr>Задача 2. У кімнаті міститься 2,76 ⋅1026 молекул кисню. Визначте кількість речовини кисню у кімнаті. </vt:lpstr>
      <vt:lpstr>Задача 3 . Визначте число атомів Оксигену і Гідрогену, що містяться у 5 моль води. </vt:lpstr>
      <vt:lpstr>Задача 4. Скільки атомів Сульфуру містить 2 моль сірки? </vt:lpstr>
      <vt:lpstr>Задача 5. Скільки молекул містить порція води кількістю речовини 3 моль? </vt:lpstr>
      <vt:lpstr>Задача 6. Скільки атомів Р і О і молекул міститься у фосфор(V) оксиді Р2О5 кількістю речовини 0,25 моль?</vt:lpstr>
      <vt:lpstr>Підведемо підсумки!</vt:lpstr>
      <vt:lpstr>Чи маєте запитання?</vt:lpstr>
      <vt:lpstr>Відеоурок ви можете переглянути за посиланням: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1</dc:creator>
  <cp:lastModifiedBy>1</cp:lastModifiedBy>
  <cp:revision>129</cp:revision>
  <dcterms:created xsi:type="dcterms:W3CDTF">2021-01-04T09:37:33Z</dcterms:created>
  <dcterms:modified xsi:type="dcterms:W3CDTF">2021-01-10T09:38:55Z</dcterms:modified>
</cp:coreProperties>
</file>