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2" r:id="rId27"/>
    <p:sldId id="280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2B28-917F-426B-A422-EA425843D713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BA422-B5DE-405A-86CC-E463069988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siter.com/uploads/20101008/foto366492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8414"/>
            <a:ext cx="9144000" cy="6099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29000">
                <a:srgbClr val="F8B049"/>
              </a:gs>
              <a:gs pos="38000">
                <a:srgbClr val="F8B049"/>
              </a:gs>
              <a:gs pos="77000">
                <a:srgbClr val="FEE7F2"/>
              </a:gs>
              <a:gs pos="53000">
                <a:srgbClr val="F952A0"/>
              </a:gs>
              <a:gs pos="0">
                <a:srgbClr val="C50849"/>
              </a:gs>
              <a:gs pos="100000">
                <a:srgbClr val="B43E85"/>
              </a:gs>
              <a:gs pos="69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+mj-lt"/>
              </a:rPr>
              <a:t>«</a:t>
            </a:r>
            <a:r>
              <a:rPr lang="uk-UA" sz="4800" b="1" i="1" dirty="0" smtClean="0">
                <a:latin typeface="+mj-lt"/>
              </a:rPr>
              <a:t>Незнайомі знайомці</a:t>
            </a:r>
            <a:r>
              <a:rPr lang="uk-UA" sz="4800" b="1" i="1" dirty="0" smtClean="0">
                <a:latin typeface="+mj-lt"/>
              </a:rPr>
              <a:t>»</a:t>
            </a:r>
            <a:endParaRPr lang="ru-RU" sz="4800" i="1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86454"/>
            <a:ext cx="8715436" cy="584775"/>
          </a:xfrm>
          <a:prstGeom prst="rect">
            <a:avLst/>
          </a:prstGeom>
          <a:gradFill>
            <a:gsLst>
              <a:gs pos="4000">
                <a:srgbClr val="5E9EFF"/>
              </a:gs>
              <a:gs pos="33000">
                <a:srgbClr val="85C2FF"/>
              </a:gs>
              <a:gs pos="51000">
                <a:srgbClr val="C4D6EB"/>
              </a:gs>
              <a:gs pos="70000">
                <a:srgbClr val="FFEBFA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(Значення </a:t>
            </a:r>
            <a:r>
              <a:rPr lang="uk-UA" sz="3200" b="1" i="1" dirty="0" smtClean="0"/>
              <a:t>грибів у природі та житті </a:t>
            </a:r>
            <a:r>
              <a:rPr lang="uk-UA" sz="3200" b="1" i="1" dirty="0" smtClean="0"/>
              <a:t>людини)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Взаємоперевірка</a:t>
            </a:r>
            <a:endParaRPr lang="ru-RU" sz="36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14400"/>
          <a:ext cx="2928958" cy="5943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30421"/>
                <a:gridCol w="1498537"/>
              </a:tblGrid>
              <a:tr h="44621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Garamond" pitchFamily="18" charset="0"/>
                          <a:ea typeface="DFKai-SB" pitchFamily="65" charset="-120"/>
                        </a:rPr>
                        <a:t>Тестові завдання</a:t>
                      </a:r>
                      <a:endParaRPr lang="ru-RU" sz="2400" dirty="0">
                        <a:latin typeface="Garamond" pitchFamily="18" charset="0"/>
                        <a:ea typeface="DFKai-SB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1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г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2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б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3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б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4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г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5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в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6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г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7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б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8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в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9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б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10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г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11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а</a:t>
                      </a:r>
                      <a:endParaRPr lang="ru-RU" sz="2400" b="1" i="1" dirty="0"/>
                    </a:p>
                  </a:txBody>
                  <a:tcPr/>
                </a:tc>
              </a:tr>
              <a:tr h="44621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12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б</a:t>
                      </a:r>
                      <a:endParaRPr lang="ru-RU" sz="2400" b="1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72198" y="914400"/>
          <a:ext cx="2833686" cy="5943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16843"/>
                <a:gridCol w="1416843"/>
              </a:tblGrid>
              <a:tr h="45060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b="1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DFKai-SB" pitchFamily="65" charset="-120"/>
                          <a:cs typeface="+mn-cs"/>
                        </a:rPr>
                        <a:t>“Вірю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DFKai-SB" pitchFamily="65" charset="-120"/>
                          <a:cs typeface="+mn-cs"/>
                        </a:rPr>
                        <a:t> – не </a:t>
                      </a:r>
                      <a:r>
                        <a:rPr lang="uk-UA" sz="2400" b="1" kern="120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DFKai-SB" pitchFamily="65" charset="-120"/>
                          <a:cs typeface="+mn-cs"/>
                        </a:rPr>
                        <a:t>вірю”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Garamond" pitchFamily="18" charset="0"/>
                        <a:ea typeface="DFKai-SB" pitchFamily="65" charset="-120"/>
                        <a:cs typeface="+mn-cs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 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endParaRPr lang="ru-RU" sz="24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4" name="Picture 4" descr="http://onkrb.ru/images/vosk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2857500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vsviti.com.ua/wp-content/uploads/2012/02/33.jpg"/>
          <p:cNvPicPr>
            <a:picLocks noChangeAspect="1" noChangeArrowheads="1"/>
          </p:cNvPicPr>
          <p:nvPr/>
        </p:nvPicPr>
        <p:blipFill>
          <a:blip r:embed="rId2"/>
          <a:srcRect l="30558"/>
          <a:stretch>
            <a:fillRect/>
          </a:stretch>
        </p:blipFill>
        <p:spPr bwMode="auto">
          <a:xfrm>
            <a:off x="3969883" y="0"/>
            <a:ext cx="5174117" cy="55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all-wallpapers.ru/wp-content/uploads/2009/10/0007_nature_1280_1024.jpg"/>
          <p:cNvPicPr>
            <a:picLocks noChangeAspect="1" noChangeArrowheads="1"/>
          </p:cNvPicPr>
          <p:nvPr/>
        </p:nvPicPr>
        <p:blipFill>
          <a:blip r:embed="rId3"/>
          <a:srcRect r="5334"/>
          <a:stretch>
            <a:fillRect/>
          </a:stretch>
        </p:blipFill>
        <p:spPr bwMode="auto">
          <a:xfrm>
            <a:off x="0" y="1328723"/>
            <a:ext cx="5072066" cy="428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14678" y="5643578"/>
            <a:ext cx="5929322" cy="11387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/>
                </a:solidFill>
              </a:rPr>
              <a:t>У молодому сосновому лісі ростуть здебільшого </a:t>
            </a:r>
            <a:r>
              <a:rPr lang="uk-UA" sz="2200" b="1" i="1" u="sng" dirty="0" smtClean="0">
                <a:solidFill>
                  <a:srgbClr val="C00000"/>
                </a:solidFill>
              </a:rPr>
              <a:t>маслюки</a:t>
            </a:r>
            <a:r>
              <a:rPr lang="uk-UA" sz="2200" b="1" i="1" dirty="0" smtClean="0">
                <a:solidFill>
                  <a:schemeClr val="tx1"/>
                </a:solidFill>
              </a:rPr>
              <a:t>, у старому — </a:t>
            </a:r>
            <a:r>
              <a:rPr lang="uk-UA" sz="2200" b="1" i="1" u="sng" dirty="0" smtClean="0">
                <a:solidFill>
                  <a:srgbClr val="C00000"/>
                </a:solidFill>
              </a:rPr>
              <a:t>боровики</a:t>
            </a:r>
            <a:r>
              <a:rPr lang="uk-UA" sz="2200" b="1" i="1" dirty="0" smtClean="0">
                <a:solidFill>
                  <a:schemeClr val="tx1"/>
                </a:solidFill>
              </a:rPr>
              <a:t>, а в осиковому </a:t>
            </a:r>
            <a:r>
              <a:rPr lang="uk-UA" sz="2200" b="1" i="1" u="sng" dirty="0" smtClean="0">
                <a:solidFill>
                  <a:srgbClr val="C00000"/>
                </a:solidFill>
              </a:rPr>
              <a:t>підосичники</a:t>
            </a:r>
            <a:r>
              <a:rPr lang="uk-UA" sz="2200" b="1" i="1" dirty="0" smtClean="0">
                <a:solidFill>
                  <a:schemeClr val="tx1"/>
                </a:solidFill>
              </a:rPr>
              <a:t>. 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Чому?</a:t>
            </a:r>
            <a:r>
              <a:rPr lang="uk-UA" sz="2200" b="1" i="1" dirty="0" smtClean="0">
                <a:solidFill>
                  <a:schemeClr val="tx1"/>
                </a:solidFill>
              </a:rPr>
              <a:t> </a:t>
            </a:r>
            <a:endParaRPr lang="ru-RU" sz="2200" b="1" i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eco-mir.org/sites/default/files/%D0%9C%D0%BE%D0%B8%20%D1%84%D0%BE%D1%82%D0%BE%20-%201580/%D0%A4%D0%BE%D1%82%D0%BE%20%D0%B2%20%D0%BD%D0%BE%D0%B2%D0%BE%D1%81%D1%82%D1%8F%D1%85/3183-4869.jpeg"/>
          <p:cNvPicPr>
            <a:picLocks noChangeAspect="1" noChangeArrowheads="1"/>
          </p:cNvPicPr>
          <p:nvPr/>
        </p:nvPicPr>
        <p:blipFill>
          <a:blip r:embed="rId4"/>
          <a:srcRect l="19815" r="22611" b="7429"/>
          <a:stretch>
            <a:fillRect/>
          </a:stretch>
        </p:blipFill>
        <p:spPr bwMode="auto">
          <a:xfrm>
            <a:off x="3000364" y="3000372"/>
            <a:ext cx="2000264" cy="2412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http://nppns.at.ua/_ph/5/5829692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214686"/>
            <a:ext cx="3000364" cy="225027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4" name="Picture 8" descr="http://galerey-room.ru/images/20286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36232">
            <a:off x="140174" y="4621439"/>
            <a:ext cx="2851047" cy="202741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0"/>
            <a:ext cx="4000496" cy="1323439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 </a:t>
            </a:r>
          </a:p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5072098" cy="92333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Юні науковці</a:t>
            </a:r>
            <a:endParaRPr lang="ru-RU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91440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200" dirty="0" smtClean="0"/>
              <a:t>Обґрунтуйте </a:t>
            </a:r>
            <a:r>
              <a:rPr lang="uk-UA" sz="2200" dirty="0" smtClean="0"/>
              <a:t>походження назв грибів </a:t>
            </a:r>
            <a:r>
              <a:rPr lang="uk-UA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«підосичник», «підберезник», «опеньок» </a:t>
            </a:r>
            <a:r>
              <a:rPr lang="uk-UA" sz="2200" dirty="0" smtClean="0"/>
              <a:t>у </a:t>
            </a:r>
            <a:r>
              <a:rPr lang="uk-UA" sz="2200" dirty="0" smtClean="0"/>
              <a:t>зв’язку з </a:t>
            </a:r>
            <a:r>
              <a:rPr lang="uk-UA" sz="2200" dirty="0" smtClean="0"/>
              <a:t>їхніми умовами зростання</a:t>
            </a:r>
            <a:r>
              <a:rPr lang="uk-UA" sz="2200" dirty="0" smtClean="0"/>
              <a:t>.</a:t>
            </a:r>
            <a:endParaRPr lang="ru-RU" sz="2200" dirty="0" smtClean="0"/>
          </a:p>
        </p:txBody>
      </p:sp>
      <p:pic>
        <p:nvPicPr>
          <p:cNvPr id="23554" name="Picture 2" descr="http://upload.wikimedia.org/wikipedia/commons/thumb/7/7a/Leccinum_aurantiacum.jpg/240px-Leccinum_aurantiac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2286000" cy="3048001"/>
          </a:xfrm>
          <a:prstGeom prst="rect">
            <a:avLst/>
          </a:prstGeom>
          <a:noFill/>
        </p:spPr>
      </p:pic>
      <p:pic>
        <p:nvPicPr>
          <p:cNvPr id="23558" name="Picture 6" descr="http://hnb.com.ua/artimages/podberozovik%202.jpg"/>
          <p:cNvPicPr>
            <a:picLocks noChangeAspect="1" noChangeArrowheads="1"/>
          </p:cNvPicPr>
          <p:nvPr/>
        </p:nvPicPr>
        <p:blipFill>
          <a:blip r:embed="rId4"/>
          <a:srcRect l="7246" r="37198"/>
          <a:stretch>
            <a:fillRect/>
          </a:stretch>
        </p:blipFill>
        <p:spPr bwMode="auto">
          <a:xfrm>
            <a:off x="2857488" y="2786058"/>
            <a:ext cx="2510357" cy="3005132"/>
          </a:xfrm>
          <a:prstGeom prst="rect">
            <a:avLst/>
          </a:prstGeom>
          <a:noFill/>
        </p:spPr>
      </p:pic>
      <p:pic>
        <p:nvPicPr>
          <p:cNvPr id="23560" name="Picture 8" descr="http://ya-gribnik.ru/images/opyata/9.jpg"/>
          <p:cNvPicPr>
            <a:picLocks noChangeAspect="1" noChangeArrowheads="1"/>
          </p:cNvPicPr>
          <p:nvPr/>
        </p:nvPicPr>
        <p:blipFill>
          <a:blip r:embed="rId5"/>
          <a:srcRect l="12183" r="8629"/>
          <a:stretch>
            <a:fillRect/>
          </a:stretch>
        </p:blipFill>
        <p:spPr bwMode="auto">
          <a:xfrm>
            <a:off x="5711020" y="2786058"/>
            <a:ext cx="3186754" cy="30182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6143644"/>
            <a:ext cx="20002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Підосичник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6143644"/>
            <a:ext cx="22145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dk1"/>
                </a:solidFill>
              </a:rPr>
              <a:t>Підберезник</a:t>
            </a:r>
            <a:endParaRPr lang="ru-RU" sz="2400" b="1" i="1" dirty="0" smtClean="0">
              <a:solidFill>
                <a:schemeClr val="dk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6143644"/>
            <a:ext cx="26432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dk1"/>
                </a:solidFill>
              </a:rPr>
              <a:t>Опеньки</a:t>
            </a:r>
            <a:endParaRPr lang="ru-RU" sz="2400" b="1" i="1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900115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 </a:t>
            </a:r>
            <a:r>
              <a:rPr lang="uk-UA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“Хрестики-нулики”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0010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Відшукати пряму лінію по горизонталі, вертикалі чи діагоналі з назв</a:t>
            </a:r>
            <a:r>
              <a:rPr lang="uk-UA" sz="2000" b="1" dirty="0" smtClean="0"/>
              <a:t>:</a:t>
            </a: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4348" y="1928802"/>
            <a:ext cx="47863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</a:rPr>
              <a:t>1) Їстівних грибів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496"/>
          <a:ext cx="8572560" cy="350046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57520"/>
                <a:gridCol w="2857520"/>
                <a:gridCol w="2857520"/>
              </a:tblGrid>
              <a:tr h="1149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білий гриб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строчок 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свинуха 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</a:tr>
              <a:tr h="1149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мухомор червоний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підосичник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печериця рудіюча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</a:tr>
              <a:tr h="1201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несправжній опеньок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сироїжка блювотна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маслюк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 </a:t>
            </a:r>
            <a:r>
              <a:rPr lang="uk-UA" sz="4000" b="1" i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“Хрестики-нулики”</a:t>
            </a:r>
            <a:endParaRPr lang="ru-RU" sz="4000" b="1" i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0010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Відшукати пряму лінію по горизонталі, вертикалі чи діагоналі з назв:</a:t>
            </a: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4348" y="2000240"/>
            <a:ext cx="635798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</a:rPr>
              <a:t>2) Отруйних грибів</a:t>
            </a:r>
            <a:endParaRPr lang="ru-RU" sz="4000" b="1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3071810"/>
          <a:ext cx="7786740" cy="33575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95580"/>
                <a:gridCol w="2595580"/>
                <a:gridCol w="2595580"/>
              </a:tblGrid>
              <a:tr h="1119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польський гриб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печериця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лисичка справжня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</a:tr>
              <a:tr h="1119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мухомор Цезаря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зеленуха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піддубник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</a:tr>
              <a:tr h="1119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бліда поганка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говорушка сіра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чортів гриб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725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 </a:t>
            </a:r>
            <a:r>
              <a:rPr lang="uk-UA" sz="4000" b="1" i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“Хрестики-нулики”</a:t>
            </a:r>
            <a:endParaRPr lang="ru-RU" sz="4000" b="1" i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0010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Відшукати пряму лінію по горизонталі, вертикалі чи діагоналі з назв:</a:t>
            </a: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1928802"/>
            <a:ext cx="42148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</a:rPr>
              <a:t>3) Їстівних грибів</a:t>
            </a:r>
            <a:endParaRPr lang="ru-RU" sz="4000" b="1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2928934"/>
          <a:ext cx="8143932" cy="32861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14644"/>
                <a:gridCol w="2714644"/>
                <a:gridCol w="2714644"/>
              </a:tblGrid>
              <a:tr h="1079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несправжній опеньок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мухомор Цезаря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сатанинський гриб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</a:tr>
              <a:tr h="1079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лепіота отруйна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печериця польова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білий мухомор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</a:tr>
              <a:tr h="1128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мухомор червоний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рижик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гнойовик чорнильний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285728"/>
            <a:ext cx="847625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 </a:t>
            </a:r>
            <a:r>
              <a:rPr lang="uk-UA" sz="4000" b="1" i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“Хрестики-нулики”</a:t>
            </a:r>
            <a:endParaRPr lang="ru-RU" sz="4000" b="1" i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80010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Відшукати пряму лінію по горизонталі, вертикалі чи діагоналі з назв:</a:t>
            </a: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2071678"/>
            <a:ext cx="535785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</a:rPr>
              <a:t>4) Отруйних грибів</a:t>
            </a:r>
            <a:endParaRPr lang="ru-RU" sz="4000" b="1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2" y="3139819"/>
          <a:ext cx="8429682" cy="33610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09894"/>
                <a:gridCol w="2809894"/>
                <a:gridCol w="2809894"/>
              </a:tblGrid>
              <a:tr h="1120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чорний трюфель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польський гриб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мухомор пантерний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</a:tr>
              <a:tr h="1120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парасолька велика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мухомор смердючий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/>
                        <a:t>зелена сироїжка</a:t>
                      </a:r>
                      <a:endParaRPr lang="ru-RU" sz="2400" b="1" i="1"/>
                    </a:p>
                  </a:txBody>
                  <a:tcPr marL="68580" marR="68580" marT="0" marB="0" anchor="ctr"/>
                </a:tc>
              </a:tr>
              <a:tr h="1120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білий мухомор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маслюк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/>
                        <a:t>мухомор Цезаря</a:t>
                      </a:r>
                      <a:endParaRPr lang="ru-RU" sz="2400" b="1" i="1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8" name="Picture 18" descr="http://www.1366x768.ru/fire/2/fire-wallpaper-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8487" cy="5143512"/>
          </a:xfrm>
          <a:prstGeom prst="rect">
            <a:avLst/>
          </a:prstGeom>
          <a:noFill/>
        </p:spPr>
      </p:pic>
      <p:pic>
        <p:nvPicPr>
          <p:cNvPr id="30740" name="Picture 20" descr="http://9foto.ru/images/big/2011/11/03/9foto-ru-36.jpg"/>
          <p:cNvPicPr>
            <a:picLocks noChangeAspect="1" noChangeArrowheads="1"/>
          </p:cNvPicPr>
          <p:nvPr/>
        </p:nvPicPr>
        <p:blipFill>
          <a:blip r:embed="rId3"/>
          <a:srcRect b="15624"/>
          <a:stretch>
            <a:fillRect/>
          </a:stretch>
        </p:blipFill>
        <p:spPr bwMode="auto">
          <a:xfrm>
            <a:off x="0" y="1071522"/>
            <a:ext cx="9144000" cy="5786478"/>
          </a:xfrm>
          <a:prstGeom prst="rect">
            <a:avLst/>
          </a:prstGeom>
          <a:noFill/>
        </p:spPr>
      </p:pic>
      <p:pic>
        <p:nvPicPr>
          <p:cNvPr id="30730" name="Picture 10" descr="http://img-fotki.yandex.ru/get/4810/200418627.c/0_109a72_63ac2499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7166"/>
            <a:ext cx="2571750" cy="2857500"/>
          </a:xfrm>
          <a:prstGeom prst="rect">
            <a:avLst/>
          </a:prstGeom>
          <a:noFill/>
        </p:spPr>
      </p:pic>
      <p:pic>
        <p:nvPicPr>
          <p:cNvPr id="30734" name="Picture 14" descr="http://img-fotki.yandex.ru/get/6700/200418627.b/0_109841_1d633015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10" y="1857364"/>
            <a:ext cx="2442464" cy="2608014"/>
          </a:xfrm>
          <a:prstGeom prst="rect">
            <a:avLst/>
          </a:prstGeom>
          <a:noFill/>
        </p:spPr>
      </p:pic>
      <p:pic>
        <p:nvPicPr>
          <p:cNvPr id="30736" name="Picture 16" descr="http://s1.pic4you.ru/allimage/y2012/11-28/12216/274774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4208" y="214290"/>
            <a:ext cx="2535477" cy="30330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286388"/>
            <a:ext cx="91440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Довгий час гриби вважали породженням пекла…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67151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Звіт творчих груп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1)  беруть участь у кругообігу речовин;</a:t>
            </a:r>
            <a:endParaRPr lang="ru-RU" b="1" i="1" dirty="0" smtClean="0"/>
          </a:p>
          <a:p>
            <a:r>
              <a:rPr lang="uk-UA" b="1" i="1" dirty="0" smtClean="0"/>
              <a:t>2)  беруть участь у ґрунтоутворенні;</a:t>
            </a:r>
            <a:endParaRPr lang="ru-RU" b="1" i="1" dirty="0" smtClean="0"/>
          </a:p>
          <a:p>
            <a:r>
              <a:rPr lang="uk-UA" b="1" i="1" dirty="0" smtClean="0"/>
              <a:t>3)  формування мікоризи;</a:t>
            </a:r>
            <a:endParaRPr lang="ru-RU" b="1" i="1" dirty="0" smtClean="0"/>
          </a:p>
          <a:p>
            <a:r>
              <a:rPr lang="uk-UA" b="1" i="1" dirty="0" smtClean="0"/>
              <a:t>4)  складова частина лишайників;</a:t>
            </a:r>
            <a:endParaRPr lang="ru-RU" b="1" i="1" dirty="0" smtClean="0"/>
          </a:p>
          <a:p>
            <a:r>
              <a:rPr lang="uk-UA" b="1" i="1" dirty="0" smtClean="0"/>
              <a:t>5)  шапкові гриби є їжею для багатьох тварин</a:t>
            </a:r>
            <a:r>
              <a:rPr lang="uk-UA" b="1" i="1" dirty="0" smtClean="0"/>
              <a:t>.</a:t>
            </a:r>
            <a:endParaRPr lang="ru-RU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47149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грибів у природі: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img-fotki.yandex.ru/get/29/lnn23.29/0_180e1_be3f9373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3786214" cy="29456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52" name="Picture 8" descr="http://www.rfc-online.ru/article_images/1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429132"/>
            <a:ext cx="3238489" cy="2428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900igr.net/datai/biologija/Rol-gribov/0014-018-5.Mikorizagribokoren-simbioz-gribov-i-kornej-derev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000107"/>
            <a:ext cx="3214678" cy="3234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67151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Звіт творчих груп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 descr="http://centr-molodosti.ru/wp-content/uploads/2011/07/poleznye-svojstva-chajnogo-griba.jpg"/>
          <p:cNvPicPr>
            <a:picLocks noChangeAspect="1" noChangeArrowheads="1"/>
          </p:cNvPicPr>
          <p:nvPr/>
        </p:nvPicPr>
        <p:blipFill>
          <a:blip r:embed="rId3"/>
          <a:srcRect l="11467" r="11129"/>
          <a:stretch>
            <a:fillRect/>
          </a:stretch>
        </p:blipFill>
        <p:spPr bwMode="auto">
          <a:xfrm>
            <a:off x="5786446" y="1142984"/>
            <a:ext cx="295233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1357298"/>
            <a:ext cx="47149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Цілющі властивості грибів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http://zagotovki.usadbaonline.ru/images/cache/380x280/crop/images%7Ccms-image-0000087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878030" cy="2857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2428868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— </a:t>
            </a:r>
            <a:r>
              <a:rPr lang="uk-UA" sz="2000" b="1" i="1" dirty="0" smtClean="0"/>
              <a:t>лисички й деякі види сироїжок </a:t>
            </a:r>
            <a:r>
              <a:rPr lang="uk-UA" sz="2000" i="1" dirty="0" smtClean="0"/>
              <a:t>здатні пригнічувати розмноження стафілококів;</a:t>
            </a:r>
            <a:endParaRPr lang="ru-RU" sz="2000" i="1" dirty="0" smtClean="0"/>
          </a:p>
          <a:p>
            <a:r>
              <a:rPr lang="uk-UA" sz="2000" i="1" dirty="0" smtClean="0"/>
              <a:t>— </a:t>
            </a:r>
            <a:r>
              <a:rPr lang="uk-UA" sz="2000" b="1" i="1" dirty="0" smtClean="0"/>
              <a:t>білий гриб </a:t>
            </a:r>
            <a:r>
              <a:rPr lang="uk-UA" sz="2000" i="1" dirty="0" smtClean="0"/>
              <a:t>ефективний проти кишкової палички й палички Коха;</a:t>
            </a:r>
            <a:endParaRPr lang="ru-RU" sz="2000" i="1" dirty="0" smtClean="0"/>
          </a:p>
          <a:p>
            <a:r>
              <a:rPr lang="uk-UA" sz="2000" i="1" dirty="0" smtClean="0"/>
              <a:t>— деякі види </a:t>
            </a:r>
            <a:r>
              <a:rPr lang="uk-UA" sz="2000" b="1" i="1" dirty="0" smtClean="0"/>
              <a:t>маслюків</a:t>
            </a:r>
            <a:r>
              <a:rPr lang="uk-UA" sz="2000" i="1" dirty="0" smtClean="0"/>
              <a:t> містять речовину, що знімає головний біль. 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14884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— </a:t>
            </a:r>
            <a:r>
              <a:rPr lang="uk-UA" sz="2000" b="1" i="1" dirty="0" smtClean="0"/>
              <a:t>ч</a:t>
            </a:r>
            <a:r>
              <a:rPr lang="uk-UA" sz="2000" b="1" i="1" dirty="0" smtClean="0"/>
              <a:t>айний гриб</a:t>
            </a:r>
            <a:r>
              <a:rPr lang="uk-UA" sz="2000" i="1" dirty="0" smtClean="0"/>
              <a:t> допомагає впоратися з безліччю захворювань, боротися із зайвою вагою, а також з успіхом використовується для косметичних цілей. </a:t>
            </a:r>
            <a:endParaRPr lang="uk-UA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56" r="8290"/>
          <a:stretch>
            <a:fillRect/>
          </a:stretch>
        </p:blipFill>
        <p:spPr bwMode="auto">
          <a:xfrm>
            <a:off x="-1" y="1928802"/>
            <a:ext cx="3783361" cy="492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214290"/>
            <a:ext cx="4000528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chemeClr val="tx1"/>
                </a:solidFill>
                <a:latin typeface="Georgia" pitchFamily="18" charset="0"/>
              </a:rPr>
              <a:t>Цілі уроку</a:t>
            </a:r>
            <a:r>
              <a:rPr lang="uk-UA" sz="4400" b="1" i="1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  <a:endParaRPr lang="ru-RU" sz="4400" i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4572008"/>
            <a:ext cx="5643602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 виховувати </a:t>
            </a:r>
            <a:r>
              <a:rPr lang="uk-UA" sz="2000" b="1" i="1" dirty="0" smtClean="0"/>
              <a:t>любов до оточуючого середовища та живих організмів; </a:t>
            </a:r>
            <a:endParaRPr lang="uk-UA" sz="2000" b="1" i="1" dirty="0" smtClean="0"/>
          </a:p>
          <a:p>
            <a:r>
              <a:rPr lang="uk-UA" sz="2000" b="1" i="1" dirty="0" smtClean="0"/>
              <a:t>виховувати </a:t>
            </a:r>
            <a:r>
              <a:rPr lang="uk-UA" sz="2000" b="1" i="1" dirty="0" smtClean="0"/>
              <a:t>бережливе ставлення до власного організму; </a:t>
            </a:r>
            <a:endParaRPr lang="uk-UA" sz="2000" b="1" i="1" dirty="0" smtClean="0"/>
          </a:p>
          <a:p>
            <a:r>
              <a:rPr lang="uk-UA" sz="2000" b="1" i="1" dirty="0" smtClean="0"/>
              <a:t>сприяти </a:t>
            </a:r>
            <a:r>
              <a:rPr lang="uk-UA" sz="2000" b="1" i="1" dirty="0" smtClean="0"/>
              <a:t>розумінню того, що Земля – наш дім</a:t>
            </a:r>
            <a:r>
              <a:rPr lang="uk-UA" sz="2000" b="1" i="1" dirty="0" smtClean="0"/>
              <a:t>.</a:t>
            </a:r>
            <a:endParaRPr lang="ru-RU" sz="20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71736" y="2571744"/>
            <a:ext cx="61437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 розвивати </a:t>
            </a:r>
            <a:r>
              <a:rPr lang="uk-UA" sz="2000" b="1" i="1" dirty="0" smtClean="0"/>
              <a:t>вміння працювати в групах, висловлювати свою думку; розвивати вміння працювати з додатковою </a:t>
            </a:r>
            <a:r>
              <a:rPr lang="uk-UA" sz="2000" b="1" i="1" dirty="0" smtClean="0"/>
              <a:t>літературою.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1285860"/>
            <a:ext cx="7143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i="1" dirty="0" smtClean="0"/>
              <a:t> розкрити </a:t>
            </a:r>
            <a:r>
              <a:rPr lang="uk-UA" sz="2000" b="1" i="1" dirty="0" smtClean="0"/>
              <a:t>роль грибів в екосистемах та практичній діяльності людини; </a:t>
            </a:r>
            <a:endParaRPr lang="ru-RU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img1.liveinternet.ru/images/attach/c/7/98/460/98460971_image.jpg"/>
          <p:cNvPicPr>
            <a:picLocks noChangeAspect="1" noChangeArrowheads="1"/>
          </p:cNvPicPr>
          <p:nvPr/>
        </p:nvPicPr>
        <p:blipFill>
          <a:blip r:embed="rId2"/>
          <a:srcRect l="3750" t="18750" r="6249" b="18750"/>
          <a:stretch>
            <a:fillRect/>
          </a:stretch>
        </p:blipFill>
        <p:spPr bwMode="auto">
          <a:xfrm>
            <a:off x="5500694" y="4476733"/>
            <a:ext cx="3429024" cy="238126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14480" y="285728"/>
            <a:ext cx="67151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Звіт творчих груп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1357298"/>
            <a:ext cx="621510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Використання грибів у харчовій промисловості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00306"/>
            <a:ext cx="6858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— у хлібопекарській, пивній, виноробній та спиртовій галузях харчової промисловості;</a:t>
            </a:r>
            <a:endParaRPr lang="ru-RU" i="1" dirty="0" smtClean="0"/>
          </a:p>
          <a:p>
            <a:r>
              <a:rPr lang="uk-UA" i="1" dirty="0" smtClean="0"/>
              <a:t>— у виробництві лимонної кислоти;</a:t>
            </a:r>
            <a:endParaRPr lang="ru-RU" i="1" dirty="0" smtClean="0"/>
          </a:p>
          <a:p>
            <a:r>
              <a:rPr lang="uk-UA" i="1" dirty="0" smtClean="0"/>
              <a:t>— є продуктом харчування;</a:t>
            </a:r>
            <a:endParaRPr lang="ru-RU" i="1" dirty="0" smtClean="0"/>
          </a:p>
          <a:p>
            <a:r>
              <a:rPr lang="uk-UA" i="1" dirty="0" smtClean="0"/>
              <a:t>— у виробництві молочних продуктів (твердих сирів з гострим смаком та специфічним запахом);</a:t>
            </a:r>
            <a:endParaRPr lang="ru-RU" i="1" dirty="0" smtClean="0"/>
          </a:p>
          <a:p>
            <a:r>
              <a:rPr lang="uk-UA" i="1" dirty="0" smtClean="0"/>
              <a:t>— для отримання вітамінів</a:t>
            </a:r>
            <a:r>
              <a:rPr lang="uk-UA" i="1" dirty="0" smtClean="0"/>
              <a:t>.</a:t>
            </a:r>
            <a:endParaRPr lang="ru-RU" i="1" dirty="0" smtClean="0"/>
          </a:p>
        </p:txBody>
      </p:sp>
      <p:pic>
        <p:nvPicPr>
          <p:cNvPr id="33794" name="Picture 2" descr="http://infosmi.net/images/stories/articles/2013/Zdorovie/12-2013/01/Gorgonzola_pigeon.pn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428604"/>
            <a:ext cx="2286016" cy="1828328"/>
          </a:xfrm>
          <a:prstGeom prst="rect">
            <a:avLst/>
          </a:prstGeom>
          <a:noFill/>
        </p:spPr>
      </p:pic>
      <p:pic>
        <p:nvPicPr>
          <p:cNvPr id="33798" name="Picture 6" descr="http://malinkablog.ru/wp-content/uploads/2013/07/marinovannye-shampinoyny-bystrogo-prigotovlenija_filter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09" y="4786322"/>
            <a:ext cx="3871932" cy="2071678"/>
          </a:xfrm>
          <a:prstGeom prst="rect">
            <a:avLst/>
          </a:prstGeom>
          <a:noFill/>
        </p:spPr>
      </p:pic>
      <p:pic>
        <p:nvPicPr>
          <p:cNvPr id="33800" name="Picture 8" descr="http://www.amstor.ua/modules/pages/upload/images/55_Bulochka_Buterbrodna_BIG.png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 l="3214" t="7296" r="20714" b="18287"/>
          <a:stretch>
            <a:fillRect/>
          </a:stretch>
        </p:blipFill>
        <p:spPr bwMode="auto">
          <a:xfrm>
            <a:off x="6500826" y="2143116"/>
            <a:ext cx="2699204" cy="193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Мои документы\РАБОТА\2011-2012 н.р\ПІДГОТОВКА ДО УРОКІВ\2 Біологія\7 клас\РІЗНОМАНІТНІСТЬ РОСЛИН\5. ГРИБИ ТА ЛИШАЙНИКИ\Гриби\малюнки гриби\трутови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6" y="5072075"/>
            <a:ext cx="2381234" cy="17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28596" y="214290"/>
            <a:ext cx="550072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Звіт творчих груп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54292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</a:rPr>
              <a:t>Шкідливе значення грибів: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00240"/>
            <a:ext cx="542925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/>
              <a:t>— </a:t>
            </a:r>
            <a:r>
              <a:rPr lang="uk-UA" i="1" dirty="0" smtClean="0"/>
              <a:t>руйнують деревину;</a:t>
            </a:r>
            <a:endParaRPr lang="ru-RU" i="1" dirty="0" smtClean="0"/>
          </a:p>
          <a:p>
            <a:r>
              <a:rPr lang="uk-UA" i="1" dirty="0" smtClean="0"/>
              <a:t>— псують мастила, книжки, тканини, папір, шкіряні вироби, спричиняють </a:t>
            </a:r>
            <a:r>
              <a:rPr lang="uk-UA" i="1" dirty="0" smtClean="0"/>
              <a:t>ржавіння </a:t>
            </a:r>
            <a:r>
              <a:rPr lang="uk-UA" i="1" dirty="0" smtClean="0"/>
              <a:t>металу;</a:t>
            </a:r>
            <a:endParaRPr lang="ru-RU" i="1" dirty="0" smtClean="0"/>
          </a:p>
          <a:p>
            <a:r>
              <a:rPr lang="uk-UA" i="1" dirty="0" smtClean="0"/>
              <a:t>— спричиняють </a:t>
            </a:r>
            <a:r>
              <a:rPr lang="uk-UA" b="1" i="1" dirty="0" smtClean="0"/>
              <a:t>псування харчових продуктів</a:t>
            </a:r>
            <a:r>
              <a:rPr lang="uk-UA" i="1" dirty="0" smtClean="0"/>
              <a:t>;</a:t>
            </a:r>
            <a:endParaRPr lang="ru-RU" i="1" dirty="0" smtClean="0"/>
          </a:p>
          <a:p>
            <a:r>
              <a:rPr lang="uk-UA" i="1" dirty="0" smtClean="0"/>
              <a:t>— призводять до </a:t>
            </a:r>
            <a:r>
              <a:rPr lang="uk-UA" b="1" i="1" dirty="0" smtClean="0"/>
              <a:t>втрати врожаю</a:t>
            </a:r>
            <a:r>
              <a:rPr lang="uk-UA" i="1" dirty="0" smtClean="0"/>
              <a:t>;</a:t>
            </a:r>
            <a:endParaRPr lang="ru-RU" i="1" dirty="0" smtClean="0"/>
          </a:p>
          <a:p>
            <a:r>
              <a:rPr lang="uk-UA" i="1" dirty="0" smtClean="0"/>
              <a:t>— викликають </a:t>
            </a:r>
            <a:r>
              <a:rPr lang="uk-UA" b="1" i="1" dirty="0" smtClean="0">
                <a:solidFill>
                  <a:srgbClr val="FF0000"/>
                </a:solidFill>
              </a:rPr>
              <a:t>захворювання людини і тварин, рослин</a:t>
            </a:r>
            <a:r>
              <a:rPr lang="uk-UA" b="1" i="1" dirty="0" smtClean="0">
                <a:solidFill>
                  <a:srgbClr val="FF0000"/>
                </a:solidFill>
              </a:rPr>
              <a:t>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00"/>
          <a:stretch>
            <a:fillRect/>
          </a:stretch>
        </p:blipFill>
        <p:spPr bwMode="auto">
          <a:xfrm>
            <a:off x="0" y="4214818"/>
            <a:ext cx="2699634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Мои документы\РАБОТА\2011-2012 н.р\ПІДГОТОВКА ДО УРОКІВ\2 Біологія\7 клас\РІЗНОМАНІТНІСТЬ РОСЛИН\5. ГРИБИ ТА ЛИШАЙНИКИ\Гриби\малюнки гриби\пеницилл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2357454" cy="1897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D:\Мои документы\РАБОТА\2011-2012 н.р\ПІДГОТОВКА ДО УРОКІВ\2 Біологія\7 клас\РІЗНОМАНІТНІСТЬ РОСЛИН\5. ГРИБИ ТА ЛИШАЙНИКИ\Гриби\малюнки гриби\лишай2.jpg"/>
          <p:cNvPicPr>
            <a:picLocks noChangeAspect="1" noChangeArrowheads="1"/>
          </p:cNvPicPr>
          <p:nvPr/>
        </p:nvPicPr>
        <p:blipFill>
          <a:blip r:embed="rId6"/>
          <a:srcRect l="6667" r="3333"/>
          <a:stretch>
            <a:fillRect/>
          </a:stretch>
        </p:blipFill>
        <p:spPr bwMode="auto">
          <a:xfrm rot="411630">
            <a:off x="6675472" y="133634"/>
            <a:ext cx="2357422" cy="200158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13326" r="1294" b="12946"/>
          <a:stretch>
            <a:fillRect/>
          </a:stretch>
        </p:blipFill>
        <p:spPr bwMode="auto">
          <a:xfrm>
            <a:off x="6434837" y="2857496"/>
            <a:ext cx="2709163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1785926"/>
            <a:ext cx="251542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/>
          <a:srcRect t="10954" r="11434"/>
          <a:stretch>
            <a:fillRect/>
          </a:stretch>
        </p:blipFill>
        <p:spPr bwMode="auto">
          <a:xfrm>
            <a:off x="4572000" y="4714884"/>
            <a:ext cx="2214578" cy="200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Легенди, міфи та вигадки про гриби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20" name="Picture 4" descr="http://www.csib.org/wp-content/uploads/2012/11/TrueFals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6512" y="1000108"/>
            <a:ext cx="419748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2" name="Picture 6" descr="http://4loveofthetruth.files.wordpress.com/2013/06/man-with-stop-sign-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6" y="3857628"/>
            <a:ext cx="2571744" cy="2571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857760"/>
            <a:ext cx="6572264" cy="738664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latin typeface="Comic Sans MS" pitchFamily="66" charset="0"/>
              </a:rPr>
              <a:t>ІІІ група</a:t>
            </a:r>
            <a:r>
              <a:rPr lang="uk-UA" dirty="0" smtClean="0"/>
              <a:t> — </a:t>
            </a:r>
            <a:r>
              <a:rPr lang="uk-UA" i="1" dirty="0" smtClean="0"/>
              <a:t>«Якщо головка цибулі або часнику темнішає при варінні їх разом з грибами, то серед грибів є отруйні</a:t>
            </a:r>
            <a:r>
              <a:rPr lang="uk-UA" i="1" dirty="0" smtClean="0"/>
              <a:t>».</a:t>
            </a:r>
            <a:endParaRPr lang="ru-RU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7158" y="1285860"/>
            <a:ext cx="3714776" cy="1200329"/>
          </a:xfrm>
          <a:prstGeom prst="rect">
            <a:avLst/>
          </a:prstGeom>
          <a:gradFill flip="none" rotWithShape="1">
            <a:gsLst>
              <a:gs pos="50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err="1" smtClean="0"/>
              <a:t>Підтвердіть</a:t>
            </a:r>
            <a:r>
              <a:rPr lang="uk-UA" sz="2400" b="1" i="1" dirty="0" smtClean="0"/>
              <a:t> або спростуйте твердження: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071810"/>
            <a:ext cx="4786346" cy="769441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latin typeface="Comic Sans MS" pitchFamily="66" charset="0"/>
              </a:rPr>
              <a:t>І група</a:t>
            </a:r>
            <a:r>
              <a:rPr lang="uk-UA" sz="2400" u="sng" dirty="0" smtClean="0">
                <a:latin typeface="Comic Sans MS" pitchFamily="66" charset="0"/>
              </a:rPr>
              <a:t> </a:t>
            </a:r>
            <a:r>
              <a:rPr lang="uk-UA" dirty="0" smtClean="0"/>
              <a:t>—</a:t>
            </a:r>
            <a:r>
              <a:rPr lang="uk-UA" sz="2000" i="1" dirty="0" smtClean="0"/>
              <a:t> «Личинки комах і слимаки не їдять отруйних грибів</a:t>
            </a:r>
            <a:r>
              <a:rPr lang="uk-UA" sz="2000" i="1" dirty="0" smtClean="0"/>
              <a:t>».</a:t>
            </a:r>
            <a:endParaRPr lang="ru-RU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4000504"/>
            <a:ext cx="6143636" cy="738664"/>
          </a:xfrm>
          <a:prstGeom prst="rect">
            <a:avLst/>
          </a:prstGeom>
          <a:solidFill>
            <a:srgbClr val="FF99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latin typeface="Comic Sans MS" pitchFamily="66" charset="0"/>
              </a:rPr>
              <a:t>ІІ група</a:t>
            </a:r>
            <a:r>
              <a:rPr lang="uk-UA" dirty="0" smtClean="0"/>
              <a:t> — </a:t>
            </a:r>
            <a:r>
              <a:rPr lang="uk-UA" i="1" dirty="0" smtClean="0"/>
              <a:t>«Отруйні гриби обов’язково повинні мати неприємний запах</a:t>
            </a:r>
            <a:r>
              <a:rPr lang="uk-UA" i="1" dirty="0" smtClean="0"/>
              <a:t>».</a:t>
            </a:r>
            <a:endParaRPr lang="ru-RU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5786454"/>
            <a:ext cx="7072330" cy="738664"/>
          </a:xfrm>
          <a:prstGeom prst="rect">
            <a:avLst/>
          </a:prstGeom>
          <a:solidFill>
            <a:srgbClr val="66FF33">
              <a:alpha val="58000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latin typeface="Comic Sans MS" pitchFamily="66" charset="0"/>
              </a:rPr>
              <a:t>ІV група</a:t>
            </a:r>
            <a:r>
              <a:rPr lang="uk-UA" dirty="0" smtClean="0"/>
              <a:t> — </a:t>
            </a:r>
            <a:r>
              <a:rPr lang="uk-UA" i="1" dirty="0" smtClean="0"/>
              <a:t>«Опущена у відвар грибів срібна ложка чорніє, якщо в каструлі є отруйні гриби</a:t>
            </a:r>
            <a:r>
              <a:rPr lang="uk-UA" i="1" dirty="0" smtClean="0"/>
              <a:t>».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Comic Sans MS" pitchFamily="66" charset="0"/>
              </a:rPr>
              <a:t>Складіть прислів’я</a:t>
            </a:r>
            <a:endParaRPr lang="ru-RU" sz="48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71547"/>
          <a:ext cx="7715304" cy="12178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57652"/>
                <a:gridCol w="3857652"/>
              </a:tblGrid>
              <a:tr h="405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/>
                        <a:t>Їж борщ із грибами</a:t>
                      </a:r>
                      <a:endParaRPr lang="ru-RU" sz="1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/>
                        <a:t>там і гриби</a:t>
                      </a:r>
                      <a:endParaRPr lang="ru-RU" sz="18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/>
                        <a:t>Колоситься жито</a:t>
                      </a:r>
                      <a:endParaRPr lang="ru-RU" sz="18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/>
                        <a:t>і держи язик за зубами</a:t>
                      </a:r>
                      <a:endParaRPr lang="ru-RU" sz="18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/>
                        <a:t>Де дуби</a:t>
                      </a:r>
                      <a:endParaRPr lang="ru-RU" sz="1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/>
                        <a:t>починають з’являтися білі гриби</a:t>
                      </a:r>
                      <a:endParaRPr lang="ru-RU" sz="18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2500306"/>
          <a:ext cx="7539070" cy="114300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69535"/>
                <a:gridCol w="3769535"/>
              </a:tblGrid>
              <a:tr h="3810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Літо з дощами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та не всякий в кошик кладуть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Всякий гриб в руки беруть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а восени, як будуть родити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Не тепер по гриби ходити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осінь з грибами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929066"/>
          <a:ext cx="7500990" cy="12213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50495"/>
                <a:gridCol w="3750495"/>
              </a:tblGrid>
              <a:tr h="407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З’явились опеньки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треба мати щастя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Де пиріг із грибами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літо скінчилось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І гриба знайти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там і ми з руками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918" y="5429263"/>
          <a:ext cx="7077082" cy="12213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38541"/>
                <a:gridCol w="3538541"/>
              </a:tblGrid>
              <a:tr h="407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Чим </a:t>
                      </a:r>
                      <a:r>
                        <a:rPr lang="uk-UA" sz="1800" b="1" i="1" kern="1200" dirty="0" err="1"/>
                        <a:t>отруйніший</a:t>
                      </a:r>
                      <a:r>
                        <a:rPr lang="uk-UA" sz="1800" b="1" i="1" kern="1200" dirty="0"/>
                        <a:t> гриб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як з грибами борщ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Травневий дощ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з’явились маслюки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Зацвіла сосна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kern="1200" dirty="0"/>
                        <a:t>тим красивіша в нього шапочка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/>
              <a:t>Пам’ятайте!</a:t>
            </a:r>
            <a:endParaRPr lang="uk-UA" sz="6000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 </a:t>
            </a: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смертельно отруйні для людини гриби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корисними для природи.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221455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Вони допомагають рости деревам, розкладають відмерлі рештки рослин і очищають середовище від залишків загиблих організмів</a:t>
            </a:r>
            <a:r>
              <a:rPr lang="uk-UA" dirty="0" smtClean="0"/>
              <a:t>.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3000372"/>
            <a:ext cx="91440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ТОМУ В ПРИРОДІ БУДЬ-ЯКІ ГРИБИ НЕ МОЖНА ЗНИЩУВАТИ!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4500570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Отруйний гриб треба просто оминути, залишити рости, і не брати до кошика.</a:t>
            </a:r>
            <a:endParaRPr lang="ru-RU" sz="2000" b="1" i="1" dirty="0"/>
          </a:p>
        </p:txBody>
      </p:sp>
      <p:pic>
        <p:nvPicPr>
          <p:cNvPr id="37892" name="Picture 4" descr="http://www.diets.ru/data/cache/2011aug/23/51/345724_13560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9986"/>
            <a:ext cx="5214974" cy="334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25" y="3437998"/>
            <a:ext cx="2923934" cy="321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77857"/>
            <a:ext cx="9144000" cy="830997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/>
              <a:t>Продовжте речення:</a:t>
            </a:r>
            <a:endParaRPr lang="uk-UA" sz="4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сьогоднішньому уроці для мене найважливішим відкриттям було …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500306"/>
            <a:ext cx="6572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важливий тому, що …</a:t>
            </a:r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3500438"/>
            <a:ext cx="4572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сподобалося …</a:t>
            </a:r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588" y="4643446"/>
            <a:ext cx="5286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не сподобалося …</a:t>
            </a:r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5572140"/>
            <a:ext cx="4714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наступного уроку я чекаю …</a:t>
            </a:r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zdorovobraz.ru/wp-content/uploads/2013/04/%D0%91%D0%B5%D0%BB%D1%8B%D0%B5-%D0%B3%D1%80%D0%B8%D0%B1%D1%8B-%D0%BF%D0%BE%D0%BB%D1%8C%D0%B7%D0%B0-%D0%B8-%D0%B2%D1%80%D0%B5%D0%B4.jpg"/>
          <p:cNvPicPr>
            <a:picLocks noChangeAspect="1" noChangeArrowheads="1"/>
          </p:cNvPicPr>
          <p:nvPr/>
        </p:nvPicPr>
        <p:blipFill>
          <a:blip r:embed="rId2"/>
          <a:srcRect b="5357"/>
          <a:stretch>
            <a:fillRect/>
          </a:stretch>
        </p:blipFill>
        <p:spPr bwMode="auto">
          <a:xfrm>
            <a:off x="437583" y="2428868"/>
            <a:ext cx="8579660" cy="44291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Monotype Corsiva" pitchFamily="66" charset="0"/>
              </a:rPr>
              <a:t>«Людина без знань однаково, що гриб: </a:t>
            </a:r>
            <a:r>
              <a:rPr lang="uk-UA" sz="3600" b="1" dirty="0" smtClean="0">
                <a:latin typeface="Monotype Corsiva" pitchFamily="66" charset="0"/>
              </a:rPr>
              <a:t>хоч </a:t>
            </a:r>
            <a:r>
              <a:rPr lang="uk-UA" sz="3600" b="1" dirty="0" smtClean="0">
                <a:latin typeface="Monotype Corsiva" pitchFamily="66" charset="0"/>
              </a:rPr>
              <a:t>на вигляд і міцний, а за землю погано тримається» 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rightwallpapers.com.ua/Uploads/25-6-2014/b5d188bb-0ac5-4d72-ba06-b2b29c69478c/thumb2-20f71b9b5769f6dbd8c687189ba21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864867"/>
            <a:ext cx="4786314" cy="2993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6500858" cy="769441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Домашнє завдання:</a:t>
            </a:r>
            <a:endParaRPr lang="ru-RU" sz="44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всього класу:</a:t>
            </a:r>
          </a:p>
          <a:p>
            <a:r>
              <a:rPr lang="uk-UA" sz="2000" b="1" dirty="0" smtClean="0"/>
              <a:t>Повторити § 50 – 54</a:t>
            </a:r>
            <a:r>
              <a:rPr lang="uk-UA" sz="2000" dirty="0" smtClean="0"/>
              <a:t>. 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285992"/>
            <a:ext cx="85011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Індивідуальні та творчі завдання:</a:t>
            </a:r>
          </a:p>
          <a:p>
            <a:endParaRPr lang="uk-UA" sz="2000" b="1" i="1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 </a:t>
            </a:r>
            <a:r>
              <a:rPr lang="uk-UA" sz="2000" b="1" dirty="0" smtClean="0"/>
              <a:t>Підібрати або скласти загадки про тварин, рослини, гриби.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/>
              <a:t> </a:t>
            </a:r>
            <a:r>
              <a:rPr lang="uk-UA" sz="2000" b="1" dirty="0" smtClean="0"/>
              <a:t>Підготувати повідомлення на тему </a:t>
            </a:r>
            <a:r>
              <a:rPr lang="uk-UA" sz="2000" b="1" dirty="0" err="1" smtClean="0"/>
              <a:t>“Будова</a:t>
            </a:r>
            <a:r>
              <a:rPr lang="uk-UA" sz="2000" b="1" dirty="0" smtClean="0"/>
              <a:t> та життєдіяльність живих організмів.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xvatit.com/uploads/posts/2015-01/1422192364_e98654ac132c7770b63e01721317fd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43637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Любіть природу </a:t>
            </a:r>
          </a:p>
          <a:p>
            <a:pPr algn="ctr"/>
            <a:r>
              <a:rPr lang="uk-UA" sz="4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 бережіть своє здоров’я!</a:t>
            </a:r>
            <a:endParaRPr lang="ru-RU" sz="42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ethe (Stieler 18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4056303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1500174"/>
            <a:ext cx="4500562" cy="2062103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«Сила в наших знаннях. </a:t>
            </a:r>
            <a:r>
              <a:rPr lang="uk-UA" sz="3200" b="1" dirty="0" smtClean="0">
                <a:latin typeface="Monotype Corsiva" pitchFamily="66" charset="0"/>
              </a:rPr>
              <a:t>Просто </a:t>
            </a:r>
            <a:r>
              <a:rPr lang="uk-UA" sz="3200" b="1" dirty="0" smtClean="0">
                <a:latin typeface="Monotype Corsiva" pitchFamily="66" charset="0"/>
              </a:rPr>
              <a:t>знати – це </a:t>
            </a:r>
            <a:r>
              <a:rPr lang="uk-UA" sz="3200" b="1" dirty="0" smtClean="0">
                <a:latin typeface="Monotype Corsiva" pitchFamily="66" charset="0"/>
              </a:rPr>
              <a:t>не  все. </a:t>
            </a:r>
            <a:endParaRPr lang="ru-RU" sz="3200" b="1" dirty="0" smtClean="0">
              <a:latin typeface="Monotype Corsiva" pitchFamily="66" charset="0"/>
            </a:endParaRPr>
          </a:p>
          <a:p>
            <a:r>
              <a:rPr lang="uk-UA" sz="3200" b="1" dirty="0" smtClean="0">
                <a:latin typeface="Monotype Corsiva" pitchFamily="66" charset="0"/>
              </a:rPr>
              <a:t>Знання потрібно використовувати» </a:t>
            </a:r>
            <a:endParaRPr lang="ru-RU" sz="3200" b="1" dirty="0" smtClean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5929330"/>
            <a:ext cx="3929090" cy="52322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Йоганн Гете</a:t>
            </a:r>
            <a:endParaRPr lang="ru-RU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4357686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200" b="1" i="1" dirty="0" smtClean="0"/>
              <a:t>В нашої сімейки ніжки тоненькі,</a:t>
            </a:r>
            <a:br>
              <a:rPr lang="uk-UA" sz="2200" b="1" i="1" dirty="0" smtClean="0"/>
            </a:br>
            <a:r>
              <a:rPr lang="uk-UA" sz="2200" b="1" i="1" dirty="0" smtClean="0"/>
              <a:t>Шиї, мов цівки, круглі голівки.</a:t>
            </a:r>
            <a:br>
              <a:rPr lang="uk-UA" sz="2200" b="1" i="1" dirty="0" smtClean="0"/>
            </a:br>
            <a:r>
              <a:rPr lang="uk-UA" sz="2200" b="1" i="1" dirty="0" smtClean="0"/>
              <a:t>І на пні, і коло пня</a:t>
            </a:r>
            <a:br>
              <a:rPr lang="uk-UA" sz="2200" b="1" i="1" dirty="0" smtClean="0"/>
            </a:br>
            <a:r>
              <a:rPr lang="uk-UA" sz="2200" b="1" i="1" dirty="0" smtClean="0"/>
              <a:t>Нас велика рідня.</a:t>
            </a:r>
            <a:endParaRPr lang="ru-RU" sz="2200" b="1" i="1" dirty="0"/>
          </a:p>
        </p:txBody>
      </p:sp>
      <p:pic>
        <p:nvPicPr>
          <p:cNvPr id="17412" name="Picture 4" descr="http://yak-prosto.com/images/6/e/yak-viroshuvati-ope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38726"/>
            <a:ext cx="4714876" cy="33192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500306"/>
            <a:ext cx="307183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Опеньки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Picture 6" descr="http://mosfoodnews.ru/files/articles/op1.jpg"/>
          <p:cNvPicPr>
            <a:picLocks noChangeAspect="1" noChangeArrowheads="1"/>
          </p:cNvPicPr>
          <p:nvPr/>
        </p:nvPicPr>
        <p:blipFill>
          <a:blip r:embed="rId3"/>
          <a:srcRect l="19186" r="11046"/>
          <a:stretch>
            <a:fillRect/>
          </a:stretch>
        </p:blipFill>
        <p:spPr bwMode="auto">
          <a:xfrm>
            <a:off x="4786314" y="3714752"/>
            <a:ext cx="2857520" cy="2762251"/>
          </a:xfrm>
          <a:prstGeom prst="rect">
            <a:avLst/>
          </a:prstGeom>
          <a:noFill/>
        </p:spPr>
      </p:pic>
      <p:pic>
        <p:nvPicPr>
          <p:cNvPr id="17424" name="Picture 16" descr="http://cs618523.vk.me/v618523483/10fc9/NVS0s-f4d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763" y="0"/>
            <a:ext cx="4680237" cy="3286124"/>
          </a:xfrm>
          <a:prstGeom prst="rect">
            <a:avLst/>
          </a:prstGeom>
          <a:noFill/>
        </p:spPr>
      </p:pic>
      <p:pic>
        <p:nvPicPr>
          <p:cNvPr id="17420" name="Picture 12" descr="http://batkinolukoshko.com/wp-content/uploads/2013/06/%D0%A1-7.png"/>
          <p:cNvPicPr>
            <a:picLocks noChangeAspect="1" noChangeArrowheads="1"/>
          </p:cNvPicPr>
          <p:nvPr/>
        </p:nvPicPr>
        <p:blipFill>
          <a:blip r:embed="rId5"/>
          <a:srcRect l="20000" r="19999"/>
          <a:stretch>
            <a:fillRect/>
          </a:stretch>
        </p:blipFill>
        <p:spPr bwMode="auto">
          <a:xfrm>
            <a:off x="7350529" y="3071810"/>
            <a:ext cx="1793471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hir.ru/gribi/sjedgriblisichka001foto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876"/>
            <a:ext cx="5056885" cy="328612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5723" r="9141"/>
          <a:stretch>
            <a:fillRect/>
          </a:stretch>
        </p:blipFill>
        <p:spPr bwMode="auto">
          <a:xfrm>
            <a:off x="4918985" y="3571876"/>
            <a:ext cx="4225015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2500306"/>
            <a:ext cx="264320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Лисички</a:t>
            </a:r>
            <a:endParaRPr lang="ru-RU" sz="4400" b="1" i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http://for-grib.ru/IMAGES/lisichka-nastoyashhaya-obyknovennaya-cantharellus-cibarius-lln3yk.jpeg"/>
          <p:cNvPicPr>
            <a:picLocks noChangeAspect="1" noChangeArrowheads="1"/>
          </p:cNvPicPr>
          <p:nvPr/>
        </p:nvPicPr>
        <p:blipFill>
          <a:blip r:embed="rId4"/>
          <a:srcRect l="3750" t="17500" r="5312" b="7499"/>
          <a:stretch>
            <a:fillRect/>
          </a:stretch>
        </p:blipFill>
        <p:spPr bwMode="auto">
          <a:xfrm>
            <a:off x="3369467" y="0"/>
            <a:ext cx="5774533" cy="35718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357166"/>
            <a:ext cx="3286116" cy="13234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dk1"/>
                </a:solidFill>
              </a:rPr>
              <a:t>Ми — грибочки невеличкі,</a:t>
            </a:r>
          </a:p>
          <a:p>
            <a:r>
              <a:rPr lang="uk-UA" sz="2000" b="1" i="1" dirty="0" smtClean="0">
                <a:solidFill>
                  <a:schemeClr val="dk1"/>
                </a:solidFill>
              </a:rPr>
              <a:t>Маємо жовтенькі личка,</a:t>
            </a:r>
          </a:p>
          <a:p>
            <a:r>
              <a:rPr lang="uk-UA" sz="2000" b="1" i="1" dirty="0" smtClean="0">
                <a:solidFill>
                  <a:schemeClr val="dk1"/>
                </a:solidFill>
              </a:rPr>
              <a:t>Не червиві, дуже чисті,</a:t>
            </a:r>
          </a:p>
          <a:p>
            <a:r>
              <a:rPr lang="uk-UA" sz="2000" b="1" i="1" dirty="0" smtClean="0">
                <a:solidFill>
                  <a:schemeClr val="dk1"/>
                </a:solidFill>
              </a:rPr>
              <a:t>Не ховаємося в листі.</a:t>
            </a:r>
            <a:endParaRPr lang="ru-RU" sz="2000" b="1" i="1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oyalmarket.com.ua/image/data/32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142852"/>
            <a:ext cx="4095750" cy="27622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57620" y="3500438"/>
            <a:ext cx="5000660" cy="193899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dk1"/>
                </a:solidFill>
              </a:rPr>
              <a:t>Я куцоногий, блідолиций, </a:t>
            </a:r>
            <a:endParaRPr lang="uk-UA" sz="2000" b="1" i="1" dirty="0" smtClean="0">
              <a:solidFill>
                <a:schemeClr val="dk1"/>
              </a:solidFill>
            </a:endParaRPr>
          </a:p>
          <a:p>
            <a:pPr algn="ctr"/>
            <a:r>
              <a:rPr lang="uk-UA" sz="2000" b="1" i="1" dirty="0" smtClean="0">
                <a:solidFill>
                  <a:schemeClr val="dk1"/>
                </a:solidFill>
              </a:rPr>
              <a:t>але </a:t>
            </a:r>
            <a:r>
              <a:rPr lang="uk-UA" sz="2000" b="1" i="1" dirty="0" smtClean="0">
                <a:solidFill>
                  <a:schemeClr val="dk1"/>
                </a:solidFill>
              </a:rPr>
              <a:t>витримую фасон.</a:t>
            </a:r>
            <a:endParaRPr lang="ru-RU" sz="2000" b="1" i="1" dirty="0" smtClean="0">
              <a:solidFill>
                <a:schemeClr val="dk1"/>
              </a:solidFill>
            </a:endParaRPr>
          </a:p>
          <a:p>
            <a:pPr algn="ctr"/>
            <a:r>
              <a:rPr lang="uk-UA" sz="2000" b="1" i="1" dirty="0" smtClean="0">
                <a:solidFill>
                  <a:schemeClr val="dk1"/>
                </a:solidFill>
              </a:rPr>
              <a:t>Французьку гарну назву маю</a:t>
            </a:r>
            <a:endParaRPr lang="ru-RU" sz="2000" b="1" i="1" dirty="0" smtClean="0">
              <a:solidFill>
                <a:schemeClr val="dk1"/>
              </a:solidFill>
            </a:endParaRPr>
          </a:p>
          <a:p>
            <a:pPr algn="ctr"/>
            <a:r>
              <a:rPr lang="uk-UA" sz="2000" b="1" i="1" dirty="0" smtClean="0">
                <a:solidFill>
                  <a:schemeClr val="dk1"/>
                </a:solidFill>
              </a:rPr>
              <a:t>і звуся, діти, шампіньйон</a:t>
            </a:r>
          </a:p>
          <a:p>
            <a:pPr algn="ctr"/>
            <a:r>
              <a:rPr lang="uk-UA" sz="2000" b="1" i="1" dirty="0" smtClean="0">
                <a:solidFill>
                  <a:schemeClr val="dk1"/>
                </a:solidFill>
              </a:rPr>
              <a:t>А хто гриби всі гарно знає, </a:t>
            </a:r>
            <a:endParaRPr lang="uk-UA" sz="2000" b="1" i="1" dirty="0" smtClean="0">
              <a:solidFill>
                <a:schemeClr val="dk1"/>
              </a:solidFill>
            </a:endParaRPr>
          </a:p>
          <a:p>
            <a:pPr algn="ctr"/>
            <a:r>
              <a:rPr lang="uk-UA" sz="2000" b="1" i="1" dirty="0" smtClean="0">
                <a:solidFill>
                  <a:schemeClr val="dk1"/>
                </a:solidFill>
              </a:rPr>
              <a:t>українську </a:t>
            </a:r>
            <a:r>
              <a:rPr lang="uk-UA" sz="2000" b="1" i="1" dirty="0" smtClean="0">
                <a:solidFill>
                  <a:schemeClr val="dk1"/>
                </a:solidFill>
              </a:rPr>
              <a:t>назву пригадає.</a:t>
            </a:r>
            <a:endParaRPr lang="ru-RU" sz="2000" b="1" i="1" dirty="0" smtClean="0">
              <a:solidFill>
                <a:schemeClr val="dk1"/>
              </a:solidFill>
            </a:endParaRPr>
          </a:p>
        </p:txBody>
      </p:sp>
      <p:pic>
        <p:nvPicPr>
          <p:cNvPr id="19460" name="Picture 4" descr="http://xcook.info/sites/default/files/products/4/shampinon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5500"/>
            <a:ext cx="3810000" cy="4762500"/>
          </a:xfrm>
          <a:prstGeom prst="rect">
            <a:avLst/>
          </a:prstGeom>
          <a:noFill/>
        </p:spPr>
      </p:pic>
      <p:pic>
        <p:nvPicPr>
          <p:cNvPr id="19462" name="Picture 6" descr="http://healthylowcarbliving.com/wp-content/uploads/2009/11/mushrooms1.jpg"/>
          <p:cNvPicPr>
            <a:picLocks noChangeAspect="1" noChangeArrowheads="1"/>
          </p:cNvPicPr>
          <p:nvPr/>
        </p:nvPicPr>
        <p:blipFill>
          <a:blip r:embed="rId4"/>
          <a:srcRect l="36250" t="42135" r="7500"/>
          <a:stretch>
            <a:fillRect/>
          </a:stretch>
        </p:blipFill>
        <p:spPr bwMode="auto">
          <a:xfrm>
            <a:off x="285720" y="142852"/>
            <a:ext cx="3214710" cy="1962140"/>
          </a:xfrm>
          <a:prstGeom prst="rect">
            <a:avLst/>
          </a:prstGeom>
          <a:noFill/>
        </p:spPr>
      </p:pic>
      <p:pic>
        <p:nvPicPr>
          <p:cNvPr id="19464" name="Picture 8" descr="http://healthylowcarbliving.com/wp-content/uploads/2009/11/mushrooms1.jpg"/>
          <p:cNvPicPr>
            <a:picLocks noChangeAspect="1" noChangeArrowheads="1"/>
          </p:cNvPicPr>
          <p:nvPr/>
        </p:nvPicPr>
        <p:blipFill>
          <a:blip r:embed="rId4"/>
          <a:srcRect l="6027" t="47846" r="63973"/>
          <a:stretch>
            <a:fillRect/>
          </a:stretch>
        </p:blipFill>
        <p:spPr bwMode="auto">
          <a:xfrm rot="1481963">
            <a:off x="3500430" y="1214422"/>
            <a:ext cx="1714512" cy="1768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43570" y="5786454"/>
            <a:ext cx="3000396" cy="7694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Печериця</a:t>
            </a:r>
            <a:endParaRPr lang="ru-RU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kakimenno.ru/uploads/posts/2014-02/1392893905_kak-vyrastit-plesen-na-hle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643305" cy="2101907"/>
          </a:xfrm>
          <a:prstGeom prst="rect">
            <a:avLst/>
          </a:prstGeom>
          <a:noFill/>
        </p:spPr>
      </p:pic>
      <p:pic>
        <p:nvPicPr>
          <p:cNvPr id="20488" name="Picture 8" descr="http://ok-t.ru/helpiksorg/baza2/606200766.files/image0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429132"/>
            <a:ext cx="3465391" cy="2428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071678"/>
            <a:ext cx="4000496" cy="1323439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Я барвистий і цікавий,</a:t>
            </a:r>
          </a:p>
          <a:p>
            <a:r>
              <a:rPr lang="uk-UA" sz="2000" b="1" i="1" dirty="0" err="1" smtClean="0"/>
              <a:t>Жить</a:t>
            </a:r>
            <a:r>
              <a:rPr lang="uk-UA" sz="2000" b="1" i="1" dirty="0" smtClean="0"/>
              <a:t> на булках полюбляю.</a:t>
            </a:r>
          </a:p>
          <a:p>
            <a:r>
              <a:rPr lang="uk-UA" sz="2000" b="1" i="1" dirty="0" smtClean="0"/>
              <a:t>Хто в пакеті хліб забуде,</a:t>
            </a:r>
          </a:p>
          <a:p>
            <a:r>
              <a:rPr lang="uk-UA" sz="2000" b="1" i="1" dirty="0" smtClean="0"/>
              <a:t>Той знайде мене там всюди.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3643314"/>
            <a:ext cx="285752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Мукор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D:\Мои документы\РАБОТА\2011-2012 н.р\ПІДГОТОВКА ДО УРОКІВ\2 Біологія\7 клас\РІЗНОМАНІТНІСТЬ РОСЛИН\5. ГРИБИ ТА ЛИШАЙНИКИ\Гриби\малюнки гриби\мукор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643314"/>
            <a:ext cx="3357554" cy="23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0" name="Picture 10" descr="http://s.pikabu.ru/images/big_size_comm/2014-01_3/138952925348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2318903" cy="221455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 l="7001" t="6000" r="11982" b="7333"/>
          <a:stretch>
            <a:fillRect/>
          </a:stretch>
        </p:blipFill>
        <p:spPr bwMode="auto">
          <a:xfrm rot="486978" flipH="1">
            <a:off x="4754372" y="339694"/>
            <a:ext cx="3908405" cy="30113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http://xvatit.com/uploads/posts/2015-03/142770103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14752"/>
            <a:ext cx="4190997" cy="3143248"/>
          </a:xfrm>
          <a:prstGeom prst="rect">
            <a:avLst/>
          </a:prstGeom>
          <a:noFill/>
        </p:spPr>
      </p:pic>
      <p:pic>
        <p:nvPicPr>
          <p:cNvPr id="21508" name="Picture 4" descr="http://cosmetology-info.ru/img_lib/2014/03/1395303852_210d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3497" t="20690" r="12587"/>
          <a:stretch>
            <a:fillRect/>
          </a:stretch>
        </p:blipFill>
        <p:spPr bwMode="auto">
          <a:xfrm>
            <a:off x="1857356" y="1500174"/>
            <a:ext cx="4025410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3929090" cy="1323439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Ми не маєм шапки й ніжки,</a:t>
            </a:r>
          </a:p>
          <a:p>
            <a:r>
              <a:rPr lang="uk-UA" sz="2000" b="1" i="1" dirty="0" smtClean="0"/>
              <a:t>В тісті любим жити трішки.</a:t>
            </a:r>
          </a:p>
          <a:p>
            <a:r>
              <a:rPr lang="uk-UA" sz="2000" b="1" i="1" dirty="0" smtClean="0"/>
              <a:t>І рум’яний та пахучий</a:t>
            </a:r>
          </a:p>
          <a:p>
            <a:r>
              <a:rPr lang="uk-UA" sz="2000" b="1" i="1" dirty="0" smtClean="0"/>
              <a:t>Хліб пекти людей ми учим.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929322" y="2643182"/>
            <a:ext cx="292895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Дріжджі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midgard-info.ru/wp-content/uploads/2012/06/%D0%B4%D1%80%D0%BE%D0%B6%D0%B6%D0%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38" y="0"/>
            <a:ext cx="3500462" cy="2656978"/>
          </a:xfrm>
          <a:prstGeom prst="rect">
            <a:avLst/>
          </a:prstGeom>
          <a:noFill/>
        </p:spPr>
      </p:pic>
      <p:pic>
        <p:nvPicPr>
          <p:cNvPr id="21518" name="Picture 14" descr="http://s1.afisha-eda.ru/Photos/120214140918-120214141528-p-O-testo-dlja-picci-s-olivkovim-maslom.jpg"/>
          <p:cNvPicPr>
            <a:picLocks noChangeAspect="1" noChangeArrowheads="1"/>
          </p:cNvPicPr>
          <p:nvPr/>
        </p:nvPicPr>
        <p:blipFill>
          <a:blip r:embed="rId5"/>
          <a:srcRect b="20833"/>
          <a:stretch>
            <a:fillRect/>
          </a:stretch>
        </p:blipFill>
        <p:spPr bwMode="auto">
          <a:xfrm>
            <a:off x="142844" y="3857628"/>
            <a:ext cx="340066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.obozrevatel.ua/2/1279959/857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7604"/>
            <a:ext cx="5220072" cy="348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2198" y="0"/>
            <a:ext cx="3071802" cy="52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cer-spb.ru/images/stories/kartinki-na-saite/dissertaciya_na_zaka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7" t="5162" r="8240" b="8387"/>
          <a:stretch/>
        </p:blipFill>
        <p:spPr bwMode="auto">
          <a:xfrm>
            <a:off x="2000232" y="1285860"/>
            <a:ext cx="3635874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61436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Актуалізуємо наші знання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949</Words>
  <PresentationFormat>Экран (4:3)</PresentationFormat>
  <Paragraphs>223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Owner</cp:lastModifiedBy>
  <cp:revision>64</cp:revision>
  <dcterms:created xsi:type="dcterms:W3CDTF">2015-05-20T12:19:03Z</dcterms:created>
  <dcterms:modified xsi:type="dcterms:W3CDTF">2015-05-20T22:10:20Z</dcterms:modified>
</cp:coreProperties>
</file>