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smtClean="0"/>
              <a:t>Зразок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3716334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648289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smtClean="0"/>
              <a:t>Зразок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0187FE-6244-4C1C-8823-CE463B0095D0}" type="slidenum">
              <a:rPr lang="uk-UA" smtClean="0"/>
              <a:pPr/>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211812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smtClean="0"/>
              <a:t>Зразок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384460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smtClean="0"/>
              <a:t>Зразок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0187FE-6244-4C1C-8823-CE463B0095D0}" type="slidenum">
              <a:rPr lang="uk-UA" smtClean="0"/>
              <a:pPr/>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7035996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smtClean="0"/>
              <a:t>Зразок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32611350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40226669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smtClean="0"/>
              <a:t>Зразок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3611205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smtClean="0"/>
              <a:t>Зразок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985823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529727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1080608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smtClean="0"/>
              <a:t>Зразок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4063313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Date Placeholder 2"/>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2585500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2978981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smtClean="0"/>
              <a:t>Зразок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1886186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D09286E3-6EC1-4E3F-9DBA-C8A54F578568}" type="datetimeFigureOut">
              <a:rPr lang="uk-UA" smtClean="0"/>
              <a:pPr/>
              <a:t>04.05.2023</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3594740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smtClean="0"/>
              <a:t>Зразок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09286E3-6EC1-4E3F-9DBA-C8A54F578568}" type="datetimeFigureOut">
              <a:rPr lang="uk-UA" smtClean="0"/>
              <a:pPr/>
              <a:t>04.05.2023</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10187FE-6244-4C1C-8823-CE463B0095D0}" type="slidenum">
              <a:rPr lang="uk-UA" smtClean="0"/>
              <a:pPr/>
              <a:t>‹#›</a:t>
            </a:fld>
            <a:endParaRPr lang="uk-UA"/>
          </a:p>
        </p:txBody>
      </p:sp>
    </p:spTree>
    <p:extLst>
      <p:ext uri="{BB962C8B-B14F-4D97-AF65-F5344CB8AC3E}">
        <p14:creationId xmlns:p14="http://schemas.microsoft.com/office/powerpoint/2010/main" xmlns="" val="2334106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88712" y="863221"/>
            <a:ext cx="8915399" cy="2262781"/>
          </a:xfrm>
        </p:spPr>
        <p:txBody>
          <a:bodyPr>
            <a:normAutofit fontScale="90000"/>
          </a:bodyPr>
          <a:lstStyle/>
          <a:p>
            <a:r>
              <a:rPr lang="uk-UA" dirty="0" smtClean="0"/>
              <a:t>Провідники та діелектрики в електричному полі.</a:t>
            </a:r>
            <a:endParaRPr lang="uk-UA" dirty="0"/>
          </a:p>
        </p:txBody>
      </p:sp>
      <p:sp>
        <p:nvSpPr>
          <p:cNvPr id="3" name="Підзаголовок 2"/>
          <p:cNvSpPr>
            <a:spLocks noGrp="1"/>
          </p:cNvSpPr>
          <p:nvPr>
            <p:ph type="subTitle" idx="1"/>
          </p:nvPr>
        </p:nvSpPr>
        <p:spPr/>
        <p:txBody>
          <a:bodyPr/>
          <a:lstStyle/>
          <a:p>
            <a:endParaRPr lang="uk-UA" dirty="0"/>
          </a:p>
        </p:txBody>
      </p:sp>
    </p:spTree>
    <p:extLst>
      <p:ext uri="{BB962C8B-B14F-4D97-AF65-F5344CB8AC3E}">
        <p14:creationId xmlns:p14="http://schemas.microsoft.com/office/powerpoint/2010/main" xmlns="" val="2016040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Часто як </a:t>
            </a:r>
            <a:r>
              <a:rPr lang="ru-RU" dirty="0" err="1"/>
              <a:t>тіло</a:t>
            </a:r>
            <a:r>
              <a:rPr lang="ru-RU" dirty="0"/>
              <a:t> великих </a:t>
            </a:r>
            <a:r>
              <a:rPr lang="ru-RU" dirty="0" err="1"/>
              <a:t>розмірів</a:t>
            </a:r>
            <a:r>
              <a:rPr lang="ru-RU" dirty="0"/>
              <a:t> </a:t>
            </a:r>
            <a:r>
              <a:rPr lang="ru-RU" dirty="0" err="1"/>
              <a:t>використовують</a:t>
            </a:r>
            <a:r>
              <a:rPr lang="ru-RU" dirty="0"/>
              <a:t> </a:t>
            </a:r>
            <a:r>
              <a:rPr lang="ru-RU" dirty="0" err="1"/>
              <a:t>усю</a:t>
            </a:r>
            <a:r>
              <a:rPr lang="ru-RU" dirty="0"/>
              <a:t> </a:t>
            </a:r>
            <a:r>
              <a:rPr lang="ru-RU" dirty="0" err="1"/>
              <a:t>земну</a:t>
            </a:r>
            <a:r>
              <a:rPr lang="ru-RU" dirty="0"/>
              <a:t> кулю: </a:t>
            </a:r>
            <a:r>
              <a:rPr lang="ru-RU" dirty="0" err="1"/>
              <a:t>прилади</a:t>
            </a:r>
            <a:r>
              <a:rPr lang="ru-RU" dirty="0"/>
              <a:t>, на </a:t>
            </a:r>
            <a:r>
              <a:rPr lang="ru-RU" dirty="0" err="1"/>
              <a:t>яких</a:t>
            </a:r>
            <a:r>
              <a:rPr lang="ru-RU" dirty="0"/>
              <a:t> не повинен </a:t>
            </a:r>
            <a:r>
              <a:rPr lang="ru-RU" dirty="0" err="1"/>
              <a:t>збиратись</a:t>
            </a:r>
            <a:r>
              <a:rPr lang="ru-RU" dirty="0"/>
              <a:t> </a:t>
            </a:r>
            <a:r>
              <a:rPr lang="ru-RU" dirty="0" err="1"/>
              <a:t>електричний</a:t>
            </a:r>
            <a:r>
              <a:rPr lang="ru-RU" dirty="0"/>
              <a:t> заряд, «</a:t>
            </a:r>
            <a:r>
              <a:rPr lang="ru-RU" dirty="0" err="1"/>
              <a:t>заземлюють</a:t>
            </a:r>
            <a:r>
              <a:rPr lang="ru-RU" dirty="0"/>
              <a:t>» — </a:t>
            </a:r>
            <a:r>
              <a:rPr lang="ru-RU" dirty="0" err="1"/>
              <a:t>приєднують</a:t>
            </a:r>
            <a:r>
              <a:rPr lang="ru-RU" dirty="0"/>
              <a:t> до </a:t>
            </a:r>
            <a:r>
              <a:rPr lang="ru-RU" dirty="0" err="1"/>
              <a:t>масивного</a:t>
            </a:r>
            <a:r>
              <a:rPr lang="ru-RU" dirty="0"/>
              <a:t> </a:t>
            </a:r>
            <a:r>
              <a:rPr lang="ru-RU" dirty="0" err="1"/>
              <a:t>провідника</a:t>
            </a:r>
            <a:r>
              <a:rPr lang="ru-RU" dirty="0"/>
              <a:t>, </a:t>
            </a:r>
            <a:r>
              <a:rPr lang="ru-RU" dirty="0" err="1"/>
              <a:t>закопаного</a:t>
            </a:r>
            <a:r>
              <a:rPr lang="ru-RU" dirty="0"/>
              <a:t> в землю. </a:t>
            </a:r>
            <a:endParaRPr lang="uk-UA" dirty="0"/>
          </a:p>
        </p:txBody>
      </p:sp>
    </p:spTree>
    <p:extLst>
      <p:ext uri="{BB962C8B-B14F-4D97-AF65-F5344CB8AC3E}">
        <p14:creationId xmlns:p14="http://schemas.microsoft.com/office/powerpoint/2010/main" xmlns="" val="2689997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Які особливості внутрішньої будови </a:t>
            </a:r>
            <a:r>
              <a:rPr lang="uk-UA" b="1" dirty="0" smtClean="0"/>
              <a:t>діелектриків?</a:t>
            </a:r>
            <a:r>
              <a:rPr lang="uk-UA" dirty="0" smtClean="0"/>
              <a:t/>
            </a:r>
            <a:br>
              <a:rPr lang="uk-UA" dirty="0" smtClean="0"/>
            </a:br>
            <a:r>
              <a:rPr lang="uk-UA" dirty="0" smtClean="0"/>
              <a:t>Діелектриками </a:t>
            </a:r>
            <a:r>
              <a:rPr lang="uk-UA" dirty="0"/>
              <a:t>називають речовини, які погано проводять електричний струм: за звичайних умов в них практично відсутні заряди, що можуть вільно пересуватися. Залежно від хімічної будови діелектрики поділяють на три групи.</a:t>
            </a:r>
          </a:p>
        </p:txBody>
      </p:sp>
      <p:pic>
        <p:nvPicPr>
          <p:cNvPr id="3" name="Рисунок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774532" y="4371072"/>
            <a:ext cx="3293802" cy="2144526"/>
          </a:xfrm>
          <a:prstGeom prst="rect">
            <a:avLst/>
          </a:prstGeom>
        </p:spPr>
      </p:pic>
    </p:spTree>
    <p:extLst>
      <p:ext uri="{BB962C8B-B14F-4D97-AF65-F5344CB8AC3E}">
        <p14:creationId xmlns:p14="http://schemas.microsoft.com/office/powerpoint/2010/main" xmlns="" val="176604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rotWithShape="1">
          <a:blip r:embed="rId2"/>
          <a:srcRect l="24440" t="21082" r="24897" b="17537"/>
          <a:stretch/>
        </p:blipFill>
        <p:spPr>
          <a:xfrm>
            <a:off x="1965277" y="656873"/>
            <a:ext cx="8352430" cy="5689337"/>
          </a:xfrm>
          <a:prstGeom prst="rect">
            <a:avLst/>
          </a:prstGeom>
        </p:spPr>
      </p:pic>
    </p:spTree>
    <p:extLst>
      <p:ext uri="{BB962C8B-B14F-4D97-AF65-F5344CB8AC3E}">
        <p14:creationId xmlns:p14="http://schemas.microsoft.com/office/powerpoint/2010/main" xmlns="" val="2959316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8400" y="354842"/>
            <a:ext cx="8349880" cy="1359090"/>
          </a:xfrm>
        </p:spPr>
        <p:txBody>
          <a:bodyPr>
            <a:normAutofit fontScale="90000"/>
          </a:bodyPr>
          <a:lstStyle/>
          <a:p>
            <a:r>
              <a:rPr lang="uk-UA" b="1" dirty="0"/>
              <a:t>Як електростатичне поле впливає на </a:t>
            </a:r>
            <a:r>
              <a:rPr lang="uk-UA" b="1" dirty="0" smtClean="0"/>
              <a:t>діелектрик?</a:t>
            </a:r>
            <a:br>
              <a:rPr lang="uk-UA" b="1" dirty="0" smtClean="0"/>
            </a:br>
            <a:r>
              <a:rPr lang="uk-UA" dirty="0" smtClean="0"/>
              <a:t> </a:t>
            </a:r>
            <a:r>
              <a:rPr lang="uk-UA" dirty="0"/>
              <a:t>Внесення діелектрика в зовнішнє електростатичне поле спричиняє поляризацію діелектрика. У процесі поляризації неполярних діелектриків виявляється </a:t>
            </a:r>
            <a:r>
              <a:rPr lang="uk-UA" dirty="0" smtClean="0"/>
              <a:t>електронний </a:t>
            </a:r>
            <a:r>
              <a:rPr lang="uk-UA" dirty="0"/>
              <a:t>(деформаційний) механізм. Під дією зовнішнього електростатичного поля молекули неполярних діелектриків </a:t>
            </a:r>
            <a:r>
              <a:rPr lang="uk-UA" dirty="0" smtClean="0"/>
              <a:t>поляризуються.</a:t>
            </a:r>
            <a:endParaRPr lang="uk-UA" b="1" dirty="0"/>
          </a:p>
        </p:txBody>
      </p:sp>
      <p:pic>
        <p:nvPicPr>
          <p:cNvPr id="3" name="Рисунок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107268" y="1160060"/>
            <a:ext cx="3084732" cy="1894907"/>
          </a:xfrm>
          <a:prstGeom prst="rect">
            <a:avLst/>
          </a:prstGeom>
        </p:spPr>
      </p:pic>
    </p:spTree>
    <p:extLst>
      <p:ext uri="{BB962C8B-B14F-4D97-AF65-F5344CB8AC3E}">
        <p14:creationId xmlns:p14="http://schemas.microsoft.com/office/powerpoint/2010/main" xmlns="" val="3146400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У процесі поляризації полярних діелектриків виникає </a:t>
            </a:r>
            <a:r>
              <a:rPr lang="uk-UA" dirty="0" err="1"/>
              <a:t>орієнтаційна</a:t>
            </a:r>
            <a:r>
              <a:rPr lang="uk-UA" dirty="0"/>
              <a:t> поляризація. Під дією </a:t>
            </a:r>
            <a:r>
              <a:rPr lang="uk-UA" dirty="0" smtClean="0"/>
              <a:t>зовнішнього </a:t>
            </a:r>
            <a:r>
              <a:rPr lang="uk-UA" dirty="0"/>
              <a:t>електричного поля дипольні молекули діелектрика намагаються повернутися так, щоб їхні осі були розташовані вздовж силових ліній поля. Проте тепловий рух молекул перешкоджає цьому процесу. Тому виникає лише часткове впорядкування дипольних </a:t>
            </a:r>
            <a:r>
              <a:rPr lang="uk-UA" dirty="0" smtClean="0"/>
              <a:t>молекул.</a:t>
            </a:r>
            <a:endParaRPr lang="uk-UA" dirty="0"/>
          </a:p>
        </p:txBody>
      </p:sp>
    </p:spTree>
    <p:extLst>
      <p:ext uri="{BB962C8B-B14F-4D97-AF65-F5344CB8AC3E}">
        <p14:creationId xmlns:p14="http://schemas.microsoft.com/office/powerpoint/2010/main" xmlns="" val="2210290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Як діелектрик впливає на електростатичне </a:t>
            </a:r>
            <a:r>
              <a:rPr lang="uk-UA" b="1" dirty="0" smtClean="0"/>
              <a:t>поле?</a:t>
            </a:r>
            <a:br>
              <a:rPr lang="uk-UA" b="1" dirty="0" smtClean="0"/>
            </a:br>
            <a:r>
              <a:rPr lang="uk-UA" dirty="0" smtClean="0"/>
              <a:t> </a:t>
            </a:r>
            <a:r>
              <a:rPr lang="uk-UA" dirty="0"/>
              <a:t>Розглядаючи різні механізми поляризації діелектриків, ви дізналися, що внесення діелектрика в зовнішнє електростатичне поле спричиняє появу зв’язаних зарядів на його поверхні. </a:t>
            </a:r>
          </a:p>
        </p:txBody>
      </p:sp>
    </p:spTree>
    <p:extLst>
      <p:ext uri="{BB962C8B-B14F-4D97-AF65-F5344CB8AC3E}">
        <p14:creationId xmlns:p14="http://schemas.microsoft.com/office/powerpoint/2010/main" xmlns="" val="3775272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Зменшення модуля напруженості </a:t>
            </a:r>
            <a:r>
              <a:rPr lang="en-US" dirty="0" smtClean="0"/>
              <a:t>E </a:t>
            </a:r>
            <a:r>
              <a:rPr lang="uk-UA" dirty="0"/>
              <a:t>електростатичного поля в речовині порівняно з модулем напружено </a:t>
            </a:r>
            <a:r>
              <a:rPr lang="uk-UA" dirty="0" err="1"/>
              <a:t>сті</a:t>
            </a:r>
            <a:r>
              <a:rPr lang="uk-UA" dirty="0"/>
              <a:t> </a:t>
            </a:r>
            <a:r>
              <a:rPr lang="uk-UA" dirty="0" smtClean="0"/>
              <a:t> </a:t>
            </a:r>
            <a:r>
              <a:rPr lang="en-US" dirty="0"/>
              <a:t>E0 </a:t>
            </a:r>
            <a:r>
              <a:rPr lang="uk-UA" dirty="0"/>
              <a:t>електростатичного поля у вакуумі характеризується фізичною величиною, яку називають діелектрична проникність </a:t>
            </a:r>
            <a:r>
              <a:rPr lang="el-GR" dirty="0"/>
              <a:t>ε </a:t>
            </a:r>
            <a:r>
              <a:rPr lang="uk-UA" dirty="0"/>
              <a:t>речовини</a:t>
            </a:r>
            <a:r>
              <a:rPr lang="uk-UA" dirty="0" smtClean="0"/>
              <a:t>:</a:t>
            </a:r>
            <a:br>
              <a:rPr lang="uk-UA" dirty="0" smtClean="0"/>
            </a:br>
            <a:r>
              <a:rPr lang="uk-UA" dirty="0"/>
              <a:t/>
            </a:r>
            <a:br>
              <a:rPr lang="uk-UA" dirty="0"/>
            </a:br>
            <a:r>
              <a:rPr lang="ru-RU" dirty="0" err="1"/>
              <a:t>Діелектричні</a:t>
            </a:r>
            <a:r>
              <a:rPr lang="ru-RU" dirty="0"/>
              <a:t> </a:t>
            </a:r>
            <a:r>
              <a:rPr lang="ru-RU" dirty="0" err="1"/>
              <a:t>проникності</a:t>
            </a:r>
            <a:r>
              <a:rPr lang="ru-RU" dirty="0"/>
              <a:t> </a:t>
            </a:r>
            <a:r>
              <a:rPr lang="ru-RU" dirty="0" err="1"/>
              <a:t>різних</a:t>
            </a:r>
            <a:r>
              <a:rPr lang="ru-RU" dirty="0"/>
              <a:t> </a:t>
            </a:r>
            <a:r>
              <a:rPr lang="ru-RU" dirty="0" err="1"/>
              <a:t>речовин</a:t>
            </a:r>
            <a:r>
              <a:rPr lang="ru-RU" dirty="0"/>
              <a:t> </a:t>
            </a:r>
            <a:r>
              <a:rPr lang="ru-RU" dirty="0" err="1"/>
              <a:t>можуть</a:t>
            </a:r>
            <a:r>
              <a:rPr lang="ru-RU" dirty="0"/>
              <a:t> </a:t>
            </a:r>
            <a:r>
              <a:rPr lang="ru-RU" dirty="0" err="1"/>
              <a:t>відрізнятися</a:t>
            </a:r>
            <a:r>
              <a:rPr lang="ru-RU" dirty="0"/>
              <a:t> в десятки </a:t>
            </a:r>
            <a:r>
              <a:rPr lang="ru-RU" dirty="0" err="1"/>
              <a:t>разів</a:t>
            </a:r>
            <a:r>
              <a:rPr lang="ru-RU" dirty="0"/>
              <a:t>. </a:t>
            </a:r>
            <a:endParaRPr lang="uk-UA" dirty="0"/>
          </a:p>
        </p:txBody>
      </p:sp>
      <p:pic>
        <p:nvPicPr>
          <p:cNvPr id="3" name="Рисунок 2"/>
          <p:cNvPicPr>
            <a:picLocks noChangeAspect="1"/>
          </p:cNvPicPr>
          <p:nvPr/>
        </p:nvPicPr>
        <p:blipFill rotWithShape="1">
          <a:blip r:embed="rId2"/>
          <a:srcRect l="44581" t="57229" r="47762" b="31203"/>
          <a:stretch/>
        </p:blipFill>
        <p:spPr>
          <a:xfrm>
            <a:off x="4926842" y="3603009"/>
            <a:ext cx="996286" cy="846162"/>
          </a:xfrm>
          <a:prstGeom prst="rect">
            <a:avLst/>
          </a:prstGeom>
        </p:spPr>
      </p:pic>
    </p:spTree>
    <p:extLst>
      <p:ext uri="{BB962C8B-B14F-4D97-AF65-F5344CB8AC3E}">
        <p14:creationId xmlns:p14="http://schemas.microsoft.com/office/powerpoint/2010/main" xmlns="" val="2902535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Поміркуйте:</a:t>
            </a:r>
            <a:br>
              <a:rPr lang="uk-UA" dirty="0"/>
            </a:br>
            <a:r>
              <a:rPr lang="uk-UA" dirty="0"/>
              <a:t>1. Які речовини називають провідниками? 2. Що таке електростатична індукція? </a:t>
            </a:r>
            <a:r>
              <a:rPr lang="uk-UA" dirty="0" smtClean="0"/>
              <a:t/>
            </a:r>
            <a:br>
              <a:rPr lang="uk-UA" dirty="0" smtClean="0"/>
            </a:br>
            <a:r>
              <a:rPr lang="uk-UA" dirty="0" smtClean="0"/>
              <a:t>3</a:t>
            </a:r>
            <a:r>
              <a:rPr lang="uk-UA" dirty="0"/>
              <a:t>. Назвіть основні електростатичні властивості провідників. </a:t>
            </a:r>
            <a:r>
              <a:rPr lang="uk-UA" dirty="0" smtClean="0"/>
              <a:t/>
            </a:r>
            <a:br>
              <a:rPr lang="uk-UA" dirty="0" smtClean="0"/>
            </a:br>
            <a:r>
              <a:rPr lang="uk-UA" dirty="0" smtClean="0"/>
              <a:t>4</a:t>
            </a:r>
            <a:r>
              <a:rPr lang="uk-UA" dirty="0"/>
              <a:t>. Як захищають обладнання та прилади від впливу електричного поля?</a:t>
            </a:r>
          </a:p>
        </p:txBody>
      </p:sp>
      <p:pic>
        <p:nvPicPr>
          <p:cNvPr id="3" name="Рисунок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604612" y="4168588"/>
            <a:ext cx="2995985" cy="1884194"/>
          </a:xfrm>
          <a:prstGeom prst="rect">
            <a:avLst/>
          </a:prstGeom>
        </p:spPr>
      </p:pic>
    </p:spTree>
    <p:extLst>
      <p:ext uri="{BB962C8B-B14F-4D97-AF65-F5344CB8AC3E}">
        <p14:creationId xmlns:p14="http://schemas.microsoft.com/office/powerpoint/2010/main" xmlns="" val="1507711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06572" y="2971525"/>
            <a:ext cx="8911687" cy="1280890"/>
          </a:xfrm>
        </p:spPr>
        <p:txBody>
          <a:bodyPr/>
          <a:lstStyle/>
          <a:p>
            <a:r>
              <a:rPr lang="uk-UA" dirty="0" smtClean="0"/>
              <a:t>Дякую за увагу.</a:t>
            </a:r>
            <a:endParaRPr lang="uk-UA" dirty="0"/>
          </a:p>
        </p:txBody>
      </p:sp>
    </p:spTree>
    <p:extLst>
      <p:ext uri="{BB962C8B-B14F-4D97-AF65-F5344CB8AC3E}">
        <p14:creationId xmlns:p14="http://schemas.microsoft.com/office/powerpoint/2010/main" xmlns="" val="2308695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Проводячи аналогії між гравітаційною та електростатичною взаємодіями, ми знаходили спільні для них властивості. Однак між ними існують і  суттєві відмінності. Одна з  них — </a:t>
            </a:r>
            <a:r>
              <a:rPr lang="uk-UA" dirty="0" err="1"/>
              <a:t>усепроникність</a:t>
            </a:r>
            <a:r>
              <a:rPr lang="uk-UA" dirty="0"/>
              <a:t> гравітаційного поля. Справді, сховище від сили тяжіння побудувати неможливо. А от від дії сил електростатичного поля можна сховатися досить надійно, побудувавши захист із провідника. З’ясуємо, чому це є можливим.</a:t>
            </a:r>
          </a:p>
        </p:txBody>
      </p:sp>
    </p:spTree>
    <p:extLst>
      <p:ext uri="{BB962C8B-B14F-4D97-AF65-F5344CB8AC3E}">
        <p14:creationId xmlns:p14="http://schemas.microsoft.com/office/powerpoint/2010/main" xmlns="" val="3028497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Будь-яка речовина складається з молекул, атомів або </a:t>
            </a:r>
            <a:r>
              <a:rPr lang="uk-UA" dirty="0" err="1"/>
              <a:t>йонів</a:t>
            </a:r>
            <a:r>
              <a:rPr lang="uk-UA" dirty="0"/>
              <a:t>, які, у свою чергу, містять заряджені частинки. Тому, якщо тіло помістити в електричне поле, це спричинить певні зміни в речовині, з якої тіло виготовлено. Зрозуміло, що ці зміни залежать від властивостей самої речовини. За електричними властивостями </a:t>
            </a:r>
            <a:r>
              <a:rPr lang="uk-UA" dirty="0" smtClean="0"/>
              <a:t>речовини </a:t>
            </a:r>
            <a:r>
              <a:rPr lang="uk-UA" dirty="0"/>
              <a:t>розділяють на провідники, діелектрики, напівпровідники. </a:t>
            </a:r>
          </a:p>
        </p:txBody>
      </p:sp>
    </p:spTree>
    <p:extLst>
      <p:ext uri="{BB962C8B-B14F-4D97-AF65-F5344CB8AC3E}">
        <p14:creationId xmlns:p14="http://schemas.microsoft.com/office/powerpoint/2010/main" xmlns="" val="2092567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Провідники</a:t>
            </a:r>
            <a:r>
              <a:rPr lang="ru-RU" dirty="0"/>
              <a:t> — </a:t>
            </a:r>
            <a:r>
              <a:rPr lang="ru-RU" dirty="0" err="1"/>
              <a:t>це</a:t>
            </a:r>
            <a:r>
              <a:rPr lang="ru-RU" dirty="0"/>
              <a:t> </a:t>
            </a:r>
            <a:r>
              <a:rPr lang="ru-RU" dirty="0" err="1"/>
              <a:t>речовини</a:t>
            </a:r>
            <a:r>
              <a:rPr lang="ru-RU" dirty="0"/>
              <a:t>, </a:t>
            </a:r>
            <a:r>
              <a:rPr lang="ru-RU" dirty="0" err="1"/>
              <a:t>здатні</a:t>
            </a:r>
            <a:r>
              <a:rPr lang="ru-RU" dirty="0"/>
              <a:t> </a:t>
            </a:r>
            <a:r>
              <a:rPr lang="ru-RU" dirty="0" err="1"/>
              <a:t>проводити</a:t>
            </a:r>
            <a:r>
              <a:rPr lang="ru-RU" dirty="0"/>
              <a:t> </a:t>
            </a:r>
            <a:r>
              <a:rPr lang="ru-RU" dirty="0" err="1"/>
              <a:t>електричний</a:t>
            </a:r>
            <a:r>
              <a:rPr lang="ru-RU" dirty="0"/>
              <a:t> струм. Будь-</a:t>
            </a:r>
            <a:r>
              <a:rPr lang="ru-RU" dirty="0" err="1"/>
              <a:t>який</a:t>
            </a:r>
            <a:r>
              <a:rPr lang="ru-RU" dirty="0"/>
              <a:t> </a:t>
            </a:r>
            <a:r>
              <a:rPr lang="ru-RU" dirty="0" err="1"/>
              <a:t>провідник</a:t>
            </a:r>
            <a:r>
              <a:rPr lang="ru-RU" dirty="0"/>
              <a:t> </a:t>
            </a:r>
            <a:r>
              <a:rPr lang="ru-RU" dirty="0" err="1"/>
              <a:t>містить</a:t>
            </a:r>
            <a:r>
              <a:rPr lang="ru-RU" dirty="0"/>
              <a:t> </a:t>
            </a:r>
            <a:r>
              <a:rPr lang="ru-RU" dirty="0" err="1"/>
              <a:t>заряджені</a:t>
            </a:r>
            <a:r>
              <a:rPr lang="ru-RU" dirty="0"/>
              <a:t> </a:t>
            </a:r>
            <a:r>
              <a:rPr lang="ru-RU" dirty="0" err="1"/>
              <a:t>частинки</a:t>
            </a:r>
            <a:r>
              <a:rPr lang="ru-RU" dirty="0"/>
              <a:t>, </a:t>
            </a:r>
            <a:r>
              <a:rPr lang="ru-RU" dirty="0" err="1"/>
              <a:t>що</a:t>
            </a:r>
            <a:r>
              <a:rPr lang="ru-RU" dirty="0"/>
              <a:t> </a:t>
            </a:r>
            <a:r>
              <a:rPr lang="ru-RU" dirty="0" err="1"/>
              <a:t>можуть</a:t>
            </a:r>
            <a:r>
              <a:rPr lang="ru-RU" dirty="0"/>
              <a:t> </a:t>
            </a:r>
            <a:r>
              <a:rPr lang="ru-RU" dirty="0" err="1"/>
              <a:t>вільно</a:t>
            </a:r>
            <a:r>
              <a:rPr lang="ru-RU" dirty="0"/>
              <a:t> </a:t>
            </a:r>
            <a:r>
              <a:rPr lang="ru-RU" dirty="0" err="1"/>
              <a:t>пересуватися</a:t>
            </a:r>
            <a:r>
              <a:rPr lang="ru-RU" dirty="0"/>
              <a:t>. </a:t>
            </a:r>
            <a:r>
              <a:rPr lang="ru-RU" dirty="0" err="1"/>
              <a:t>Типові</a:t>
            </a:r>
            <a:r>
              <a:rPr lang="ru-RU" dirty="0"/>
              <a:t> </a:t>
            </a:r>
            <a:r>
              <a:rPr lang="ru-RU" dirty="0" err="1"/>
              <a:t>представники</a:t>
            </a:r>
            <a:r>
              <a:rPr lang="ru-RU" dirty="0"/>
              <a:t> </a:t>
            </a:r>
            <a:r>
              <a:rPr lang="ru-RU" dirty="0" err="1"/>
              <a:t>провідників</a:t>
            </a:r>
            <a:r>
              <a:rPr lang="ru-RU" dirty="0"/>
              <a:t> — метали. </a:t>
            </a:r>
            <a:endParaRPr lang="uk-UA" dirty="0"/>
          </a:p>
        </p:txBody>
      </p:sp>
      <p:pic>
        <p:nvPicPr>
          <p:cNvPr id="3" name="Рисунок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966630" y="3406893"/>
            <a:ext cx="4762500" cy="3019425"/>
          </a:xfrm>
          <a:prstGeom prst="rect">
            <a:avLst/>
          </a:prstGeom>
        </p:spPr>
      </p:pic>
    </p:spTree>
    <p:extLst>
      <p:ext uri="{BB962C8B-B14F-4D97-AF65-F5344CB8AC3E}">
        <p14:creationId xmlns:p14="http://schemas.microsoft.com/office/powerpoint/2010/main" xmlns="" val="1345803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t>
            </a:r>
            <a:r>
              <a:rPr lang="ru-RU" dirty="0" err="1"/>
              <a:t>Саме</a:t>
            </a:r>
            <a:r>
              <a:rPr lang="ru-RU" dirty="0"/>
              <a:t> </a:t>
            </a:r>
            <a:r>
              <a:rPr lang="ru-RU" dirty="0" err="1"/>
              <a:t>наявність</a:t>
            </a:r>
            <a:r>
              <a:rPr lang="ru-RU" dirty="0"/>
              <a:t> </a:t>
            </a:r>
            <a:r>
              <a:rPr lang="ru-RU" dirty="0" err="1"/>
              <a:t>вільних</a:t>
            </a:r>
            <a:r>
              <a:rPr lang="ru-RU" dirty="0"/>
              <a:t> </a:t>
            </a:r>
            <a:r>
              <a:rPr lang="ru-RU" dirty="0" err="1"/>
              <a:t>електронів</a:t>
            </a:r>
            <a:r>
              <a:rPr lang="ru-RU" dirty="0"/>
              <a:t> </a:t>
            </a:r>
            <a:r>
              <a:rPr lang="ru-RU" dirty="0" err="1"/>
              <a:t>зумовлює</a:t>
            </a:r>
            <a:r>
              <a:rPr lang="ru-RU" dirty="0"/>
              <a:t> </a:t>
            </a:r>
            <a:r>
              <a:rPr lang="ru-RU" dirty="0" err="1"/>
              <a:t>провідні</a:t>
            </a:r>
            <a:r>
              <a:rPr lang="ru-RU" dirty="0"/>
              <a:t> </a:t>
            </a:r>
            <a:r>
              <a:rPr lang="ru-RU" dirty="0" err="1"/>
              <a:t>властивості</a:t>
            </a:r>
            <a:r>
              <a:rPr lang="ru-RU" dirty="0"/>
              <a:t> </a:t>
            </a:r>
            <a:r>
              <a:rPr lang="ru-RU" dirty="0" err="1"/>
              <a:t>металів</a:t>
            </a:r>
            <a:r>
              <a:rPr lang="ru-RU" dirty="0"/>
              <a:t>. </a:t>
            </a:r>
            <a:r>
              <a:rPr lang="ru-RU" dirty="0" err="1"/>
              <a:t>Провідниками</a:t>
            </a:r>
            <a:r>
              <a:rPr lang="ru-RU" dirty="0"/>
              <a:t> </a:t>
            </a:r>
            <a:r>
              <a:rPr lang="ru-RU" dirty="0" err="1"/>
              <a:t>також</a:t>
            </a:r>
            <a:r>
              <a:rPr lang="ru-RU" dirty="0"/>
              <a:t> є </a:t>
            </a:r>
            <a:r>
              <a:rPr lang="ru-RU" dirty="0" err="1"/>
              <a:t>електроліти</a:t>
            </a:r>
            <a:r>
              <a:rPr lang="ru-RU" dirty="0"/>
              <a:t>, а за </a:t>
            </a:r>
            <a:r>
              <a:rPr lang="ru-RU" dirty="0" err="1"/>
              <a:t>деяких</a:t>
            </a:r>
            <a:r>
              <a:rPr lang="ru-RU" dirty="0"/>
              <a:t> умов — і гази. В </a:t>
            </a:r>
            <a:r>
              <a:rPr lang="ru-RU" dirty="0" err="1"/>
              <a:t>електролітах</a:t>
            </a:r>
            <a:r>
              <a:rPr lang="ru-RU" dirty="0"/>
              <a:t> </a:t>
            </a:r>
            <a:r>
              <a:rPr lang="ru-RU" dirty="0" err="1"/>
              <a:t>вільними</a:t>
            </a:r>
            <a:r>
              <a:rPr lang="ru-RU" dirty="0"/>
              <a:t> </a:t>
            </a:r>
            <a:r>
              <a:rPr lang="ru-RU" dirty="0" err="1"/>
              <a:t>зарядженими</a:t>
            </a:r>
            <a:r>
              <a:rPr lang="ru-RU" dirty="0"/>
              <a:t> </a:t>
            </a:r>
            <a:r>
              <a:rPr lang="ru-RU" dirty="0" err="1"/>
              <a:t>частинками</a:t>
            </a:r>
            <a:r>
              <a:rPr lang="ru-RU" dirty="0"/>
              <a:t> є </a:t>
            </a:r>
            <a:r>
              <a:rPr lang="ru-RU" dirty="0" err="1"/>
              <a:t>позитивні</a:t>
            </a:r>
            <a:r>
              <a:rPr lang="ru-RU" dirty="0"/>
              <a:t> й </a:t>
            </a:r>
            <a:r>
              <a:rPr lang="ru-RU" dirty="0" err="1"/>
              <a:t>негативні</a:t>
            </a:r>
            <a:r>
              <a:rPr lang="ru-RU" dirty="0"/>
              <a:t> </a:t>
            </a:r>
            <a:r>
              <a:rPr lang="ru-RU" dirty="0" err="1"/>
              <a:t>йони</a:t>
            </a:r>
            <a:r>
              <a:rPr lang="ru-RU" dirty="0"/>
              <a:t>, а в газах </a:t>
            </a:r>
            <a:r>
              <a:rPr lang="ru-RU" dirty="0" err="1"/>
              <a:t>ще</a:t>
            </a:r>
            <a:r>
              <a:rPr lang="ru-RU" dirty="0"/>
              <a:t> й </a:t>
            </a:r>
            <a:r>
              <a:rPr lang="ru-RU" dirty="0" err="1"/>
              <a:t>електрони</a:t>
            </a:r>
            <a:r>
              <a:rPr lang="ru-RU" dirty="0"/>
              <a:t>.</a:t>
            </a:r>
            <a:endParaRPr lang="uk-UA" dirty="0"/>
          </a:p>
        </p:txBody>
      </p:sp>
      <p:pic>
        <p:nvPicPr>
          <p:cNvPr id="3" name="Рисунок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363571" y="3703661"/>
            <a:ext cx="5390866" cy="3032362"/>
          </a:xfrm>
          <a:prstGeom prst="rect">
            <a:avLst/>
          </a:prstGeom>
        </p:spPr>
      </p:pic>
    </p:spTree>
    <p:extLst>
      <p:ext uri="{BB962C8B-B14F-4D97-AF65-F5344CB8AC3E}">
        <p14:creationId xmlns:p14="http://schemas.microsoft.com/office/powerpoint/2010/main" xmlns="" val="604335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Електростатичні властивості </a:t>
            </a:r>
            <a:r>
              <a:rPr lang="uk-UA" dirty="0" smtClean="0"/>
              <a:t>провідників</a:t>
            </a:r>
            <a:br>
              <a:rPr lang="uk-UA" dirty="0" smtClean="0"/>
            </a:br>
            <a:r>
              <a:rPr lang="ru-RU" dirty="0" err="1"/>
              <a:t>Властивість</a:t>
            </a:r>
            <a:r>
              <a:rPr lang="ru-RU" dirty="0"/>
              <a:t> 1. </a:t>
            </a:r>
            <a:r>
              <a:rPr lang="ru-RU" dirty="0" err="1"/>
              <a:t>напруженість</a:t>
            </a:r>
            <a:r>
              <a:rPr lang="ru-RU" dirty="0"/>
              <a:t> </a:t>
            </a:r>
            <a:r>
              <a:rPr lang="ru-RU" dirty="0" err="1"/>
              <a:t>електростатичного</a:t>
            </a:r>
            <a:r>
              <a:rPr lang="ru-RU" dirty="0"/>
              <a:t> поля </a:t>
            </a:r>
            <a:r>
              <a:rPr lang="ru-RU" dirty="0" err="1"/>
              <a:t>всередині</a:t>
            </a:r>
            <a:r>
              <a:rPr lang="ru-RU" dirty="0"/>
              <a:t> </a:t>
            </a:r>
            <a:r>
              <a:rPr lang="ru-RU" dirty="0" err="1"/>
              <a:t>провідника</a:t>
            </a:r>
            <a:r>
              <a:rPr lang="ru-RU" dirty="0"/>
              <a:t> </a:t>
            </a:r>
            <a:r>
              <a:rPr lang="ru-RU" dirty="0" err="1"/>
              <a:t>дорівнює</a:t>
            </a:r>
            <a:r>
              <a:rPr lang="ru-RU" dirty="0"/>
              <a:t> нулю.</a:t>
            </a:r>
            <a:br>
              <a:rPr lang="ru-RU" dirty="0"/>
            </a:br>
            <a:r>
              <a:rPr lang="ru-RU" dirty="0" err="1"/>
              <a:t>Явище</a:t>
            </a:r>
            <a:r>
              <a:rPr lang="ru-RU" dirty="0"/>
              <a:t> </a:t>
            </a:r>
            <a:r>
              <a:rPr lang="ru-RU" dirty="0" err="1"/>
              <a:t>перерозподілу</a:t>
            </a:r>
            <a:r>
              <a:rPr lang="ru-RU" dirty="0"/>
              <a:t> </a:t>
            </a:r>
            <a:r>
              <a:rPr lang="ru-RU" dirty="0" err="1"/>
              <a:t>електричних</a:t>
            </a:r>
            <a:r>
              <a:rPr lang="ru-RU" dirty="0"/>
              <a:t> </a:t>
            </a:r>
            <a:r>
              <a:rPr lang="ru-RU" dirty="0" err="1"/>
              <a:t>зарядів</a:t>
            </a:r>
            <a:r>
              <a:rPr lang="ru-RU" dirty="0"/>
              <a:t> у </a:t>
            </a:r>
            <a:r>
              <a:rPr lang="ru-RU" dirty="0" err="1"/>
              <a:t>провіднику</a:t>
            </a:r>
            <a:r>
              <a:rPr lang="ru-RU" dirty="0"/>
              <a:t>, </a:t>
            </a:r>
            <a:r>
              <a:rPr lang="ru-RU" dirty="0" err="1"/>
              <a:t>поміщеному</a:t>
            </a:r>
            <a:r>
              <a:rPr lang="ru-RU" dirty="0"/>
              <a:t> в </a:t>
            </a:r>
            <a:r>
              <a:rPr lang="ru-RU" dirty="0" err="1"/>
              <a:t>електростатичне</a:t>
            </a:r>
            <a:r>
              <a:rPr lang="ru-RU" dirty="0"/>
              <a:t> поле, у  </a:t>
            </a:r>
            <a:r>
              <a:rPr lang="ru-RU" dirty="0" err="1"/>
              <a:t>результаті</a:t>
            </a:r>
            <a:r>
              <a:rPr lang="ru-RU" dirty="0"/>
              <a:t> </a:t>
            </a:r>
            <a:r>
              <a:rPr lang="ru-RU" dirty="0" err="1"/>
              <a:t>чого</a:t>
            </a:r>
            <a:r>
              <a:rPr lang="ru-RU" dirty="0"/>
              <a:t> на </a:t>
            </a:r>
            <a:r>
              <a:rPr lang="ru-RU" dirty="0" err="1"/>
              <a:t>поверхні</a:t>
            </a:r>
            <a:r>
              <a:rPr lang="ru-RU" dirty="0"/>
              <a:t> </a:t>
            </a:r>
            <a:r>
              <a:rPr lang="ru-RU" dirty="0" err="1"/>
              <a:t>провідника</a:t>
            </a:r>
            <a:r>
              <a:rPr lang="ru-RU" dirty="0"/>
              <a:t> </a:t>
            </a:r>
            <a:r>
              <a:rPr lang="ru-RU" dirty="0" err="1"/>
              <a:t>виникають</a:t>
            </a:r>
            <a:r>
              <a:rPr lang="ru-RU" dirty="0"/>
              <a:t> </a:t>
            </a:r>
            <a:r>
              <a:rPr lang="ru-RU" dirty="0" err="1"/>
              <a:t>електричні</a:t>
            </a:r>
            <a:r>
              <a:rPr lang="ru-RU" dirty="0"/>
              <a:t> заряди, </a:t>
            </a:r>
            <a:r>
              <a:rPr lang="ru-RU" dirty="0" err="1"/>
              <a:t>називають</a:t>
            </a:r>
            <a:r>
              <a:rPr lang="ru-RU" dirty="0"/>
              <a:t> </a:t>
            </a:r>
            <a:r>
              <a:rPr lang="ru-RU" dirty="0" err="1"/>
              <a:t>явищем</a:t>
            </a:r>
            <a:r>
              <a:rPr lang="ru-RU" dirty="0"/>
              <a:t> </a:t>
            </a:r>
            <a:r>
              <a:rPr lang="ru-RU" dirty="0" err="1"/>
              <a:t>електростатичної</a:t>
            </a:r>
            <a:r>
              <a:rPr lang="ru-RU" dirty="0"/>
              <a:t> </a:t>
            </a:r>
            <a:r>
              <a:rPr lang="ru-RU" dirty="0" err="1"/>
              <a:t>індукції</a:t>
            </a:r>
            <a:r>
              <a:rPr lang="ru-RU" dirty="0"/>
              <a:t>. </a:t>
            </a:r>
            <a:endParaRPr lang="uk-UA" dirty="0"/>
          </a:p>
        </p:txBody>
      </p:sp>
    </p:spTree>
    <p:extLst>
      <p:ext uri="{BB962C8B-B14F-4D97-AF65-F5344CB8AC3E}">
        <p14:creationId xmlns:p14="http://schemas.microsoft.com/office/powerpoint/2010/main" xmlns="" val="3076881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3016" y="624110"/>
            <a:ext cx="10071596" cy="1559532"/>
          </a:xfrm>
        </p:spPr>
        <p:txBody>
          <a:bodyPr>
            <a:noAutofit/>
          </a:bodyPr>
          <a:lstStyle/>
          <a:p>
            <a:r>
              <a:rPr lang="uk-UA" sz="2800" dirty="0"/>
              <a:t>Властивість 2. Поверхня провідника є еквіпотенціальною. Це твердження є прямим наслідком зв’язку між напруженістю поля і різницею потенціалів: </a:t>
            </a:r>
            <a:r>
              <a:rPr lang="en-US" sz="2800" dirty="0"/>
              <a:t>E </a:t>
            </a:r>
            <a:r>
              <a:rPr lang="en-US" sz="2800" dirty="0" smtClean="0"/>
              <a:t>= </a:t>
            </a:r>
            <a:r>
              <a:rPr lang="el-GR" sz="2800" dirty="0" smtClean="0"/>
              <a:t>ϕ1−ϕ2</a:t>
            </a:r>
            <a:r>
              <a:rPr lang="uk-UA" sz="2800" dirty="0" smtClean="0"/>
              <a:t>/</a:t>
            </a:r>
            <a:r>
              <a:rPr lang="en-US" sz="2800" dirty="0" smtClean="0"/>
              <a:t>d </a:t>
            </a:r>
            <a:r>
              <a:rPr lang="el-GR" sz="2800" dirty="0" smtClean="0"/>
              <a:t>. </a:t>
            </a:r>
            <a:r>
              <a:rPr lang="uk-UA" sz="2800" dirty="0"/>
              <a:t>Якщо напруженість поля всередині провідника дорівнює нулю, то різниця потенціалів також дорівнює нулю, тому </a:t>
            </a:r>
            <a:r>
              <a:rPr lang="uk-UA" sz="2800" dirty="0" smtClean="0"/>
              <a:t>потенціали </a:t>
            </a:r>
            <a:r>
              <a:rPr lang="uk-UA" sz="2800" dirty="0"/>
              <a:t>в усіх точках провідника є однаковими. </a:t>
            </a:r>
            <a:r>
              <a:rPr lang="uk-UA" sz="2800" dirty="0" smtClean="0"/>
              <a:t/>
            </a:r>
            <a:br>
              <a:rPr lang="uk-UA" sz="2800" dirty="0" smtClean="0"/>
            </a:br>
            <a:r>
              <a:rPr lang="uk-UA" sz="2800" dirty="0" smtClean="0"/>
              <a:t>Властивість </a:t>
            </a:r>
            <a:r>
              <a:rPr lang="uk-UA" sz="2800" dirty="0"/>
              <a:t>3. Увесь статичний заряд провідника зосереджений на його поверхні. Ця властивість є наслідком закону Кулона і властивості однойменних зарядів відштовхуватися. </a:t>
            </a:r>
          </a:p>
        </p:txBody>
      </p:sp>
    </p:spTree>
    <p:extLst>
      <p:ext uri="{BB962C8B-B14F-4D97-AF65-F5344CB8AC3E}">
        <p14:creationId xmlns:p14="http://schemas.microsoft.com/office/powerpoint/2010/main" xmlns="" val="3305933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Властивість</a:t>
            </a:r>
            <a:r>
              <a:rPr lang="ru-RU" dirty="0"/>
              <a:t> 4. Вектор </a:t>
            </a:r>
            <a:r>
              <a:rPr lang="ru-RU" dirty="0" err="1"/>
              <a:t>напруженості</a:t>
            </a:r>
            <a:r>
              <a:rPr lang="ru-RU" dirty="0"/>
              <a:t> </a:t>
            </a:r>
            <a:r>
              <a:rPr lang="ru-RU" dirty="0" err="1"/>
              <a:t>електростатичного</a:t>
            </a:r>
            <a:r>
              <a:rPr lang="ru-RU" dirty="0"/>
              <a:t> поля є </a:t>
            </a:r>
            <a:r>
              <a:rPr lang="ru-RU" dirty="0" err="1"/>
              <a:t>перпендикулярним</a:t>
            </a:r>
            <a:r>
              <a:rPr lang="ru-RU" dirty="0"/>
              <a:t> до </a:t>
            </a:r>
            <a:r>
              <a:rPr lang="ru-RU" dirty="0" err="1"/>
              <a:t>поверхні</a:t>
            </a:r>
            <a:r>
              <a:rPr lang="ru-RU" dirty="0"/>
              <a:t> </a:t>
            </a:r>
            <a:r>
              <a:rPr lang="ru-RU" dirty="0" err="1" smtClean="0"/>
              <a:t>провідника</a:t>
            </a:r>
            <a:r>
              <a:rPr lang="ru-RU" dirty="0"/>
              <a:t/>
            </a:r>
            <a:br>
              <a:rPr lang="ru-RU" dirty="0"/>
            </a:br>
            <a:r>
              <a:rPr lang="ru-RU" dirty="0" err="1"/>
              <a:t>Властивість</a:t>
            </a:r>
            <a:r>
              <a:rPr lang="ru-RU" dirty="0"/>
              <a:t> 5. </a:t>
            </a:r>
            <a:r>
              <a:rPr lang="ru-RU" dirty="0" err="1"/>
              <a:t>Електричні</a:t>
            </a:r>
            <a:r>
              <a:rPr lang="ru-RU" dirty="0"/>
              <a:t> заряди </a:t>
            </a:r>
            <a:r>
              <a:rPr lang="ru-RU" dirty="0" err="1"/>
              <a:t>розподіляються</a:t>
            </a:r>
            <a:r>
              <a:rPr lang="ru-RU" dirty="0"/>
              <a:t> по </a:t>
            </a:r>
            <a:r>
              <a:rPr lang="ru-RU" dirty="0" err="1"/>
              <a:t>поверхні</a:t>
            </a:r>
            <a:r>
              <a:rPr lang="ru-RU" dirty="0"/>
              <a:t> </a:t>
            </a:r>
            <a:r>
              <a:rPr lang="ru-RU" dirty="0" err="1"/>
              <a:t>провідника</a:t>
            </a:r>
            <a:r>
              <a:rPr lang="ru-RU" dirty="0"/>
              <a:t> так, </a:t>
            </a:r>
            <a:r>
              <a:rPr lang="ru-RU" dirty="0" err="1"/>
              <a:t>що</a:t>
            </a:r>
            <a:r>
              <a:rPr lang="ru-RU" dirty="0"/>
              <a:t> </a:t>
            </a:r>
            <a:r>
              <a:rPr lang="ru-RU" dirty="0" err="1"/>
              <a:t>напруженість</a:t>
            </a:r>
            <a:r>
              <a:rPr lang="ru-RU" dirty="0"/>
              <a:t> </a:t>
            </a:r>
            <a:r>
              <a:rPr lang="ru-RU" dirty="0" err="1"/>
              <a:t>електростатичного</a:t>
            </a:r>
            <a:r>
              <a:rPr lang="ru-RU" dirty="0"/>
              <a:t> поля </a:t>
            </a:r>
            <a:r>
              <a:rPr lang="ru-RU" dirty="0" err="1"/>
              <a:t>провідника</a:t>
            </a:r>
            <a:r>
              <a:rPr lang="ru-RU" dirty="0"/>
              <a:t> </a:t>
            </a:r>
            <a:r>
              <a:rPr lang="ru-RU" dirty="0" err="1"/>
              <a:t>виявляється</a:t>
            </a:r>
            <a:r>
              <a:rPr lang="ru-RU" dirty="0"/>
              <a:t> </a:t>
            </a:r>
            <a:r>
              <a:rPr lang="ru-RU" dirty="0" err="1"/>
              <a:t>більшою</a:t>
            </a:r>
            <a:r>
              <a:rPr lang="ru-RU" dirty="0"/>
              <a:t> на </a:t>
            </a:r>
            <a:r>
              <a:rPr lang="ru-RU" dirty="0" err="1"/>
              <a:t>виступах</a:t>
            </a:r>
            <a:r>
              <a:rPr lang="ru-RU" dirty="0"/>
              <a:t> </a:t>
            </a:r>
            <a:r>
              <a:rPr lang="ru-RU" dirty="0" err="1"/>
              <a:t>провідника</a:t>
            </a:r>
            <a:r>
              <a:rPr lang="ru-RU" dirty="0"/>
              <a:t> і </a:t>
            </a:r>
            <a:r>
              <a:rPr lang="ru-RU" dirty="0" err="1"/>
              <a:t>меншою</a:t>
            </a:r>
            <a:r>
              <a:rPr lang="ru-RU" dirty="0"/>
              <a:t> на </a:t>
            </a:r>
            <a:r>
              <a:rPr lang="ru-RU" dirty="0" err="1"/>
              <a:t>його</a:t>
            </a:r>
            <a:r>
              <a:rPr lang="ru-RU" dirty="0"/>
              <a:t> западинах </a:t>
            </a:r>
            <a:endParaRPr lang="uk-UA" dirty="0"/>
          </a:p>
        </p:txBody>
      </p:sp>
    </p:spTree>
    <p:extLst>
      <p:ext uri="{BB962C8B-B14F-4D97-AF65-F5344CB8AC3E}">
        <p14:creationId xmlns:p14="http://schemas.microsoft.com/office/powerpoint/2010/main" xmlns="" val="3266014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a:t>Як </a:t>
            </a:r>
            <a:r>
              <a:rPr lang="ru-RU" sz="2800" dirty="0" err="1"/>
              <a:t>застосовують</a:t>
            </a:r>
            <a:r>
              <a:rPr lang="ru-RU" sz="2800" dirty="0"/>
              <a:t> </a:t>
            </a:r>
            <a:r>
              <a:rPr lang="ru-RU" sz="2800" dirty="0" err="1"/>
              <a:t>електростатичні</a:t>
            </a:r>
            <a:r>
              <a:rPr lang="ru-RU" sz="2800" dirty="0"/>
              <a:t> </a:t>
            </a:r>
            <a:r>
              <a:rPr lang="ru-RU" sz="2800" dirty="0" err="1"/>
              <a:t>властивості</a:t>
            </a:r>
            <a:r>
              <a:rPr lang="ru-RU" sz="2800" dirty="0"/>
              <a:t> </a:t>
            </a:r>
            <a:r>
              <a:rPr lang="ru-RU" sz="2800" dirty="0" err="1"/>
              <a:t>провідників</a:t>
            </a:r>
            <a:r>
              <a:rPr lang="ru-RU" sz="2800" dirty="0"/>
              <a:t> </a:t>
            </a:r>
            <a:r>
              <a:rPr lang="ru-RU" sz="2800" dirty="0" smtClean="0"/>
              <a:t/>
            </a:r>
            <a:br>
              <a:rPr lang="ru-RU" sz="2800" dirty="0" smtClean="0"/>
            </a:br>
            <a:r>
              <a:rPr lang="uk-UA" sz="2800" dirty="0"/>
              <a:t>Наведемо деякі приклади використання розглянутих електростатичних властивостей провідників. Електростатичний захист. Іноді виникає необхідність ізолювати від впливу зовнішніх електричних полів деякі прилади. Заземлення. Щоб розрядити невелике заряджене тіло, його необхідно з’єднати провідником із тілом більших розмірів, адже на тілі більших розмірів накопичується більший електричний заряд.</a:t>
            </a:r>
          </a:p>
        </p:txBody>
      </p:sp>
    </p:spTree>
    <p:extLst>
      <p:ext uri="{BB962C8B-B14F-4D97-AF65-F5344CB8AC3E}">
        <p14:creationId xmlns:p14="http://schemas.microsoft.com/office/powerpoint/2010/main" xmlns="" val="748830072"/>
      </p:ext>
    </p:extLst>
  </p:cSld>
  <p:clrMapOvr>
    <a:masterClrMapping/>
  </p:clrMapOvr>
</p:sld>
</file>

<file path=ppt/theme/theme1.xml><?xml version="1.0" encoding="utf-8"?>
<a:theme xmlns:a="http://schemas.openxmlformats.org/drawingml/2006/main" name="Пасмо">
  <a:themeElements>
    <a:clrScheme name="Пасмо">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Пасмо">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смо">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Opulent</Template>
  <TotalTime>31</TotalTime>
  <Words>367</Words>
  <Application>Microsoft Office PowerPoint</Application>
  <PresentationFormat>Произвольный</PresentationFormat>
  <Paragraphs>17</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Пасмо</vt:lpstr>
      <vt:lpstr>Провідники та діелектрики в електричному полі.</vt:lpstr>
      <vt:lpstr>Проводячи аналогії між гравітаційною та електростатичною взаємодіями, ми знаходили спільні для них властивості. Однак між ними існують і  суттєві відмінності. Одна з  них — усепроникність гравітаційного поля. Справді, сховище від сили тяжіння побудувати неможливо. А от від дії сил електростатичного поля можна сховатися досить надійно, побудувавши захист із провідника. З’ясуємо, чому це є можливим.</vt:lpstr>
      <vt:lpstr>Будь-яка речовина складається з молекул, атомів або йонів, які, у свою чергу, містять заряджені частинки. Тому, якщо тіло помістити в електричне поле, це спричинить певні зміни в речовині, з якої тіло виготовлено. Зрозуміло, що ці зміни залежать від властивостей самої речовини. За електричними властивостями речовини розділяють на провідники, діелектрики, напівпровідники. </vt:lpstr>
      <vt:lpstr>Провідники — це речовини, здатні проводити електричний струм. Будь-який провідник містить заряджені частинки, що можуть вільно пересуватися. Типові представники провідників — метали. </vt:lpstr>
      <vt:lpstr> Саме наявність вільних електронів зумовлює провідні властивості металів. Провідниками також є електроліти, а за деяких умов — і гази. В електролітах вільними зарядженими частинками є позитивні й негативні йони, а в газах ще й електрони.</vt:lpstr>
      <vt:lpstr>Електростатичні властивості провідників Властивість 1. напруженість електростатичного поля всередині провідника дорівнює нулю. Явище перерозподілу електричних зарядів у провіднику, поміщеному в електростатичне поле, у  результаті чого на поверхні провідника виникають електричні заряди, називають явищем електростатичної індукції. </vt:lpstr>
      <vt:lpstr>Властивість 2. Поверхня провідника є еквіпотенціальною. Це твердження є прямим наслідком зв’язку між напруженістю поля і різницею потенціалів: E = ϕ1−ϕ2/d . Якщо напруженість поля всередині провідника дорівнює нулю, то різниця потенціалів також дорівнює нулю, тому потенціали в усіх точках провідника є однаковими.  Властивість 3. Увесь статичний заряд провідника зосереджений на його поверхні. Ця властивість є наслідком закону Кулона і властивості однойменних зарядів відштовхуватися. </vt:lpstr>
      <vt:lpstr>Властивість 4. Вектор напруженості електростатичного поля є перпендикулярним до поверхні провідника Властивість 5. Електричні заряди розподіляються по поверхні провідника так, що напруженість електростатичного поля провідника виявляється більшою на виступах провідника і меншою на його западинах </vt:lpstr>
      <vt:lpstr>Як застосовують електростатичні властивості провідників  Наведемо деякі приклади використання розглянутих електростатичних властивостей провідників. Електростатичний захист. Іноді виникає необхідність ізолювати від впливу зовнішніх електричних полів деякі прилади. Заземлення. Щоб розрядити невелике заряджене тіло, його необхідно з’єднати провідником із тілом більших розмірів, адже на тілі більших розмірів накопичується більший електричний заряд.</vt:lpstr>
      <vt:lpstr>Часто як тіло великих розмірів використовують усю земну кулю: прилади, на яких не повинен збиратись електричний заряд, «заземлюють» — приєднують до масивного провідника, закопаного в землю. </vt:lpstr>
      <vt:lpstr>Які особливості внутрішньої будови діелектриків? Діелектриками називають речовини, які погано проводять електричний струм: за звичайних умов в них практично відсутні заряди, що можуть вільно пересуватися. Залежно від хімічної будови діелектрики поділяють на три групи.</vt:lpstr>
      <vt:lpstr>Слайд 12</vt:lpstr>
      <vt:lpstr>Як електростатичне поле впливає на діелектрик?  Внесення діелектрика в зовнішнє електростатичне поле спричиняє поляризацію діелектрика. У процесі поляризації неполярних діелектриків виявляється електронний (деформаційний) механізм. Під дією зовнішнього електростатичного поля молекули неполярних діелектриків поляризуються.</vt:lpstr>
      <vt:lpstr>У процесі поляризації полярних діелектриків виникає орієнтаційна поляризація. Під дією зовнішнього електричного поля дипольні молекули діелектрика намагаються повернутися так, щоб їхні осі були розташовані вздовж силових ліній поля. Проте тепловий рух молекул перешкоджає цьому процесу. Тому виникає лише часткове впорядкування дипольних молекул.</vt:lpstr>
      <vt:lpstr>Як діелектрик впливає на електростатичне поле?  Розглядаючи різні механізми поляризації діелектриків, ви дізналися, що внесення діелектрика в зовнішнє електростатичне поле спричиняє появу зв’язаних зарядів на його поверхні. </vt:lpstr>
      <vt:lpstr>Зменшення модуля напруженості E електростатичного поля в речовині порівняно з модулем напружено сті  E0 електростатичного поля у вакуумі характеризується фізичною величиною, яку називають діелектрична проникність ε речовини:  Діелектричні проникності різних речовин можуть відрізнятися в десятки разів. </vt:lpstr>
      <vt:lpstr>Поміркуйте: 1. Які речовини називають провідниками? 2. Що таке електростатична індукція?  3. Назвіть основні електростатичні властивості провідників.  4. Як захищають обладнання та прилади від впливу електричного поля?</vt:lpstr>
      <vt:lpstr>Дякую за увагу.</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Провідники та діелектрики в електричному полі.</dc:title>
  <dc:creator>Denis Kurchinskiy</dc:creator>
  <cp:lastModifiedBy>User</cp:lastModifiedBy>
  <cp:revision>9</cp:revision>
  <dcterms:created xsi:type="dcterms:W3CDTF">2020-04-27T06:49:49Z</dcterms:created>
  <dcterms:modified xsi:type="dcterms:W3CDTF">2023-05-04T16:30:17Z</dcterms:modified>
</cp:coreProperties>
</file>