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0000"/>
                </a:solidFill>
              </a:rPr>
              <a:t>Критерії оцінювання історія 6-9 клас</a:t>
            </a:r>
            <a:endParaRPr lang="uk-UA" b="1" i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787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0000"/>
                </a:solidFill>
              </a:rPr>
              <a:t>Початковий рівень</a:t>
            </a:r>
            <a:endParaRPr lang="uk-UA" b="1" i="1" dirty="0">
              <a:solidFill>
                <a:srgbClr val="FF000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371217"/>
              </p:ext>
            </p:extLst>
          </p:nvPr>
        </p:nvGraphicFramePr>
        <p:xfrm>
          <a:off x="457200" y="1600200"/>
          <a:ext cx="8229600" cy="2964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65630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u="sng" dirty="0" smtClean="0">
                          <a:solidFill>
                            <a:schemeClr val="tx1"/>
                          </a:solidFill>
                        </a:rPr>
                        <a:t>На 1 бал</a:t>
                      </a:r>
                      <a:endParaRPr lang="uk-UA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називає одну-дві події, дати, історичні постаті чи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історико-географічні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об'єкти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/>
                        <a:t>На 2 бали</a:t>
                      </a:r>
                      <a:endParaRPr lang="uk-U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називає декілька подій, дат, історичних постатей або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історико-географічних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об'єктів; вибирає правильний варіант відповіді на рівні «так-ні»; має загальне уявлення про лічбу часу в історії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/>
                        <a:t>На</a:t>
                      </a:r>
                      <a:r>
                        <a:rPr lang="uk-UA" b="1" u="sng" baseline="0" dirty="0" smtClean="0"/>
                        <a:t> 3 бали</a:t>
                      </a:r>
                      <a:endParaRPr lang="uk-U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tx1"/>
                          </a:solidFill>
                          <a:effectLst/>
                        </a:rPr>
                        <a:t>Учень </a:t>
                      </a:r>
                      <a:r>
                        <a:rPr lang="uk-UA" b="1" dirty="0" smtClean="0">
                          <a:solidFill>
                            <a:schemeClr val="tx1"/>
                          </a:solidFill>
                          <a:effectLst/>
                        </a:rPr>
                        <a:t>/учениця </a:t>
                      </a:r>
                      <a:r>
                        <a:rPr lang="uk-UA" b="1" dirty="0">
                          <a:solidFill>
                            <a:schemeClr val="tx1"/>
                          </a:solidFill>
                          <a:effectLst/>
                        </a:rPr>
                        <a:t>двома-трьома простими реченнями розповісти про історичну подію чи постать; упізнати її за описом; співвіднести рік зі століттям, століття - з тисячоліттям; має загальне уявлення про історичну карту</a:t>
                      </a:r>
                    </a:p>
                  </a:txBody>
                  <a:tcPr marL="95250" marR="95250" marT="19050" marB="1905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82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C00000"/>
                </a:solidFill>
              </a:rPr>
              <a:t>Середній рівень</a:t>
            </a:r>
            <a:endParaRPr lang="uk-UA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466967"/>
              </p:ext>
            </p:extLst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6491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u="sng" dirty="0" smtClean="0">
                          <a:solidFill>
                            <a:schemeClr val="tx1"/>
                          </a:solidFill>
                        </a:rPr>
                        <a:t>На 4 бали</a:t>
                      </a:r>
                      <a:endParaRPr lang="uk-UA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репродуктивно відтворює невелику частину навчального матеріалу теми, пояснюючи історичні терміни, подані в тексті підручника, називаючи одну-дві основні дати; показуючи на карті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історико-географічний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об'єкт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/>
                        <a:t>На 5 балів</a:t>
                      </a:r>
                      <a:endParaRPr lang="uk-U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учениця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допомогою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вчителя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відтворює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основний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зміст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навчальної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теми,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окремі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ознаки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історичних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понять,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називати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показувати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історичній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карті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місця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подій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>
                          <a:effectLst/>
                        </a:rPr>
                        <a:t>На 6 балів</a:t>
                      </a:r>
                      <a:endParaRPr lang="uk-UA" b="1" u="sng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учениця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самостійно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відтворює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фактичний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матеріал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теми,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давати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стислу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характеристику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історичній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постаті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установлювати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послідовність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подій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користуватись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допомогою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вчителя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наочними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текстовими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джерелами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історичної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endParaRPr lang="uk-UA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28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C00000"/>
                </a:solidFill>
              </a:rPr>
              <a:t>Достатній рівень</a:t>
            </a:r>
            <a:endParaRPr lang="uk-UA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600934"/>
              </p:ext>
            </p:extLst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67070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u="sng" dirty="0" smtClean="0">
                          <a:solidFill>
                            <a:schemeClr val="tx1"/>
                          </a:solidFill>
                        </a:rPr>
                        <a:t>На</a:t>
                      </a:r>
                      <a:r>
                        <a:rPr lang="uk-UA" u="sng" baseline="0" dirty="0" smtClean="0">
                          <a:solidFill>
                            <a:schemeClr val="tx1"/>
                          </a:solidFill>
                        </a:rPr>
                        <a:t> 7 балів</a:t>
                      </a:r>
                      <a:endParaRPr lang="uk-UA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послідовно й логічно відтворює навчальний матеріал теми, виявляє розуміння історичної термінології, характеризує події (причини, наслідки, значення), виокремлює деякі ознаки явищ і процесів; «читає» історичні карти .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>
                          <a:solidFill>
                            <a:schemeClr val="tx1"/>
                          </a:solidFill>
                        </a:rPr>
                        <a:t>На 8 балів</a:t>
                      </a:r>
                      <a:endParaRPr lang="uk-UA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володіє навчальним матеріалом і використовує знання за аналогією, дає правильне визначення історичних понять, аналізує описані історичні факти, порівнює однорідні історичні явища, визначає причинно-наслідкові зв'язки між ними, встановлює синхронність подій у межах теми.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/>
                        <a:t>На 9 балів</a:t>
                      </a:r>
                      <a:endParaRPr lang="uk-U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оперує навчальним матеріалом, узагальнює окремі факти та формулює нескладні висновки, обґрунтовуючи їх конкретними фактами; дає порівняльну характеристику історичних явищ, самостійно встановлює причинно-наслідкові зв'язки; синхронізує події в межах курсу.</a:t>
                      </a:r>
                      <a:endParaRPr lang="uk-UA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63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C00000"/>
                </a:solidFill>
              </a:rPr>
              <a:t>Високий рівень</a:t>
            </a:r>
            <a:endParaRPr lang="uk-UA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902325"/>
              </p:ext>
            </p:extLst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6419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u="sng" dirty="0" smtClean="0">
                          <a:solidFill>
                            <a:schemeClr val="tx1"/>
                          </a:solidFill>
                        </a:rPr>
                        <a:t>На 10 балів</a:t>
                      </a:r>
                      <a:endParaRPr lang="uk-UA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використовує набуті знання для вирішення нової навчальної проблеми; виявляє розуміння історичних процесів; робить аргументовані висновки, спираючись на широку джерельну базу; рецензує відповіді учнів;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співставляє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й систематизує дані історичних карт; синхронізує події вітчизняної та всесвітньої історії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i="0" u="sng" dirty="0" smtClean="0"/>
                        <a:t>На 11 балів</a:t>
                      </a:r>
                      <a:endParaRPr lang="uk-UA" b="1" i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 володіє глибокими знаннями, може вільно та аргументовано висловлювати власні судження, співвідносити історичні процеси з періодом на основі наукової періодизації історії</a:t>
                      </a:r>
                      <a:endParaRPr lang="uk-U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u="sng" dirty="0" smtClean="0"/>
                        <a:t>На 12 балів</a:t>
                      </a:r>
                      <a:endParaRPr lang="uk-U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Учень /учениця</a:t>
                      </a:r>
                      <a:r>
                        <a:rPr lang="uk-UA" sz="1800" b="1" i="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системно володіє навчальним матеріалом; самостійно характеризує історичні явища, виявляє особисту позицію щодо них; уміє виокремити проблему й визначити шляхи її розв'язання; користується джерелами інформації, аналізує та узагальнює її</a:t>
                      </a:r>
                      <a:endParaRPr lang="uk-UA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4467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438</Words>
  <Application>Microsoft Office PowerPoint</Application>
  <PresentationFormat>Екран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Критерії оцінювання історія 6-9 клас</vt:lpstr>
      <vt:lpstr>Початковий рівень</vt:lpstr>
      <vt:lpstr>Середній рівень</vt:lpstr>
      <vt:lpstr>Достатній рівень</vt:lpstr>
      <vt:lpstr>Високий рівень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Критерії оцінювання історія 6-9 клас</dc:title>
  <dc:creator>Admin</dc:creator>
  <cp:lastModifiedBy>RePack by Diakov</cp:lastModifiedBy>
  <cp:revision>2</cp:revision>
  <dcterms:created xsi:type="dcterms:W3CDTF">2022-09-04T14:44:14Z</dcterms:created>
  <dcterms:modified xsi:type="dcterms:W3CDTF">2022-09-04T15:06:07Z</dcterms:modified>
</cp:coreProperties>
</file>