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4" r:id="rId17"/>
    <p:sldId id="276" r:id="rId18"/>
    <p:sldId id="269" r:id="rId19"/>
    <p:sldId id="268" r:id="rId20"/>
    <p:sldId id="270" r:id="rId21"/>
  </p:sldIdLst>
  <p:sldSz cx="9144000" cy="5143500" type="screen16x9"/>
  <p:notesSz cx="6858000" cy="9144000"/>
  <p:embeddedFontLst>
    <p:embeddedFont>
      <p:font typeface="Maven Pro" charset="0"/>
      <p:regular r:id="rId23"/>
      <p:bold r:id="rId24"/>
    </p:embeddedFont>
    <p:embeddedFont>
      <p:font typeface="Nunito" charset="-52"/>
      <p:regular r:id="rId25"/>
      <p:bold r:id="rId26"/>
      <p:italic r:id="rId27"/>
      <p:boldItalic r:id="rId28"/>
    </p:embeddedFont>
    <p:embeddedFont>
      <p:font typeface="Oswald" charset="-52"/>
      <p:regular r:id="rId29"/>
      <p:bold r:id="rId30"/>
    </p:embeddedFont>
    <p:embeddedFont>
      <p:font typeface="Proxima Nova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70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7%D0%B8%D0%B4%D0%B8%D0%B8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A1%D0%BE%D1%80%D0%B5%D0%B4%D0%B8%D0%B8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42e3e7c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42e3e7c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b9a3abe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b9a3abe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33c34b7cd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33c34b7cd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33c34b7cd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33c34b7cd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33c34b7cd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33c34b7cd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22222"/>
                </a:solidFill>
                <a:highlight>
                  <a:srgbClr val="FFFFFF"/>
                </a:highlight>
              </a:rPr>
              <a:t>Многие кустистые и листоватые лишайники в благоприятных условиях дают специализированные структуры вегетативного размножения, состоящие из клеток водорослей, оплетённых гифами гриба: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685800" lvl="0" indent="-2952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lang="ru" sz="1050" b="1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Изидии</a:t>
            </a:r>
            <a:r>
              <a:rPr lang="ru" sz="1050">
                <a:solidFill>
                  <a:srgbClr val="222222"/>
                </a:solidFill>
                <a:highlight>
                  <a:srgbClr val="FFFFFF"/>
                </a:highlight>
              </a:rPr>
              <a:t> — это выросты таллома в виде булавки, пуговицы, листочка или мелкой веточки. При воздействии ветра, воды, даже лёгкого прикосновения они отрываются;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685800" lvl="0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lang="ru" sz="1050" b="1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Соредии</a:t>
            </a:r>
            <a:r>
              <a:rPr lang="ru" sz="1050">
                <a:solidFill>
                  <a:srgbClr val="222222"/>
                </a:solidFill>
                <a:highlight>
                  <a:srgbClr val="FFFFFF"/>
                </a:highlight>
              </a:rPr>
              <a:t> образуются внутри лишайника, затем выходят наружу и разрываются, распыляя содержимое, представляющее собой т. н. </a:t>
            </a:r>
            <a:r>
              <a:rPr lang="ru" sz="1050" i="1">
                <a:solidFill>
                  <a:srgbClr val="222222"/>
                </a:solidFill>
                <a:highlight>
                  <a:srgbClr val="FFFFFF"/>
                </a:highlight>
              </a:rPr>
              <a:t>диаспоры</a:t>
            </a:r>
            <a:r>
              <a:rPr lang="ru" sz="1050">
                <a:solidFill>
                  <a:srgbClr val="222222"/>
                </a:solidFill>
                <a:highlight>
                  <a:srgbClr val="FFFFFF"/>
                </a:highlight>
              </a:rPr>
              <a:t>, как правило, объединённые в небольшие пачки, при увеличении проявляются зернистость или мучнистость их поверхности.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22222"/>
                </a:solidFill>
                <a:highlight>
                  <a:srgbClr val="FFFFFF"/>
                </a:highlight>
              </a:rPr>
              <a:t>Изидии и соредии распространяются с ветром, дождём и животными. При попадании на подходящий субстрат прорастают, давая начало новому лишайнику. Вегетативное размножение также может осуществляться неприспособленными специально для этого фрагментами таллома.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DC9EC01C-6FB1-4C07-A995-0383E66135E4}" type="slidenum">
              <a:rPr lang="ru-RU"/>
              <a:pPr/>
              <a:t>15</a:t>
            </a:fld>
            <a:endParaRPr 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5905D865-893B-44FD-803D-9516F9A1BA85}" type="slidenum">
              <a:rPr lang="ru-RU"/>
              <a:pPr/>
              <a:t>16</a:t>
            </a:fld>
            <a:endParaRPr 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9DFCCF4-71DC-45A6-B246-4AFF1E1078DB}" type="slidenum">
              <a:rPr lang="ru-RU"/>
              <a:pPr/>
              <a:t>17</a:t>
            </a:fld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42e3e7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42e3e7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733c34b7cd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733c34b7cd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5f4b554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d5f4b554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bab3a369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bab3a369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42e3e7c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42e3e7c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b9a3abe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b9a3abe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4400e7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4400e73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b9a3abe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b9a3abe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9c40d9f9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d9c40d9f9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4400e73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d4400e73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9c40d9f9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9c40d9f9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171450"/>
            <a:ext cx="854075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6" y="1200151"/>
            <a:ext cx="4194175" cy="33742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1" y="1200150"/>
            <a:ext cx="4194175" cy="16299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1" y="2944416"/>
            <a:ext cx="4194175" cy="1629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6" y="4683919"/>
            <a:ext cx="2289175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9D285-C670-4E02-B062-4B27B4B8B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4810125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4810125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4BCB6-CD44-494C-9BBD-305C472C2466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transition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youtube.com/watch?v=8lg1CyyQS-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 rotWithShape="1">
          <a:blip r:embed="rId3">
            <a:alphaModFix/>
          </a:blip>
          <a:srcRect t="12472" b="12480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3"/>
          <p:cNvSpPr txBox="1">
            <a:spLocks noGrp="1"/>
          </p:cNvSpPr>
          <p:nvPr>
            <p:ph type="ctrTitle"/>
          </p:nvPr>
        </p:nvSpPr>
        <p:spPr>
          <a:xfrm>
            <a:off x="2887040" y="554805"/>
            <a:ext cx="6010381" cy="13709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 smtClean="0">
                <a:ln w="9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ЛИШАЙНИКИ</a:t>
            </a:r>
            <a:endParaRPr lang="ru-RU" sz="6000" dirty="0">
              <a:ln w="90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1"/>
          </p:nvPr>
        </p:nvSpPr>
        <p:spPr>
          <a:xfrm>
            <a:off x="5472450" y="3182324"/>
            <a:ext cx="2317500" cy="86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/>
              <a:t>Урок біології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/>
              <a:t>6 клас</a:t>
            </a:r>
            <a:endParaRPr sz="2400" b="1"/>
          </a:p>
        </p:txBody>
      </p:sp>
      <p:cxnSp>
        <p:nvCxnSpPr>
          <p:cNvPr id="281" name="Google Shape;281;p13"/>
          <p:cNvCxnSpPr/>
          <p:nvPr/>
        </p:nvCxnSpPr>
        <p:spPr>
          <a:xfrm>
            <a:off x="615150" y="2998025"/>
            <a:ext cx="50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"/>
          <p:cNvSpPr txBox="1">
            <a:spLocks noGrp="1"/>
          </p:cNvSpPr>
          <p:nvPr>
            <p:ph type="title"/>
          </p:nvPr>
        </p:nvSpPr>
        <p:spPr>
          <a:xfrm>
            <a:off x="210800" y="120650"/>
            <a:ext cx="56565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Кущисті лишайники</a:t>
            </a:r>
            <a:endParaRPr sz="4800" b="0"/>
          </a:p>
        </p:txBody>
      </p:sp>
      <p:pic>
        <p:nvPicPr>
          <p:cNvPr id="366" name="Google Shape;366;p21"/>
          <p:cNvPicPr preferRelativeResize="0"/>
          <p:nvPr/>
        </p:nvPicPr>
        <p:blipFill rotWithShape="1">
          <a:blip r:embed="rId3">
            <a:alphaModFix/>
          </a:blip>
          <a:srcRect l="2919" r="2909"/>
          <a:stretch/>
        </p:blipFill>
        <p:spPr>
          <a:xfrm>
            <a:off x="475000" y="984599"/>
            <a:ext cx="2556500" cy="203607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1"/>
          <p:cNvSpPr txBox="1"/>
          <p:nvPr/>
        </p:nvSpPr>
        <p:spPr>
          <a:xfrm>
            <a:off x="457200" y="2516825"/>
            <a:ext cx="27600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Ягель (оленячий мох)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68" name="Google Shape;3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675" y="385250"/>
            <a:ext cx="2876800" cy="348984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1"/>
          <p:cNvSpPr txBox="1"/>
          <p:nvPr/>
        </p:nvSpPr>
        <p:spPr>
          <a:xfrm>
            <a:off x="7457500" y="3306925"/>
            <a:ext cx="1362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Рамаліна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0" name="Google Shape;37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9163" y="908300"/>
            <a:ext cx="2685676" cy="21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1"/>
          <p:cNvSpPr txBox="1"/>
          <p:nvPr/>
        </p:nvSpPr>
        <p:spPr>
          <a:xfrm>
            <a:off x="4422199" y="2568750"/>
            <a:ext cx="14451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Кладонія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2" name="Google Shape;37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9175" y="3144812"/>
            <a:ext cx="2388604" cy="179145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1"/>
          <p:cNvSpPr txBox="1"/>
          <p:nvPr/>
        </p:nvSpPr>
        <p:spPr>
          <a:xfrm>
            <a:off x="3229175" y="4376775"/>
            <a:ext cx="2266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Уснея бородата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4" name="Google Shape;37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775" y="3144800"/>
            <a:ext cx="1923325" cy="17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1"/>
          <p:cNvSpPr txBox="1"/>
          <p:nvPr/>
        </p:nvSpPr>
        <p:spPr>
          <a:xfrm>
            <a:off x="589388" y="3144800"/>
            <a:ext cx="18621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Летарія вовча</a:t>
            </a:r>
            <a:endParaRPr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>
            <a:spLocks noGrp="1"/>
          </p:cNvSpPr>
          <p:nvPr>
            <p:ph type="title"/>
          </p:nvPr>
        </p:nvSpPr>
        <p:spPr>
          <a:xfrm>
            <a:off x="210800" y="120650"/>
            <a:ext cx="56565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Листуваті лишайники</a:t>
            </a:r>
            <a:endParaRPr sz="4800" b="0"/>
          </a:p>
        </p:txBody>
      </p:sp>
      <p:pic>
        <p:nvPicPr>
          <p:cNvPr id="381" name="Google Shape;381;p22"/>
          <p:cNvPicPr preferRelativeResize="0"/>
          <p:nvPr/>
        </p:nvPicPr>
        <p:blipFill rotWithShape="1">
          <a:blip r:embed="rId3">
            <a:alphaModFix/>
          </a:blip>
          <a:srcRect l="8144" r="8144"/>
          <a:stretch/>
        </p:blipFill>
        <p:spPr>
          <a:xfrm>
            <a:off x="475000" y="984599"/>
            <a:ext cx="2556499" cy="203607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2"/>
          <p:cNvSpPr txBox="1"/>
          <p:nvPr/>
        </p:nvSpPr>
        <p:spPr>
          <a:xfrm>
            <a:off x="457200" y="2516825"/>
            <a:ext cx="2388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Золотянка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3" name="Google Shape;383;p22"/>
          <p:cNvPicPr preferRelativeResize="0"/>
          <p:nvPr/>
        </p:nvPicPr>
        <p:blipFill rotWithShape="1">
          <a:blip r:embed="rId4">
            <a:alphaModFix/>
          </a:blip>
          <a:srcRect l="2919" r="2909"/>
          <a:stretch/>
        </p:blipFill>
        <p:spPr>
          <a:xfrm>
            <a:off x="3182738" y="933163"/>
            <a:ext cx="2685677" cy="21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/>
          <p:nvPr/>
        </p:nvSpPr>
        <p:spPr>
          <a:xfrm>
            <a:off x="4422199" y="2568750"/>
            <a:ext cx="14451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Пармелія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5" name="Google Shape;38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63" y="3131526"/>
            <a:ext cx="2294037" cy="181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2"/>
          <p:cNvSpPr txBox="1"/>
          <p:nvPr/>
        </p:nvSpPr>
        <p:spPr>
          <a:xfrm>
            <a:off x="315975" y="4489325"/>
            <a:ext cx="2388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Лепітогіум Бурнета</a:t>
            </a:r>
            <a:endParaRPr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7" name="Google Shape;38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9675" y="408025"/>
            <a:ext cx="2970775" cy="213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2"/>
          <p:cNvSpPr txBox="1"/>
          <p:nvPr/>
        </p:nvSpPr>
        <p:spPr>
          <a:xfrm>
            <a:off x="6226763" y="1991988"/>
            <a:ext cx="2556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Лобарія ксанторія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9" name="Google Shape;38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0825" y="2735450"/>
            <a:ext cx="2827450" cy="20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8775" y="3201237"/>
            <a:ext cx="2381054" cy="176658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2"/>
          <p:cNvSpPr txBox="1"/>
          <p:nvPr/>
        </p:nvSpPr>
        <p:spPr>
          <a:xfrm>
            <a:off x="3369688" y="4448825"/>
            <a:ext cx="2266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Омфаліна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2" name="Google Shape;392;p22"/>
          <p:cNvSpPr txBox="1"/>
          <p:nvPr/>
        </p:nvSpPr>
        <p:spPr>
          <a:xfrm>
            <a:off x="6301300" y="4296425"/>
            <a:ext cx="2266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Пельтигера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"/>
          <p:cNvSpPr txBox="1">
            <a:spLocks noGrp="1"/>
          </p:cNvSpPr>
          <p:nvPr>
            <p:ph type="title"/>
          </p:nvPr>
        </p:nvSpPr>
        <p:spPr>
          <a:xfrm>
            <a:off x="210800" y="120650"/>
            <a:ext cx="56565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Накипні лишайники</a:t>
            </a:r>
            <a:endParaRPr sz="4800" b="0"/>
          </a:p>
        </p:txBody>
      </p:sp>
      <p:pic>
        <p:nvPicPr>
          <p:cNvPr id="398" name="Google Shape;3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75" y="3201225"/>
            <a:ext cx="2556500" cy="17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849375" y="4489325"/>
            <a:ext cx="22665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Лобарія легенева</a:t>
            </a:r>
            <a:endParaRPr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0" name="Google Shape;40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13" y="933175"/>
            <a:ext cx="261937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3"/>
          <p:cNvSpPr txBox="1"/>
          <p:nvPr/>
        </p:nvSpPr>
        <p:spPr>
          <a:xfrm>
            <a:off x="527513" y="2419438"/>
            <a:ext cx="2388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Калоплака</a:t>
            </a:r>
            <a:endParaRPr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2" name="Google Shape;40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901" y="981398"/>
            <a:ext cx="2683400" cy="1827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 txBox="1"/>
          <p:nvPr/>
        </p:nvSpPr>
        <p:spPr>
          <a:xfrm>
            <a:off x="3503763" y="2332500"/>
            <a:ext cx="1821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Oswald"/>
                <a:ea typeface="Oswald"/>
                <a:cs typeface="Oswald"/>
                <a:sym typeface="Oswald"/>
              </a:rPr>
              <a:t>Кальцеофіла</a:t>
            </a:r>
            <a:endParaRPr sz="2400">
              <a:solidFill>
                <a:srgbClr val="FFFF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4" name="Google Shape;40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0825" y="437225"/>
            <a:ext cx="2971901" cy="198223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3"/>
          <p:cNvSpPr txBox="1"/>
          <p:nvPr/>
        </p:nvSpPr>
        <p:spPr>
          <a:xfrm>
            <a:off x="6228463" y="1940938"/>
            <a:ext cx="2556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Аспіцилія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6" name="Google Shape;40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8275" y="2963400"/>
            <a:ext cx="2600150" cy="17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/>
          <p:cNvSpPr txBox="1"/>
          <p:nvPr/>
        </p:nvSpPr>
        <p:spPr>
          <a:xfrm>
            <a:off x="3384738" y="4134625"/>
            <a:ext cx="2266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Леканора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8" name="Google Shape;40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1525" y="2808985"/>
            <a:ext cx="2610726" cy="199720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 txBox="1"/>
          <p:nvPr/>
        </p:nvSpPr>
        <p:spPr>
          <a:xfrm>
            <a:off x="6525925" y="4176900"/>
            <a:ext cx="2266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Верукарія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 txBox="1">
            <a:spLocks noGrp="1"/>
          </p:cNvSpPr>
          <p:nvPr>
            <p:ph type="title"/>
          </p:nvPr>
        </p:nvSpPr>
        <p:spPr>
          <a:xfrm>
            <a:off x="888800" y="219025"/>
            <a:ext cx="64011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Розмноження лишайників</a:t>
            </a:r>
            <a:endParaRPr sz="4800" b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body" idx="1"/>
          </p:nvPr>
        </p:nvSpPr>
        <p:spPr>
          <a:xfrm>
            <a:off x="236306" y="871350"/>
            <a:ext cx="6709024" cy="4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Розмножуються лишайники нестатевим, статевим і вегетативним способами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b="1" i="1" u="sng" dirty="0">
                <a:latin typeface="Oswald"/>
                <a:ea typeface="Oswald"/>
                <a:cs typeface="Oswald"/>
                <a:sym typeface="Oswald"/>
              </a:rPr>
              <a:t>Водорості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 розмножуються вегетативно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b="1" i="1" u="sng" dirty="0">
                <a:latin typeface="Oswald"/>
                <a:ea typeface="Oswald"/>
                <a:cs typeface="Oswald"/>
                <a:sym typeface="Oswald"/>
              </a:rPr>
              <a:t>Гриби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 розмножуються будь-яким, притаманним для них способом, утворюючи плодові тіла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Багато кущістих і листуватих лишайників у сприятливих умовах утворюють спеціалізовані утворення із клітин водорості, обплетених гіфами гриба: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b="1" i="1" u="sng" dirty="0">
                <a:latin typeface="Oswald"/>
                <a:ea typeface="Oswald"/>
                <a:cs typeface="Oswald"/>
                <a:sym typeface="Oswald"/>
              </a:rPr>
              <a:t>ізидії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 - вирости слані у вигляді булавки, гудзика або гілочки. При дії вітру </a:t>
            </a:r>
            <a:r>
              <a:rPr lang="ru" sz="1800" dirty="0" smtClean="0">
                <a:latin typeface="Oswald"/>
                <a:ea typeface="Oswald"/>
                <a:cs typeface="Oswald"/>
                <a:sym typeface="Oswald"/>
              </a:rPr>
              <a:t>або легкого дотику вони 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легко відламуються;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b="1" i="1" u="sng" dirty="0">
                <a:latin typeface="Oswald"/>
                <a:ea typeface="Oswald"/>
                <a:cs typeface="Oswald"/>
                <a:sym typeface="Oswald"/>
              </a:rPr>
              <a:t>соредії 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утворюються всередині слані, потім виходять назовні, розриваються і розпилюють діаспори.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Ізидії і соредії розповсюджуються вітром, дощем і тваринами. На піходящому субстраті проростають, утворюючи новий лишайник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Вегетативне розмноження може здійснюватися також шматочками слані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672" y="188486"/>
            <a:ext cx="1891099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650" y="3588541"/>
            <a:ext cx="1891101" cy="144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5">
            <a:lum bright="-20000" contrast="20000"/>
          </a:blip>
          <a:srcRect l="6038" t="6510" r="26204"/>
          <a:stretch>
            <a:fillRect/>
          </a:stretch>
        </p:blipFill>
        <p:spPr>
          <a:xfrm>
            <a:off x="7099443" y="1839073"/>
            <a:ext cx="1037690" cy="1654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6858" y="2157574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Oswald" charset="-52"/>
              </a:rPr>
              <a:t>Водорості, захоплені гіфами гриба</a:t>
            </a:r>
            <a:endParaRPr lang="ru-RU" dirty="0">
              <a:latin typeface="Oswald" charset="-5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4"/>
          <p:cNvSpPr>
            <a:spLocks noChangeArrowheads="1" noChangeShapeType="1" noTextEdit="1"/>
          </p:cNvSpPr>
          <p:nvPr/>
        </p:nvSpPr>
        <p:spPr bwMode="auto">
          <a:xfrm>
            <a:off x="267128" y="30879"/>
            <a:ext cx="7931650" cy="729412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uk-UA" sz="4400" b="1" kern="1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Де </a:t>
            </a:r>
            <a:r>
              <a:rPr lang="uk-UA" sz="4400" b="1" kern="1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живуть </a:t>
            </a:r>
            <a:r>
              <a:rPr lang="uk-UA" sz="4400" b="1" kern="1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лишайники?</a:t>
            </a:r>
            <a:endParaRPr lang="uk-UA" sz="4400" b="1" kern="10" dirty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80143" y="753643"/>
            <a:ext cx="50754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Oswald" charset="-52"/>
              </a:rPr>
              <a:t>Лишайники можна зустріти у лісі, горах, парках, скверах, на луках, болотах, тобто вони живуть практично усюди.</a:t>
            </a:r>
            <a:endParaRPr lang="uk-UA" sz="2000" dirty="0">
              <a:latin typeface="Oswald" charset="-52"/>
            </a:endParaRPr>
          </a:p>
        </p:txBody>
      </p:sp>
      <p:pic>
        <p:nvPicPr>
          <p:cNvPr id="10244" name="Picture 6" descr="оляна  Кладони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571" y="1839074"/>
            <a:ext cx="4793344" cy="3041151"/>
          </a:xfrm>
          <a:noFill/>
        </p:spPr>
      </p:pic>
      <p:pic>
        <p:nvPicPr>
          <p:cNvPr id="10245" name="Picture 14" descr="Лишайниковая Дерновин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821" y="2979507"/>
            <a:ext cx="3489325" cy="1907140"/>
          </a:xfrm>
          <a:noFill/>
        </p:spPr>
      </p:pic>
      <p:pic>
        <p:nvPicPr>
          <p:cNvPr id="10246" name="Picture 17" descr="Царство кладоний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2169" t="3167"/>
          <a:stretch>
            <a:fillRect/>
          </a:stretch>
        </p:blipFill>
        <p:spPr>
          <a:xfrm>
            <a:off x="5722706" y="688369"/>
            <a:ext cx="3205537" cy="2198669"/>
          </a:xfr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96074"/>
          </a:xfrm>
        </p:spPr>
        <p:txBody>
          <a:bodyPr/>
          <a:lstStyle/>
          <a:p>
            <a:pPr algn="ctr" eaLnBrk="1" hangingPunct="1"/>
            <a:r>
              <a:rPr lang="uk-UA" sz="4000" b="1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Роль лишайників у </a:t>
            </a:r>
            <a:r>
              <a:rPr lang="uk-UA" sz="4000" b="1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природі</a:t>
            </a:r>
            <a:endParaRPr lang="uk-UA" sz="4000" b="1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92" y="1008152"/>
            <a:ext cx="3357936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Їжа для північних оленів(ягель).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Захищають дерева від грибів – паразитів.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Лишайники – індикатори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стану навколишнього середовища – вони дуже чутливі до хімічного забруднення повітря</a:t>
            </a:r>
          </a:p>
          <a:p>
            <a:pPr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Вони руйнують горні породи</a:t>
            </a:r>
          </a:p>
          <a:p>
            <a:pPr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Приймають участь в утворенні </a:t>
            </a:r>
            <a:r>
              <a:rPr lang="uk-UA" sz="1800" dirty="0" err="1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грунту</a:t>
            </a: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  <a:p>
            <a:pPr>
              <a:lnSpc>
                <a:spcPct val="90000"/>
              </a:lnSpc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Забезпечують їжею мешканців </a:t>
            </a:r>
            <a:r>
              <a:rPr lang="uk-UA" sz="1800" dirty="0" err="1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грунту</a:t>
            </a: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  <a:p>
            <a:pPr eaLnBrk="1" hangingPunct="1">
              <a:lnSpc>
                <a:spcPct val="90000"/>
              </a:lnSpc>
            </a:pP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  <a:p>
            <a:pPr eaLnBrk="1" hangingPunct="1">
              <a:lnSpc>
                <a:spcPct val="90000"/>
              </a:lnSpc>
            </a:pP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  <a:p>
            <a:pPr eaLnBrk="1" hangingPunct="1">
              <a:lnSpc>
                <a:spcPct val="90000"/>
              </a:lnSpc>
            </a:pP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sz="1800" dirty="0" smtClean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/>
          <a:srcRect l="32652" t="28235" r="32654" b="29411"/>
          <a:stretch>
            <a:fillRect/>
          </a:stretch>
        </p:blipFill>
        <p:spPr bwMode="auto">
          <a:xfrm>
            <a:off x="7048072" y="1202717"/>
            <a:ext cx="1874745" cy="165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 descr="Ð¡ÐµÐ²ÐµÑÐ½ÑÐ¹ Ð¾Ð»ÐµÐ½Ñ â ÐÐ¸ÐºÐ¸Ð¿ÐµÐ´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Ð¡ÐµÐ²ÐµÑÐ½ÑÐ¹ Ð¾Ð»ÐµÐ½Ñ â ÐÐ¸ÐºÐ¸Ð¿ÐµÐ´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Ð¡ÐµÐ²ÐµÑÐ½ÑÐ¹ Ð¾Ð»ÐµÐ½Ñ â ÐÐ¸ÐºÐ¸Ð¿ÐµÐ´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Caribo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800px-Caribo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42" y="3133617"/>
            <a:ext cx="2729317" cy="1787703"/>
          </a:xfrm>
          <a:prstGeom prst="rect">
            <a:avLst/>
          </a:prstGeom>
        </p:spPr>
      </p:pic>
      <p:pic>
        <p:nvPicPr>
          <p:cNvPr id="11" name="Рисунок 10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575" y="1087776"/>
            <a:ext cx="2964030" cy="1912278"/>
          </a:xfrm>
          <a:prstGeom prst="rect">
            <a:avLst/>
          </a:prstGeom>
        </p:spPr>
      </p:pic>
      <p:pic>
        <p:nvPicPr>
          <p:cNvPr id="10242" name="Picture 2" descr="ÐÐ¸ÑÐ°Ð¹Ð½Ð¸Ðº Ð½Ð° Ð´ÐµÑÐµÐ²ÑÑÑ: ÐºÐ°Ðº Ð¸Ð·Ð±Ð°Ð²Ð¸ÑÑÑÑ | ÐÐ°ÑÑÐµÑ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2679" y="2988032"/>
            <a:ext cx="1842761" cy="197438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61" y="258781"/>
            <a:ext cx="6770669" cy="737813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Роль лишайників у житті людини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996593"/>
            <a:ext cx="3407595" cy="3861157"/>
          </a:xfrm>
        </p:spPr>
        <p:txBody>
          <a:bodyPr/>
          <a:lstStyle/>
          <a:p>
            <a:pPr eaLnBrk="1" hangingPunct="1"/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Продукти харчування (ісландський мох, манна небесна).</a:t>
            </a:r>
          </a:p>
          <a:p>
            <a:pPr eaLnBrk="1" hangingPunct="1"/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У медицині(протимікробні властивості).</a:t>
            </a:r>
          </a:p>
          <a:p>
            <a:pPr eaLnBrk="1" hangingPunct="1"/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Індикатори чистоти повітря.</a:t>
            </a:r>
          </a:p>
          <a:p>
            <a:pPr eaLnBrk="1" hangingPunct="1"/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У хімічній промисловості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         (барвники, лакмус, глюкоза).</a:t>
            </a:r>
          </a:p>
          <a:p>
            <a:pPr eaLnBrk="1" hangingPunct="1"/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Добувають барвники і використовують у </a:t>
            </a:r>
            <a:r>
              <a:rPr lang="uk-UA" sz="1800" dirty="0" err="1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парфюмерній</a:t>
            </a:r>
            <a:r>
              <a:rPr lang="uk-UA" sz="180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 промисловості. </a:t>
            </a:r>
          </a:p>
        </p:txBody>
      </p:sp>
      <p:pic>
        <p:nvPicPr>
          <p:cNvPr id="4" name="Рисунок 3" descr="300px-Loaf_of_cooked_wila_lich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645" y="187296"/>
            <a:ext cx="2061543" cy="1291900"/>
          </a:xfrm>
          <a:prstGeom prst="rect">
            <a:avLst/>
          </a:prstGeom>
        </p:spPr>
      </p:pic>
      <p:pic>
        <p:nvPicPr>
          <p:cNvPr id="5" name="Рисунок 4" descr="318916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689" y="965771"/>
            <a:ext cx="3584460" cy="2026317"/>
          </a:xfrm>
          <a:prstGeom prst="rect">
            <a:avLst/>
          </a:prstGeom>
        </p:spPr>
      </p:pic>
      <p:pic>
        <p:nvPicPr>
          <p:cNvPr id="6" name="Рисунок 5" descr="slide-11.jpg"/>
          <p:cNvPicPr>
            <a:picLocks noChangeAspect="1"/>
          </p:cNvPicPr>
          <p:nvPr/>
        </p:nvPicPr>
        <p:blipFill>
          <a:blip r:embed="rId5"/>
          <a:srcRect l="3441" t="15929" r="3878" b="9485"/>
          <a:stretch>
            <a:fillRect/>
          </a:stretch>
        </p:blipFill>
        <p:spPr>
          <a:xfrm>
            <a:off x="4520629" y="3109218"/>
            <a:ext cx="3071974" cy="1851747"/>
          </a:xfrm>
          <a:prstGeom prst="rect">
            <a:avLst/>
          </a:prstGeom>
        </p:spPr>
      </p:pic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467" y="2272338"/>
            <a:ext cx="2244283" cy="16832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205" y="141913"/>
            <a:ext cx="4973548" cy="649197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rgbClr val="9966FF"/>
                </a:solidFill>
                <a:latin typeface="Oswald" charset="-52"/>
              </a:rPr>
              <a:t>Для тих, кому це цікаво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063" y="796889"/>
            <a:ext cx="3842536" cy="38862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До складу лишайників входить близько 26000 видів грибів і близько 26 родів </a:t>
            </a:r>
            <a:r>
              <a:rPr lang="uk-UA" sz="1800" dirty="0" err="1" smtClean="0">
                <a:solidFill>
                  <a:srgbClr val="660033"/>
                </a:solidFill>
                <a:latin typeface="Oswald" charset="-52"/>
              </a:rPr>
              <a:t>фотосинтезуючих</a:t>
            </a: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 організмів.</a:t>
            </a:r>
          </a:p>
          <a:p>
            <a:pPr eaLnBrk="1" hangingPunct="1">
              <a:lnSpc>
                <a:spcPct val="100000"/>
              </a:lnSpc>
            </a:pP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Найстарішими лишайниками вважаються антарктичні лишайники, вони живуть близько 10000 років.</a:t>
            </a:r>
          </a:p>
          <a:p>
            <a:pPr eaLnBrk="1" hangingPunct="1">
              <a:lnSpc>
                <a:spcPct val="100000"/>
              </a:lnSpc>
            </a:pP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Лишайники не бояться нічого, крім забруднення повітря. </a:t>
            </a:r>
          </a:p>
          <a:p>
            <a:pPr eaLnBrk="1" hangingPunct="1">
              <a:lnSpc>
                <a:spcPct val="100000"/>
              </a:lnSpc>
            </a:pP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Вони гинуть при високому вмісті домішок у атмосфері - хімічних забруднювачів, особливо сполук сірки (</a:t>
            </a:r>
            <a:r>
              <a:rPr lang="uk-UA" sz="1800" dirty="0" err="1" smtClean="0">
                <a:solidFill>
                  <a:srgbClr val="660033"/>
                </a:solidFill>
                <a:latin typeface="Oswald" charset="-52"/>
              </a:rPr>
              <a:t>Сульфуру</a:t>
            </a:r>
            <a:r>
              <a:rPr lang="uk-UA" sz="1800" dirty="0" smtClean="0">
                <a:solidFill>
                  <a:srgbClr val="660033"/>
                </a:solidFill>
                <a:latin typeface="Oswald" charset="-52"/>
              </a:rPr>
              <a:t>).</a:t>
            </a:r>
          </a:p>
        </p:txBody>
      </p:sp>
      <p:pic>
        <p:nvPicPr>
          <p:cNvPr id="4" name="Рисунок 3" descr="unnamed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47" y="893852"/>
            <a:ext cx="4236377" cy="3342312"/>
          </a:xfrm>
          <a:prstGeom prst="rect">
            <a:avLst/>
          </a:prstGeom>
        </p:spPr>
      </p:pic>
      <p:sp>
        <p:nvSpPr>
          <p:cNvPr id="5" name="Google Shape;280;p13"/>
          <p:cNvSpPr txBox="1">
            <a:spLocks/>
          </p:cNvSpPr>
          <p:nvPr/>
        </p:nvSpPr>
        <p:spPr>
          <a:xfrm>
            <a:off x="4736386" y="4263775"/>
            <a:ext cx="3770616" cy="65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None/>
              <a:tabLst/>
              <a:defRPr/>
            </a:pPr>
            <a:r>
              <a:rPr kumimoji="0" lang="uk-UA" sz="1300" b="1" i="0" u="sng" strike="noStrike" kern="0" cap="none" spc="0" normalizeH="0" baseline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4"/>
              </a:rPr>
              <a:t>http</a:t>
            </a:r>
            <a:r>
              <a:rPr kumimoji="0" lang="uk-UA" sz="1300" b="1" i="0" u="sng" strike="noStrike" kern="0" cap="none" spc="0" normalizeH="0" baseline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4"/>
              </a:rPr>
              <a:t>://</a:t>
            </a:r>
            <a:r>
              <a:rPr kumimoji="0" lang="uk-UA" sz="1300" b="1" i="0" u="sng" strike="noStrike" kern="0" cap="none" spc="0" normalizeH="0" baseline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4"/>
              </a:rPr>
              <a:t>youtube.com/watch?v=8lg1CyyQS-g</a:t>
            </a:r>
            <a:endParaRPr kumimoji="0" lang="uk-UA" sz="1300" b="1" i="0" u="none" strike="noStrike" kern="0" cap="none" spc="0" normalizeH="0" baseline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None/>
              <a:tabLst/>
              <a:defRPr/>
            </a:pPr>
            <a:r>
              <a:rPr kumimoji="0" lang="uk-UA" sz="1300" b="0" i="0" u="none" strike="noStrike" kern="0" cap="none" spc="0" normalizeH="0" baseline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kumimoji="0" lang="uk-UA" sz="1300" b="1" i="0" u="none" strike="noStrike" kern="0" cap="none" spc="0" normalizeH="0" baseline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-</a:t>
            </a:r>
            <a:r>
              <a:rPr kumimoji="0" lang="uk-UA" sz="1300" b="0" i="0" u="none" strike="noStrike" kern="0" cap="none" spc="0" normalizeH="0" baseline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kumimoji="0" lang="uk-UA" sz="1800" b="1" i="0" u="none" strike="noStrike" kern="0" cap="none" spc="0" normalizeH="0" baseline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Oswald" charset="-52"/>
                <a:ea typeface="Nunito"/>
                <a:cs typeface="Nunito"/>
                <a:sym typeface="Nunito"/>
              </a:rPr>
              <a:t>посилання на </a:t>
            </a:r>
            <a:r>
              <a:rPr kumimoji="0" lang="uk-UA" sz="1800" b="1" i="0" u="none" strike="noStrike" kern="0" cap="none" spc="0" normalizeH="0" baseline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Oswald" charset="-52"/>
                <a:ea typeface="Nunito"/>
                <a:cs typeface="Nunito"/>
                <a:sym typeface="Nunito"/>
              </a:rPr>
              <a:t>відеоурок</a:t>
            </a:r>
            <a:endParaRPr kumimoji="0" lang="uk-UA" sz="1800" b="1" i="0" u="none" strike="noStrike" kern="0" cap="none" spc="0" normalizeH="0" baseline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Oswald" charset="-52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1632573" y="256855"/>
            <a:ext cx="5713449" cy="60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 smtClean="0">
                <a:latin typeface="Oswald" charset="-52"/>
              </a:rPr>
              <a:t>Узагальнимо свої знання</a:t>
            </a:r>
            <a:endParaRPr sz="3600">
              <a:latin typeface="Oswald" charset="-5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75" y="1073382"/>
            <a:ext cx="8034776" cy="3282862"/>
          </a:xfrm>
          <a:prstGeom prst="roundRect">
            <a:avLst>
              <a:gd name="adj" fmla="val 674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лишайник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603" y="133564"/>
            <a:ext cx="1307580" cy="989287"/>
          </a:xfrm>
          <a:prstGeom prst="rect">
            <a:avLst/>
          </a:prstGeom>
        </p:spPr>
      </p:pic>
      <p:pic>
        <p:nvPicPr>
          <p:cNvPr id="5" name="Рисунок 4" descr="Foliose_liche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5375" y="162727"/>
            <a:ext cx="1205362" cy="1029075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43" y="4294598"/>
            <a:ext cx="1470585" cy="706346"/>
          </a:xfrm>
          <a:prstGeom prst="rect">
            <a:avLst/>
          </a:prstGeom>
        </p:spPr>
      </p:pic>
      <p:pic>
        <p:nvPicPr>
          <p:cNvPr id="7" name="Рисунок 6" descr="ef9ce1c3a8dcb13965436b34d9f5b76f.jpg"/>
          <p:cNvPicPr>
            <a:picLocks noChangeAspect="1"/>
          </p:cNvPicPr>
          <p:nvPr/>
        </p:nvPicPr>
        <p:blipFill>
          <a:blip r:embed="rId7"/>
          <a:srcRect t="38200" b="17035"/>
          <a:stretch>
            <a:fillRect/>
          </a:stretch>
        </p:blipFill>
        <p:spPr>
          <a:xfrm>
            <a:off x="5424754" y="4191856"/>
            <a:ext cx="3472666" cy="77056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 txBox="1">
            <a:spLocks noGrp="1"/>
          </p:cNvSpPr>
          <p:nvPr>
            <p:ph type="title"/>
          </p:nvPr>
        </p:nvSpPr>
        <p:spPr>
          <a:xfrm>
            <a:off x="1056750" y="88290"/>
            <a:ext cx="7030500" cy="682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latin typeface="Oswald" charset="-52"/>
              </a:rPr>
              <a:t>Перевірте свої знання</a:t>
            </a:r>
            <a:endParaRPr sz="4000">
              <a:latin typeface="Oswald" charset="-5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380" y="873305"/>
            <a:ext cx="6801492" cy="3894783"/>
          </a:xfrm>
          <a:prstGeom prst="roundRect">
            <a:avLst>
              <a:gd name="adj" fmla="val 6066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лишайник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" y="927258"/>
            <a:ext cx="1786439" cy="38399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"/>
          <p:cNvSpPr txBox="1"/>
          <p:nvPr/>
        </p:nvSpPr>
        <p:spPr>
          <a:xfrm>
            <a:off x="311700" y="51950"/>
            <a:ext cx="85206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chemeClr val="tx2">
                    <a:lumMod val="50000"/>
                  </a:schemeClr>
                </a:solidFill>
                <a:latin typeface="Oswald" charset="-52"/>
                <a:ea typeface="Proxima Nova"/>
                <a:cs typeface="Proxima Nova"/>
                <a:sym typeface="Proxima Nova"/>
              </a:rPr>
              <a:t>Задачі уроку:</a:t>
            </a:r>
            <a:endParaRPr sz="4800" b="1">
              <a:solidFill>
                <a:schemeClr val="tx2">
                  <a:lumMod val="50000"/>
                </a:schemeClr>
              </a:solidFill>
              <a:latin typeface="Oswald" charset="-52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tx2">
                  <a:lumMod val="50000"/>
                </a:schemeClr>
              </a:solidFill>
              <a:latin typeface="Oswald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14"/>
          <p:cNvSpPr txBox="1"/>
          <p:nvPr/>
        </p:nvSpPr>
        <p:spPr>
          <a:xfrm>
            <a:off x="3575407" y="1058238"/>
            <a:ext cx="5270642" cy="3791164"/>
          </a:xfrm>
          <a:prstGeom prst="roundRect">
            <a:avLst>
              <a:gd name="adj" fmla="val 8561"/>
            </a:avLst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ru" sz="240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</a:rPr>
              <a:t>Ознайомитися з особливостями будови і життєдіяльності лишайників як симбіозу гриба і водорості;</a:t>
            </a:r>
            <a:endParaRPr sz="2400">
              <a:solidFill>
                <a:srgbClr val="222222"/>
              </a:solidFill>
              <a:highlight>
                <a:srgbClr val="F8F9FA"/>
              </a:highlight>
              <a:latin typeface="Oswald" charset="-52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ru" sz="240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</a:rPr>
              <a:t>Дізнатися як пристосовані лишайники до різноманітних умов проживання;</a:t>
            </a:r>
            <a:endParaRPr sz="2400">
              <a:solidFill>
                <a:srgbClr val="222222"/>
              </a:solidFill>
              <a:highlight>
                <a:srgbClr val="F8F9FA"/>
              </a:highlight>
              <a:latin typeface="Oswald" charset="-52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ru" sz="240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</a:rPr>
              <a:t>Ознайомитися із різноманітністю лишайників та їх класифікацією</a:t>
            </a:r>
            <a:endParaRPr sz="2400">
              <a:solidFill>
                <a:srgbClr val="222222"/>
              </a:solidFill>
              <a:highlight>
                <a:srgbClr val="F8F9FA"/>
              </a:highlight>
              <a:latin typeface="Oswald" charset="-52"/>
            </a:endParaRPr>
          </a:p>
          <a:p>
            <a:pPr marL="457200" marR="381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ru" sz="240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</a:rPr>
              <a:t>Розкрити роль лишайників у природі та в житті людини.</a:t>
            </a:r>
            <a:endParaRPr sz="2400">
              <a:solidFill>
                <a:schemeClr val="accent3"/>
              </a:solidFill>
              <a:latin typeface="Oswald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 descr="6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6" y="831993"/>
            <a:ext cx="3181171" cy="395576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7"/>
          <p:cNvSpPr txBox="1">
            <a:spLocks noGrp="1"/>
          </p:cNvSpPr>
          <p:nvPr>
            <p:ph type="title" idx="4294967295"/>
          </p:nvPr>
        </p:nvSpPr>
        <p:spPr>
          <a:xfrm>
            <a:off x="373345" y="965771"/>
            <a:ext cx="3849334" cy="37295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	1. Перегляньте дану презентацію</a:t>
            </a:r>
            <a:b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</a:b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2.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Прочитайте уважно §54 у підручнику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/>
            </a:r>
            <a:b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</a:b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3.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Складіть у зошиті опорний конспект, розшифруйте терміни і поняття, які є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новими у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цій темі.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/>
            </a:r>
            <a:b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</a:b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4.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 Дайте відповіді на контрольні запитання на с. 247 - усно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/>
            </a:r>
            <a:b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</a:b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5. Дайте відповіді на запитання на слайді 18 </a:t>
            </a:r>
            <a:r>
              <a:rPr lang="ru" sz="1800" b="0" dirty="0" smtClean="0">
                <a:solidFill>
                  <a:schemeClr val="accent3">
                    <a:lumMod val="50000"/>
                  </a:schemeClr>
                </a:solidFill>
                <a:latin typeface="Oswald" charset="-52"/>
              </a:rPr>
              <a:t> «Перевірте свої знання»</a:t>
            </a:r>
            <a:endParaRPr sz="3600" b="0">
              <a:solidFill>
                <a:schemeClr val="accent3">
                  <a:lumMod val="50000"/>
                </a:schemeClr>
              </a:solidFill>
              <a:latin typeface="Oswald" charset="-52"/>
            </a:endParaRPr>
          </a:p>
        </p:txBody>
      </p:sp>
      <p:pic>
        <p:nvPicPr>
          <p:cNvPr id="435" name="Google Shape;435;p27"/>
          <p:cNvPicPr preferRelativeResize="0"/>
          <p:nvPr/>
        </p:nvPicPr>
        <p:blipFill rotWithShape="1">
          <a:blip r:embed="rId3">
            <a:alphaModFix/>
          </a:blip>
          <a:srcRect r="37826"/>
          <a:stretch/>
        </p:blipFill>
        <p:spPr>
          <a:xfrm>
            <a:off x="4548455" y="0"/>
            <a:ext cx="4595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1989" y="424675"/>
            <a:ext cx="4131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Oswald" charset="-52"/>
              </a:rPr>
              <a:t>Домашнє завдання:</a:t>
            </a:r>
            <a:endParaRPr lang="ru-RU" sz="36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>
            <a:spLocks noGrp="1"/>
          </p:cNvSpPr>
          <p:nvPr>
            <p:ph type="title"/>
          </p:nvPr>
        </p:nvSpPr>
        <p:spPr>
          <a:xfrm>
            <a:off x="204250" y="142325"/>
            <a:ext cx="4450800" cy="9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Oswald"/>
                <a:ea typeface="Oswald"/>
                <a:cs typeface="Oswald"/>
                <a:sym typeface="Oswald"/>
              </a:rPr>
              <a:t>Що таке лишайники?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3" name="Google Shape;293;p15"/>
          <p:cNvSpPr txBox="1">
            <a:spLocks noGrp="1"/>
          </p:cNvSpPr>
          <p:nvPr>
            <p:ph type="body" idx="2"/>
          </p:nvPr>
        </p:nvSpPr>
        <p:spPr>
          <a:xfrm>
            <a:off x="4731300" y="209325"/>
            <a:ext cx="4045200" cy="4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це гриби, які живуть у симбіозі з мікроскопічними фотосинтезуючими організмами - водоростями або ціанопрокаріотами.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Їх можна побачити всюди на поверхні різних предметів, на деревах, скелях, грунті  тощо.</a:t>
            </a:r>
            <a:endParaRPr sz="2400"/>
          </a:p>
        </p:txBody>
      </p:sp>
      <p:pic>
        <p:nvPicPr>
          <p:cNvPr id="294" name="Google Shape;2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00" y="1310450"/>
            <a:ext cx="2135275" cy="167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2225" y="1330650"/>
            <a:ext cx="2078356" cy="167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300" y="3057700"/>
            <a:ext cx="2135274" cy="16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2225" y="3057700"/>
            <a:ext cx="2078352" cy="168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 txBox="1">
            <a:spLocks noGrp="1"/>
          </p:cNvSpPr>
          <p:nvPr>
            <p:ph type="title"/>
          </p:nvPr>
        </p:nvSpPr>
        <p:spPr>
          <a:xfrm>
            <a:off x="2106201" y="729465"/>
            <a:ext cx="4551453" cy="3116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uk-UA" sz="2400" b="0" dirty="0" smtClean="0">
                <a:latin typeface="Oswald"/>
                <a:ea typeface="Oswald"/>
                <a:cs typeface="Oswald"/>
                <a:sym typeface="Oswald"/>
              </a:rPr>
              <a:t>Які бувають гриби і водорості?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uk-UA" sz="2400" b="0" dirty="0" smtClean="0">
                <a:latin typeface="Oswald"/>
                <a:ea typeface="Oswald"/>
                <a:cs typeface="Oswald"/>
                <a:sym typeface="Oswald"/>
              </a:rPr>
              <a:t>Яку будову мають клітини гриба і клітини водорості?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uk-UA" sz="2400" b="0" dirty="0" smtClean="0">
                <a:latin typeface="Oswald"/>
                <a:ea typeface="Oswald"/>
                <a:cs typeface="Oswald"/>
                <a:sym typeface="Oswald"/>
              </a:rPr>
              <a:t>Якими способами живляться гриби, а якими водорості?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2400" b="0" dirty="0" smtClean="0">
                <a:latin typeface="Oswald"/>
                <a:ea typeface="Oswald"/>
                <a:cs typeface="Oswald"/>
                <a:sym typeface="Oswald"/>
              </a:rPr>
              <a:t>Для кого з них є характерним автотрофне живлення, а для кого – гетеротрофне?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297205" y="4122461"/>
            <a:ext cx="34305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latin typeface="Oswald"/>
                <a:ea typeface="Oswald"/>
                <a:cs typeface="Oswald"/>
                <a:sym typeface="Oswald"/>
              </a:rPr>
              <a:t>Як називають таке взаємнокорисне співіснування гриба і дерева?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17"/>
          <p:cNvSpPr txBox="1">
            <a:spLocks noGrp="1"/>
          </p:cNvSpPr>
          <p:nvPr>
            <p:ph type="body" idx="2"/>
          </p:nvPr>
        </p:nvSpPr>
        <p:spPr>
          <a:xfrm>
            <a:off x="4231248" y="4112943"/>
            <a:ext cx="4101094" cy="674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</a:pPr>
            <a:r>
              <a:rPr lang="ru" sz="3600" b="1" dirty="0" smtClean="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Що таке симбіоз ?</a:t>
            </a:r>
            <a:endParaRPr sz="3600" b="1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358850" y="82525"/>
            <a:ext cx="80502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 smtClean="0">
                <a:latin typeface="Oswald"/>
                <a:ea typeface="Oswald"/>
                <a:cs typeface="Oswald"/>
                <a:sym typeface="Oswald"/>
              </a:rPr>
              <a:t>Пригадайте: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3" name="Google Shape;313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5876" y="2581570"/>
            <a:ext cx="1944095" cy="132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54202" y="165809"/>
            <a:ext cx="1047875" cy="104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image051.jpg"/>
          <p:cNvPicPr>
            <a:picLocks noChangeAspect="1"/>
          </p:cNvPicPr>
          <p:nvPr/>
        </p:nvPicPr>
        <p:blipFill>
          <a:blip r:embed="rId5"/>
          <a:srcRect l="33789" t="15859" r="21531" b="5554"/>
          <a:stretch>
            <a:fillRect/>
          </a:stretch>
        </p:blipFill>
        <p:spPr>
          <a:xfrm>
            <a:off x="6976152" y="1979184"/>
            <a:ext cx="565079" cy="510072"/>
          </a:xfrm>
          <a:prstGeom prst="rect">
            <a:avLst/>
          </a:prstGeom>
        </p:spPr>
      </p:pic>
      <p:pic>
        <p:nvPicPr>
          <p:cNvPr id="17" name="Рисунок 16" descr="botan_708_0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63" y="2944626"/>
            <a:ext cx="1906167" cy="1213678"/>
          </a:xfrm>
          <a:prstGeom prst="rect">
            <a:avLst/>
          </a:prstGeom>
        </p:spPr>
      </p:pic>
      <p:pic>
        <p:nvPicPr>
          <p:cNvPr id="18" name="Рисунок 17" descr="000002.jpg"/>
          <p:cNvPicPr>
            <a:picLocks noChangeAspect="1"/>
          </p:cNvPicPr>
          <p:nvPr/>
        </p:nvPicPr>
        <p:blipFill>
          <a:blip r:embed="rId7">
            <a:lum bright="-30000" contrast="30000"/>
          </a:blip>
          <a:stretch>
            <a:fillRect/>
          </a:stretch>
        </p:blipFill>
        <p:spPr>
          <a:xfrm>
            <a:off x="596598" y="1288176"/>
            <a:ext cx="1589008" cy="1589008"/>
          </a:xfrm>
          <a:prstGeom prst="rect">
            <a:avLst/>
          </a:prstGeom>
        </p:spPr>
      </p:pic>
      <p:pic>
        <p:nvPicPr>
          <p:cNvPr id="19" name="Рисунок 18" descr="0011-011-2.-Griby-eukariot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265" y="198374"/>
            <a:ext cx="1674688" cy="1636627"/>
          </a:xfrm>
          <a:prstGeom prst="rect">
            <a:avLst/>
          </a:prstGeom>
        </p:spPr>
      </p:pic>
      <p:pic>
        <p:nvPicPr>
          <p:cNvPr id="20" name="Рисунок 19" descr="Aspergillu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502" y="339048"/>
            <a:ext cx="962346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>
            <a:spLocks noGrp="1"/>
          </p:cNvSpPr>
          <p:nvPr>
            <p:ph type="title"/>
          </p:nvPr>
        </p:nvSpPr>
        <p:spPr>
          <a:xfrm>
            <a:off x="405326" y="791110"/>
            <a:ext cx="2902954" cy="413974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Лишайники - особлива група живих симбіотичних організмів.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Виростають на всіх континентах.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Відомо більш ніж 25000 видів.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В Арктиці мешкає близько 350 видів.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marR="381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Відносяться до Грибів.</a:t>
            </a:r>
            <a:endParaRPr sz="2000">
              <a:latin typeface="Oswald" charset="-52"/>
            </a:endParaRPr>
          </a:p>
        </p:txBody>
      </p:sp>
      <p:sp>
        <p:nvSpPr>
          <p:cNvPr id="303" name="Google Shape;303;p16"/>
          <p:cNvSpPr txBox="1">
            <a:spLocks noGrp="1"/>
          </p:cNvSpPr>
          <p:nvPr>
            <p:ph type="title"/>
          </p:nvPr>
        </p:nvSpPr>
        <p:spPr>
          <a:xfrm>
            <a:off x="6072027" y="780836"/>
            <a:ext cx="2749771" cy="4134914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38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Тіло - слань.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marR="38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Різноманітні за забарвленням, формою, розмірами і будовою.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marR="38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Розміри від 3-7 сантиметрів до метра.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marR="38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Розмножуються шматочками слані і спорами.</a:t>
            </a:r>
            <a:endParaRPr sz="2000" b="0">
              <a:solidFill>
                <a:srgbClr val="222222"/>
              </a:solidFill>
              <a:highlight>
                <a:srgbClr val="F8F9FA"/>
              </a:highlight>
              <a:latin typeface="Oswald" charset="-52"/>
              <a:ea typeface="Arial"/>
              <a:cs typeface="Arial"/>
              <a:sym typeface="Arial"/>
            </a:endParaRPr>
          </a:p>
          <a:p>
            <a:pPr marL="457200" marR="38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Arial"/>
              <a:buChar char="●"/>
            </a:pPr>
            <a:r>
              <a:rPr lang="ru" sz="2000" b="0" dirty="0">
                <a:solidFill>
                  <a:srgbClr val="222222"/>
                </a:solidFill>
                <a:highlight>
                  <a:srgbClr val="F8F9FA"/>
                </a:highlight>
                <a:latin typeface="Oswald" charset="-52"/>
                <a:ea typeface="Arial"/>
                <a:cs typeface="Arial"/>
                <a:sym typeface="Arial"/>
              </a:rPr>
              <a:t>Ростуть повільно.</a:t>
            </a:r>
            <a:endParaRPr sz="2000">
              <a:latin typeface="Oswald" charset="-52"/>
            </a:endParaRPr>
          </a:p>
        </p:txBody>
      </p:sp>
      <p:sp>
        <p:nvSpPr>
          <p:cNvPr id="304" name="Google Shape;304;p16"/>
          <p:cNvSpPr txBox="1">
            <a:spLocks noGrp="1"/>
          </p:cNvSpPr>
          <p:nvPr>
            <p:ph type="title"/>
          </p:nvPr>
        </p:nvSpPr>
        <p:spPr>
          <a:xfrm>
            <a:off x="204250" y="66125"/>
            <a:ext cx="8617500" cy="6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Загальна характеристика</a:t>
            </a:r>
            <a:endParaRPr sz="36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" name="Рисунок 4" descr="800px-Haeckel_Liche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843" y="883579"/>
            <a:ext cx="2521085" cy="39144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 txBox="1">
            <a:spLocks noGrp="1"/>
          </p:cNvSpPr>
          <p:nvPr>
            <p:ph type="title"/>
          </p:nvPr>
        </p:nvSpPr>
        <p:spPr>
          <a:xfrm>
            <a:off x="2991550" y="1261525"/>
            <a:ext cx="2404200" cy="2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2400" b="0">
                <a:latin typeface="Oswald"/>
                <a:ea typeface="Oswald"/>
                <a:cs typeface="Oswald"/>
                <a:sym typeface="Oswald"/>
              </a:rPr>
              <a:t>верхній коровий шар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2400" b="0">
                <a:latin typeface="Oswald"/>
                <a:ea typeface="Oswald"/>
                <a:cs typeface="Oswald"/>
                <a:sym typeface="Oswald"/>
              </a:rPr>
              <a:t>водоростевий шар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2400" b="0">
                <a:latin typeface="Oswald"/>
                <a:ea typeface="Oswald"/>
                <a:cs typeface="Oswald"/>
                <a:sym typeface="Oswald"/>
              </a:rPr>
              <a:t>серцевина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2400" b="0">
                <a:latin typeface="Oswald"/>
                <a:ea typeface="Oswald"/>
                <a:cs typeface="Oswald"/>
                <a:sym typeface="Oswald"/>
              </a:rPr>
              <a:t>нижній коровий шар</a:t>
            </a:r>
            <a:endParaRPr sz="2400"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358850" y="4221350"/>
            <a:ext cx="34305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Oswald"/>
                <a:ea typeface="Oswald"/>
                <a:cs typeface="Oswald"/>
                <a:sym typeface="Oswald"/>
              </a:rPr>
              <a:t>Схема внутрішньої будови лишайника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17"/>
          <p:cNvSpPr txBox="1">
            <a:spLocks noGrp="1"/>
          </p:cNvSpPr>
          <p:nvPr>
            <p:ph type="body" idx="2"/>
          </p:nvPr>
        </p:nvSpPr>
        <p:spPr>
          <a:xfrm>
            <a:off x="3902475" y="4030750"/>
            <a:ext cx="50688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Oswald"/>
              <a:buChar char="●"/>
            </a:pPr>
            <a:r>
              <a:rPr lang="ru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Лишайник – симбіоз гетеротрофного гриба і автотрофної водорості.</a:t>
            </a:r>
            <a:endParaRPr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358850" y="82525"/>
            <a:ext cx="80502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Oswald"/>
                <a:ea typeface="Oswald"/>
                <a:cs typeface="Oswald"/>
                <a:sym typeface="Oswald"/>
              </a:rPr>
              <a:t>Яку будову мають лишайники?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3" name="Google Shape;3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625" y="999275"/>
            <a:ext cx="2546350" cy="303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17"/>
          <p:cNvCxnSpPr/>
          <p:nvPr/>
        </p:nvCxnSpPr>
        <p:spPr>
          <a:xfrm rot="10800000" flipH="1">
            <a:off x="5248175" y="1324175"/>
            <a:ext cx="792600" cy="448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5" name="Google Shape;315;p17"/>
          <p:cNvCxnSpPr/>
          <p:nvPr/>
        </p:nvCxnSpPr>
        <p:spPr>
          <a:xfrm rot="10800000" flipH="1">
            <a:off x="5086600" y="1817775"/>
            <a:ext cx="1417500" cy="6282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17"/>
          <p:cNvCxnSpPr/>
          <p:nvPr/>
        </p:nvCxnSpPr>
        <p:spPr>
          <a:xfrm rot="10800000" flipH="1">
            <a:off x="4850225" y="2983950"/>
            <a:ext cx="1489500" cy="366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p17"/>
          <p:cNvCxnSpPr/>
          <p:nvPr/>
        </p:nvCxnSpPr>
        <p:spPr>
          <a:xfrm>
            <a:off x="4850225" y="3462763"/>
            <a:ext cx="1100700" cy="313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8" name="Google Shape;318;p17"/>
          <p:cNvPicPr preferRelativeResize="0"/>
          <p:nvPr/>
        </p:nvPicPr>
        <p:blipFill rotWithShape="1">
          <a:blip r:embed="rId4">
            <a:alphaModFix/>
          </a:blip>
          <a:srcRect t="6846" r="61715"/>
          <a:stretch/>
        </p:blipFill>
        <p:spPr>
          <a:xfrm>
            <a:off x="472700" y="999275"/>
            <a:ext cx="2187975" cy="322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17"/>
          <p:cNvCxnSpPr/>
          <p:nvPr/>
        </p:nvCxnSpPr>
        <p:spPr>
          <a:xfrm rot="10800000">
            <a:off x="2332425" y="1369300"/>
            <a:ext cx="867300" cy="1794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17"/>
          <p:cNvCxnSpPr/>
          <p:nvPr/>
        </p:nvCxnSpPr>
        <p:spPr>
          <a:xfrm rot="10800000">
            <a:off x="1928925" y="1997175"/>
            <a:ext cx="1270800" cy="2721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17"/>
          <p:cNvCxnSpPr/>
          <p:nvPr/>
        </p:nvCxnSpPr>
        <p:spPr>
          <a:xfrm rot="10800000">
            <a:off x="1584825" y="2781225"/>
            <a:ext cx="1614900" cy="1935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17"/>
          <p:cNvCxnSpPr/>
          <p:nvPr/>
        </p:nvCxnSpPr>
        <p:spPr>
          <a:xfrm rot="10800000">
            <a:off x="2063325" y="3214713"/>
            <a:ext cx="1136400" cy="1203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 txBox="1">
            <a:spLocks noGrp="1"/>
          </p:cNvSpPr>
          <p:nvPr>
            <p:ph type="title"/>
          </p:nvPr>
        </p:nvSpPr>
        <p:spPr>
          <a:xfrm>
            <a:off x="1273900" y="179925"/>
            <a:ext cx="70305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Як живляться лишайники?</a:t>
            </a:r>
            <a:endParaRPr sz="3600" b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8" name="Google Shape;328;p18"/>
          <p:cNvSpPr txBox="1">
            <a:spLocks noGrp="1"/>
          </p:cNvSpPr>
          <p:nvPr>
            <p:ph type="body" idx="1"/>
          </p:nvPr>
        </p:nvSpPr>
        <p:spPr>
          <a:xfrm>
            <a:off x="205483" y="777810"/>
            <a:ext cx="4078841" cy="4061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Верхній та нижній шари - кОрові, </a:t>
            </a:r>
            <a:r>
              <a:rPr lang="ru" sz="1800" dirty="0" smtClean="0">
                <a:latin typeface="Oswald"/>
                <a:ea typeface="Oswald"/>
                <a:cs typeface="Oswald"/>
                <a:sym typeface="Oswald"/>
              </a:rPr>
              <a:t>утворені щільно </a:t>
            </a: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притиснутими гіфами гриба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Водоростевий шар утворений округлими клітинами зеленої водорості, переплетені безбарвними гіфами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Під водоростевим шаром - серцевина - пухко переплетені гіфи.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Водорості здійснюють фотосинтез і забезпечують гриб органічними речовинами та киснем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lang="ru" sz="1800" dirty="0">
                <a:latin typeface="Oswald"/>
                <a:ea typeface="Oswald"/>
                <a:cs typeface="Oswald"/>
                <a:sym typeface="Oswald"/>
              </a:rPr>
              <a:t>Гриб постачає водорості воду, яку може вбирати навіть із повітря,  та розчинені у ній неорганічні речовини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" name="Рисунок 9" descr="Рисунок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86" y="1086959"/>
            <a:ext cx="4559431" cy="32367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"/>
          <p:cNvSpPr txBox="1">
            <a:spLocks noGrp="1"/>
          </p:cNvSpPr>
          <p:nvPr>
            <p:ph type="title"/>
          </p:nvPr>
        </p:nvSpPr>
        <p:spPr>
          <a:xfrm>
            <a:off x="571750" y="167525"/>
            <a:ext cx="58581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Живлення лишайника</a:t>
            </a:r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1"/>
          </p:nvPr>
        </p:nvSpPr>
        <p:spPr>
          <a:xfrm>
            <a:off x="2114350" y="4336100"/>
            <a:ext cx="67350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Oswald"/>
                <a:ea typeface="Oswald"/>
                <a:cs typeface="Oswald"/>
                <a:sym typeface="Oswald"/>
              </a:rPr>
              <a:t>Партнерство гриба і водорості не рівноправне. Гриб переважає масою, від нього залежить зовнішній вигляд і поширення лишайнику, дає йому назву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5" name="Google Shape;335;p19"/>
          <p:cNvSpPr txBox="1">
            <a:spLocks noGrp="1"/>
          </p:cNvSpPr>
          <p:nvPr>
            <p:ph type="body" idx="2"/>
          </p:nvPr>
        </p:nvSpPr>
        <p:spPr>
          <a:xfrm>
            <a:off x="466750" y="1975975"/>
            <a:ext cx="1496400" cy="6498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вуглекислий газ</a:t>
            </a:r>
            <a:endParaRPr sz="18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6" name="Google Shape;336;p19"/>
          <p:cNvSpPr txBox="1">
            <a:spLocks noGrp="1"/>
          </p:cNvSpPr>
          <p:nvPr>
            <p:ph type="body" idx="2"/>
          </p:nvPr>
        </p:nvSpPr>
        <p:spPr>
          <a:xfrm>
            <a:off x="315550" y="1171350"/>
            <a:ext cx="1798800" cy="4506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сонячне світло</a:t>
            </a:r>
            <a:endParaRPr sz="1800" b="1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7" name="Google Shape;337;p19"/>
          <p:cNvSpPr txBox="1">
            <a:spLocks noGrp="1"/>
          </p:cNvSpPr>
          <p:nvPr>
            <p:ph type="body" idx="2"/>
          </p:nvPr>
        </p:nvSpPr>
        <p:spPr>
          <a:xfrm>
            <a:off x="571750" y="2836400"/>
            <a:ext cx="1496400" cy="649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мінеральні солі</a:t>
            </a:r>
            <a:endParaRPr sz="18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8" name="Google Shape;338;p19"/>
          <p:cNvSpPr txBox="1">
            <a:spLocks noGrp="1"/>
          </p:cNvSpPr>
          <p:nvPr>
            <p:ph type="body" idx="2"/>
          </p:nvPr>
        </p:nvSpPr>
        <p:spPr>
          <a:xfrm>
            <a:off x="2347100" y="2855700"/>
            <a:ext cx="1256700" cy="4506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кисень</a:t>
            </a:r>
            <a:endParaRPr sz="18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9" name="Google Shape;339;p19"/>
          <p:cNvSpPr txBox="1">
            <a:spLocks noGrp="1"/>
          </p:cNvSpPr>
          <p:nvPr>
            <p:ph type="body" idx="2"/>
          </p:nvPr>
        </p:nvSpPr>
        <p:spPr>
          <a:xfrm>
            <a:off x="886275" y="4259288"/>
            <a:ext cx="1147200" cy="4506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вода</a:t>
            </a:r>
            <a:endParaRPr sz="18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0" name="Google Shape;340;p19"/>
          <p:cNvSpPr txBox="1">
            <a:spLocks noGrp="1"/>
          </p:cNvSpPr>
          <p:nvPr>
            <p:ph type="body" idx="2"/>
          </p:nvPr>
        </p:nvSpPr>
        <p:spPr>
          <a:xfrm>
            <a:off x="3186900" y="2225838"/>
            <a:ext cx="1616100" cy="4506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274E13"/>
                </a:solidFill>
                <a:latin typeface="Oswald"/>
                <a:ea typeface="Oswald"/>
                <a:cs typeface="Oswald"/>
                <a:sym typeface="Oswald"/>
              </a:rPr>
              <a:t>фотосинтез</a:t>
            </a:r>
            <a:endParaRPr sz="1800">
              <a:solidFill>
                <a:srgbClr val="274E1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1" name="Google Shape;341;p19"/>
          <p:cNvPicPr preferRelativeResize="0"/>
          <p:nvPr/>
        </p:nvPicPr>
        <p:blipFill rotWithShape="1">
          <a:blip r:embed="rId3">
            <a:alphaModFix/>
            <a:lum contrast="30000"/>
          </a:blip>
          <a:srcRect l="21335" t="8555" r="56061" b="42441"/>
          <a:stretch/>
        </p:blipFill>
        <p:spPr>
          <a:xfrm>
            <a:off x="6026750" y="167525"/>
            <a:ext cx="2783380" cy="416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9"/>
          <p:cNvSpPr txBox="1">
            <a:spLocks noGrp="1"/>
          </p:cNvSpPr>
          <p:nvPr>
            <p:ph type="body" idx="2"/>
          </p:nvPr>
        </p:nvSpPr>
        <p:spPr>
          <a:xfrm>
            <a:off x="4318750" y="2810400"/>
            <a:ext cx="1256700" cy="541200"/>
          </a:xfrm>
          <a:prstGeom prst="rect">
            <a:avLst/>
          </a:prstGeom>
          <a:solidFill>
            <a:srgbClr val="F9CB9C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органічні речовини</a:t>
            </a:r>
            <a:endParaRPr sz="18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3" name="Google Shape;343;p19"/>
          <p:cNvSpPr/>
          <p:nvPr/>
        </p:nvSpPr>
        <p:spPr>
          <a:xfrm>
            <a:off x="2033475" y="1809200"/>
            <a:ext cx="807300" cy="25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2755275" y="1136350"/>
            <a:ext cx="1925400" cy="11364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Oswald"/>
                <a:ea typeface="Oswald"/>
                <a:cs typeface="Oswald"/>
                <a:sym typeface="Oswald"/>
              </a:rPr>
              <a:t>водорость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2033475" y="1285950"/>
            <a:ext cx="807300" cy="25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3882750" y="2683627"/>
            <a:ext cx="224400" cy="541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 rot="10800000" flipH="1">
            <a:off x="3663250" y="3175475"/>
            <a:ext cx="609600" cy="5412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9"/>
          <p:cNvSpPr/>
          <p:nvPr/>
        </p:nvSpPr>
        <p:spPr>
          <a:xfrm>
            <a:off x="2991213" y="3724888"/>
            <a:ext cx="1925400" cy="4506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Oswald"/>
                <a:ea typeface="Oswald"/>
                <a:cs typeface="Oswald"/>
                <a:sym typeface="Oswald"/>
              </a:rPr>
              <a:t>гриб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9" name="Google Shape;349;p19"/>
          <p:cNvSpPr/>
          <p:nvPr/>
        </p:nvSpPr>
        <p:spPr>
          <a:xfrm rot="497968">
            <a:off x="4909484" y="1642530"/>
            <a:ext cx="1048689" cy="2310742"/>
          </a:xfrm>
          <a:custGeom>
            <a:avLst/>
            <a:gdLst/>
            <a:ahLst/>
            <a:cxnLst/>
            <a:rect l="l" t="t" r="r" b="b"/>
            <a:pathLst>
              <a:path w="48440" h="87918" extrusionOk="0">
                <a:moveTo>
                  <a:pt x="7177" y="87918"/>
                </a:moveTo>
                <a:cubicBezTo>
                  <a:pt x="13856" y="85526"/>
                  <a:pt x="42763" y="85924"/>
                  <a:pt x="47248" y="73564"/>
                </a:cubicBezTo>
                <a:cubicBezTo>
                  <a:pt x="51734" y="61204"/>
                  <a:pt x="41965" y="26017"/>
                  <a:pt x="34090" y="13756"/>
                </a:cubicBezTo>
                <a:cubicBezTo>
                  <a:pt x="26215" y="1495"/>
                  <a:pt x="5682" y="2293"/>
                  <a:pt x="0" y="0"/>
                </a:cubicBezTo>
              </a:path>
            </a:pathLst>
          </a:custGeom>
          <a:noFill/>
          <a:ln w="1143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Google Shape;350;p19"/>
          <p:cNvSpPr/>
          <p:nvPr/>
        </p:nvSpPr>
        <p:spPr>
          <a:xfrm rot="10800000" flipH="1">
            <a:off x="4680675" y="1442625"/>
            <a:ext cx="432900" cy="269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 rot="5400000" flipH="1">
            <a:off x="1991900" y="3149150"/>
            <a:ext cx="609600" cy="14472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"/>
          <p:cNvSpPr txBox="1">
            <a:spLocks noGrp="1"/>
          </p:cNvSpPr>
          <p:nvPr>
            <p:ph type="title" idx="4294967295"/>
          </p:nvPr>
        </p:nvSpPr>
        <p:spPr>
          <a:xfrm>
            <a:off x="234500" y="485550"/>
            <a:ext cx="84501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Які  бувають лишайники?</a:t>
            </a:r>
            <a:endParaRPr sz="3600"/>
          </a:p>
        </p:txBody>
      </p:sp>
      <p:sp>
        <p:nvSpPr>
          <p:cNvPr id="357" name="Google Shape;357;p20"/>
          <p:cNvSpPr txBox="1">
            <a:spLocks noGrp="1"/>
          </p:cNvSpPr>
          <p:nvPr>
            <p:ph type="body" idx="4294967295"/>
          </p:nvPr>
        </p:nvSpPr>
        <p:spPr>
          <a:xfrm>
            <a:off x="519900" y="1326275"/>
            <a:ext cx="81042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latin typeface="Oswald"/>
                <a:ea typeface="Oswald"/>
                <a:cs typeface="Oswald"/>
                <a:sym typeface="Oswald"/>
              </a:rPr>
              <a:t>За формою слані лишайники бувають: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"/>
              <a:buAutoNum type="arabicPeriod"/>
            </a:pPr>
            <a:r>
              <a:rPr lang="ru" sz="3000" dirty="0">
                <a:latin typeface="Oswald"/>
                <a:ea typeface="Oswald"/>
                <a:cs typeface="Oswald"/>
                <a:sym typeface="Oswald"/>
              </a:rPr>
              <a:t>Кущисті              2. Листуваті            3.    Накипні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8" name="Google Shape;358;p20"/>
          <p:cNvPicPr preferRelativeResize="0"/>
          <p:nvPr/>
        </p:nvPicPr>
        <p:blipFill rotWithShape="1">
          <a:blip r:embed="rId3">
            <a:alphaModFix/>
          </a:blip>
          <a:srcRect l="5492" r="5492"/>
          <a:stretch/>
        </p:blipFill>
        <p:spPr>
          <a:xfrm>
            <a:off x="224226" y="2542188"/>
            <a:ext cx="2407475" cy="231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4">
            <a:alphaModFix/>
          </a:blip>
          <a:srcRect l="8786" r="8786"/>
          <a:stretch/>
        </p:blipFill>
        <p:spPr>
          <a:xfrm>
            <a:off x="6518402" y="2490816"/>
            <a:ext cx="2407472" cy="231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5">
            <a:alphaModFix/>
          </a:blip>
          <a:srcRect l="631" r="631"/>
          <a:stretch/>
        </p:blipFill>
        <p:spPr>
          <a:xfrm>
            <a:off x="3003098" y="2501091"/>
            <a:ext cx="3357078" cy="2312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805</Words>
  <PresentationFormat>Экран (16:9)</PresentationFormat>
  <Paragraphs>123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Maven Pro</vt:lpstr>
      <vt:lpstr>Nunito</vt:lpstr>
      <vt:lpstr>Oswald</vt:lpstr>
      <vt:lpstr>Proxima Nova</vt:lpstr>
      <vt:lpstr>Wingdings</vt:lpstr>
      <vt:lpstr>Momentum</vt:lpstr>
      <vt:lpstr>ЛИШАЙНИКИ</vt:lpstr>
      <vt:lpstr>Слайд 2</vt:lpstr>
      <vt:lpstr>Що таке лишайники?</vt:lpstr>
      <vt:lpstr>Які бувають гриби і водорості? Яку будову мають клітини гриба і клітини водорості? Якими способами живляться гриби, а якими водорості? Для кого з них є характерним автотрофне живлення, а для кого – гетеротрофне?</vt:lpstr>
      <vt:lpstr>Лишайники - особлива група живих симбіотичних організмів. Виростають на всіх континентах. Відомо більш ніж 25000 видів. В Арктиці мешкає близько 350 видів. Відносяться до Грибів.</vt:lpstr>
      <vt:lpstr>верхній коровий шар водоростевий шар серцевина нижній коровий шар</vt:lpstr>
      <vt:lpstr>Як живляться лишайники? </vt:lpstr>
      <vt:lpstr>Живлення лишайника</vt:lpstr>
      <vt:lpstr>Які  бувають лишайники?</vt:lpstr>
      <vt:lpstr>Кущисті лишайники</vt:lpstr>
      <vt:lpstr>Листуваті лишайники</vt:lpstr>
      <vt:lpstr>Накипні лишайники</vt:lpstr>
      <vt:lpstr>Розмноження лишайників </vt:lpstr>
      <vt:lpstr>Слайд 14</vt:lpstr>
      <vt:lpstr>Роль лишайників у природі</vt:lpstr>
      <vt:lpstr>Роль лишайників у житті людини</vt:lpstr>
      <vt:lpstr>Для тих, кому це цікаво</vt:lpstr>
      <vt:lpstr>Узагальнимо свої знання</vt:lpstr>
      <vt:lpstr>Перевірте свої знання</vt:lpstr>
      <vt:lpstr> 1. Перегляньте дану презентацію 2. Прочитайте уважно §54 у підручнику 3. Складіть у зошиті опорний конспект, розшифруйте терміни і поняття, які є новими у цій темі. 4.  Дайте відповіді на контрольні запитання на с. 247 - усно 5. Дайте відповіді на запитання на слайді 18  «Перевірте свої знання»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Лишайники</dc:title>
  <dc:creator>User</dc:creator>
  <cp:lastModifiedBy>User</cp:lastModifiedBy>
  <cp:revision>11</cp:revision>
  <dcterms:modified xsi:type="dcterms:W3CDTF">2020-04-12T08:23:54Z</dcterms:modified>
</cp:coreProperties>
</file>