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  <p:sldId id="264" r:id="rId9"/>
    <p:sldId id="270" r:id="rId10"/>
    <p:sldId id="259" r:id="rId11"/>
    <p:sldId id="26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9D%D0%86%D0%94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uk.wikipedia.org/wiki/%D0%9E%D0%BF%D1%80%D0%BE%D0%BC%D1%96%D0%BD%D0%B5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uk.wikipedia.org/wiki/%D0%92%D0%86%D0%9B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solidFill>
                  <a:srgbClr val="0000FF"/>
                </a:solidFill>
              </a:rPr>
              <a:t>ІМУННІ ПОРУШЕННЯ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320653"/>
            <a:ext cx="7031256" cy="4204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1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-6669"/>
            <a:ext cx="836872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00FF"/>
                </a:solidFill>
                <a:cs typeface="Times New Roman" pitchFamily="18" charset="0"/>
              </a:rPr>
              <a:t>Чинники, що спричиняють пригнічення імунітету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1443595"/>
            <a:ext cx="54006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Радіаційне опромінення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638" y="2204864"/>
            <a:ext cx="540060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Спадкові порушення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6021288"/>
            <a:ext cx="540060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Авітаміноз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6608" y="2852936"/>
            <a:ext cx="54006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Недостатнє харчування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38" y="3645024"/>
            <a:ext cx="54006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Вплив шкідливих хімічних речовин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4401108"/>
            <a:ext cx="540060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Важкі умові праці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215" y="5157192"/>
            <a:ext cx="54006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Сильні стреси</a:t>
            </a:r>
          </a:p>
        </p:txBody>
      </p:sp>
    </p:spTree>
    <p:extLst>
      <p:ext uri="{BB962C8B-B14F-4D97-AF65-F5344CB8AC3E}">
        <p14:creationId xmlns:p14="http://schemas.microsoft.com/office/powerpoint/2010/main" val="305136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2880320" cy="8103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СНІД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836712"/>
            <a:ext cx="381642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набутого імунодефіциту – захворювання, яке спричиняється вірусом імунодефіциту людини (ВІЛ), що вражає клітини імунної системи.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4154"/>
            <a:ext cx="3921050" cy="245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009628" cy="267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0" y="3068960"/>
            <a:ext cx="4778070" cy="33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6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8191A-2C4D-476A-BDB5-EACE4CEF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Імунізація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03B38-2E41-4D35-B6DD-6E81342F8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спосіб захисту від інфекцій шляхом введення в організм антигенів для формування захисної імунної відповіді.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6AC8FD6-587A-44B8-9D0B-245EF28C92F0}"/>
              </a:ext>
            </a:extLst>
          </p:cNvPr>
          <p:cNvSpPr/>
          <p:nvPr/>
        </p:nvSpPr>
        <p:spPr>
          <a:xfrm>
            <a:off x="4932040" y="3501008"/>
            <a:ext cx="38164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Вакцинація – процес введення препарату, який, як правило містить невелику кількість ослаблених або мертвих мікроорганізмів чи вірусів, що викликають захворювання (вакцина).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7C6F07-FF0B-486F-BD75-DFFA02679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" y="3452473"/>
            <a:ext cx="4114800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8347D-AA71-4EEA-9625-E8921086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Значення імунізації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2999BA2-1EB4-491E-A1CF-BDF94A00D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81974"/>
            <a:ext cx="4876800" cy="3228975"/>
          </a:xfrm>
        </p:spPr>
      </p:pic>
      <p:sp>
        <p:nvSpPr>
          <p:cNvPr id="10" name="Скругленный прямоугольник 5">
            <a:extLst>
              <a:ext uri="{FF2B5EF4-FFF2-40B4-BE49-F238E27FC236}">
                <a16:creationId xmlns:a16="http://schemas.microsoft.com/office/drawing/2014/main" id="{5EEECF8F-C24D-410B-8EE5-4958C59C1D60}"/>
              </a:ext>
            </a:extLst>
          </p:cNvPr>
          <p:cNvSpPr/>
          <p:nvPr/>
        </p:nvSpPr>
        <p:spPr>
          <a:xfrm>
            <a:off x="539552" y="1857463"/>
            <a:ext cx="80648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Імунізація допомагає захистити людей від інфекційних захворювань, а також сприяє зниженню поширеності захворювань і запобігає епідемії.</a:t>
            </a:r>
          </a:p>
        </p:txBody>
      </p:sp>
    </p:spTree>
    <p:extLst>
      <p:ext uri="{BB962C8B-B14F-4D97-AF65-F5344CB8AC3E}">
        <p14:creationId xmlns:p14="http://schemas.microsoft.com/office/powerpoint/2010/main" val="247934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D131BB-2CE9-484E-9D1C-C40923AB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/>
              <a:t>Піклуйтесь про своє здоров’я!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3C3B5563-676D-4737-95D0-5BFA9171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946387" cy="39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>
            <a:normAutofit fontScale="90000"/>
          </a:bodyPr>
          <a:lstStyle/>
          <a:p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dirty="0">
                <a:solidFill>
                  <a:srgbClr val="0070C0"/>
                </a:solidFill>
              </a:rPr>
              <a:t>   Алергія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12776"/>
            <a:ext cx="44644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Це імунне порушення спричинене невиправданим підвищенням імунної відповіді на дію певних чинників (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гіперімунна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відповідь)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8"/>
          <a:stretch>
            <a:fillRect/>
          </a:stretch>
        </p:blipFill>
        <p:spPr bwMode="auto">
          <a:xfrm>
            <a:off x="5220072" y="704772"/>
            <a:ext cx="3329374" cy="286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3861048"/>
            <a:ext cx="432048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Термін «алергія» ввів австрійський педіатр К. фон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Перке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 1906році.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58655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0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>
            <a:normAutofit fontScale="90000"/>
          </a:bodyPr>
          <a:lstStyle/>
          <a:p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dirty="0">
                <a:solidFill>
                  <a:srgbClr val="0070C0"/>
                </a:solidFill>
              </a:rPr>
              <a:t>   Алергія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12776"/>
            <a:ext cx="44644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Наука про алергічні захворювання називається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алергологією.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8"/>
          <a:stretch>
            <a:fillRect/>
          </a:stretch>
        </p:blipFill>
        <p:spPr bwMode="auto">
          <a:xfrm>
            <a:off x="323528" y="3552177"/>
            <a:ext cx="3329374" cy="286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3861048"/>
            <a:ext cx="432048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Алергени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речовини, що викликають алергію та здебільшого мають білкову природу.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58655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A41B9-B467-4F95-A69B-A8A8F371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Приклади алергічних захворювань: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EB2262-A377-425D-A5F4-DF23F1B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477512"/>
          </a:xfrm>
        </p:spPr>
        <p:txBody>
          <a:bodyPr/>
          <a:lstStyle/>
          <a:p>
            <a:r>
              <a:rPr lang="uk-UA" dirty="0"/>
              <a:t>Бронхіальна астма</a:t>
            </a:r>
          </a:p>
          <a:p>
            <a:r>
              <a:rPr lang="uk-UA" dirty="0"/>
              <a:t>Алергічний риніт (нежить)</a:t>
            </a:r>
          </a:p>
          <a:p>
            <a:r>
              <a:rPr lang="uk-UA" dirty="0"/>
              <a:t>Алергічний </a:t>
            </a:r>
            <a:r>
              <a:rPr lang="uk-UA" dirty="0" err="1"/>
              <a:t>дерматіт</a:t>
            </a:r>
            <a:endParaRPr lang="uk-UA" dirty="0"/>
          </a:p>
          <a:p>
            <a:r>
              <a:rPr lang="uk-UA" dirty="0"/>
              <a:t>Харчова алергія тощо.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AutoShape 2" descr="Клінічні підходи до діагностики контактного дерматиту">
            <a:extLst>
              <a:ext uri="{FF2B5EF4-FFF2-40B4-BE49-F238E27FC236}">
                <a16:creationId xmlns:a16="http://schemas.microsoft.com/office/drawing/2014/main" id="{B5668FC2-43DB-48C3-9A53-E994405EF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лінічні підходи до діагностики контактного дерматиту">
            <a:extLst>
              <a:ext uri="{FF2B5EF4-FFF2-40B4-BE49-F238E27FC236}">
                <a16:creationId xmlns:a16="http://schemas.microsoft.com/office/drawing/2014/main" id="{6C3C0040-4017-475C-8BA0-A59825F7E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BE94E1C7-1CD3-4BA0-9F37-A852A92F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4" y="3944112"/>
            <a:ext cx="4333139" cy="2438400"/>
          </a:xfrm>
          <a:prstGeom prst="rect">
            <a:avLst/>
          </a:prstGeom>
        </p:spPr>
      </p:pic>
      <p:pic>
        <p:nvPicPr>
          <p:cNvPr id="7" name="Объект 8">
            <a:extLst>
              <a:ext uri="{FF2B5EF4-FFF2-40B4-BE49-F238E27FC236}">
                <a16:creationId xmlns:a16="http://schemas.microsoft.com/office/drawing/2014/main" id="{792EF357-2DE4-487C-A722-E9F049366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18915"/>
            <a:ext cx="4032659" cy="26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46373-4C23-429E-BF04-F5235066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Алергени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518D6-1D30-4904-8402-D6E2EB2C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        Зовнішні                                          Внутрішні</a:t>
            </a:r>
          </a:p>
          <a:p>
            <a:pPr marL="0" indent="0">
              <a:buNone/>
            </a:pPr>
            <a:r>
              <a:rPr lang="uk-UA" dirty="0"/>
              <a:t>(харчові продукти, запахи,            (власні тканини лікарські препарати)                       організму з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dirty="0"/>
              <a:t>                                                              видозміненими  </a:t>
            </a:r>
          </a:p>
          <a:p>
            <a:pPr marL="0" indent="0">
              <a:buNone/>
            </a:pPr>
            <a:r>
              <a:rPr lang="uk-UA" dirty="0"/>
              <a:t>                                                              властивостями)</a:t>
            </a:r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247793B-AA36-49C1-ACEA-3D59DDF91AF6}"/>
              </a:ext>
            </a:extLst>
          </p:cNvPr>
          <p:cNvCxnSpPr/>
          <p:nvPr/>
        </p:nvCxnSpPr>
        <p:spPr>
          <a:xfrm flipH="1">
            <a:off x="2555776" y="1847088"/>
            <a:ext cx="1368152" cy="1077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B51775A-A820-4C61-8ED0-490210498535}"/>
              </a:ext>
            </a:extLst>
          </p:cNvPr>
          <p:cNvCxnSpPr/>
          <p:nvPr/>
        </p:nvCxnSpPr>
        <p:spPr>
          <a:xfrm>
            <a:off x="5076056" y="1772816"/>
            <a:ext cx="1224136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8 найбільш алергенних харчових продуктів - Балтський центр ПМСД">
            <a:extLst>
              <a:ext uri="{FF2B5EF4-FFF2-40B4-BE49-F238E27FC236}">
                <a16:creationId xmlns:a16="http://schemas.microsoft.com/office/drawing/2014/main" id="{DFD864ED-D332-4581-B06F-8926047E7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510DB17C-EAF4-4C54-9C20-39C6EBB91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0" y="426606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46AC1-F692-49B1-9C8A-68EA82EA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Гістамін</a:t>
            </a:r>
            <a:r>
              <a:rPr lang="uk-UA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AFCDB-0F66-491E-831E-314CEAF1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речовина, яка виділяється лейкоцитами при потраплянні алергенів в організм й викликають алергічну реакцію.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D81CF5C-2558-4E1F-8FFE-69C7FF87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2832"/>
            <a:ext cx="4680520" cy="29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8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304256"/>
          </a:xfrm>
        </p:spPr>
        <p:txBody>
          <a:bodyPr numCol="2">
            <a:normAutofit/>
          </a:bodyPr>
          <a:lstStyle/>
          <a:p>
            <a:r>
              <a:rPr lang="ru-RU" sz="24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Алергени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антигени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): </a:t>
            </a:r>
            <a:br>
              <a:rPr lang="ru-RU" sz="24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пилок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-шерсть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b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-пил, </a:t>
            </a:r>
            <a:b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лікарські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препарати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побутової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хімії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  <a:b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Алергічні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реакції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 </a:t>
            </a:r>
            <a:br>
              <a:rPr lang="ru-RU" sz="24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розширення</a:t>
            </a:r>
            <a:r>
              <a:rPr lang="ru-RU" sz="2400" b="1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судин</a:t>
            </a:r>
            <a:br>
              <a:rPr lang="ru-RU" sz="2400" u="sng" dirty="0">
                <a:solidFill>
                  <a:srgbClr val="0070C0"/>
                </a:solidFill>
              </a:rPr>
            </a:br>
            <a:r>
              <a:rPr lang="ru-RU" sz="2400" u="sng" dirty="0" err="1">
                <a:solidFill>
                  <a:srgbClr val="0070C0"/>
                </a:solidFill>
              </a:rPr>
              <a:t>почервоніння</a:t>
            </a:r>
            <a:r>
              <a:rPr lang="ru-RU" sz="2400" u="sng" dirty="0">
                <a:solidFill>
                  <a:srgbClr val="0070C0"/>
                </a:solidFill>
              </a:rPr>
              <a:t> </a:t>
            </a:r>
            <a:r>
              <a:rPr lang="ru-RU" sz="2400" u="sng" dirty="0" err="1">
                <a:solidFill>
                  <a:srgbClr val="0070C0"/>
                </a:solidFill>
              </a:rPr>
              <a:t>шкіри</a:t>
            </a:r>
            <a:br>
              <a:rPr lang="ru-RU" sz="2400" u="sng" dirty="0">
                <a:solidFill>
                  <a:srgbClr val="0070C0"/>
                </a:solidFill>
              </a:rPr>
            </a:br>
            <a:r>
              <a:rPr lang="ru-RU" sz="2400" u="sng" dirty="0" err="1">
                <a:solidFill>
                  <a:srgbClr val="0070C0"/>
                </a:solidFill>
              </a:rPr>
              <a:t>висипи</a:t>
            </a:r>
            <a:r>
              <a:rPr lang="ru-RU" sz="2400" u="sng" dirty="0">
                <a:solidFill>
                  <a:srgbClr val="0070C0"/>
                </a:solidFill>
              </a:rPr>
              <a:t> на </a:t>
            </a:r>
            <a:r>
              <a:rPr lang="ru-RU" sz="2400" u="sng" dirty="0" err="1">
                <a:solidFill>
                  <a:srgbClr val="0070C0"/>
                </a:solidFill>
              </a:rPr>
              <a:t>шкірі</a:t>
            </a:r>
            <a:r>
              <a:rPr lang="ru-RU" sz="2400" u="sng" dirty="0">
                <a:solidFill>
                  <a:srgbClr val="0070C0"/>
                </a:solidFill>
              </a:rPr>
              <a:t>(</a:t>
            </a:r>
            <a:r>
              <a:rPr lang="ru-RU" sz="2400" u="sng" dirty="0" err="1">
                <a:solidFill>
                  <a:srgbClr val="0070C0"/>
                </a:solidFill>
              </a:rPr>
              <a:t>кропивниця</a:t>
            </a:r>
            <a:r>
              <a:rPr lang="ru-RU" sz="2400" u="sng" dirty="0">
                <a:solidFill>
                  <a:srgbClr val="0070C0"/>
                </a:solidFill>
              </a:rPr>
              <a:t>)</a:t>
            </a:r>
            <a:br>
              <a:rPr lang="ru-RU" sz="2400" u="sng" dirty="0">
                <a:solidFill>
                  <a:srgbClr val="0070C0"/>
                </a:solidFill>
              </a:rPr>
            </a:br>
            <a:r>
              <a:rPr lang="ru-RU" sz="2400" u="sng" dirty="0" err="1">
                <a:solidFill>
                  <a:srgbClr val="0070C0"/>
                </a:solidFill>
              </a:rPr>
              <a:t>набряки</a:t>
            </a:r>
            <a:br>
              <a:rPr lang="ru-RU" sz="2400" u="sng" dirty="0">
                <a:solidFill>
                  <a:srgbClr val="0070C0"/>
                </a:solidFill>
              </a:rPr>
            </a:br>
            <a:r>
              <a:rPr lang="ru-RU" sz="2400" u="sng" dirty="0">
                <a:solidFill>
                  <a:srgbClr val="0070C0"/>
                </a:solidFill>
              </a:rPr>
              <a:t>нежить </a:t>
            </a:r>
            <a:r>
              <a:rPr lang="ru-RU" sz="2400" u="sng" dirty="0" err="1">
                <a:solidFill>
                  <a:srgbClr val="0070C0"/>
                </a:solidFill>
              </a:rPr>
              <a:t>тощо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23" y="2663246"/>
            <a:ext cx="2088232" cy="1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 descr="https://svitppt.com.ua/images/60/59845/960/img7.jpg"/>
          <p:cNvPicPr>
            <a:picLocks noChangeAspect="1" noChangeArrowheads="1"/>
          </p:cNvPicPr>
          <p:nvPr/>
        </p:nvPicPr>
        <p:blipFill>
          <a:blip r:embed="rId3" cstate="print"/>
          <a:srcRect l="5774" t="5587" r="56426" b="48213"/>
          <a:stretch>
            <a:fillRect/>
          </a:stretch>
        </p:blipFill>
        <p:spPr bwMode="auto">
          <a:xfrm>
            <a:off x="6732240" y="4581128"/>
            <a:ext cx="2160240" cy="1980220"/>
          </a:xfrm>
          <a:prstGeom prst="rect">
            <a:avLst/>
          </a:prstGeom>
          <a:noFill/>
        </p:spPr>
      </p:pic>
      <p:pic>
        <p:nvPicPr>
          <p:cNvPr id="44040" name="Picture 8" descr="Бджолиний пилок: як приймати і що лікує | Сім'я і дім"/>
          <p:cNvPicPr>
            <a:picLocks noChangeAspect="1" noChangeArrowheads="1"/>
          </p:cNvPicPr>
          <p:nvPr/>
        </p:nvPicPr>
        <p:blipFill>
          <a:blip r:embed="rId4" cstate="print"/>
          <a:srcRect t="13972" r="59947" b="12816"/>
          <a:stretch>
            <a:fillRect/>
          </a:stretch>
        </p:blipFill>
        <p:spPr bwMode="auto">
          <a:xfrm>
            <a:off x="179512" y="2492896"/>
            <a:ext cx="1545835" cy="1412776"/>
          </a:xfrm>
          <a:prstGeom prst="rect">
            <a:avLst/>
          </a:prstGeom>
          <a:noFill/>
        </p:spPr>
      </p:pic>
      <p:pic>
        <p:nvPicPr>
          <p:cNvPr id="44042" name="Picture 10" descr="Ліки від коронавірусу вже тестують, перевіряють відомий препарат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368959" cy="1338462"/>
          </a:xfrm>
          <a:prstGeom prst="rect">
            <a:avLst/>
          </a:prstGeom>
          <a:noFill/>
        </p:spPr>
      </p:pic>
      <p:pic>
        <p:nvPicPr>
          <p:cNvPr id="44044" name="Picture 12" descr="Звідки береться пил і в чому його небезпека? | УкрХімАналі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933056"/>
            <a:ext cx="2559024" cy="1440160"/>
          </a:xfrm>
          <a:prstGeom prst="rect">
            <a:avLst/>
          </a:prstGeom>
          <a:noFill/>
        </p:spPr>
      </p:pic>
      <p:pic>
        <p:nvPicPr>
          <p:cNvPr id="44046" name="Picture 14" descr="Засоби побутової хімії криють у собі небезпеку для здоров'я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013176"/>
            <a:ext cx="2448272" cy="1629850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27487"/>
            <a:ext cx="2464813" cy="17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8" name="Picture 16" descr="Кропив'янка | Сайт Жизн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348880"/>
            <a:ext cx="2381250" cy="2093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1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"/>
            <a:ext cx="8640960" cy="422108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Імунодефіцит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спадкове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набуте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імунне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порушення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спричинене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недостатністюімунної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відповіді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дію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певних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чинників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гіпоімунна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Причини </a:t>
            </a:r>
            <a:r>
              <a:rPr lang="ru-RU" sz="24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імунодефіциту</a:t>
            </a:r>
            <a:r>
              <a:rPr lang="ru-RU" sz="2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0" indent="266700"/>
            <a:r>
              <a:rPr lang="ru-RU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спадковими</a:t>
            </a:r>
            <a:r>
              <a:rPr lang="ru-RU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спадковий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імунодефіцит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).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лежать    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неспадковими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набутий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імунодефіцит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СНІД). </a:t>
            </a:r>
            <a:r>
              <a:rPr lang="ru-RU" dirty="0"/>
              <a:t>Є результатом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на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 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err="1">
                <a:solidFill>
                  <a:srgbClr val="00B050"/>
                </a:solidFill>
                <a:hlinkClick r:id="rId2" tooltip="Опромінення"/>
              </a:rPr>
              <a:t>опромінення</a:t>
            </a:r>
            <a:r>
              <a:rPr lang="ru-RU" dirty="0"/>
              <a:t>, </a:t>
            </a:r>
            <a:r>
              <a:rPr lang="ru-RU" dirty="0" err="1"/>
              <a:t>фармакологічні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синдром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імунодефіциту</a:t>
            </a:r>
            <a:r>
              <a:rPr lang="ru-RU" dirty="0"/>
              <a:t> (</a:t>
            </a:r>
            <a:r>
              <a:rPr lang="ru-RU" dirty="0">
                <a:hlinkClick r:id="rId3" tooltip="СНІД"/>
              </a:rPr>
              <a:t>СНІД</a:t>
            </a:r>
            <a:r>
              <a:rPr lang="ru-RU" dirty="0"/>
              <a:t>)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 </a:t>
            </a:r>
            <a:r>
              <a:rPr lang="ru-RU" dirty="0" err="1"/>
              <a:t>імунодефіциту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>
                <a:hlinkClick r:id="rId4" tooltip="ВІЛ"/>
              </a:rPr>
              <a:t>ВІЛ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735188" cy="234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1056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9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88CEF-8583-4DA5-BE19-BE62B416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Причини набутих </a:t>
            </a:r>
            <a:r>
              <a:rPr lang="uk-UA" dirty="0" err="1"/>
              <a:t>імунодефіцитів</a:t>
            </a:r>
            <a:r>
              <a:rPr lang="uk-UA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1121F-F401-42F7-9215-AC464074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Порушення раціонального харчування і </a:t>
            </a:r>
            <a:r>
              <a:rPr lang="uk-UA" dirty="0" err="1"/>
              <a:t>виснаженння</a:t>
            </a:r>
            <a:r>
              <a:rPr lang="uk-UA" dirty="0"/>
              <a:t> організму;</a:t>
            </a:r>
          </a:p>
          <a:p>
            <a:r>
              <a:rPr lang="uk-UA" dirty="0"/>
              <a:t>Хронічні інфекції та паразитарні хвороби;</a:t>
            </a:r>
          </a:p>
          <a:p>
            <a:r>
              <a:rPr lang="uk-UA" dirty="0"/>
              <a:t>Великі втрати крові, опіки або захворювання нирок;</a:t>
            </a:r>
          </a:p>
          <a:p>
            <a:r>
              <a:rPr lang="uk-UA" dirty="0"/>
              <a:t>Важкі травми та операції;</a:t>
            </a:r>
          </a:p>
          <a:p>
            <a:r>
              <a:rPr lang="uk-UA" dirty="0"/>
              <a:t>Ендокринні порушення (цукровий діабет, мікседема);</a:t>
            </a:r>
          </a:p>
          <a:p>
            <a:r>
              <a:rPr lang="uk-UA" dirty="0"/>
              <a:t>Уживання різних лікарських препаратів і наркотичних засобів.</a:t>
            </a:r>
          </a:p>
        </p:txBody>
      </p:sp>
    </p:spTree>
    <p:extLst>
      <p:ext uri="{BB962C8B-B14F-4D97-AF65-F5344CB8AC3E}">
        <p14:creationId xmlns:p14="http://schemas.microsoft.com/office/powerpoint/2010/main" val="3012936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400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Поток</vt:lpstr>
      <vt:lpstr>ІМУННІ ПОРУШЕННЯ</vt:lpstr>
      <vt:lpstr>    Алергія</vt:lpstr>
      <vt:lpstr>    Алергія</vt:lpstr>
      <vt:lpstr>Приклади алергічних захворювань:</vt:lpstr>
      <vt:lpstr>Алергени </vt:lpstr>
      <vt:lpstr>Гістамін </vt:lpstr>
      <vt:lpstr>Алергени (антигени):  -пилок рослин,  -шерсть тварин,  -пил,  -певні лікарські препарати   -речовини побутової хімії.  Алергічні реакції:  розширення судин почервоніння шкіри висипи на шкірі(кропивниця) набряки нежить тощо</vt:lpstr>
      <vt:lpstr>Презентация PowerPoint</vt:lpstr>
      <vt:lpstr>Причини набутих імунодефіцитів:</vt:lpstr>
      <vt:lpstr>Чинники, що спричиняють пригнічення імунітету</vt:lpstr>
      <vt:lpstr>СНІД</vt:lpstr>
      <vt:lpstr>Імунізація</vt:lpstr>
      <vt:lpstr>Значення імунізації</vt:lpstr>
      <vt:lpstr>Піклуйтесь про своє здоров’я!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роботи імунної системи</dc:title>
  <dc:creator>User</dc:creator>
  <cp:lastModifiedBy>Пользователь Windows</cp:lastModifiedBy>
  <cp:revision>36</cp:revision>
  <dcterms:created xsi:type="dcterms:W3CDTF">2018-08-07T10:34:03Z</dcterms:created>
  <dcterms:modified xsi:type="dcterms:W3CDTF">2021-05-05T18:16:13Z</dcterms:modified>
</cp:coreProperties>
</file>