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7" r:id="rId2"/>
    <p:sldId id="275" r:id="rId3"/>
    <p:sldId id="304" r:id="rId4"/>
    <p:sldId id="305" r:id="rId5"/>
    <p:sldId id="306" r:id="rId6"/>
    <p:sldId id="307" r:id="rId7"/>
    <p:sldId id="308" r:id="rId8"/>
    <p:sldId id="309" r:id="rId9"/>
    <p:sldId id="310" r:id="rId10"/>
    <p:sldId id="311" r:id="rId11"/>
    <p:sldId id="312" r:id="rId12"/>
    <p:sldId id="313" r:id="rId13"/>
    <p:sldId id="314" r:id="rId14"/>
    <p:sldId id="260" r:id="rId15"/>
    <p:sldId id="303"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8" d="100"/>
          <a:sy n="68" d="100"/>
        </p:scale>
        <p:origin x="667"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6F1DE1-B26C-4E44-98C0-A6229736A58C}" type="datetimeFigureOut">
              <a:rPr lang="uk-UA" smtClean="0"/>
              <a:t>07.05.2023</a:t>
            </a:fld>
            <a:endParaRPr lang="uk-UA"/>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E58C31-8EE9-4AF6-AEFD-4B3792388B5F}" type="slidenum">
              <a:rPr lang="uk-UA" smtClean="0"/>
              <a:t>‹#›</a:t>
            </a:fld>
            <a:endParaRPr lang="uk-UA"/>
          </a:p>
        </p:txBody>
      </p:sp>
    </p:spTree>
    <p:extLst>
      <p:ext uri="{BB962C8B-B14F-4D97-AF65-F5344CB8AC3E}">
        <p14:creationId xmlns:p14="http://schemas.microsoft.com/office/powerpoint/2010/main" val="3475211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07.05.2023</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spd="slow">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spd="slow">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07.05.2023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07.05.2023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5B106E36-FD25-4E2D-B0AA-010F637433A0}" type="datetimeFigureOut">
              <a:rPr lang="ru-RU" smtClean="0"/>
              <a:pPr/>
              <a:t>07.05.2023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cSld>
  <p:clrMapOvr>
    <a:masterClrMapping/>
  </p:clrMapOvr>
  <p:transition spd="slow">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07.05.2023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cover dir="rd"/>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74638"/>
            <a:ext cx="7890080" cy="1143000"/>
          </a:xfrm>
        </p:spPr>
        <p:txBody>
          <a:bodyPr>
            <a:normAutofit/>
          </a:bodyPr>
          <a:lstStyle/>
          <a:p>
            <a:r>
              <a:rPr lang="ru-RU" sz="3600" b="1" dirty="0" err="1"/>
              <a:t>Розділ</a:t>
            </a:r>
            <a:r>
              <a:rPr lang="ru-RU" sz="3600" b="1" dirty="0"/>
              <a:t> IV </a:t>
            </a:r>
            <a:r>
              <a:rPr lang="ru-RU" sz="3600" b="1" dirty="0" err="1"/>
              <a:t>Життєвий</a:t>
            </a:r>
            <a:r>
              <a:rPr lang="ru-RU" sz="3600" b="1" dirty="0"/>
              <a:t> </a:t>
            </a:r>
            <a:r>
              <a:rPr lang="ru-RU" sz="3600" b="1" dirty="0" err="1"/>
              <a:t>поступ</a:t>
            </a:r>
            <a:r>
              <a:rPr lang="ru-RU" sz="3600" b="1" dirty="0"/>
              <a:t> </a:t>
            </a:r>
            <a:r>
              <a:rPr lang="ru-RU" sz="3600" b="1" dirty="0" err="1"/>
              <a:t>людини</a:t>
            </a:r>
            <a:endParaRPr lang="ru-RU" sz="3600" b="1" dirty="0"/>
          </a:p>
        </p:txBody>
      </p:sp>
      <p:sp>
        <p:nvSpPr>
          <p:cNvPr id="3" name="Содержимое 2"/>
          <p:cNvSpPr>
            <a:spLocks noGrp="1"/>
          </p:cNvSpPr>
          <p:nvPr>
            <p:ph idx="1"/>
          </p:nvPr>
        </p:nvSpPr>
        <p:spPr>
          <a:xfrm>
            <a:off x="1043608" y="1700808"/>
            <a:ext cx="7890080" cy="3096344"/>
          </a:xfrm>
        </p:spPr>
        <p:txBody>
          <a:bodyPr>
            <a:normAutofit/>
          </a:bodyPr>
          <a:lstStyle/>
          <a:p>
            <a:pPr>
              <a:buNone/>
            </a:pPr>
            <a:r>
              <a:rPr lang="ru-RU" sz="4400" b="1" u="sng" dirty="0">
                <a:latin typeface="Times New Roman" pitchFamily="18" charset="0"/>
                <a:cs typeface="Times New Roman" pitchFamily="18" charset="0"/>
              </a:rPr>
              <a:t>Тема </a:t>
            </a:r>
            <a:r>
              <a:rPr lang="ru-RU" sz="4400" b="1" u="sng" dirty="0" err="1">
                <a:latin typeface="Times New Roman" pitchFamily="18" charset="0"/>
                <a:cs typeface="Times New Roman" pitchFamily="18" charset="0"/>
              </a:rPr>
              <a:t>уроку:Як</a:t>
            </a:r>
            <a:r>
              <a:rPr lang="ru-RU" sz="4400" b="1" u="sng" dirty="0">
                <a:latin typeface="Times New Roman" pitchFamily="18" charset="0"/>
                <a:cs typeface="Times New Roman" pitchFamily="18" charset="0"/>
              </a:rPr>
              <a:t> люди </a:t>
            </a:r>
            <a:r>
              <a:rPr lang="ru-RU" sz="4400" b="1" u="sng" dirty="0" err="1">
                <a:latin typeface="Times New Roman" pitchFamily="18" charset="0"/>
                <a:cs typeface="Times New Roman" pitchFamily="18" charset="0"/>
              </a:rPr>
              <a:t>досягають</a:t>
            </a:r>
            <a:r>
              <a:rPr lang="ru-RU" sz="4400" b="1" u="sng" dirty="0">
                <a:latin typeface="Times New Roman" pitchFamily="18" charset="0"/>
                <a:cs typeface="Times New Roman" pitchFamily="18" charset="0"/>
              </a:rPr>
              <a:t> </a:t>
            </a:r>
            <a:r>
              <a:rPr lang="ru-RU" sz="4400" b="1" u="sng" dirty="0" err="1">
                <a:latin typeface="Times New Roman" pitchFamily="18" charset="0"/>
                <a:cs typeface="Times New Roman" pitchFamily="18" charset="0"/>
              </a:rPr>
              <a:t>своїх</a:t>
            </a:r>
            <a:r>
              <a:rPr lang="ru-RU" sz="4400" b="1" u="sng" dirty="0">
                <a:latin typeface="Times New Roman" pitchFamily="18" charset="0"/>
                <a:cs typeface="Times New Roman" pitchFamily="18" charset="0"/>
              </a:rPr>
              <a:t> </a:t>
            </a:r>
            <a:r>
              <a:rPr lang="ru-RU" sz="4400" b="1" u="sng" dirty="0" err="1">
                <a:latin typeface="Times New Roman" pitchFamily="18" charset="0"/>
                <a:cs typeface="Times New Roman" pitchFamily="18" charset="0"/>
              </a:rPr>
              <a:t>життєвих</a:t>
            </a:r>
            <a:r>
              <a:rPr lang="ru-RU" sz="4400" b="1" u="sng" dirty="0">
                <a:latin typeface="Times New Roman" pitchFamily="18" charset="0"/>
                <a:cs typeface="Times New Roman" pitchFamily="18" charset="0"/>
              </a:rPr>
              <a:t> </a:t>
            </a:r>
            <a:r>
              <a:rPr lang="ru-RU" sz="4400" b="1" u="sng" dirty="0" err="1">
                <a:latin typeface="Times New Roman" pitchFamily="18" charset="0"/>
                <a:cs typeface="Times New Roman" pitchFamily="18" charset="0"/>
              </a:rPr>
              <a:t>цілей</a:t>
            </a:r>
            <a:endParaRPr lang="ru-RU" sz="4400" b="1" u="sng" dirty="0">
              <a:latin typeface="Times New Roman" pitchFamily="18" charset="0"/>
              <a:cs typeface="Times New Roman" pitchFamily="18" charset="0"/>
            </a:endParaRPr>
          </a:p>
        </p:txBody>
      </p:sp>
      <p:pic>
        <p:nvPicPr>
          <p:cNvPr id="6" name="Рисунок 5">
            <a:extLst>
              <a:ext uri="{FF2B5EF4-FFF2-40B4-BE49-F238E27FC236}">
                <a16:creationId xmlns:a16="http://schemas.microsoft.com/office/drawing/2014/main" id="{DD75897A-3E80-4283-8002-3A069B5C1C85}"/>
              </a:ext>
            </a:extLst>
          </p:cNvPr>
          <p:cNvPicPr>
            <a:picLocks noChangeAspect="1"/>
          </p:cNvPicPr>
          <p:nvPr/>
        </p:nvPicPr>
        <p:blipFill>
          <a:blip r:embed="rId2"/>
          <a:stretch>
            <a:fillRect/>
          </a:stretch>
        </p:blipFill>
        <p:spPr>
          <a:xfrm>
            <a:off x="5148065" y="4365103"/>
            <a:ext cx="3995936" cy="2513345"/>
          </a:xfrm>
          <a:prstGeom prst="rect">
            <a:avLst/>
          </a:prstGeom>
        </p:spPr>
      </p:pic>
      <p:pic>
        <p:nvPicPr>
          <p:cNvPr id="7" name="Рисунок 6">
            <a:extLst>
              <a:ext uri="{FF2B5EF4-FFF2-40B4-BE49-F238E27FC236}">
                <a16:creationId xmlns:a16="http://schemas.microsoft.com/office/drawing/2014/main" id="{92206100-33C1-467C-BF0B-E66B8A92F293}"/>
              </a:ext>
            </a:extLst>
          </p:cNvPr>
          <p:cNvPicPr>
            <a:picLocks noChangeAspect="1"/>
          </p:cNvPicPr>
          <p:nvPr/>
        </p:nvPicPr>
        <p:blipFill>
          <a:blip r:embed="rId3"/>
          <a:stretch>
            <a:fillRect/>
          </a:stretch>
        </p:blipFill>
        <p:spPr>
          <a:xfrm>
            <a:off x="14028" y="3812197"/>
            <a:ext cx="3045804" cy="3045804"/>
          </a:xfrm>
          <a:prstGeom prst="rect">
            <a:avLst/>
          </a:prstGeom>
        </p:spPr>
      </p:pic>
    </p:spTree>
  </p:cSld>
  <p:clrMapOvr>
    <a:masterClrMapping/>
  </p:clrMapOvr>
  <p:transition spd="slow">
    <p:cover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7A7F53-E896-4D54-829A-0CDEE21E39B4}"/>
              </a:ext>
            </a:extLst>
          </p:cNvPr>
          <p:cNvSpPr>
            <a:spLocks noGrp="1"/>
          </p:cNvSpPr>
          <p:nvPr>
            <p:ph type="title"/>
          </p:nvPr>
        </p:nvSpPr>
        <p:spPr>
          <a:xfrm>
            <a:off x="1043608" y="274320"/>
            <a:ext cx="7890080" cy="4821555"/>
          </a:xfrm>
        </p:spPr>
        <p:txBody>
          <a:bodyPr>
            <a:normAutofit fontScale="90000"/>
          </a:bodyPr>
          <a:lstStyle/>
          <a:p>
            <a:r>
              <a:rPr lang="ru-RU" sz="2400" dirty="0">
                <a:highlight>
                  <a:srgbClr val="FFFF00"/>
                </a:highlight>
              </a:rPr>
              <a:t>3. </a:t>
            </a:r>
            <a:r>
              <a:rPr lang="ru-RU" sz="2400" dirty="0" err="1">
                <a:highlight>
                  <a:srgbClr val="FFFF00"/>
                </a:highlight>
              </a:rPr>
              <a:t>Планування</a:t>
            </a:r>
            <a:r>
              <a:rPr lang="ru-RU" sz="2400" dirty="0">
                <a:highlight>
                  <a:srgbClr val="FFFF00"/>
                </a:highlight>
              </a:rPr>
              <a:t> </a:t>
            </a:r>
            <a:r>
              <a:rPr lang="ru-RU" sz="2400" dirty="0" err="1">
                <a:highlight>
                  <a:srgbClr val="FFFF00"/>
                </a:highlight>
              </a:rPr>
              <a:t>людиною</a:t>
            </a:r>
            <a:r>
              <a:rPr lang="ru-RU" sz="2400" dirty="0">
                <a:highlight>
                  <a:srgbClr val="FFFF00"/>
                </a:highlight>
              </a:rPr>
              <a:t> </a:t>
            </a:r>
            <a:r>
              <a:rPr lang="ru-RU" sz="2400" dirty="0" err="1">
                <a:highlight>
                  <a:srgbClr val="FFFF00"/>
                </a:highlight>
              </a:rPr>
              <a:t>своїх</a:t>
            </a:r>
            <a:r>
              <a:rPr lang="ru-RU" sz="2400" dirty="0">
                <a:highlight>
                  <a:srgbClr val="FFFF00"/>
                </a:highlight>
              </a:rPr>
              <a:t> </a:t>
            </a:r>
            <a:r>
              <a:rPr lang="ru-RU" sz="2400" dirty="0" err="1">
                <a:highlight>
                  <a:srgbClr val="FFFF00"/>
                </a:highlight>
              </a:rPr>
              <a:t>життєвих</a:t>
            </a:r>
            <a:r>
              <a:rPr lang="ru-RU" sz="2400" dirty="0">
                <a:highlight>
                  <a:srgbClr val="FFFF00"/>
                </a:highlight>
              </a:rPr>
              <a:t> </a:t>
            </a:r>
            <a:r>
              <a:rPr lang="ru-RU" sz="2400" dirty="0" err="1">
                <a:highlight>
                  <a:srgbClr val="FFFF00"/>
                </a:highlight>
              </a:rPr>
              <a:t>цілей</a:t>
            </a:r>
            <a:r>
              <a:rPr lang="ru-RU" sz="2400" dirty="0">
                <a:highlight>
                  <a:srgbClr val="FFFF00"/>
                </a:highlight>
              </a:rPr>
              <a:t>.</a:t>
            </a:r>
            <a:br>
              <a:rPr lang="ru-RU" sz="2400" dirty="0">
                <a:highlight>
                  <a:srgbClr val="FFFF00"/>
                </a:highlight>
              </a:rPr>
            </a:br>
            <a:br>
              <a:rPr lang="ru-RU" sz="2400" dirty="0">
                <a:highlight>
                  <a:srgbClr val="FFFF00"/>
                </a:highlight>
              </a:rPr>
            </a:br>
            <a:r>
              <a:rPr lang="ru-RU" sz="2400" dirty="0"/>
              <a:t>Зараз </a:t>
            </a:r>
            <a:r>
              <a:rPr lang="ru-RU" sz="2400" dirty="0" err="1"/>
              <a:t>серед</a:t>
            </a:r>
            <a:r>
              <a:rPr lang="ru-RU" sz="2400" dirty="0"/>
              <a:t> </a:t>
            </a:r>
            <a:r>
              <a:rPr lang="ru-RU" sz="2400" dirty="0" err="1"/>
              <a:t>населення</a:t>
            </a:r>
            <a:r>
              <a:rPr lang="ru-RU" sz="2400" dirty="0"/>
              <a:t> </a:t>
            </a:r>
            <a:r>
              <a:rPr lang="ru-RU" sz="2400" dirty="0" err="1"/>
              <a:t>європейських</a:t>
            </a:r>
            <a:r>
              <a:rPr lang="ru-RU" sz="2400" dirty="0"/>
              <a:t> </a:t>
            </a:r>
            <a:r>
              <a:rPr lang="ru-RU" sz="2400" dirty="0" err="1"/>
              <a:t>країн</a:t>
            </a:r>
            <a:r>
              <a:rPr lang="ru-RU" sz="2400" dirty="0"/>
              <a:t> </a:t>
            </a:r>
            <a:r>
              <a:rPr lang="ru-RU" sz="2400" dirty="0" err="1"/>
              <a:t>набуває</a:t>
            </a:r>
            <a:r>
              <a:rPr lang="ru-RU" sz="2400" dirty="0"/>
              <a:t> </a:t>
            </a:r>
            <a:r>
              <a:rPr lang="ru-RU" sz="2400" dirty="0" err="1"/>
              <a:t>популярності</a:t>
            </a:r>
            <a:r>
              <a:rPr lang="ru-RU" sz="2400" dirty="0"/>
              <a:t> </a:t>
            </a:r>
            <a:r>
              <a:rPr lang="ru-RU" sz="2400" dirty="0" err="1"/>
              <a:t>планування</a:t>
            </a:r>
            <a:r>
              <a:rPr lang="ru-RU" sz="2400" dirty="0"/>
              <a:t> </a:t>
            </a:r>
            <a:r>
              <a:rPr lang="ru-RU" sz="2400" dirty="0" err="1"/>
              <a:t>основних</a:t>
            </a:r>
            <a:r>
              <a:rPr lang="ru-RU" sz="2400" dirty="0"/>
              <a:t> </a:t>
            </a:r>
            <a:r>
              <a:rPr lang="ru-RU" sz="2400" dirty="0" err="1"/>
              <a:t>подій</a:t>
            </a:r>
            <a:r>
              <a:rPr lang="ru-RU" sz="2400" dirty="0"/>
              <a:t> </a:t>
            </a:r>
            <a:r>
              <a:rPr lang="ru-RU" sz="2400" dirty="0" err="1"/>
              <a:t>свого</a:t>
            </a:r>
            <a:r>
              <a:rPr lang="ru-RU" sz="2400" dirty="0"/>
              <a:t> </a:t>
            </a:r>
            <a:r>
              <a:rPr lang="ru-RU" sz="2400" dirty="0" err="1"/>
              <a:t>життя</a:t>
            </a:r>
            <a:r>
              <a:rPr lang="ru-RU" sz="2400" dirty="0"/>
              <a:t>. </a:t>
            </a:r>
            <a:br>
              <a:rPr lang="ru-RU" sz="2400" dirty="0"/>
            </a:br>
            <a:br>
              <a:rPr lang="ru-RU" sz="2400" dirty="0"/>
            </a:br>
            <a:r>
              <a:rPr lang="ru-RU" sz="2400" dirty="0" err="1"/>
              <a:t>Звичайно</a:t>
            </a:r>
            <a:r>
              <a:rPr lang="ru-RU" sz="2400" dirty="0"/>
              <a:t>, </a:t>
            </a:r>
            <a:r>
              <a:rPr lang="ru-RU" sz="2400" dirty="0" err="1"/>
              <a:t>це</a:t>
            </a:r>
            <a:r>
              <a:rPr lang="ru-RU" sz="2400" dirty="0"/>
              <a:t> не </a:t>
            </a:r>
            <a:r>
              <a:rPr lang="ru-RU" sz="2400" dirty="0" err="1"/>
              <a:t>гарантує</a:t>
            </a:r>
            <a:r>
              <a:rPr lang="ru-RU" sz="2400" dirty="0"/>
              <a:t>, </a:t>
            </a:r>
            <a:r>
              <a:rPr lang="ru-RU" sz="2400" dirty="0" err="1"/>
              <a:t>що</a:t>
            </a:r>
            <a:r>
              <a:rPr lang="ru-RU" sz="2400" dirty="0"/>
              <a:t> все в </a:t>
            </a:r>
            <a:r>
              <a:rPr lang="ru-RU" sz="2400" dirty="0" err="1"/>
              <a:t>житті</a:t>
            </a:r>
            <a:r>
              <a:rPr lang="ru-RU" sz="2400" dirty="0"/>
              <a:t> </a:t>
            </a:r>
            <a:r>
              <a:rPr lang="ru-RU" sz="2400" dirty="0" err="1"/>
              <a:t>людини</a:t>
            </a:r>
            <a:r>
              <a:rPr lang="ru-RU" sz="2400" dirty="0"/>
              <a:t> </a:t>
            </a:r>
            <a:r>
              <a:rPr lang="ru-RU" sz="2400" dirty="0" err="1"/>
              <a:t>відбудеться</a:t>
            </a:r>
            <a:r>
              <a:rPr lang="ru-RU" sz="2400" dirty="0"/>
              <a:t> </a:t>
            </a:r>
            <a:r>
              <a:rPr lang="ru-RU" sz="2400" dirty="0" err="1"/>
              <a:t>відповідно</a:t>
            </a:r>
            <a:r>
              <a:rPr lang="ru-RU" sz="2400" dirty="0"/>
              <a:t> до </a:t>
            </a:r>
            <a:r>
              <a:rPr lang="ru-RU" sz="2400" dirty="0" err="1"/>
              <a:t>її</a:t>
            </a:r>
            <a:r>
              <a:rPr lang="ru-RU" sz="2400" dirty="0"/>
              <a:t> плану, але </a:t>
            </a:r>
            <a:r>
              <a:rPr lang="ru-RU" sz="2400" dirty="0" err="1"/>
              <a:t>забезпечить</a:t>
            </a:r>
            <a:r>
              <a:rPr lang="ru-RU" sz="2400" dirty="0"/>
              <a:t> те, </a:t>
            </a:r>
            <a:r>
              <a:rPr lang="ru-RU" sz="2400" dirty="0" err="1"/>
              <a:t>що</a:t>
            </a:r>
            <a:r>
              <a:rPr lang="ru-RU" sz="2400" dirty="0"/>
              <a:t> </a:t>
            </a:r>
            <a:r>
              <a:rPr lang="ru-RU" sz="2400" dirty="0" err="1"/>
              <a:t>життя</a:t>
            </a:r>
            <a:r>
              <a:rPr lang="ru-RU" sz="2400" dirty="0"/>
              <a:t> не </a:t>
            </a:r>
            <a:r>
              <a:rPr lang="ru-RU" sz="2400" dirty="0" err="1"/>
              <a:t>відбуватиметься</a:t>
            </a:r>
            <a:r>
              <a:rPr lang="ru-RU" sz="2400" dirty="0"/>
              <a:t> як </a:t>
            </a:r>
            <a:r>
              <a:rPr lang="ru-RU" sz="2400" dirty="0" err="1"/>
              <a:t>сукупність</a:t>
            </a:r>
            <a:r>
              <a:rPr lang="ru-RU" sz="2400" dirty="0"/>
              <a:t> </a:t>
            </a:r>
            <a:r>
              <a:rPr lang="ru-RU" sz="2400" dirty="0" err="1"/>
              <a:t>випадкових</a:t>
            </a:r>
            <a:r>
              <a:rPr lang="ru-RU" sz="2400" dirty="0"/>
              <a:t> </a:t>
            </a:r>
            <a:r>
              <a:rPr lang="ru-RU" sz="2400" dirty="0" err="1"/>
              <a:t>подій</a:t>
            </a:r>
            <a:r>
              <a:rPr lang="ru-RU" sz="2400" dirty="0"/>
              <a:t> </a:t>
            </a:r>
            <a:r>
              <a:rPr lang="ru-RU" sz="2400" dirty="0" err="1"/>
              <a:t>або</a:t>
            </a:r>
            <a:r>
              <a:rPr lang="ru-RU" sz="2400" dirty="0"/>
              <a:t> </a:t>
            </a:r>
            <a:r>
              <a:rPr lang="ru-RU" sz="2400" dirty="0" err="1"/>
              <a:t>відповідно</a:t>
            </a:r>
            <a:r>
              <a:rPr lang="ru-RU" sz="2400" dirty="0"/>
              <a:t> до </a:t>
            </a:r>
            <a:r>
              <a:rPr lang="ru-RU" sz="2400" dirty="0" err="1"/>
              <a:t>планів</a:t>
            </a:r>
            <a:r>
              <a:rPr lang="ru-RU" sz="2400" dirty="0"/>
              <a:t> </a:t>
            </a:r>
            <a:r>
              <a:rPr lang="ru-RU" sz="2400" dirty="0" err="1"/>
              <a:t>інших</a:t>
            </a:r>
            <a:r>
              <a:rPr lang="ru-RU" sz="2400" dirty="0"/>
              <a:t> людей.</a:t>
            </a:r>
            <a:br>
              <a:rPr lang="ru-RU" sz="2400" dirty="0"/>
            </a:br>
            <a:br>
              <a:rPr lang="ru-RU" sz="2400" dirty="0"/>
            </a:br>
            <a:r>
              <a:rPr lang="ru-RU" sz="2400" dirty="0">
                <a:highlight>
                  <a:srgbClr val="00FF00"/>
                </a:highlight>
              </a:rPr>
              <a:t>СЛОВНИК</a:t>
            </a:r>
            <a:br>
              <a:rPr lang="ru-RU" sz="2400" dirty="0"/>
            </a:br>
            <a:r>
              <a:rPr lang="ru-RU" sz="2400" dirty="0" err="1"/>
              <a:t>Планування</a:t>
            </a:r>
            <a:r>
              <a:rPr lang="ru-RU" sz="2400" dirty="0"/>
              <a:t> </a:t>
            </a:r>
            <a:r>
              <a:rPr lang="ru-RU" sz="2400" dirty="0" err="1"/>
              <a:t>життя</a:t>
            </a:r>
            <a:r>
              <a:rPr lang="ru-RU" sz="2400" dirty="0"/>
              <a:t> — </a:t>
            </a:r>
            <a:r>
              <a:rPr lang="ru-RU" sz="2400" dirty="0" err="1"/>
              <a:t>створення</a:t>
            </a:r>
            <a:r>
              <a:rPr lang="ru-RU" sz="2400" dirty="0"/>
              <a:t> конкретного плану </a:t>
            </a:r>
            <a:r>
              <a:rPr lang="ru-RU" sz="2400" dirty="0" err="1"/>
              <a:t>життя</a:t>
            </a:r>
            <a:r>
              <a:rPr lang="ru-RU" sz="2400" dirty="0"/>
              <a:t> на три, </a:t>
            </a:r>
            <a:r>
              <a:rPr lang="ru-RU" sz="2400" dirty="0" err="1"/>
              <a:t>п'ять</a:t>
            </a:r>
            <a:r>
              <a:rPr lang="ru-RU" sz="2400" dirty="0"/>
              <a:t>, десять </a:t>
            </a:r>
            <a:r>
              <a:rPr lang="ru-RU" sz="2400" dirty="0" err="1"/>
              <a:t>років</a:t>
            </a:r>
            <a:r>
              <a:rPr lang="ru-RU" sz="2400" dirty="0"/>
              <a:t> і </a:t>
            </a:r>
            <a:r>
              <a:rPr lang="ru-RU" sz="2400" dirty="0" err="1"/>
              <a:t>далі</a:t>
            </a:r>
            <a:r>
              <a:rPr lang="ru-RU" sz="2400" dirty="0"/>
              <a:t>, де </a:t>
            </a:r>
            <a:r>
              <a:rPr lang="ru-RU" sz="2400" dirty="0" err="1"/>
              <a:t>визначаються</a:t>
            </a:r>
            <a:r>
              <a:rPr lang="ru-RU" sz="2400" dirty="0"/>
              <a:t> </a:t>
            </a:r>
            <a:r>
              <a:rPr lang="ru-RU" sz="2400" dirty="0" err="1"/>
              <a:t>цілі</a:t>
            </a:r>
            <a:r>
              <a:rPr lang="ru-RU" sz="2400" dirty="0"/>
              <a:t> </a:t>
            </a:r>
            <a:r>
              <a:rPr lang="ru-RU" sz="2400" dirty="0" err="1"/>
              <a:t>людини</a:t>
            </a:r>
            <a:r>
              <a:rPr lang="ru-RU" sz="2400" dirty="0"/>
              <a:t>.</a:t>
            </a:r>
            <a:br>
              <a:rPr lang="ru-RU" sz="2400" dirty="0"/>
            </a:br>
            <a:endParaRPr lang="uk-UA" sz="2400" dirty="0"/>
          </a:p>
        </p:txBody>
      </p:sp>
      <p:pic>
        <p:nvPicPr>
          <p:cNvPr id="3" name="Рисунок 2">
            <a:extLst>
              <a:ext uri="{FF2B5EF4-FFF2-40B4-BE49-F238E27FC236}">
                <a16:creationId xmlns:a16="http://schemas.microsoft.com/office/drawing/2014/main" id="{5A61D7B1-8916-4F1B-80C5-E26F4E303967}"/>
              </a:ext>
            </a:extLst>
          </p:cNvPr>
          <p:cNvPicPr>
            <a:picLocks noChangeAspect="1"/>
          </p:cNvPicPr>
          <p:nvPr/>
        </p:nvPicPr>
        <p:blipFill>
          <a:blip r:embed="rId2"/>
          <a:stretch>
            <a:fillRect/>
          </a:stretch>
        </p:blipFill>
        <p:spPr>
          <a:xfrm>
            <a:off x="6564489" y="5095875"/>
            <a:ext cx="2590800" cy="1762125"/>
          </a:xfrm>
          <a:prstGeom prst="rect">
            <a:avLst/>
          </a:prstGeom>
        </p:spPr>
      </p:pic>
      <p:pic>
        <p:nvPicPr>
          <p:cNvPr id="4" name="Рисунок 3">
            <a:extLst>
              <a:ext uri="{FF2B5EF4-FFF2-40B4-BE49-F238E27FC236}">
                <a16:creationId xmlns:a16="http://schemas.microsoft.com/office/drawing/2014/main" id="{0CCF3A3F-3550-49D9-859D-EDB2A51A9587}"/>
              </a:ext>
            </a:extLst>
          </p:cNvPr>
          <p:cNvPicPr>
            <a:picLocks noChangeAspect="1"/>
          </p:cNvPicPr>
          <p:nvPr/>
        </p:nvPicPr>
        <p:blipFill>
          <a:blip r:embed="rId3"/>
          <a:stretch>
            <a:fillRect/>
          </a:stretch>
        </p:blipFill>
        <p:spPr>
          <a:xfrm>
            <a:off x="0" y="5010150"/>
            <a:ext cx="2466975" cy="1847850"/>
          </a:xfrm>
          <a:prstGeom prst="rect">
            <a:avLst/>
          </a:prstGeom>
        </p:spPr>
      </p:pic>
    </p:spTree>
    <p:extLst>
      <p:ext uri="{BB962C8B-B14F-4D97-AF65-F5344CB8AC3E}">
        <p14:creationId xmlns:p14="http://schemas.microsoft.com/office/powerpoint/2010/main" val="1236409034"/>
      </p:ext>
    </p:extLst>
  </p:cSld>
  <p:clrMapOvr>
    <a:masterClrMapping/>
  </p:clrMapOvr>
  <p:transition spd="slow">
    <p:cover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124930-1684-4305-A094-1BCD6B764954}"/>
              </a:ext>
            </a:extLst>
          </p:cNvPr>
          <p:cNvSpPr>
            <a:spLocks noGrp="1"/>
          </p:cNvSpPr>
          <p:nvPr>
            <p:ph type="title"/>
          </p:nvPr>
        </p:nvSpPr>
        <p:spPr>
          <a:xfrm>
            <a:off x="1435608" y="274320"/>
            <a:ext cx="7498080" cy="6395040"/>
          </a:xfrm>
        </p:spPr>
        <p:txBody>
          <a:bodyPr>
            <a:normAutofit/>
          </a:bodyPr>
          <a:lstStyle/>
          <a:p>
            <a:r>
              <a:rPr lang="uk-UA" sz="2800" dirty="0">
                <a:highlight>
                  <a:srgbClr val="00FF00"/>
                </a:highlight>
              </a:rPr>
              <a:t>ЦІКАВІ ФАКТИ</a:t>
            </a:r>
            <a:br>
              <a:rPr lang="uk-UA" sz="2800" dirty="0"/>
            </a:br>
            <a:r>
              <a:rPr lang="uk-UA" sz="2800" dirty="0"/>
              <a:t>Дослідники вважають, що першою відомою людиною, яка почала планувати своє життя, був американський мислитель </a:t>
            </a:r>
            <a:r>
              <a:rPr lang="en-US" sz="2800" dirty="0"/>
              <a:t>XVIII </a:t>
            </a:r>
            <a:r>
              <a:rPr lang="uk-UA" sz="2800" dirty="0"/>
              <a:t>ст. Бенджамін Франклін. Запропоновану ним систему планування життя зараз називають «пірамідою Франкліна». Метою, якої прагнув досягти цією системою її автор, стало опанування таких якостей: стриманість, порядок, рішучість, ощадливість, поміркованість, щирість, чистота, працьовитість, справедливість, спокій, скромність.</a:t>
            </a:r>
            <a:br>
              <a:rPr lang="uk-UA" sz="2800" dirty="0"/>
            </a:br>
            <a:endParaRPr lang="uk-UA" sz="2800" dirty="0"/>
          </a:p>
        </p:txBody>
      </p:sp>
      <p:pic>
        <p:nvPicPr>
          <p:cNvPr id="3" name="Рисунок 2">
            <a:extLst>
              <a:ext uri="{FF2B5EF4-FFF2-40B4-BE49-F238E27FC236}">
                <a16:creationId xmlns:a16="http://schemas.microsoft.com/office/drawing/2014/main" id="{928C45F0-6905-48EB-BEB9-E21828DC463D}"/>
              </a:ext>
            </a:extLst>
          </p:cNvPr>
          <p:cNvPicPr>
            <a:picLocks noChangeAspect="1"/>
          </p:cNvPicPr>
          <p:nvPr/>
        </p:nvPicPr>
        <p:blipFill>
          <a:blip r:embed="rId2"/>
          <a:stretch>
            <a:fillRect/>
          </a:stretch>
        </p:blipFill>
        <p:spPr>
          <a:xfrm>
            <a:off x="0" y="0"/>
            <a:ext cx="1457070" cy="2060627"/>
          </a:xfrm>
          <a:prstGeom prst="rect">
            <a:avLst/>
          </a:prstGeom>
        </p:spPr>
      </p:pic>
    </p:spTree>
    <p:extLst>
      <p:ext uri="{BB962C8B-B14F-4D97-AF65-F5344CB8AC3E}">
        <p14:creationId xmlns:p14="http://schemas.microsoft.com/office/powerpoint/2010/main" val="408150662"/>
      </p:ext>
    </p:extLst>
  </p:cSld>
  <p:clrMapOvr>
    <a:masterClrMapping/>
  </p:clrMapOvr>
  <p:transition spd="slow">
    <p:cover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57FC7D-4C3E-4C67-9544-FBAEC55F47A6}"/>
              </a:ext>
            </a:extLst>
          </p:cNvPr>
          <p:cNvSpPr>
            <a:spLocks noGrp="1"/>
          </p:cNvSpPr>
          <p:nvPr>
            <p:ph type="title"/>
          </p:nvPr>
        </p:nvSpPr>
        <p:spPr>
          <a:xfrm>
            <a:off x="1043608" y="274319"/>
            <a:ext cx="7890080" cy="4391001"/>
          </a:xfrm>
        </p:spPr>
        <p:txBody>
          <a:bodyPr>
            <a:normAutofit fontScale="90000"/>
          </a:bodyPr>
          <a:lstStyle/>
          <a:p>
            <a:r>
              <a:rPr lang="uk-UA" sz="2800" dirty="0">
                <a:highlight>
                  <a:srgbClr val="00FF00"/>
                </a:highlight>
              </a:rPr>
              <a:t>ЦІКАВІ ФАКТИ</a:t>
            </a:r>
            <a:br>
              <a:rPr lang="uk-UA" sz="2800" dirty="0"/>
            </a:br>
            <a:r>
              <a:rPr lang="uk-UA" sz="2800" dirty="0"/>
              <a:t>Планування часу</a:t>
            </a:r>
            <a:br>
              <a:rPr lang="uk-UA" sz="2800" dirty="0"/>
            </a:br>
            <a:r>
              <a:rPr lang="uk-UA" sz="2800" dirty="0"/>
              <a:t>Важко одразу почати планувати своє життя на тривалі періоди. Розпочати можна з малого — щоденних навичок управління часом. Спробуйте стежити за тим, як довго ви виконуєте ті чи інші щоденні справи — це дає відчуття часу, розуміння, на що він витрачається.</a:t>
            </a:r>
            <a:br>
              <a:rPr lang="uk-UA" sz="2800" dirty="0"/>
            </a:br>
            <a:br>
              <a:rPr lang="uk-UA" sz="2800" dirty="0"/>
            </a:br>
            <a:r>
              <a:rPr lang="ru-RU" sz="2800" dirty="0" err="1"/>
              <a:t>Уміння</a:t>
            </a:r>
            <a:r>
              <a:rPr lang="ru-RU" sz="2800" dirty="0"/>
              <a:t> </a:t>
            </a:r>
            <a:r>
              <a:rPr lang="ru-RU" sz="2800" dirty="0" err="1"/>
              <a:t>планувати</a:t>
            </a:r>
            <a:r>
              <a:rPr lang="ru-RU" sz="2800" dirty="0"/>
              <a:t> </a:t>
            </a:r>
            <a:r>
              <a:rPr lang="ru-RU" sz="2800" dirty="0" err="1"/>
              <a:t>свої</a:t>
            </a:r>
            <a:r>
              <a:rPr lang="ru-RU" sz="2800" dirty="0"/>
              <a:t> </a:t>
            </a:r>
            <a:r>
              <a:rPr lang="ru-RU" sz="2800" dirty="0" err="1"/>
              <a:t>справи</a:t>
            </a:r>
            <a:r>
              <a:rPr lang="ru-RU" sz="2800" dirty="0"/>
              <a:t> </a:t>
            </a:r>
            <a:r>
              <a:rPr lang="ru-RU" sz="2800" dirty="0" err="1"/>
              <a:t>дозволяє</a:t>
            </a:r>
            <a:r>
              <a:rPr lang="ru-RU" sz="2800" dirty="0"/>
              <a:t> </a:t>
            </a:r>
            <a:r>
              <a:rPr lang="ru-RU" sz="2800" dirty="0" err="1"/>
              <a:t>ефективно</a:t>
            </a:r>
            <a:r>
              <a:rPr lang="ru-RU" sz="2800" dirty="0"/>
              <a:t> </a:t>
            </a:r>
            <a:r>
              <a:rPr lang="ru-RU" sz="2800" dirty="0" err="1"/>
              <a:t>розподіляти</a:t>
            </a:r>
            <a:r>
              <a:rPr lang="ru-RU" sz="2800" dirty="0"/>
              <a:t> та </a:t>
            </a:r>
            <a:r>
              <a:rPr lang="ru-RU" sz="2800" dirty="0" err="1"/>
              <a:t>використовувати</a:t>
            </a:r>
            <a:r>
              <a:rPr lang="ru-RU" sz="2800" dirty="0"/>
              <a:t> час і в </a:t>
            </a:r>
            <a:r>
              <a:rPr lang="ru-RU" sz="2800" dirty="0" err="1"/>
              <a:t>результаті</a:t>
            </a:r>
            <a:r>
              <a:rPr lang="ru-RU" sz="2800" dirty="0"/>
              <a:t> </a:t>
            </a:r>
            <a:r>
              <a:rPr lang="ru-RU" sz="2800" dirty="0" err="1"/>
              <a:t>встигати</a:t>
            </a:r>
            <a:r>
              <a:rPr lang="ru-RU" sz="2800" dirty="0"/>
              <a:t> </a:t>
            </a:r>
            <a:r>
              <a:rPr lang="ru-RU" sz="2800" dirty="0" err="1"/>
              <a:t>більше</a:t>
            </a:r>
            <a:br>
              <a:rPr lang="uk-UA" sz="2800" dirty="0"/>
            </a:br>
            <a:endParaRPr lang="uk-UA" sz="2800" dirty="0"/>
          </a:p>
        </p:txBody>
      </p:sp>
      <p:pic>
        <p:nvPicPr>
          <p:cNvPr id="3" name="Рисунок 2">
            <a:extLst>
              <a:ext uri="{FF2B5EF4-FFF2-40B4-BE49-F238E27FC236}">
                <a16:creationId xmlns:a16="http://schemas.microsoft.com/office/drawing/2014/main" id="{5F9739B4-3F3A-41D4-9C95-293D2BC98BAE}"/>
              </a:ext>
            </a:extLst>
          </p:cNvPr>
          <p:cNvPicPr>
            <a:picLocks noChangeAspect="1"/>
          </p:cNvPicPr>
          <p:nvPr/>
        </p:nvPicPr>
        <p:blipFill>
          <a:blip r:embed="rId2"/>
          <a:stretch>
            <a:fillRect/>
          </a:stretch>
        </p:blipFill>
        <p:spPr>
          <a:xfrm>
            <a:off x="0" y="4665321"/>
            <a:ext cx="3301477" cy="2192679"/>
          </a:xfrm>
          <a:prstGeom prst="rect">
            <a:avLst/>
          </a:prstGeom>
        </p:spPr>
      </p:pic>
    </p:spTree>
    <p:extLst>
      <p:ext uri="{BB962C8B-B14F-4D97-AF65-F5344CB8AC3E}">
        <p14:creationId xmlns:p14="http://schemas.microsoft.com/office/powerpoint/2010/main" val="2055736575"/>
      </p:ext>
    </p:extLst>
  </p:cSld>
  <p:clrMapOvr>
    <a:masterClrMapping/>
  </p:clrMapOvr>
  <p:transition spd="slow">
    <p:cover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DB4C97-DAB9-4BE0-9184-3C1B0BB28576}"/>
              </a:ext>
            </a:extLst>
          </p:cNvPr>
          <p:cNvSpPr>
            <a:spLocks noGrp="1"/>
          </p:cNvSpPr>
          <p:nvPr>
            <p:ph type="title"/>
          </p:nvPr>
        </p:nvSpPr>
        <p:spPr>
          <a:xfrm>
            <a:off x="1187624" y="274320"/>
            <a:ext cx="7746064" cy="3226688"/>
          </a:xfrm>
        </p:spPr>
        <p:txBody>
          <a:bodyPr>
            <a:normAutofit fontScale="90000"/>
          </a:bodyPr>
          <a:lstStyle/>
          <a:p>
            <a:r>
              <a:rPr lang="ru-RU" sz="2800" dirty="0">
                <a:highlight>
                  <a:srgbClr val="00FF00"/>
                </a:highlight>
              </a:rPr>
              <a:t>ВАРТО ЗАМИСЛИТИСЯ</a:t>
            </a:r>
            <a:br>
              <a:rPr lang="ru-RU" sz="2800" dirty="0"/>
            </a:br>
            <a:r>
              <a:rPr lang="ru-RU" sz="2800" dirty="0"/>
              <a:t>Я </a:t>
            </a:r>
            <a:r>
              <a:rPr lang="ru-RU" sz="2800" dirty="0" err="1"/>
              <a:t>завжди</a:t>
            </a:r>
            <a:r>
              <a:rPr lang="ru-RU" sz="2800" dirty="0"/>
              <a:t> робила те, до </a:t>
            </a:r>
            <a:r>
              <a:rPr lang="ru-RU" sz="2800" dirty="0" err="1"/>
              <a:t>чого</a:t>
            </a:r>
            <a:r>
              <a:rPr lang="ru-RU" sz="2800" dirty="0"/>
              <a:t> </a:t>
            </a:r>
            <a:r>
              <a:rPr lang="ru-RU" sz="2800" dirty="0" err="1"/>
              <a:t>була</a:t>
            </a:r>
            <a:r>
              <a:rPr lang="ru-RU" sz="2800" dirty="0"/>
              <a:t> </a:t>
            </a:r>
            <a:r>
              <a:rPr lang="ru-RU" sz="2800" dirty="0" err="1"/>
              <a:t>трохи</a:t>
            </a:r>
            <a:r>
              <a:rPr lang="ru-RU" sz="2800" dirty="0"/>
              <a:t> не готова. </a:t>
            </a:r>
            <a:r>
              <a:rPr lang="ru-RU" sz="2800" dirty="0" err="1"/>
              <a:t>Це</a:t>
            </a:r>
            <a:r>
              <a:rPr lang="ru-RU" sz="2800" dirty="0"/>
              <a:t> шанс </a:t>
            </a:r>
            <a:r>
              <a:rPr lang="ru-RU" sz="2800" dirty="0" err="1"/>
              <a:t>вирости</a:t>
            </a:r>
            <a:r>
              <a:rPr lang="ru-RU" sz="2800" dirty="0"/>
              <a:t> в </a:t>
            </a:r>
            <a:r>
              <a:rPr lang="ru-RU" sz="2800" dirty="0" err="1"/>
              <a:t>професійному</a:t>
            </a:r>
            <a:r>
              <a:rPr lang="ru-RU" sz="2800" dirty="0"/>
              <a:t> </a:t>
            </a:r>
            <a:r>
              <a:rPr lang="ru-RU" sz="2800" dirty="0" err="1"/>
              <a:t>сенсі</a:t>
            </a:r>
            <a:r>
              <a:rPr lang="ru-RU" sz="2800" dirty="0"/>
              <a:t>. </a:t>
            </a:r>
            <a:r>
              <a:rPr lang="ru-RU" sz="2800" dirty="0" err="1"/>
              <a:t>Ти</a:t>
            </a:r>
            <a:r>
              <a:rPr lang="ru-RU" sz="2800" dirty="0"/>
              <a:t> </a:t>
            </a:r>
            <a:r>
              <a:rPr lang="ru-RU" sz="2800" dirty="0" err="1"/>
              <a:t>думаєш</a:t>
            </a:r>
            <a:r>
              <a:rPr lang="ru-RU" sz="2800" dirty="0"/>
              <a:t>: «Вау, я не </a:t>
            </a:r>
            <a:r>
              <a:rPr lang="ru-RU" sz="2800" dirty="0" err="1"/>
              <a:t>впевнена</a:t>
            </a:r>
            <a:r>
              <a:rPr lang="ru-RU" sz="2800" dirty="0"/>
              <a:t>, </a:t>
            </a:r>
            <a:r>
              <a:rPr lang="ru-RU" sz="2800" dirty="0" err="1"/>
              <a:t>що</a:t>
            </a:r>
            <a:r>
              <a:rPr lang="ru-RU" sz="2800" dirty="0"/>
              <a:t> </a:t>
            </a:r>
            <a:r>
              <a:rPr lang="ru-RU" sz="2800" dirty="0" err="1"/>
              <a:t>зможу</a:t>
            </a:r>
            <a:r>
              <a:rPr lang="ru-RU" sz="2800" dirty="0"/>
              <a:t> </a:t>
            </a:r>
            <a:r>
              <a:rPr lang="ru-RU" sz="2800" dirty="0" err="1"/>
              <a:t>це</a:t>
            </a:r>
            <a:r>
              <a:rPr lang="ru-RU" sz="2800" dirty="0"/>
              <a:t> </a:t>
            </a:r>
            <a:r>
              <a:rPr lang="ru-RU" sz="2800" dirty="0" err="1"/>
              <a:t>зробити</a:t>
            </a:r>
            <a:r>
              <a:rPr lang="ru-RU" sz="2800" dirty="0"/>
              <a:t>, — а </a:t>
            </a:r>
            <a:r>
              <a:rPr lang="ru-RU" sz="2800" dirty="0" err="1"/>
              <a:t>потім</a:t>
            </a:r>
            <a:r>
              <a:rPr lang="ru-RU" sz="2800" dirty="0"/>
              <a:t> </a:t>
            </a:r>
            <a:r>
              <a:rPr lang="ru-RU" sz="2800" dirty="0" err="1"/>
              <a:t>береш</a:t>
            </a:r>
            <a:r>
              <a:rPr lang="ru-RU" sz="2800" dirty="0"/>
              <a:t> і </a:t>
            </a:r>
            <a:r>
              <a:rPr lang="ru-RU" sz="2800" dirty="0" err="1"/>
              <a:t>робиш</a:t>
            </a:r>
            <a:r>
              <a:rPr lang="ru-RU" sz="2800" dirty="0"/>
              <a:t>, </a:t>
            </a:r>
            <a:r>
              <a:rPr lang="ru-RU" sz="2800" dirty="0" err="1"/>
              <a:t>просуваючись</a:t>
            </a:r>
            <a:r>
              <a:rPr lang="ru-RU" sz="2800" dirty="0"/>
              <a:t> на крок </a:t>
            </a:r>
            <a:r>
              <a:rPr lang="ru-RU" sz="2800" dirty="0" err="1"/>
              <a:t>уперед</a:t>
            </a:r>
            <a:r>
              <a:rPr lang="ru-RU" sz="2800" dirty="0"/>
              <a:t>».</a:t>
            </a:r>
            <a:br>
              <a:rPr lang="ru-RU" sz="2800" dirty="0"/>
            </a:br>
            <a:r>
              <a:rPr lang="ru-RU" sz="2800" dirty="0" err="1"/>
              <a:t>Массі</a:t>
            </a:r>
            <a:r>
              <a:rPr lang="ru-RU" sz="2800" dirty="0"/>
              <a:t> </a:t>
            </a:r>
            <a:r>
              <a:rPr lang="ru-RU" sz="2800" dirty="0" err="1"/>
              <a:t>Маєр</a:t>
            </a:r>
            <a:r>
              <a:rPr lang="ru-RU" sz="2800" dirty="0"/>
              <a:t>, </a:t>
            </a:r>
            <a:r>
              <a:rPr lang="ru-RU" sz="2800" dirty="0" err="1"/>
              <a:t>генеральна</a:t>
            </a:r>
            <a:r>
              <a:rPr lang="ru-RU" sz="2800" dirty="0"/>
              <a:t> директорка «Yahoo»</a:t>
            </a:r>
            <a:br>
              <a:rPr lang="ru-RU" sz="2800" dirty="0"/>
            </a:br>
            <a:endParaRPr lang="uk-UA" sz="2800" dirty="0"/>
          </a:p>
        </p:txBody>
      </p:sp>
      <p:pic>
        <p:nvPicPr>
          <p:cNvPr id="3" name="Рисунок 2">
            <a:extLst>
              <a:ext uri="{FF2B5EF4-FFF2-40B4-BE49-F238E27FC236}">
                <a16:creationId xmlns:a16="http://schemas.microsoft.com/office/drawing/2014/main" id="{3758283E-F4F5-43F9-89F1-B6F97AB97477}"/>
              </a:ext>
            </a:extLst>
          </p:cNvPr>
          <p:cNvPicPr>
            <a:picLocks noChangeAspect="1"/>
          </p:cNvPicPr>
          <p:nvPr/>
        </p:nvPicPr>
        <p:blipFill>
          <a:blip r:embed="rId2"/>
          <a:stretch>
            <a:fillRect/>
          </a:stretch>
        </p:blipFill>
        <p:spPr>
          <a:xfrm>
            <a:off x="6884813" y="3068960"/>
            <a:ext cx="2143125" cy="2143125"/>
          </a:xfrm>
          <a:prstGeom prst="rect">
            <a:avLst/>
          </a:prstGeom>
        </p:spPr>
      </p:pic>
    </p:spTree>
    <p:extLst>
      <p:ext uri="{BB962C8B-B14F-4D97-AF65-F5344CB8AC3E}">
        <p14:creationId xmlns:p14="http://schemas.microsoft.com/office/powerpoint/2010/main" val="2957247139"/>
      </p:ext>
    </p:extLst>
  </p:cSld>
  <p:clrMapOvr>
    <a:masterClrMapping/>
  </p:clrMapOvr>
  <p:transition spd="slow">
    <p:cover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2656"/>
            <a:ext cx="8244408" cy="1143000"/>
          </a:xfrm>
        </p:spPr>
        <p:txBody>
          <a:bodyPr>
            <a:noAutofit/>
          </a:bodyPr>
          <a:lstStyle/>
          <a:p>
            <a:r>
              <a:rPr lang="ru-RU" sz="2000" b="1" u="sng" dirty="0">
                <a:highlight>
                  <a:srgbClr val="00FF00"/>
                </a:highlight>
              </a:rPr>
              <a:t>СЛОВНИК</a:t>
            </a:r>
            <a:br>
              <a:rPr lang="ru-RU" sz="2000" b="1" u="sng" dirty="0"/>
            </a:br>
            <a:r>
              <a:rPr lang="ru-RU" sz="2000" b="1" u="sng" dirty="0" err="1">
                <a:solidFill>
                  <a:srgbClr val="FF0000"/>
                </a:solidFill>
              </a:rPr>
              <a:t>Особистісний</a:t>
            </a:r>
            <a:r>
              <a:rPr lang="ru-RU" sz="2000" b="1" u="sng" dirty="0">
                <a:solidFill>
                  <a:srgbClr val="FF0000"/>
                </a:solidFill>
              </a:rPr>
              <a:t> </a:t>
            </a:r>
            <a:r>
              <a:rPr lang="ru-RU" sz="2000" b="1" u="sng" dirty="0" err="1">
                <a:solidFill>
                  <a:srgbClr val="FF0000"/>
                </a:solidFill>
              </a:rPr>
              <a:t>розвиток</a:t>
            </a:r>
            <a:r>
              <a:rPr lang="ru-RU" sz="2000" b="1" u="sng" dirty="0">
                <a:solidFill>
                  <a:srgbClr val="FF0000"/>
                </a:solidFill>
              </a:rPr>
              <a:t> </a:t>
            </a:r>
            <a:r>
              <a:rPr lang="ru-RU" sz="2000" b="1" u="sng" dirty="0" err="1">
                <a:solidFill>
                  <a:srgbClr val="FF0000"/>
                </a:solidFill>
              </a:rPr>
              <a:t>людини</a:t>
            </a:r>
            <a:r>
              <a:rPr lang="ru-RU" sz="2000" b="1" u="sng" dirty="0">
                <a:solidFill>
                  <a:srgbClr val="FF0000"/>
                </a:solidFill>
              </a:rPr>
              <a:t> </a:t>
            </a:r>
            <a:r>
              <a:rPr lang="ru-RU" sz="2000" b="1" u="sng" dirty="0"/>
              <a:t>— </a:t>
            </a:r>
            <a:r>
              <a:rPr lang="ru-RU" sz="2000" b="1" u="sng" dirty="0" err="1"/>
              <a:t>процес</a:t>
            </a:r>
            <a:r>
              <a:rPr lang="ru-RU" sz="2000" b="1" u="sng" dirty="0"/>
              <a:t> </a:t>
            </a:r>
            <a:r>
              <a:rPr lang="ru-RU" sz="2000" b="1" u="sng" dirty="0" err="1"/>
              <a:t>позитивних</a:t>
            </a:r>
            <a:r>
              <a:rPr lang="ru-RU" sz="2000" b="1" u="sng" dirty="0"/>
              <a:t> </a:t>
            </a:r>
            <a:r>
              <a:rPr lang="ru-RU" sz="2000" b="1" u="sng" dirty="0" err="1"/>
              <a:t>змін</a:t>
            </a:r>
            <a:r>
              <a:rPr lang="ru-RU" sz="2000" b="1" u="sng" dirty="0"/>
              <a:t> </a:t>
            </a:r>
            <a:r>
              <a:rPr lang="ru-RU" sz="2000" b="1" u="sng" dirty="0" err="1"/>
              <a:t>під</a:t>
            </a:r>
            <a:r>
              <a:rPr lang="ru-RU" sz="2000" b="1" u="sng" dirty="0"/>
              <a:t> </a:t>
            </a:r>
            <a:r>
              <a:rPr lang="ru-RU" sz="2000" b="1" u="sng" dirty="0" err="1"/>
              <a:t>впливом</a:t>
            </a:r>
            <a:r>
              <a:rPr lang="ru-RU" sz="2000" b="1" u="sng" dirty="0"/>
              <a:t> </a:t>
            </a:r>
            <a:r>
              <a:rPr lang="ru-RU" sz="2000" b="1" u="sng" dirty="0" err="1"/>
              <a:t>дії</a:t>
            </a:r>
            <a:r>
              <a:rPr lang="ru-RU" sz="2000" b="1" u="sng" dirty="0"/>
              <a:t> </a:t>
            </a:r>
            <a:r>
              <a:rPr lang="ru-RU" sz="2000" b="1" u="sng" dirty="0" err="1"/>
              <a:t>зовнішніх</a:t>
            </a:r>
            <a:r>
              <a:rPr lang="ru-RU" sz="2000" b="1" u="sng" dirty="0"/>
              <a:t> і </a:t>
            </a:r>
            <a:r>
              <a:rPr lang="ru-RU" sz="2000" b="1" u="sng" dirty="0" err="1"/>
              <a:t>внутрішніх</a:t>
            </a:r>
            <a:r>
              <a:rPr lang="ru-RU" sz="2000" b="1" u="sng" dirty="0"/>
              <a:t> </a:t>
            </a:r>
            <a:r>
              <a:rPr lang="ru-RU" sz="2000" b="1" u="sng" dirty="0" err="1"/>
              <a:t>чинників</a:t>
            </a:r>
            <a:r>
              <a:rPr lang="ru-RU" sz="2000" b="1" u="sng" dirty="0"/>
              <a:t>, </a:t>
            </a:r>
            <a:r>
              <a:rPr lang="ru-RU" sz="2000" b="1" u="sng" dirty="0" err="1"/>
              <a:t>завдяки</a:t>
            </a:r>
            <a:r>
              <a:rPr lang="ru-RU" sz="2000" b="1" u="sng" dirty="0"/>
              <a:t> </a:t>
            </a:r>
            <a:r>
              <a:rPr lang="ru-RU" sz="2000" b="1" u="sng" dirty="0" err="1"/>
              <a:t>якому</a:t>
            </a:r>
            <a:r>
              <a:rPr lang="ru-RU" sz="2000" b="1" u="sng" dirty="0"/>
              <a:t> </a:t>
            </a:r>
            <a:r>
              <a:rPr lang="ru-RU" sz="2000" b="1" u="sng" dirty="0" err="1"/>
              <a:t>людина</a:t>
            </a:r>
            <a:r>
              <a:rPr lang="ru-RU" sz="2000" b="1" u="sng" dirty="0"/>
              <a:t> </a:t>
            </a:r>
            <a:r>
              <a:rPr lang="ru-RU" sz="2000" b="1" u="sng" dirty="0" err="1"/>
              <a:t>стає</a:t>
            </a:r>
            <a:r>
              <a:rPr lang="ru-RU" sz="2000" b="1" u="sng" dirty="0"/>
              <a:t> </a:t>
            </a:r>
            <a:r>
              <a:rPr lang="ru-RU" sz="2000" b="1" u="sng" dirty="0" err="1"/>
              <a:t>щасливою</a:t>
            </a:r>
            <a:r>
              <a:rPr lang="ru-RU" sz="2000" b="1" u="sng" dirty="0"/>
              <a:t>, </a:t>
            </a:r>
            <a:r>
              <a:rPr lang="ru-RU" sz="2000" b="1" u="sng" dirty="0" err="1"/>
              <a:t>успішною</a:t>
            </a:r>
            <a:r>
              <a:rPr lang="ru-RU" sz="2000" b="1" u="sng" dirty="0"/>
              <a:t> і </a:t>
            </a:r>
            <a:r>
              <a:rPr lang="ru-RU" sz="2000" b="1" u="sng" dirty="0" err="1"/>
              <a:t>самодостатньою</a:t>
            </a:r>
            <a:r>
              <a:rPr lang="ru-RU" sz="2000" b="1" u="sng" dirty="0"/>
              <a:t> </a:t>
            </a:r>
            <a:r>
              <a:rPr lang="ru-RU" sz="2000" b="1" u="sng" dirty="0" err="1"/>
              <a:t>частиною</a:t>
            </a:r>
            <a:r>
              <a:rPr lang="ru-RU" sz="2000" b="1" u="sng" dirty="0"/>
              <a:t> </a:t>
            </a:r>
            <a:r>
              <a:rPr lang="ru-RU" sz="2000" b="1" u="sng" dirty="0" err="1"/>
              <a:t>певної</a:t>
            </a:r>
            <a:r>
              <a:rPr lang="ru-RU" sz="2000" b="1" u="sng" dirty="0"/>
              <a:t> </a:t>
            </a:r>
            <a:r>
              <a:rPr lang="ru-RU" sz="2000" b="1" u="sng" dirty="0" err="1"/>
              <a:t>суспільної</a:t>
            </a:r>
            <a:r>
              <a:rPr lang="ru-RU" sz="2000" b="1" u="sng" dirty="0"/>
              <a:t> </a:t>
            </a:r>
            <a:r>
              <a:rPr lang="ru-RU" sz="2000" b="1" u="sng" dirty="0" err="1"/>
              <a:t>спільноти</a:t>
            </a:r>
            <a:r>
              <a:rPr lang="ru-RU" sz="2000" b="1" u="sng" dirty="0"/>
              <a:t>.</a:t>
            </a:r>
            <a:br>
              <a:rPr lang="ru-RU" sz="2000" b="1" u="sng" dirty="0"/>
            </a:br>
            <a:endParaRPr lang="ru-RU" sz="2000" b="1" u="sng" dirty="0"/>
          </a:p>
        </p:txBody>
      </p:sp>
      <p:sp>
        <p:nvSpPr>
          <p:cNvPr id="3" name="Содержимое 2"/>
          <p:cNvSpPr>
            <a:spLocks noGrp="1"/>
          </p:cNvSpPr>
          <p:nvPr>
            <p:ph idx="1"/>
          </p:nvPr>
        </p:nvSpPr>
        <p:spPr>
          <a:xfrm>
            <a:off x="1043608" y="1700808"/>
            <a:ext cx="7890080" cy="5157192"/>
          </a:xfrm>
        </p:spPr>
        <p:txBody>
          <a:bodyPr>
            <a:normAutofit/>
          </a:bodyPr>
          <a:lstStyle/>
          <a:p>
            <a:pPr marL="82296" indent="0">
              <a:buNone/>
            </a:pPr>
            <a:r>
              <a:rPr lang="ru-RU" dirty="0" err="1"/>
              <a:t>Особистісний</a:t>
            </a:r>
            <a:r>
              <a:rPr lang="ru-RU" dirty="0"/>
              <a:t> </a:t>
            </a:r>
            <a:r>
              <a:rPr lang="ru-RU" dirty="0" err="1"/>
              <a:t>розвиток</a:t>
            </a:r>
            <a:r>
              <a:rPr lang="ru-RU" dirty="0"/>
              <a:t> </a:t>
            </a:r>
            <a:r>
              <a:rPr lang="ru-RU" dirty="0" err="1"/>
              <a:t>відбувається</a:t>
            </a:r>
            <a:r>
              <a:rPr lang="ru-RU" dirty="0"/>
              <a:t> на </a:t>
            </a:r>
            <a:r>
              <a:rPr lang="ru-RU" dirty="0" err="1"/>
              <a:t>всіх</a:t>
            </a:r>
            <a:r>
              <a:rPr lang="ru-RU" dirty="0"/>
              <a:t> </a:t>
            </a:r>
            <a:r>
              <a:rPr lang="ru-RU" dirty="0" err="1"/>
              <a:t>етапах</a:t>
            </a:r>
            <a:r>
              <a:rPr lang="ru-RU" dirty="0"/>
              <a:t> </a:t>
            </a:r>
            <a:r>
              <a:rPr lang="ru-RU" dirty="0" err="1"/>
              <a:t>життя</a:t>
            </a:r>
            <a:r>
              <a:rPr lang="ru-RU" dirty="0"/>
              <a:t> </a:t>
            </a:r>
            <a:r>
              <a:rPr lang="ru-RU" dirty="0" err="1"/>
              <a:t>людини</a:t>
            </a:r>
            <a:r>
              <a:rPr lang="ru-RU" dirty="0"/>
              <a:t> </a:t>
            </a:r>
            <a:r>
              <a:rPr lang="ru-RU" dirty="0" err="1"/>
              <a:t>відповідно</a:t>
            </a:r>
            <a:r>
              <a:rPr lang="ru-RU" dirty="0"/>
              <a:t> до </a:t>
            </a:r>
            <a:r>
              <a:rPr lang="ru-RU" dirty="0" err="1"/>
              <a:t>їхніх</a:t>
            </a:r>
            <a:r>
              <a:rPr lang="ru-RU" dirty="0"/>
              <a:t> </a:t>
            </a:r>
            <a:r>
              <a:rPr lang="ru-RU" dirty="0" err="1"/>
              <a:t>особливостей</a:t>
            </a:r>
            <a:r>
              <a:rPr lang="ru-RU" dirty="0"/>
              <a:t> — </a:t>
            </a:r>
            <a:r>
              <a:rPr lang="ru-RU" dirty="0" err="1"/>
              <a:t>немовля</a:t>
            </a:r>
            <a:r>
              <a:rPr lang="ru-RU" dirty="0"/>
              <a:t>, </a:t>
            </a:r>
            <a:r>
              <a:rPr lang="ru-RU" dirty="0" err="1"/>
              <a:t>дитина</a:t>
            </a:r>
            <a:r>
              <a:rPr lang="ru-RU" dirty="0"/>
              <a:t>, </a:t>
            </a:r>
            <a:r>
              <a:rPr lang="ru-RU" dirty="0" err="1"/>
              <a:t>підліток</a:t>
            </a:r>
            <a:r>
              <a:rPr lang="ru-RU" dirty="0"/>
              <a:t>, юнак, </a:t>
            </a:r>
            <a:r>
              <a:rPr lang="ru-RU" dirty="0" err="1"/>
              <a:t>дорослий</a:t>
            </a:r>
            <a:r>
              <a:rPr lang="ru-RU" dirty="0"/>
              <a:t>. </a:t>
            </a:r>
            <a:r>
              <a:rPr lang="ru-RU" dirty="0" err="1"/>
              <a:t>Важливо</a:t>
            </a:r>
            <a:r>
              <a:rPr lang="ru-RU" dirty="0"/>
              <a:t>, </a:t>
            </a:r>
            <a:r>
              <a:rPr lang="ru-RU" dirty="0" err="1"/>
              <a:t>щоб</a:t>
            </a:r>
            <a:r>
              <a:rPr lang="ru-RU" dirty="0"/>
              <a:t> </a:t>
            </a:r>
            <a:r>
              <a:rPr lang="ru-RU" dirty="0" err="1"/>
              <a:t>розвиток</a:t>
            </a:r>
            <a:r>
              <a:rPr lang="ru-RU" dirty="0"/>
              <a:t> </a:t>
            </a:r>
            <a:r>
              <a:rPr lang="ru-RU" dirty="0" err="1"/>
              <a:t>відбувався</a:t>
            </a:r>
            <a:r>
              <a:rPr lang="ru-RU" dirty="0"/>
              <a:t> </a:t>
            </a:r>
            <a:r>
              <a:rPr lang="ru-RU" dirty="0">
                <a:solidFill>
                  <a:srgbClr val="FF0000"/>
                </a:solidFill>
              </a:rPr>
              <a:t>з </a:t>
            </a:r>
            <a:r>
              <a:rPr lang="ru-RU" dirty="0" err="1">
                <a:solidFill>
                  <a:srgbClr val="FF0000"/>
                </a:solidFill>
              </a:rPr>
              <a:t>урахуванням</a:t>
            </a:r>
            <a:r>
              <a:rPr lang="ru-RU" dirty="0">
                <a:solidFill>
                  <a:srgbClr val="FF0000"/>
                </a:solidFill>
              </a:rPr>
              <a:t> </a:t>
            </a:r>
            <a:r>
              <a:rPr lang="ru-RU" dirty="0" err="1">
                <a:solidFill>
                  <a:srgbClr val="FF0000"/>
                </a:solidFill>
              </a:rPr>
              <a:t>природних</a:t>
            </a:r>
            <a:r>
              <a:rPr lang="ru-RU" dirty="0">
                <a:solidFill>
                  <a:srgbClr val="FF0000"/>
                </a:solidFill>
              </a:rPr>
              <a:t> </a:t>
            </a:r>
            <a:r>
              <a:rPr lang="ru-RU" dirty="0" err="1">
                <a:solidFill>
                  <a:srgbClr val="FF0000"/>
                </a:solidFill>
              </a:rPr>
              <a:t>здібностей</a:t>
            </a:r>
            <a:r>
              <a:rPr lang="ru-RU" dirty="0">
                <a:solidFill>
                  <a:srgbClr val="FF0000"/>
                </a:solidFill>
              </a:rPr>
              <a:t> </a:t>
            </a:r>
            <a:r>
              <a:rPr lang="ru-RU" dirty="0" err="1">
                <a:solidFill>
                  <a:srgbClr val="FF0000"/>
                </a:solidFill>
              </a:rPr>
              <a:t>людини</a:t>
            </a:r>
            <a:r>
              <a:rPr lang="ru-RU" dirty="0"/>
              <a:t>.</a:t>
            </a:r>
          </a:p>
          <a:p>
            <a:pPr marL="82296" indent="0">
              <a:buNone/>
            </a:pPr>
            <a:endParaRPr lang="ru-RU" dirty="0"/>
          </a:p>
        </p:txBody>
      </p:sp>
      <p:pic>
        <p:nvPicPr>
          <p:cNvPr id="4" name="Рисунок 3">
            <a:extLst>
              <a:ext uri="{FF2B5EF4-FFF2-40B4-BE49-F238E27FC236}">
                <a16:creationId xmlns:a16="http://schemas.microsoft.com/office/drawing/2014/main" id="{CC4E10FD-BAAA-4999-8389-4DD42CAFCCCA}"/>
              </a:ext>
            </a:extLst>
          </p:cNvPr>
          <p:cNvPicPr>
            <a:picLocks noChangeAspect="1"/>
          </p:cNvPicPr>
          <p:nvPr/>
        </p:nvPicPr>
        <p:blipFill>
          <a:blip r:embed="rId2"/>
          <a:stretch>
            <a:fillRect/>
          </a:stretch>
        </p:blipFill>
        <p:spPr>
          <a:xfrm>
            <a:off x="1043608" y="4797152"/>
            <a:ext cx="2324100" cy="1962150"/>
          </a:xfrm>
          <a:prstGeom prst="rect">
            <a:avLst/>
          </a:prstGeom>
        </p:spPr>
      </p:pic>
    </p:spTree>
  </p:cSld>
  <p:clrMapOvr>
    <a:masterClrMapping/>
  </p:clrMapOvr>
  <p:transition spd="slow">
    <p:cover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9329CC-FC9F-45DD-8269-3AE4D240CE1B}"/>
              </a:ext>
            </a:extLst>
          </p:cNvPr>
          <p:cNvSpPr>
            <a:spLocks noGrp="1"/>
          </p:cNvSpPr>
          <p:nvPr>
            <p:ph type="title"/>
          </p:nvPr>
        </p:nvSpPr>
        <p:spPr>
          <a:xfrm>
            <a:off x="1043608" y="274320"/>
            <a:ext cx="7890080" cy="6107008"/>
          </a:xfrm>
        </p:spPr>
        <p:txBody>
          <a:bodyPr>
            <a:normAutofit fontScale="90000"/>
          </a:bodyPr>
          <a:lstStyle/>
          <a:p>
            <a:br>
              <a:rPr lang="uk-UA" sz="1800" dirty="0">
                <a:highlight>
                  <a:srgbClr val="00FF00"/>
                </a:highlight>
              </a:rPr>
            </a:br>
            <a:br>
              <a:rPr lang="uk-UA" sz="1800" dirty="0">
                <a:highlight>
                  <a:srgbClr val="00FF00"/>
                </a:highlight>
              </a:rPr>
            </a:br>
            <a:br>
              <a:rPr lang="uk-UA" sz="1800" dirty="0">
                <a:highlight>
                  <a:srgbClr val="00FF00"/>
                </a:highlight>
              </a:rPr>
            </a:br>
            <a:br>
              <a:rPr lang="uk-UA" sz="1800" dirty="0">
                <a:highlight>
                  <a:srgbClr val="00FF00"/>
                </a:highlight>
              </a:rPr>
            </a:br>
            <a:r>
              <a:rPr lang="uk-UA" sz="2700" dirty="0">
                <a:highlight>
                  <a:srgbClr val="00FF00"/>
                </a:highlight>
              </a:rPr>
              <a:t>ЗАПИТАННЯ І ЗАВДАННЯ</a:t>
            </a:r>
            <a:br>
              <a:rPr lang="uk-UA" sz="2700" dirty="0"/>
            </a:br>
            <a:r>
              <a:rPr lang="uk-UA" sz="2700" dirty="0"/>
              <a:t>	</a:t>
            </a:r>
            <a:br>
              <a:rPr lang="uk-UA" sz="2700" dirty="0"/>
            </a:br>
            <a:r>
              <a:rPr lang="uk-UA" sz="2700" dirty="0"/>
              <a:t>1.  Чим важлива для людини наявність </a:t>
            </a:r>
            <a:br>
              <a:rPr lang="uk-UA" sz="2700" dirty="0"/>
            </a:br>
            <a:r>
              <a:rPr lang="uk-UA" sz="2700" dirty="0"/>
              <a:t>життєвих цілей?</a:t>
            </a:r>
            <a:br>
              <a:rPr lang="uk-UA" sz="2700" dirty="0"/>
            </a:br>
            <a:br>
              <a:rPr lang="uk-UA" sz="2700" dirty="0"/>
            </a:br>
            <a:r>
              <a:rPr lang="uk-UA" sz="2700" dirty="0"/>
              <a:t>2. Чим життєві плани відрізняються від </a:t>
            </a:r>
            <a:br>
              <a:rPr lang="uk-UA" sz="2700" dirty="0"/>
            </a:br>
            <a:r>
              <a:rPr lang="uk-UA" sz="2700" dirty="0"/>
              <a:t>життєвих перспектив?</a:t>
            </a:r>
            <a:br>
              <a:rPr lang="uk-UA" sz="2700" dirty="0"/>
            </a:br>
            <a:br>
              <a:rPr lang="uk-UA" sz="2700" dirty="0"/>
            </a:br>
            <a:r>
              <a:rPr lang="uk-UA" sz="2700" dirty="0"/>
              <a:t>3. Характеризуючи проблему прийняття рішень, німецький мислитель </a:t>
            </a:r>
            <a:r>
              <a:rPr lang="en-US" sz="2700" dirty="0"/>
              <a:t>XX </a:t>
            </a:r>
            <a:r>
              <a:rPr lang="uk-UA" sz="2700" dirty="0"/>
              <a:t>ст. </a:t>
            </a:r>
            <a:r>
              <a:rPr lang="uk-UA" sz="2700" dirty="0" err="1"/>
              <a:t>Ханс</a:t>
            </a:r>
            <a:r>
              <a:rPr lang="uk-UA" sz="2700" dirty="0"/>
              <a:t>-Георг </a:t>
            </a:r>
            <a:r>
              <a:rPr lang="uk-UA" sz="2700" dirty="0" err="1"/>
              <a:t>Гадамер</a:t>
            </a:r>
            <a:r>
              <a:rPr lang="uk-UA" sz="2700" dirty="0"/>
              <a:t> стверджував, що «вирішення питання є шляхом до знань». Як ви розумієте це висловлювання? Чи згодні ви з ним? Чому?</a:t>
            </a:r>
            <a:br>
              <a:rPr lang="uk-UA" sz="2700" dirty="0"/>
            </a:br>
            <a:br>
              <a:rPr lang="uk-UA" sz="2700" dirty="0"/>
            </a:br>
            <a:r>
              <a:rPr lang="uk-UA" sz="2700" dirty="0"/>
              <a:t>4. У Японії існує прислів'я: «Не приймайте рішення, вислухавши тільки одну сторону». Від чого, на вашу думку, хотіли застерегти цим прислів'ям тих, хто приймає рішення?</a:t>
            </a:r>
            <a:br>
              <a:rPr lang="uk-UA" sz="2700" dirty="0"/>
            </a:br>
            <a:endParaRPr lang="uk-UA" sz="2700" dirty="0"/>
          </a:p>
        </p:txBody>
      </p:sp>
      <p:pic>
        <p:nvPicPr>
          <p:cNvPr id="4" name="Рисунок 3">
            <a:extLst>
              <a:ext uri="{FF2B5EF4-FFF2-40B4-BE49-F238E27FC236}">
                <a16:creationId xmlns:a16="http://schemas.microsoft.com/office/drawing/2014/main" id="{1114FDBC-080F-42C9-9E27-B36E26289252}"/>
              </a:ext>
            </a:extLst>
          </p:cNvPr>
          <p:cNvPicPr>
            <a:picLocks noChangeAspect="1"/>
          </p:cNvPicPr>
          <p:nvPr/>
        </p:nvPicPr>
        <p:blipFill>
          <a:blip r:embed="rId2"/>
          <a:stretch>
            <a:fillRect/>
          </a:stretch>
        </p:blipFill>
        <p:spPr>
          <a:xfrm>
            <a:off x="4716016" y="32580"/>
            <a:ext cx="1135013" cy="1135013"/>
          </a:xfrm>
          <a:prstGeom prst="rect">
            <a:avLst/>
          </a:prstGeom>
        </p:spPr>
      </p:pic>
      <p:pic>
        <p:nvPicPr>
          <p:cNvPr id="5" name="Рисунок 4">
            <a:extLst>
              <a:ext uri="{FF2B5EF4-FFF2-40B4-BE49-F238E27FC236}">
                <a16:creationId xmlns:a16="http://schemas.microsoft.com/office/drawing/2014/main" id="{B491E3A6-EF2B-42C3-B803-BCEBB5273231}"/>
              </a:ext>
            </a:extLst>
          </p:cNvPr>
          <p:cNvPicPr>
            <a:picLocks noChangeAspect="1"/>
          </p:cNvPicPr>
          <p:nvPr/>
        </p:nvPicPr>
        <p:blipFill>
          <a:blip r:embed="rId3"/>
          <a:stretch>
            <a:fillRect/>
          </a:stretch>
        </p:blipFill>
        <p:spPr>
          <a:xfrm>
            <a:off x="6610911" y="908720"/>
            <a:ext cx="2322777" cy="1963082"/>
          </a:xfrm>
          <a:prstGeom prst="rect">
            <a:avLst/>
          </a:prstGeom>
        </p:spPr>
      </p:pic>
    </p:spTree>
    <p:extLst>
      <p:ext uri="{BB962C8B-B14F-4D97-AF65-F5344CB8AC3E}">
        <p14:creationId xmlns:p14="http://schemas.microsoft.com/office/powerpoint/2010/main" val="2338819968"/>
      </p:ext>
    </p:extLst>
  </p:cSld>
  <p:clrMapOvr>
    <a:masterClrMapping/>
  </p:clrMapOvr>
  <p:transition spd="slow">
    <p:cover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ECF7CC-20C7-468F-949B-9E26A5800B21}"/>
              </a:ext>
            </a:extLst>
          </p:cNvPr>
          <p:cNvSpPr>
            <a:spLocks noGrp="1"/>
          </p:cNvSpPr>
          <p:nvPr>
            <p:ph type="title"/>
          </p:nvPr>
        </p:nvSpPr>
        <p:spPr>
          <a:xfrm>
            <a:off x="971600" y="274320"/>
            <a:ext cx="7962088" cy="2794640"/>
          </a:xfrm>
        </p:spPr>
        <p:txBody>
          <a:bodyPr>
            <a:normAutofit fontScale="90000"/>
          </a:bodyPr>
          <a:lstStyle/>
          <a:p>
            <a:r>
              <a:rPr lang="uk-UA" sz="2800" dirty="0">
                <a:highlight>
                  <a:srgbClr val="FFFF00"/>
                </a:highlight>
              </a:rPr>
              <a:t>Висловіть свою думку</a:t>
            </a:r>
            <a:br>
              <a:rPr lang="uk-UA" sz="2800" dirty="0"/>
            </a:br>
            <a:r>
              <a:rPr lang="uk-UA" sz="2800" dirty="0"/>
              <a:t>1. Що таке ціль?</a:t>
            </a:r>
            <a:br>
              <a:rPr lang="uk-UA" sz="2800" dirty="0"/>
            </a:br>
            <a:r>
              <a:rPr lang="uk-UA" sz="2800" dirty="0"/>
              <a:t>2. Як ви визначаєте ціль і прямуєте до її здійснення?</a:t>
            </a:r>
            <a:br>
              <a:rPr lang="uk-UA" sz="2800" dirty="0"/>
            </a:br>
            <a:r>
              <a:rPr lang="uk-UA" sz="2800" dirty="0"/>
              <a:t>3. Які риси, на вашу думку, мають бути притаманні життєвому плану сім'ї?</a:t>
            </a:r>
            <a:br>
              <a:rPr lang="uk-UA" sz="2800" dirty="0"/>
            </a:br>
            <a:endParaRPr lang="uk-UA" sz="2800" dirty="0"/>
          </a:p>
        </p:txBody>
      </p:sp>
      <p:pic>
        <p:nvPicPr>
          <p:cNvPr id="5" name="Рисунок 4">
            <a:extLst>
              <a:ext uri="{FF2B5EF4-FFF2-40B4-BE49-F238E27FC236}">
                <a16:creationId xmlns:a16="http://schemas.microsoft.com/office/drawing/2014/main" id="{F4BB468A-E9B8-47B8-A7FB-271E12B5BF2D}"/>
              </a:ext>
            </a:extLst>
          </p:cNvPr>
          <p:cNvPicPr>
            <a:picLocks noChangeAspect="1"/>
          </p:cNvPicPr>
          <p:nvPr/>
        </p:nvPicPr>
        <p:blipFill>
          <a:blip r:embed="rId2"/>
          <a:stretch>
            <a:fillRect/>
          </a:stretch>
        </p:blipFill>
        <p:spPr>
          <a:xfrm>
            <a:off x="35284" y="3374554"/>
            <a:ext cx="5954262" cy="3483446"/>
          </a:xfrm>
          <a:prstGeom prst="rect">
            <a:avLst/>
          </a:prstGeom>
        </p:spPr>
      </p:pic>
      <p:pic>
        <p:nvPicPr>
          <p:cNvPr id="6" name="Рисунок 5">
            <a:extLst>
              <a:ext uri="{FF2B5EF4-FFF2-40B4-BE49-F238E27FC236}">
                <a16:creationId xmlns:a16="http://schemas.microsoft.com/office/drawing/2014/main" id="{CABACB13-BB66-41CF-AAD5-ABA3C9995D9E}"/>
              </a:ext>
            </a:extLst>
          </p:cNvPr>
          <p:cNvPicPr>
            <a:picLocks noChangeAspect="1"/>
          </p:cNvPicPr>
          <p:nvPr/>
        </p:nvPicPr>
        <p:blipFill>
          <a:blip r:embed="rId3"/>
          <a:stretch>
            <a:fillRect/>
          </a:stretch>
        </p:blipFill>
        <p:spPr>
          <a:xfrm>
            <a:off x="5580112" y="2264097"/>
            <a:ext cx="2838450" cy="1609725"/>
          </a:xfrm>
          <a:prstGeom prst="rect">
            <a:avLst/>
          </a:prstGeom>
        </p:spPr>
      </p:pic>
    </p:spTree>
    <p:extLst>
      <p:ext uri="{BB962C8B-B14F-4D97-AF65-F5344CB8AC3E}">
        <p14:creationId xmlns:p14="http://schemas.microsoft.com/office/powerpoint/2010/main" val="1657721776"/>
      </p:ext>
    </p:extLst>
  </p:cSld>
  <p:clrMapOvr>
    <a:masterClrMapping/>
  </p:clrMapOvr>
  <p:transition spd="slow">
    <p:cover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08EAA3-5437-4496-91EB-C6CE802F26D8}"/>
              </a:ext>
            </a:extLst>
          </p:cNvPr>
          <p:cNvSpPr>
            <a:spLocks noGrp="1"/>
          </p:cNvSpPr>
          <p:nvPr>
            <p:ph type="title"/>
          </p:nvPr>
        </p:nvSpPr>
        <p:spPr>
          <a:xfrm>
            <a:off x="971600" y="274320"/>
            <a:ext cx="7962088" cy="4162792"/>
          </a:xfrm>
        </p:spPr>
        <p:txBody>
          <a:bodyPr>
            <a:normAutofit fontScale="90000"/>
          </a:bodyPr>
          <a:lstStyle/>
          <a:p>
            <a:r>
              <a:rPr lang="uk-UA" sz="2400" dirty="0">
                <a:highlight>
                  <a:srgbClr val="FFFF00"/>
                </a:highlight>
              </a:rPr>
              <a:t>1. Життєві цілі, плани і перспективи.</a:t>
            </a:r>
            <a:br>
              <a:rPr lang="uk-UA" sz="2400" dirty="0">
                <a:highlight>
                  <a:srgbClr val="FFFF00"/>
                </a:highlight>
              </a:rPr>
            </a:br>
            <a:br>
              <a:rPr lang="uk-UA" sz="2400" dirty="0">
                <a:highlight>
                  <a:srgbClr val="FFFF00"/>
                </a:highlight>
              </a:rPr>
            </a:br>
            <a:r>
              <a:rPr lang="uk-UA" sz="2400" dirty="0"/>
              <a:t>Імовірно, вам часто доводилося чути висловлювання: «Я маю ціль...» або «Моєю ціллю є...». У кожної людини є життєві цілі. Упродовж життя вони, як правило, зазнають змін: одні втрачають свою важливість або реалізуються, натомість з’являються інші, яких прагне людина. Для того щоб досягти наміченого, люди планують своє життя. Ці життєві плани відображають їхні наміри прожити життя певним чином. На відміну від життєвих цілей, життєві плани більш загальні й не такі конкретні. Саме тому більшість людей частіше говорить про свої життєві плани, ніж про життєві цілі.</a:t>
            </a:r>
            <a:br>
              <a:rPr lang="uk-UA" sz="2400" dirty="0"/>
            </a:br>
            <a:endParaRPr lang="uk-UA" sz="2400" dirty="0"/>
          </a:p>
        </p:txBody>
      </p:sp>
      <p:pic>
        <p:nvPicPr>
          <p:cNvPr id="3" name="Рисунок 2">
            <a:extLst>
              <a:ext uri="{FF2B5EF4-FFF2-40B4-BE49-F238E27FC236}">
                <a16:creationId xmlns:a16="http://schemas.microsoft.com/office/drawing/2014/main" id="{6111588B-A5E8-4A08-8C59-FC2E79A9F01E}"/>
              </a:ext>
            </a:extLst>
          </p:cNvPr>
          <p:cNvPicPr>
            <a:picLocks noChangeAspect="1"/>
          </p:cNvPicPr>
          <p:nvPr/>
        </p:nvPicPr>
        <p:blipFill>
          <a:blip r:embed="rId2"/>
          <a:stretch>
            <a:fillRect/>
          </a:stretch>
        </p:blipFill>
        <p:spPr>
          <a:xfrm>
            <a:off x="5603079" y="4437112"/>
            <a:ext cx="3540921" cy="2356322"/>
          </a:xfrm>
          <a:prstGeom prst="rect">
            <a:avLst/>
          </a:prstGeom>
        </p:spPr>
      </p:pic>
      <p:pic>
        <p:nvPicPr>
          <p:cNvPr id="4" name="Рисунок 3">
            <a:extLst>
              <a:ext uri="{FF2B5EF4-FFF2-40B4-BE49-F238E27FC236}">
                <a16:creationId xmlns:a16="http://schemas.microsoft.com/office/drawing/2014/main" id="{6CFDA73F-2E76-4E20-A4E0-2F9666E34B76}"/>
              </a:ext>
            </a:extLst>
          </p:cNvPr>
          <p:cNvPicPr>
            <a:picLocks noChangeAspect="1"/>
          </p:cNvPicPr>
          <p:nvPr/>
        </p:nvPicPr>
        <p:blipFill>
          <a:blip r:embed="rId3"/>
          <a:stretch>
            <a:fillRect/>
          </a:stretch>
        </p:blipFill>
        <p:spPr>
          <a:xfrm>
            <a:off x="85145" y="4435825"/>
            <a:ext cx="2143125" cy="2143125"/>
          </a:xfrm>
          <a:prstGeom prst="rect">
            <a:avLst/>
          </a:prstGeom>
        </p:spPr>
      </p:pic>
    </p:spTree>
    <p:extLst>
      <p:ext uri="{BB962C8B-B14F-4D97-AF65-F5344CB8AC3E}">
        <p14:creationId xmlns:p14="http://schemas.microsoft.com/office/powerpoint/2010/main" val="715637279"/>
      </p:ext>
    </p:extLst>
  </p:cSld>
  <p:clrMapOvr>
    <a:masterClrMapping/>
  </p:clrMapOvr>
  <p:transition spd="slow">
    <p:cover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CBBCA0-03C7-4615-8E64-B4412F79E263}"/>
              </a:ext>
            </a:extLst>
          </p:cNvPr>
          <p:cNvSpPr>
            <a:spLocks noGrp="1"/>
          </p:cNvSpPr>
          <p:nvPr>
            <p:ph type="title"/>
          </p:nvPr>
        </p:nvSpPr>
        <p:spPr>
          <a:xfrm>
            <a:off x="971600" y="274320"/>
            <a:ext cx="7962088" cy="5818976"/>
          </a:xfrm>
        </p:spPr>
        <p:txBody>
          <a:bodyPr>
            <a:normAutofit fontScale="90000"/>
          </a:bodyPr>
          <a:lstStyle/>
          <a:p>
            <a:r>
              <a:rPr lang="uk-UA" sz="2800" dirty="0">
                <a:highlight>
                  <a:srgbClr val="FFFF00"/>
                </a:highlight>
              </a:rPr>
              <a:t>СЛОВНИК</a:t>
            </a:r>
            <a:br>
              <a:rPr lang="uk-UA" sz="2800" dirty="0"/>
            </a:br>
            <a:br>
              <a:rPr lang="uk-UA" sz="2800" dirty="0"/>
            </a:br>
            <a:r>
              <a:rPr lang="uk-UA" sz="2800" b="1" dirty="0"/>
              <a:t>Життєві цілі </a:t>
            </a:r>
            <a:r>
              <a:rPr lang="uk-UA" sz="2800" dirty="0"/>
              <a:t>— індивідуальні пріоритети, </a:t>
            </a:r>
            <a:br>
              <a:rPr lang="uk-UA" sz="2800" dirty="0"/>
            </a:br>
            <a:r>
              <a:rPr lang="uk-UA" sz="2800" dirty="0"/>
              <a:t>до яких прагне рухатися у своєму житті людина.</a:t>
            </a:r>
            <a:br>
              <a:rPr lang="uk-UA" sz="2800" dirty="0"/>
            </a:br>
            <a:br>
              <a:rPr lang="uk-UA" sz="2800" dirty="0"/>
            </a:br>
            <a:r>
              <a:rPr lang="uk-UA" sz="2800" b="1" dirty="0"/>
              <a:t>Життєві плани </a:t>
            </a:r>
            <a:r>
              <a:rPr lang="uk-UA" sz="2800" dirty="0"/>
              <a:t>— планування на певний термін людиною руху до своїх життєвих цілей з урахуванням їхньої важливості для неї та можливостей досягнення.</a:t>
            </a:r>
            <a:br>
              <a:rPr lang="uk-UA" sz="2800" dirty="0"/>
            </a:br>
            <a:br>
              <a:rPr lang="uk-UA" sz="2800" dirty="0"/>
            </a:br>
            <a:r>
              <a:rPr lang="uk-UA" sz="2800" b="1" dirty="0"/>
              <a:t>Життєві перспективи </a:t>
            </a:r>
            <a:r>
              <a:rPr lang="uk-UA" sz="2800" dirty="0"/>
              <a:t>— бачення людиною свого майбутнього, що відображає зв'язок її життєвих планів зі станом суспільства і держави.</a:t>
            </a:r>
            <a:br>
              <a:rPr lang="uk-UA" sz="2800" dirty="0"/>
            </a:br>
            <a:endParaRPr lang="uk-UA" sz="2800" dirty="0"/>
          </a:p>
        </p:txBody>
      </p:sp>
      <p:pic>
        <p:nvPicPr>
          <p:cNvPr id="3" name="Рисунок 2">
            <a:extLst>
              <a:ext uri="{FF2B5EF4-FFF2-40B4-BE49-F238E27FC236}">
                <a16:creationId xmlns:a16="http://schemas.microsoft.com/office/drawing/2014/main" id="{9F42ADFD-F588-4467-8F31-389FC0AC97B1}"/>
              </a:ext>
            </a:extLst>
          </p:cNvPr>
          <p:cNvPicPr>
            <a:picLocks noChangeAspect="1"/>
          </p:cNvPicPr>
          <p:nvPr/>
        </p:nvPicPr>
        <p:blipFill>
          <a:blip r:embed="rId2"/>
          <a:stretch>
            <a:fillRect/>
          </a:stretch>
        </p:blipFill>
        <p:spPr>
          <a:xfrm>
            <a:off x="5365077" y="5248275"/>
            <a:ext cx="2838450" cy="1609725"/>
          </a:xfrm>
          <a:prstGeom prst="rect">
            <a:avLst/>
          </a:prstGeom>
        </p:spPr>
      </p:pic>
      <p:pic>
        <p:nvPicPr>
          <p:cNvPr id="4" name="Рисунок 3">
            <a:extLst>
              <a:ext uri="{FF2B5EF4-FFF2-40B4-BE49-F238E27FC236}">
                <a16:creationId xmlns:a16="http://schemas.microsoft.com/office/drawing/2014/main" id="{7ACED2B6-139F-4A32-A2BB-CBD78DEBC557}"/>
              </a:ext>
            </a:extLst>
          </p:cNvPr>
          <p:cNvPicPr>
            <a:picLocks noChangeAspect="1"/>
          </p:cNvPicPr>
          <p:nvPr/>
        </p:nvPicPr>
        <p:blipFill>
          <a:blip r:embed="rId3"/>
          <a:stretch>
            <a:fillRect/>
          </a:stretch>
        </p:blipFill>
        <p:spPr>
          <a:xfrm>
            <a:off x="7020272" y="0"/>
            <a:ext cx="2154805" cy="1725561"/>
          </a:xfrm>
          <a:prstGeom prst="rect">
            <a:avLst/>
          </a:prstGeom>
        </p:spPr>
      </p:pic>
    </p:spTree>
    <p:extLst>
      <p:ext uri="{BB962C8B-B14F-4D97-AF65-F5344CB8AC3E}">
        <p14:creationId xmlns:p14="http://schemas.microsoft.com/office/powerpoint/2010/main" val="4075510943"/>
      </p:ext>
    </p:extLst>
  </p:cSld>
  <p:clrMapOvr>
    <a:masterClrMapping/>
  </p:clrMapOvr>
  <p:transition spd="slow">
    <p:cover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B2475A-4416-456F-A953-E3D9C5F40E23}"/>
              </a:ext>
            </a:extLst>
          </p:cNvPr>
          <p:cNvSpPr>
            <a:spLocks noGrp="1"/>
          </p:cNvSpPr>
          <p:nvPr>
            <p:ph type="title"/>
          </p:nvPr>
        </p:nvSpPr>
        <p:spPr>
          <a:xfrm>
            <a:off x="971600" y="274320"/>
            <a:ext cx="7962088" cy="4090784"/>
          </a:xfrm>
        </p:spPr>
        <p:txBody>
          <a:bodyPr>
            <a:normAutofit fontScale="90000"/>
          </a:bodyPr>
          <a:lstStyle/>
          <a:p>
            <a:r>
              <a:rPr lang="uk-UA" sz="2400" dirty="0">
                <a:highlight>
                  <a:srgbClr val="00FF00"/>
                </a:highlight>
              </a:rPr>
              <a:t>ЕТИКА В УКРАЇНІ</a:t>
            </a:r>
            <a:br>
              <a:rPr lang="uk-UA" sz="2400" dirty="0">
                <a:highlight>
                  <a:srgbClr val="00FF00"/>
                </a:highlight>
              </a:rPr>
            </a:br>
            <a:r>
              <a:rPr lang="uk-UA" sz="2400" dirty="0"/>
              <a:t>Сучасний український дослідник </a:t>
            </a:r>
            <a:r>
              <a:rPr lang="uk-UA" sz="2400" b="1" dirty="0"/>
              <a:t>Дмитро </a:t>
            </a:r>
            <a:r>
              <a:rPr lang="uk-UA" sz="2400" b="1" dirty="0" err="1"/>
              <a:t>Гуцол</a:t>
            </a:r>
            <a:r>
              <a:rPr lang="uk-UA" sz="2400" b="1" dirty="0"/>
              <a:t> </a:t>
            </a:r>
            <a:r>
              <a:rPr lang="uk-UA" sz="2400" dirty="0"/>
              <a:t>визначає такі особливості життєвих цілей людини: цілі можуть бути навіяні ззовні (батьками, школою, іншими людьми) і своїми (тим, у чому ми хочемо особисто досягти успіху). Цілі можуть бути явними (зрозумілими всім) і неявними (погано розуміємо, куди рухаємося, але мета є).</a:t>
            </a:r>
            <a:br>
              <a:rPr lang="uk-UA" sz="2400" dirty="0"/>
            </a:br>
            <a:r>
              <a:rPr lang="uk-UA" sz="2400" dirty="0"/>
              <a:t>За часом і тривалістю Д. </a:t>
            </a:r>
            <a:r>
              <a:rPr lang="uk-UA" sz="2400" dirty="0" err="1"/>
              <a:t>Гуцол</a:t>
            </a:r>
            <a:r>
              <a:rPr lang="uk-UA" sz="2400" dirty="0"/>
              <a:t> поділяє життєві цілі на довгострокові (розраховані на 5—15 років — завести сім'ю, виховати дітей тощо), середньострокові (від З місяців до 3 років — вивчити англійську мову, закінчити курси вишивання тощо) і термінові щоденні (зателефонувати, домовитися, переслати матеріали тощо).</a:t>
            </a:r>
            <a:br>
              <a:rPr lang="uk-UA" sz="2400" dirty="0"/>
            </a:br>
            <a:endParaRPr lang="uk-UA" sz="2400" dirty="0"/>
          </a:p>
        </p:txBody>
      </p:sp>
      <p:pic>
        <p:nvPicPr>
          <p:cNvPr id="3" name="Рисунок 2">
            <a:extLst>
              <a:ext uri="{FF2B5EF4-FFF2-40B4-BE49-F238E27FC236}">
                <a16:creationId xmlns:a16="http://schemas.microsoft.com/office/drawing/2014/main" id="{733A2835-40F5-4108-98FE-EFDC11683444}"/>
              </a:ext>
            </a:extLst>
          </p:cNvPr>
          <p:cNvPicPr>
            <a:picLocks noChangeAspect="1"/>
          </p:cNvPicPr>
          <p:nvPr/>
        </p:nvPicPr>
        <p:blipFill>
          <a:blip r:embed="rId2"/>
          <a:stretch>
            <a:fillRect/>
          </a:stretch>
        </p:blipFill>
        <p:spPr>
          <a:xfrm>
            <a:off x="0" y="4714875"/>
            <a:ext cx="2143125" cy="2143125"/>
          </a:xfrm>
          <a:prstGeom prst="rect">
            <a:avLst/>
          </a:prstGeom>
        </p:spPr>
      </p:pic>
      <p:pic>
        <p:nvPicPr>
          <p:cNvPr id="4" name="Рисунок 3">
            <a:extLst>
              <a:ext uri="{FF2B5EF4-FFF2-40B4-BE49-F238E27FC236}">
                <a16:creationId xmlns:a16="http://schemas.microsoft.com/office/drawing/2014/main" id="{B7DB90EE-7161-4A7F-A61A-417C0FDB1E70}"/>
              </a:ext>
            </a:extLst>
          </p:cNvPr>
          <p:cNvPicPr>
            <a:picLocks noChangeAspect="1"/>
          </p:cNvPicPr>
          <p:nvPr/>
        </p:nvPicPr>
        <p:blipFill>
          <a:blip r:embed="rId3"/>
          <a:stretch>
            <a:fillRect/>
          </a:stretch>
        </p:blipFill>
        <p:spPr>
          <a:xfrm>
            <a:off x="2162524" y="4390668"/>
            <a:ext cx="4976155" cy="2350699"/>
          </a:xfrm>
          <a:prstGeom prst="rect">
            <a:avLst/>
          </a:prstGeom>
        </p:spPr>
      </p:pic>
    </p:spTree>
    <p:extLst>
      <p:ext uri="{BB962C8B-B14F-4D97-AF65-F5344CB8AC3E}">
        <p14:creationId xmlns:p14="http://schemas.microsoft.com/office/powerpoint/2010/main" val="1579139282"/>
      </p:ext>
    </p:extLst>
  </p:cSld>
  <p:clrMapOvr>
    <a:masterClrMapping/>
  </p:clrMapOvr>
  <p:transition spd="slow">
    <p:cover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65B89D-6834-4BB4-A87A-41A2EC2FA2E8}"/>
              </a:ext>
            </a:extLst>
          </p:cNvPr>
          <p:cNvSpPr>
            <a:spLocks noGrp="1"/>
          </p:cNvSpPr>
          <p:nvPr>
            <p:ph type="title"/>
          </p:nvPr>
        </p:nvSpPr>
        <p:spPr>
          <a:xfrm>
            <a:off x="971600" y="274320"/>
            <a:ext cx="7962088" cy="3586728"/>
          </a:xfrm>
        </p:spPr>
        <p:txBody>
          <a:bodyPr>
            <a:normAutofit fontScale="90000"/>
          </a:bodyPr>
          <a:lstStyle/>
          <a:p>
            <a:r>
              <a:rPr lang="uk-UA" sz="2400" dirty="0">
                <a:highlight>
                  <a:srgbClr val="FFFF00"/>
                </a:highlight>
              </a:rPr>
              <a:t>2. Як приймаються рішення.</a:t>
            </a:r>
            <a:br>
              <a:rPr lang="uk-UA" sz="2400" dirty="0">
                <a:highlight>
                  <a:srgbClr val="FFFF00"/>
                </a:highlight>
              </a:rPr>
            </a:br>
            <a:r>
              <a:rPr lang="uk-UA" sz="2400" dirty="0"/>
              <a:t>У своєму житті кожній людині доводиться приймати різні рішення. Коли виконувати домашнє завдання і чи виконувати його взагалі, як розпоряджатися своїм вільним часом, із ким спілкуватися — це ті рішення, які напевне вам вже доводилося приймати. Загалом в ухваленні рішень велику роль відіграє інформація про їхні можливі наслідки та вплив на життя. Від найпростішого «якщо я не виконаю домашнє завдання, то отримаю погану оцінку» до «прогалина у моїх знаннях через невиконане домашнє завдання завадить мені успішно скласти іспит і вступити до обраного вищого навчального закладу».</a:t>
            </a:r>
            <a:br>
              <a:rPr lang="uk-UA" sz="2400" dirty="0"/>
            </a:br>
            <a:endParaRPr lang="uk-UA" sz="2400" dirty="0"/>
          </a:p>
        </p:txBody>
      </p:sp>
      <p:pic>
        <p:nvPicPr>
          <p:cNvPr id="3" name="Рисунок 2">
            <a:extLst>
              <a:ext uri="{FF2B5EF4-FFF2-40B4-BE49-F238E27FC236}">
                <a16:creationId xmlns:a16="http://schemas.microsoft.com/office/drawing/2014/main" id="{9D95AE77-FC58-4424-8E1B-282BBD050BE7}"/>
              </a:ext>
            </a:extLst>
          </p:cNvPr>
          <p:cNvPicPr>
            <a:picLocks noChangeAspect="1"/>
          </p:cNvPicPr>
          <p:nvPr/>
        </p:nvPicPr>
        <p:blipFill>
          <a:blip r:embed="rId2"/>
          <a:stretch>
            <a:fillRect/>
          </a:stretch>
        </p:blipFill>
        <p:spPr>
          <a:xfrm>
            <a:off x="-8549" y="3878064"/>
            <a:ext cx="2628900" cy="1743075"/>
          </a:xfrm>
          <a:prstGeom prst="rect">
            <a:avLst/>
          </a:prstGeom>
        </p:spPr>
      </p:pic>
      <p:pic>
        <p:nvPicPr>
          <p:cNvPr id="4" name="Рисунок 3">
            <a:extLst>
              <a:ext uri="{FF2B5EF4-FFF2-40B4-BE49-F238E27FC236}">
                <a16:creationId xmlns:a16="http://schemas.microsoft.com/office/drawing/2014/main" id="{61A105F3-457C-42BB-9EC7-58062F7CD43E}"/>
              </a:ext>
            </a:extLst>
          </p:cNvPr>
          <p:cNvPicPr>
            <a:picLocks noChangeAspect="1"/>
          </p:cNvPicPr>
          <p:nvPr/>
        </p:nvPicPr>
        <p:blipFill>
          <a:blip r:embed="rId3"/>
          <a:stretch>
            <a:fillRect/>
          </a:stretch>
        </p:blipFill>
        <p:spPr>
          <a:xfrm>
            <a:off x="2399944" y="5101415"/>
            <a:ext cx="2552700" cy="1790700"/>
          </a:xfrm>
          <a:prstGeom prst="rect">
            <a:avLst/>
          </a:prstGeom>
        </p:spPr>
      </p:pic>
      <p:pic>
        <p:nvPicPr>
          <p:cNvPr id="5" name="Рисунок 4">
            <a:extLst>
              <a:ext uri="{FF2B5EF4-FFF2-40B4-BE49-F238E27FC236}">
                <a16:creationId xmlns:a16="http://schemas.microsoft.com/office/drawing/2014/main" id="{64E9C769-031B-4870-808E-1BFEABF64C30}"/>
              </a:ext>
            </a:extLst>
          </p:cNvPr>
          <p:cNvPicPr>
            <a:picLocks noChangeAspect="1"/>
          </p:cNvPicPr>
          <p:nvPr/>
        </p:nvPicPr>
        <p:blipFill>
          <a:blip r:embed="rId4"/>
          <a:stretch>
            <a:fillRect/>
          </a:stretch>
        </p:blipFill>
        <p:spPr>
          <a:xfrm>
            <a:off x="2818426" y="3905217"/>
            <a:ext cx="3705225" cy="1228725"/>
          </a:xfrm>
          <a:prstGeom prst="rect">
            <a:avLst/>
          </a:prstGeom>
        </p:spPr>
      </p:pic>
      <p:pic>
        <p:nvPicPr>
          <p:cNvPr id="6" name="Рисунок 5">
            <a:extLst>
              <a:ext uri="{FF2B5EF4-FFF2-40B4-BE49-F238E27FC236}">
                <a16:creationId xmlns:a16="http://schemas.microsoft.com/office/drawing/2014/main" id="{3EE5ED3B-60B2-4078-9D7E-2C31D8B73D14}"/>
              </a:ext>
            </a:extLst>
          </p:cNvPr>
          <p:cNvPicPr>
            <a:picLocks noChangeAspect="1"/>
          </p:cNvPicPr>
          <p:nvPr/>
        </p:nvPicPr>
        <p:blipFill>
          <a:blip r:embed="rId5"/>
          <a:stretch>
            <a:fillRect/>
          </a:stretch>
        </p:blipFill>
        <p:spPr>
          <a:xfrm>
            <a:off x="5520903" y="4816607"/>
            <a:ext cx="3623097" cy="2173858"/>
          </a:xfrm>
          <a:prstGeom prst="rect">
            <a:avLst/>
          </a:prstGeom>
        </p:spPr>
      </p:pic>
    </p:spTree>
    <p:extLst>
      <p:ext uri="{BB962C8B-B14F-4D97-AF65-F5344CB8AC3E}">
        <p14:creationId xmlns:p14="http://schemas.microsoft.com/office/powerpoint/2010/main" val="1372976020"/>
      </p:ext>
    </p:extLst>
  </p:cSld>
  <p:clrMapOvr>
    <a:masterClrMapping/>
  </p:clrMapOvr>
  <p:transition spd="slow">
    <p:cover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B1543D-443C-4C64-9C30-D4D8559C451C}"/>
              </a:ext>
            </a:extLst>
          </p:cNvPr>
          <p:cNvSpPr>
            <a:spLocks noGrp="1"/>
          </p:cNvSpPr>
          <p:nvPr>
            <p:ph type="title"/>
          </p:nvPr>
        </p:nvSpPr>
        <p:spPr>
          <a:xfrm>
            <a:off x="1115616" y="274320"/>
            <a:ext cx="7818072" cy="4750106"/>
          </a:xfrm>
        </p:spPr>
        <p:txBody>
          <a:bodyPr>
            <a:normAutofit fontScale="90000"/>
          </a:bodyPr>
          <a:lstStyle/>
          <a:p>
            <a:r>
              <a:rPr lang="ru-RU" sz="2400" dirty="0" err="1"/>
              <a:t>Процес</a:t>
            </a:r>
            <a:r>
              <a:rPr lang="ru-RU" sz="2400" dirty="0"/>
              <a:t> </a:t>
            </a:r>
            <a:r>
              <a:rPr lang="ru-RU" sz="2400" dirty="0" err="1"/>
              <a:t>прийняття</a:t>
            </a:r>
            <a:r>
              <a:rPr lang="ru-RU" sz="2400" dirty="0"/>
              <a:t> </a:t>
            </a:r>
            <a:r>
              <a:rPr lang="ru-RU" sz="2400" dirty="0" err="1"/>
              <a:t>рішень</a:t>
            </a:r>
            <a:r>
              <a:rPr lang="ru-RU" sz="2400" dirty="0"/>
              <a:t> </a:t>
            </a:r>
            <a:r>
              <a:rPr lang="ru-RU" sz="2400" dirty="0" err="1"/>
              <a:t>можна</a:t>
            </a:r>
            <a:r>
              <a:rPr lang="ru-RU" sz="2400" dirty="0"/>
              <a:t> </a:t>
            </a:r>
            <a:r>
              <a:rPr lang="ru-RU" sz="2400" dirty="0" err="1"/>
              <a:t>спростити</a:t>
            </a:r>
            <a:r>
              <a:rPr lang="ru-RU" sz="2400" dirty="0"/>
              <a:t> та </a:t>
            </a:r>
            <a:r>
              <a:rPr lang="ru-RU" sz="2400" dirty="0" err="1"/>
              <a:t>впорядкувати</a:t>
            </a:r>
            <a:r>
              <a:rPr lang="ru-RU" sz="2400" dirty="0"/>
              <a:t>. Психологи </a:t>
            </a:r>
            <a:r>
              <a:rPr lang="ru-RU" sz="2400" dirty="0" err="1"/>
              <a:t>радять</a:t>
            </a:r>
            <a:r>
              <a:rPr lang="ru-RU" sz="2400" dirty="0"/>
              <a:t>, </a:t>
            </a:r>
            <a:r>
              <a:rPr lang="ru-RU" sz="2400" dirty="0" err="1"/>
              <a:t>по-перше</a:t>
            </a:r>
            <a:r>
              <a:rPr lang="ru-RU" sz="2400" dirty="0"/>
              <a:t>, не </a:t>
            </a:r>
            <a:r>
              <a:rPr lang="ru-RU" sz="2400" dirty="0" err="1"/>
              <a:t>боятися</a:t>
            </a:r>
            <a:r>
              <a:rPr lang="ru-RU" sz="2400" dirty="0"/>
              <a:t> </a:t>
            </a:r>
            <a:r>
              <a:rPr lang="ru-RU" sz="2400" dirty="0" err="1"/>
              <a:t>помилок</a:t>
            </a:r>
            <a:r>
              <a:rPr lang="ru-RU" sz="2400" dirty="0"/>
              <a:t> і </a:t>
            </a:r>
            <a:r>
              <a:rPr lang="ru-RU" sz="2400" dirty="0" err="1"/>
              <a:t>невдач</a:t>
            </a:r>
            <a:r>
              <a:rPr lang="ru-RU" sz="2400" dirty="0"/>
              <a:t>, </a:t>
            </a:r>
            <a:r>
              <a:rPr lang="ru-RU" sz="2400" dirty="0" err="1"/>
              <a:t>іти</a:t>
            </a:r>
            <a:r>
              <a:rPr lang="ru-RU" sz="2400" dirty="0"/>
              <a:t> на </a:t>
            </a:r>
            <a:r>
              <a:rPr lang="ru-RU" sz="2400" dirty="0" err="1"/>
              <a:t>розумний</a:t>
            </a:r>
            <a:r>
              <a:rPr lang="ru-RU" sz="2400" dirty="0"/>
              <a:t>, </a:t>
            </a:r>
            <a:r>
              <a:rPr lang="ru-RU" sz="2400" dirty="0" err="1"/>
              <a:t>виважений</a:t>
            </a:r>
            <a:r>
              <a:rPr lang="ru-RU" sz="2400" dirty="0"/>
              <a:t> </a:t>
            </a:r>
            <a:r>
              <a:rPr lang="ru-RU" sz="2400" dirty="0" err="1"/>
              <a:t>ризик</a:t>
            </a:r>
            <a:r>
              <a:rPr lang="ru-RU" sz="2400" dirty="0"/>
              <a:t>. </a:t>
            </a:r>
            <a:r>
              <a:rPr lang="ru-RU" sz="2400" dirty="0" err="1"/>
              <a:t>По-друге</a:t>
            </a:r>
            <a:r>
              <a:rPr lang="ru-RU" sz="2400" dirty="0"/>
              <a:t>, </a:t>
            </a:r>
            <a:r>
              <a:rPr lang="ru-RU" sz="2400" dirty="0" err="1"/>
              <a:t>згідно</a:t>
            </a:r>
            <a:r>
              <a:rPr lang="ru-RU" sz="2400" dirty="0"/>
              <a:t> з </a:t>
            </a:r>
            <a:r>
              <a:rPr lang="ru-RU" sz="2400" dirty="0" err="1"/>
              <a:t>даними</a:t>
            </a:r>
            <a:r>
              <a:rPr lang="ru-RU" sz="2400" dirty="0"/>
              <a:t> </a:t>
            </a:r>
            <a:r>
              <a:rPr lang="ru-RU" sz="2400" dirty="0" err="1"/>
              <a:t>досліджень</a:t>
            </a:r>
            <a:r>
              <a:rPr lang="ru-RU" sz="2400" dirty="0"/>
              <a:t>, </a:t>
            </a:r>
            <a:r>
              <a:rPr lang="ru-RU" sz="2400" dirty="0" err="1"/>
              <a:t>правильне</a:t>
            </a:r>
            <a:r>
              <a:rPr lang="ru-RU" sz="2400" dirty="0"/>
              <a:t> </a:t>
            </a:r>
            <a:r>
              <a:rPr lang="ru-RU" sz="2400" dirty="0" err="1"/>
              <a:t>рішення</a:t>
            </a:r>
            <a:r>
              <a:rPr lang="ru-RU" sz="2400" dirty="0"/>
              <a:t> </a:t>
            </a:r>
            <a:r>
              <a:rPr lang="ru-RU" sz="2400" dirty="0" err="1"/>
              <a:t>людина</a:t>
            </a:r>
            <a:r>
              <a:rPr lang="ru-RU" sz="2400" dirty="0"/>
              <a:t> </a:t>
            </a:r>
            <a:r>
              <a:rPr lang="ru-RU" sz="2400" dirty="0" err="1"/>
              <a:t>швидше</a:t>
            </a:r>
            <a:r>
              <a:rPr lang="ru-RU" sz="2400" dirty="0"/>
              <a:t> </a:t>
            </a:r>
            <a:r>
              <a:rPr lang="ru-RU" sz="2400" dirty="0" err="1"/>
              <a:t>прийме</a:t>
            </a:r>
            <a:r>
              <a:rPr lang="ru-RU" sz="2400" dirty="0"/>
              <a:t> </a:t>
            </a:r>
            <a:r>
              <a:rPr lang="ru-RU" sz="2400" dirty="0" err="1"/>
              <a:t>після</a:t>
            </a:r>
            <a:r>
              <a:rPr lang="ru-RU" sz="2400" dirty="0"/>
              <a:t> доброго сну, </a:t>
            </a:r>
            <a:r>
              <a:rPr lang="ru-RU" sz="2400" dirty="0" err="1"/>
              <a:t>спокійна</a:t>
            </a:r>
            <a:r>
              <a:rPr lang="ru-RU" sz="2400" dirty="0"/>
              <a:t> та не голодна. </a:t>
            </a:r>
            <a:br>
              <a:rPr lang="ru-RU" sz="2400" dirty="0"/>
            </a:br>
            <a:br>
              <a:rPr lang="ru-RU" sz="2400" dirty="0"/>
            </a:br>
            <a:r>
              <a:rPr lang="ru-RU" sz="2400" dirty="0"/>
              <a:t>Так вона не </a:t>
            </a:r>
            <a:r>
              <a:rPr lang="ru-RU" sz="2400" dirty="0" err="1"/>
              <a:t>відволікатиметься</a:t>
            </a:r>
            <a:r>
              <a:rPr lang="ru-RU" sz="2400" dirty="0"/>
              <a:t> на </a:t>
            </a:r>
            <a:r>
              <a:rPr lang="ru-RU" sz="2400" dirty="0" err="1"/>
              <a:t>сторонні</a:t>
            </a:r>
            <a:r>
              <a:rPr lang="ru-RU" sz="2400" dirty="0"/>
              <a:t> думки. </a:t>
            </a:r>
            <a:r>
              <a:rPr lang="ru-RU" sz="2400" dirty="0" err="1"/>
              <a:t>По-третє</a:t>
            </a:r>
            <a:r>
              <a:rPr lang="ru-RU" sz="2400" dirty="0"/>
              <a:t>, </a:t>
            </a:r>
            <a:r>
              <a:rPr lang="ru-RU" sz="2400" dirty="0" err="1"/>
              <a:t>існують</a:t>
            </a:r>
            <a:r>
              <a:rPr lang="ru-RU" sz="2400" dirty="0"/>
              <a:t> </a:t>
            </a:r>
            <a:r>
              <a:rPr lang="ru-RU" sz="2400" dirty="0" err="1"/>
              <a:t>спеціальні</a:t>
            </a:r>
            <a:r>
              <a:rPr lang="ru-RU" sz="2400" dirty="0"/>
              <a:t> </a:t>
            </a:r>
            <a:r>
              <a:rPr lang="ru-RU" sz="2400" dirty="0" err="1"/>
              <a:t>методи</a:t>
            </a:r>
            <a:r>
              <a:rPr lang="ru-RU" sz="2400" dirty="0"/>
              <a:t>, </a:t>
            </a:r>
            <a:r>
              <a:rPr lang="ru-RU" sz="2400" dirty="0" err="1"/>
              <a:t>що</a:t>
            </a:r>
            <a:r>
              <a:rPr lang="ru-RU" sz="2400" dirty="0"/>
              <a:t> </a:t>
            </a:r>
            <a:r>
              <a:rPr lang="ru-RU" sz="2400" dirty="0" err="1"/>
              <a:t>допомагають</a:t>
            </a:r>
            <a:r>
              <a:rPr lang="ru-RU" sz="2400" dirty="0"/>
              <a:t> </a:t>
            </a:r>
            <a:r>
              <a:rPr lang="ru-RU" sz="2400" dirty="0" err="1"/>
              <a:t>приймати</a:t>
            </a:r>
            <a:r>
              <a:rPr lang="ru-RU" sz="2400" dirty="0"/>
              <a:t> </a:t>
            </a:r>
            <a:r>
              <a:rPr lang="ru-RU" sz="2400" dirty="0" err="1"/>
              <a:t>рішення</a:t>
            </a:r>
            <a:r>
              <a:rPr lang="ru-RU" sz="2400" dirty="0"/>
              <a:t>. </a:t>
            </a:r>
            <a:r>
              <a:rPr lang="ru-RU" sz="2400" dirty="0" err="1"/>
              <a:t>Можна</a:t>
            </a:r>
            <a:r>
              <a:rPr lang="ru-RU" sz="2400" dirty="0"/>
              <a:t> </a:t>
            </a:r>
            <a:r>
              <a:rPr lang="ru-RU" sz="2400" dirty="0" err="1"/>
              <a:t>скористатися</a:t>
            </a:r>
            <a:r>
              <a:rPr lang="ru-RU" sz="2400" dirty="0"/>
              <a:t> методом, </a:t>
            </a:r>
            <a:r>
              <a:rPr lang="ru-RU" sz="2400" dirty="0" err="1"/>
              <a:t>відомим</a:t>
            </a:r>
            <a:r>
              <a:rPr lang="ru-RU" sz="2400" dirty="0"/>
              <a:t> як</a:t>
            </a:r>
            <a:r>
              <a:rPr lang="ru-RU" sz="2400" dirty="0">
                <a:highlight>
                  <a:srgbClr val="00FF00"/>
                </a:highlight>
              </a:rPr>
              <a:t> «Квадрат Декарта». </a:t>
            </a:r>
            <a:r>
              <a:rPr lang="ru-RU" sz="2400" dirty="0" err="1"/>
              <a:t>Поділіть</a:t>
            </a:r>
            <a:r>
              <a:rPr lang="ru-RU" sz="2400" dirty="0"/>
              <a:t> </a:t>
            </a:r>
            <a:r>
              <a:rPr lang="ru-RU" sz="2400" dirty="0" err="1"/>
              <a:t>аркуш</a:t>
            </a:r>
            <a:r>
              <a:rPr lang="ru-RU" sz="2400" dirty="0"/>
              <a:t> </a:t>
            </a:r>
            <a:r>
              <a:rPr lang="ru-RU" sz="2400" dirty="0" err="1"/>
              <a:t>паперу</a:t>
            </a:r>
            <a:r>
              <a:rPr lang="ru-RU" sz="2400" dirty="0"/>
              <a:t> на </a:t>
            </a:r>
            <a:r>
              <a:rPr lang="ru-RU" sz="2400" dirty="0" err="1"/>
              <a:t>чотири</a:t>
            </a:r>
            <a:r>
              <a:rPr lang="ru-RU" sz="2400" dirty="0"/>
              <a:t> </a:t>
            </a:r>
            <a:r>
              <a:rPr lang="ru-RU" sz="2400" dirty="0" err="1"/>
              <a:t>квадрати</a:t>
            </a:r>
            <a:r>
              <a:rPr lang="ru-RU" sz="2400" dirty="0"/>
              <a:t>, </a:t>
            </a:r>
            <a:r>
              <a:rPr lang="ru-RU" sz="2400" dirty="0" err="1"/>
              <a:t>кожен</a:t>
            </a:r>
            <a:r>
              <a:rPr lang="ru-RU" sz="2400" dirty="0"/>
              <a:t> </a:t>
            </a:r>
            <a:r>
              <a:rPr lang="ru-RU" sz="2400" dirty="0" err="1"/>
              <a:t>із</a:t>
            </a:r>
            <a:r>
              <a:rPr lang="ru-RU" sz="2400" dirty="0"/>
              <a:t> </a:t>
            </a:r>
            <a:r>
              <a:rPr lang="ru-RU" sz="2400" dirty="0" err="1"/>
              <a:t>яких</a:t>
            </a:r>
            <a:r>
              <a:rPr lang="ru-RU" sz="2400" dirty="0"/>
              <a:t> </a:t>
            </a:r>
            <a:r>
              <a:rPr lang="ru-RU" sz="2400" dirty="0" err="1"/>
              <a:t>має</a:t>
            </a:r>
            <a:r>
              <a:rPr lang="ru-RU" sz="2400" dirty="0"/>
              <a:t> </a:t>
            </a:r>
            <a:r>
              <a:rPr lang="ru-RU" sz="2400" dirty="0" err="1"/>
              <a:t>своє</a:t>
            </a:r>
            <a:r>
              <a:rPr lang="ru-RU" sz="2400" dirty="0"/>
              <a:t> </a:t>
            </a:r>
            <a:r>
              <a:rPr lang="ru-RU" sz="2400" dirty="0" err="1"/>
              <a:t>значення</a:t>
            </a:r>
            <a:r>
              <a:rPr lang="ru-RU" sz="2400" dirty="0"/>
              <a:t>:</a:t>
            </a:r>
            <a:br>
              <a:rPr lang="ru-RU" sz="2400" dirty="0"/>
            </a:br>
            <a:r>
              <a:rPr lang="ru-RU" sz="2400" dirty="0"/>
              <a:t>• </a:t>
            </a:r>
            <a:r>
              <a:rPr lang="ru-RU" sz="2400" dirty="0" err="1"/>
              <a:t>позитивні</a:t>
            </a:r>
            <a:r>
              <a:rPr lang="ru-RU" sz="2400" dirty="0"/>
              <a:t> </a:t>
            </a:r>
            <a:r>
              <a:rPr lang="ru-RU" sz="2400" dirty="0" err="1"/>
              <a:t>наслідки</a:t>
            </a:r>
            <a:r>
              <a:rPr lang="ru-RU" sz="2400" dirty="0"/>
              <a:t> </a:t>
            </a:r>
            <a:r>
              <a:rPr lang="ru-RU" sz="2400" dirty="0" err="1"/>
              <a:t>прийняття</a:t>
            </a:r>
            <a:r>
              <a:rPr lang="ru-RU" sz="2400" dirty="0"/>
              <a:t> </a:t>
            </a:r>
            <a:r>
              <a:rPr lang="ru-RU" sz="2400" dirty="0" err="1"/>
              <a:t>саме</a:t>
            </a:r>
            <a:r>
              <a:rPr lang="ru-RU" sz="2400" dirty="0"/>
              <a:t> такого </a:t>
            </a:r>
            <a:r>
              <a:rPr lang="ru-RU" sz="2400" dirty="0" err="1"/>
              <a:t>рішення</a:t>
            </a:r>
            <a:r>
              <a:rPr lang="ru-RU" sz="2400" dirty="0"/>
              <a:t>;</a:t>
            </a:r>
            <a:br>
              <a:rPr lang="ru-RU" sz="2400" dirty="0"/>
            </a:br>
            <a:r>
              <a:rPr lang="ru-RU" sz="2400" dirty="0"/>
              <a:t>• </a:t>
            </a:r>
            <a:r>
              <a:rPr lang="ru-RU" sz="2400" dirty="0" err="1"/>
              <a:t>позитивні</a:t>
            </a:r>
            <a:r>
              <a:rPr lang="ru-RU" sz="2400" dirty="0"/>
              <a:t> </a:t>
            </a:r>
            <a:r>
              <a:rPr lang="ru-RU" sz="2400" dirty="0" err="1"/>
              <a:t>наслідки</a:t>
            </a:r>
            <a:r>
              <a:rPr lang="ru-RU" sz="2400" dirty="0"/>
              <a:t>, </a:t>
            </a:r>
            <a:r>
              <a:rPr lang="ru-RU" sz="2400" dirty="0" err="1"/>
              <a:t>якщо</a:t>
            </a:r>
            <a:r>
              <a:rPr lang="ru-RU" sz="2400" dirty="0"/>
              <a:t> </a:t>
            </a:r>
            <a:r>
              <a:rPr lang="ru-RU" sz="2400" dirty="0" err="1"/>
              <a:t>саме</a:t>
            </a:r>
            <a:r>
              <a:rPr lang="ru-RU" sz="2400" dirty="0"/>
              <a:t> </a:t>
            </a:r>
            <a:r>
              <a:rPr lang="ru-RU" sz="2400" dirty="0" err="1"/>
              <a:t>це</a:t>
            </a:r>
            <a:r>
              <a:rPr lang="ru-RU" sz="2400" dirty="0"/>
              <a:t> </a:t>
            </a:r>
            <a:r>
              <a:rPr lang="ru-RU" sz="2400" dirty="0" err="1"/>
              <a:t>рішення</a:t>
            </a:r>
            <a:r>
              <a:rPr lang="ru-RU" sz="2400" dirty="0"/>
              <a:t> не </a:t>
            </a:r>
            <a:r>
              <a:rPr lang="ru-RU" sz="2400" dirty="0" err="1"/>
              <a:t>приймати</a:t>
            </a:r>
            <a:r>
              <a:rPr lang="ru-RU" sz="2400" dirty="0"/>
              <a:t>;</a:t>
            </a:r>
            <a:br>
              <a:rPr lang="ru-RU" sz="2400" dirty="0"/>
            </a:br>
            <a:r>
              <a:rPr lang="ru-RU" sz="2400" dirty="0"/>
              <a:t>• </a:t>
            </a:r>
            <a:r>
              <a:rPr lang="ru-RU" sz="2400" dirty="0" err="1"/>
              <a:t>негативні</a:t>
            </a:r>
            <a:r>
              <a:rPr lang="ru-RU" sz="2400" dirty="0"/>
              <a:t> </a:t>
            </a:r>
            <a:r>
              <a:rPr lang="ru-RU" sz="2400" dirty="0" err="1"/>
              <a:t>наслідки</a:t>
            </a:r>
            <a:r>
              <a:rPr lang="ru-RU" sz="2400" dirty="0"/>
              <a:t> </a:t>
            </a:r>
            <a:r>
              <a:rPr lang="ru-RU" sz="2400" dirty="0" err="1"/>
              <a:t>прийняття</a:t>
            </a:r>
            <a:r>
              <a:rPr lang="ru-RU" sz="2400" dirty="0"/>
              <a:t> </a:t>
            </a:r>
            <a:r>
              <a:rPr lang="ru-RU" sz="2400" dirty="0" err="1"/>
              <a:t>саме</a:t>
            </a:r>
            <a:r>
              <a:rPr lang="ru-RU" sz="2400" dirty="0"/>
              <a:t> такого </a:t>
            </a:r>
            <a:r>
              <a:rPr lang="ru-RU" sz="2400" dirty="0" err="1"/>
              <a:t>рішення</a:t>
            </a:r>
            <a:r>
              <a:rPr lang="ru-RU" sz="2400" dirty="0"/>
              <a:t>;</a:t>
            </a:r>
            <a:br>
              <a:rPr lang="ru-RU" sz="2400" dirty="0"/>
            </a:br>
            <a:r>
              <a:rPr lang="ru-RU" sz="2400" dirty="0"/>
              <a:t>• </a:t>
            </a:r>
            <a:r>
              <a:rPr lang="ru-RU" sz="2400" dirty="0" err="1"/>
              <a:t>негативні</a:t>
            </a:r>
            <a:r>
              <a:rPr lang="ru-RU" sz="2400" dirty="0"/>
              <a:t> </a:t>
            </a:r>
            <a:r>
              <a:rPr lang="ru-RU" sz="2400" dirty="0" err="1"/>
              <a:t>наслідки</a:t>
            </a:r>
            <a:r>
              <a:rPr lang="ru-RU" sz="2400" dirty="0"/>
              <a:t>, </a:t>
            </a:r>
            <a:r>
              <a:rPr lang="ru-RU" sz="2400" dirty="0" err="1"/>
              <a:t>якщо</a:t>
            </a:r>
            <a:r>
              <a:rPr lang="ru-RU" sz="2400" dirty="0"/>
              <a:t> </a:t>
            </a:r>
            <a:r>
              <a:rPr lang="ru-RU" sz="2400" dirty="0" err="1"/>
              <a:t>саме</a:t>
            </a:r>
            <a:r>
              <a:rPr lang="ru-RU" sz="2400" dirty="0"/>
              <a:t> </a:t>
            </a:r>
            <a:r>
              <a:rPr lang="ru-RU" sz="2400" dirty="0" err="1"/>
              <a:t>це</a:t>
            </a:r>
            <a:r>
              <a:rPr lang="ru-RU" sz="2400" dirty="0"/>
              <a:t> </a:t>
            </a:r>
            <a:r>
              <a:rPr lang="ru-RU" sz="2400" dirty="0" err="1"/>
              <a:t>рішення</a:t>
            </a:r>
            <a:r>
              <a:rPr lang="ru-RU" sz="2400" dirty="0"/>
              <a:t> не </a:t>
            </a:r>
            <a:r>
              <a:rPr lang="ru-RU" sz="2400" dirty="0" err="1"/>
              <a:t>приймати</a:t>
            </a:r>
            <a:r>
              <a:rPr lang="ru-RU" sz="2400" dirty="0"/>
              <a:t>.</a:t>
            </a:r>
            <a:br>
              <a:rPr lang="ru-RU" sz="2400" dirty="0"/>
            </a:br>
            <a:endParaRPr lang="uk-UA" sz="2400" dirty="0"/>
          </a:p>
        </p:txBody>
      </p:sp>
      <p:pic>
        <p:nvPicPr>
          <p:cNvPr id="3" name="Рисунок 2">
            <a:extLst>
              <a:ext uri="{FF2B5EF4-FFF2-40B4-BE49-F238E27FC236}">
                <a16:creationId xmlns:a16="http://schemas.microsoft.com/office/drawing/2014/main" id="{A2259D2F-DCEA-4EF3-86A4-C6A8DBE41338}"/>
              </a:ext>
            </a:extLst>
          </p:cNvPr>
          <p:cNvPicPr>
            <a:picLocks noChangeAspect="1"/>
          </p:cNvPicPr>
          <p:nvPr/>
        </p:nvPicPr>
        <p:blipFill>
          <a:blip r:embed="rId2"/>
          <a:stretch>
            <a:fillRect/>
          </a:stretch>
        </p:blipFill>
        <p:spPr>
          <a:xfrm>
            <a:off x="-117872" y="5024426"/>
            <a:ext cx="2466975" cy="1847850"/>
          </a:xfrm>
          <a:prstGeom prst="rect">
            <a:avLst/>
          </a:prstGeom>
        </p:spPr>
      </p:pic>
    </p:spTree>
    <p:extLst>
      <p:ext uri="{BB962C8B-B14F-4D97-AF65-F5344CB8AC3E}">
        <p14:creationId xmlns:p14="http://schemas.microsoft.com/office/powerpoint/2010/main" val="934523410"/>
      </p:ext>
    </p:extLst>
  </p:cSld>
  <p:clrMapOvr>
    <a:masterClrMapping/>
  </p:clrMapOvr>
  <p:transition spd="slow">
    <p:cover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8C415C-06AA-4CE5-A329-2AD48D676CB1}"/>
              </a:ext>
            </a:extLst>
          </p:cNvPr>
          <p:cNvSpPr>
            <a:spLocks noGrp="1"/>
          </p:cNvSpPr>
          <p:nvPr>
            <p:ph type="title"/>
          </p:nvPr>
        </p:nvSpPr>
        <p:spPr>
          <a:xfrm>
            <a:off x="1043608" y="274320"/>
            <a:ext cx="6264696" cy="2794640"/>
          </a:xfrm>
        </p:spPr>
        <p:txBody>
          <a:bodyPr>
            <a:normAutofit/>
          </a:bodyPr>
          <a:lstStyle/>
          <a:p>
            <a:r>
              <a:rPr lang="uk-UA" sz="2400" b="1" dirty="0">
                <a:highlight>
                  <a:srgbClr val="FFFF00"/>
                </a:highlight>
              </a:rPr>
              <a:t>«Квадрат Декарта»</a:t>
            </a:r>
            <a:br>
              <a:rPr lang="uk-UA" sz="2400" b="1" dirty="0">
                <a:highlight>
                  <a:srgbClr val="FFFF00"/>
                </a:highlight>
              </a:rPr>
            </a:br>
            <a:br>
              <a:rPr lang="uk-UA" sz="2400" b="1" dirty="0">
                <a:highlight>
                  <a:srgbClr val="FFFF00"/>
                </a:highlight>
              </a:rPr>
            </a:br>
            <a:r>
              <a:rPr lang="uk-UA" sz="2400" dirty="0"/>
              <a:t>У кожен квадрат вписуються відповідні наслідки. «Квадрат Декарта» дозволяє впорядкувати думки та чітко бачити всі можливі варіанти розвитку подій.</a:t>
            </a:r>
            <a:br>
              <a:rPr lang="uk-UA" sz="2400" dirty="0"/>
            </a:br>
            <a:endParaRPr lang="uk-UA" sz="2400" dirty="0"/>
          </a:p>
        </p:txBody>
      </p:sp>
      <p:pic>
        <p:nvPicPr>
          <p:cNvPr id="3" name="Рисунок 2">
            <a:extLst>
              <a:ext uri="{FF2B5EF4-FFF2-40B4-BE49-F238E27FC236}">
                <a16:creationId xmlns:a16="http://schemas.microsoft.com/office/drawing/2014/main" id="{9C70731B-F837-47FC-AFA6-2DBE23B78162}"/>
              </a:ext>
            </a:extLst>
          </p:cNvPr>
          <p:cNvPicPr>
            <a:picLocks noChangeAspect="1"/>
          </p:cNvPicPr>
          <p:nvPr/>
        </p:nvPicPr>
        <p:blipFill>
          <a:blip r:embed="rId2"/>
          <a:stretch>
            <a:fillRect/>
          </a:stretch>
        </p:blipFill>
        <p:spPr>
          <a:xfrm>
            <a:off x="1" y="3284983"/>
            <a:ext cx="9144000" cy="3482269"/>
          </a:xfrm>
          <a:prstGeom prst="rect">
            <a:avLst/>
          </a:prstGeom>
        </p:spPr>
      </p:pic>
      <p:pic>
        <p:nvPicPr>
          <p:cNvPr id="4" name="Рисунок 3">
            <a:extLst>
              <a:ext uri="{FF2B5EF4-FFF2-40B4-BE49-F238E27FC236}">
                <a16:creationId xmlns:a16="http://schemas.microsoft.com/office/drawing/2014/main" id="{6D19208D-5439-4F69-8C3D-DBC2AE5D131A}"/>
              </a:ext>
            </a:extLst>
          </p:cNvPr>
          <p:cNvPicPr>
            <a:picLocks noChangeAspect="1"/>
          </p:cNvPicPr>
          <p:nvPr/>
        </p:nvPicPr>
        <p:blipFill>
          <a:blip r:embed="rId3"/>
          <a:stretch>
            <a:fillRect/>
          </a:stretch>
        </p:blipFill>
        <p:spPr>
          <a:xfrm>
            <a:off x="6353175" y="0"/>
            <a:ext cx="2790825" cy="1638300"/>
          </a:xfrm>
          <a:prstGeom prst="rect">
            <a:avLst/>
          </a:prstGeom>
        </p:spPr>
      </p:pic>
    </p:spTree>
    <p:extLst>
      <p:ext uri="{BB962C8B-B14F-4D97-AF65-F5344CB8AC3E}">
        <p14:creationId xmlns:p14="http://schemas.microsoft.com/office/powerpoint/2010/main" val="2545568700"/>
      </p:ext>
    </p:extLst>
  </p:cSld>
  <p:clrMapOvr>
    <a:masterClrMapping/>
  </p:clrMapOvr>
  <p:transition spd="slow">
    <p:cover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2C4F37-18CD-43B0-80A0-9E6737C28820}"/>
              </a:ext>
            </a:extLst>
          </p:cNvPr>
          <p:cNvSpPr>
            <a:spLocks noGrp="1"/>
          </p:cNvSpPr>
          <p:nvPr>
            <p:ph type="title"/>
          </p:nvPr>
        </p:nvSpPr>
        <p:spPr>
          <a:xfrm>
            <a:off x="971600" y="274320"/>
            <a:ext cx="7962088" cy="2002552"/>
          </a:xfrm>
        </p:spPr>
        <p:txBody>
          <a:bodyPr>
            <a:normAutofit fontScale="90000"/>
          </a:bodyPr>
          <a:lstStyle/>
          <a:p>
            <a:r>
              <a:rPr lang="uk-UA" sz="2400" dirty="0"/>
              <a:t>Ще один метод — </a:t>
            </a:r>
            <a:r>
              <a:rPr lang="uk-UA" sz="2400" b="1" dirty="0"/>
              <a:t>«Дерево рішень». </a:t>
            </a:r>
            <a:r>
              <a:rPr lang="uk-UA" sz="2400" dirty="0"/>
              <a:t>Він підходить для тих випадків, коли варіантів вирішення проблеми небагато, але їх потрібно впорядкувати. Свою назву цей метод отримав тому, що від головної проблеми — «стовбура» — відходять варіанти — «гілки».</a:t>
            </a:r>
            <a:br>
              <a:rPr lang="uk-UA" sz="2400" dirty="0"/>
            </a:br>
            <a:r>
              <a:rPr lang="uk-UA" sz="2400" dirty="0"/>
              <a:t>Чи піти гуляти на вулиці?</a:t>
            </a:r>
            <a:br>
              <a:rPr lang="uk-UA" sz="2400" dirty="0"/>
            </a:br>
            <a:endParaRPr lang="uk-UA" sz="2400" dirty="0"/>
          </a:p>
        </p:txBody>
      </p:sp>
      <p:pic>
        <p:nvPicPr>
          <p:cNvPr id="3" name="Рисунок 2">
            <a:extLst>
              <a:ext uri="{FF2B5EF4-FFF2-40B4-BE49-F238E27FC236}">
                <a16:creationId xmlns:a16="http://schemas.microsoft.com/office/drawing/2014/main" id="{842C0A27-B4F5-4946-B0AF-662303D4633F}"/>
              </a:ext>
            </a:extLst>
          </p:cNvPr>
          <p:cNvPicPr>
            <a:picLocks noChangeAspect="1"/>
          </p:cNvPicPr>
          <p:nvPr/>
        </p:nvPicPr>
        <p:blipFill>
          <a:blip r:embed="rId2"/>
          <a:stretch>
            <a:fillRect/>
          </a:stretch>
        </p:blipFill>
        <p:spPr>
          <a:xfrm>
            <a:off x="210312" y="2349202"/>
            <a:ext cx="8682742" cy="4463854"/>
          </a:xfrm>
          <a:prstGeom prst="rect">
            <a:avLst/>
          </a:prstGeom>
        </p:spPr>
      </p:pic>
    </p:spTree>
    <p:extLst>
      <p:ext uri="{BB962C8B-B14F-4D97-AF65-F5344CB8AC3E}">
        <p14:creationId xmlns:p14="http://schemas.microsoft.com/office/powerpoint/2010/main" val="3085907967"/>
      </p:ext>
    </p:extLst>
  </p:cSld>
  <p:clrMapOvr>
    <a:masterClrMapping/>
  </p:clrMapOvr>
  <p:transition spd="slow">
    <p:cover dir="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367</TotalTime>
  <Words>1153</Words>
  <Application>Microsoft Office PowerPoint</Application>
  <PresentationFormat>Экран (4:3)</PresentationFormat>
  <Paragraphs>17</Paragraphs>
  <Slides>15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Calibri</vt:lpstr>
      <vt:lpstr>Corbel</vt:lpstr>
      <vt:lpstr>Gill Sans MT</vt:lpstr>
      <vt:lpstr>Times New Roman</vt:lpstr>
      <vt:lpstr>Verdana</vt:lpstr>
      <vt:lpstr>Wingdings 2</vt:lpstr>
      <vt:lpstr>Солнцестояние</vt:lpstr>
      <vt:lpstr>Розділ IV Життєвий поступ людини</vt:lpstr>
      <vt:lpstr>Висловіть свою думку 1. Що таке ціль? 2. Як ви визначаєте ціль і прямуєте до її здійснення? 3. Які риси, на вашу думку, мають бути притаманні життєвому плану сім'ї? </vt:lpstr>
      <vt:lpstr>1. Життєві цілі, плани і перспективи.  Імовірно, вам часто доводилося чути висловлювання: «Я маю ціль...» або «Моєю ціллю є...». У кожної людини є життєві цілі. Упродовж життя вони, як правило, зазнають змін: одні втрачають свою важливість або реалізуються, натомість з’являються інші, яких прагне людина. Для того щоб досягти наміченого, люди планують своє життя. Ці життєві плани відображають їхні наміри прожити життя певним чином. На відміну від життєвих цілей, життєві плани більш загальні й не такі конкретні. Саме тому більшість людей частіше говорить про свої життєві плани, ніж про життєві цілі. </vt:lpstr>
      <vt:lpstr>СЛОВНИК  Життєві цілі — індивідуальні пріоритети,  до яких прагне рухатися у своєму житті людина.  Життєві плани — планування на певний термін людиною руху до своїх життєвих цілей з урахуванням їхньої важливості для неї та можливостей досягнення.  Життєві перспективи — бачення людиною свого майбутнього, що відображає зв'язок її життєвих планів зі станом суспільства і держави. </vt:lpstr>
      <vt:lpstr>ЕТИКА В УКРАЇНІ Сучасний український дослідник Дмитро Гуцол визначає такі особливості життєвих цілей людини: цілі можуть бути навіяні ззовні (батьками, школою, іншими людьми) і своїми (тим, у чому ми хочемо особисто досягти успіху). Цілі можуть бути явними (зрозумілими всім) і неявними (погано розуміємо, куди рухаємося, але мета є). За часом і тривалістю Д. Гуцол поділяє життєві цілі на довгострокові (розраховані на 5—15 років — завести сім'ю, виховати дітей тощо), середньострокові (від З місяців до 3 років — вивчити англійську мову, закінчити курси вишивання тощо) і термінові щоденні (зателефонувати, домовитися, переслати матеріали тощо). </vt:lpstr>
      <vt:lpstr>2. Як приймаються рішення. У своєму житті кожній людині доводиться приймати різні рішення. Коли виконувати домашнє завдання і чи виконувати його взагалі, як розпоряджатися своїм вільним часом, із ким спілкуватися — це ті рішення, які напевне вам вже доводилося приймати. Загалом в ухваленні рішень велику роль відіграє інформація про їхні можливі наслідки та вплив на життя. Від найпростішого «якщо я не виконаю домашнє завдання, то отримаю погану оцінку» до «прогалина у моїх знаннях через невиконане домашнє завдання завадить мені успішно скласти іспит і вступити до обраного вищого навчального закладу». </vt:lpstr>
      <vt:lpstr>Процес прийняття рішень можна спростити та впорядкувати. Психологи радять, по-перше, не боятися помилок і невдач, іти на розумний, виважений ризик. По-друге, згідно з даними досліджень, правильне рішення людина швидше прийме після доброго сну, спокійна та не голодна.   Так вона не відволікатиметься на сторонні думки. По-третє, існують спеціальні методи, що допомагають приймати рішення. Можна скористатися методом, відомим як «Квадрат Декарта». Поділіть аркуш паперу на чотири квадрати, кожен із яких має своє значення: • позитивні наслідки прийняття саме такого рішення; • позитивні наслідки, якщо саме це рішення не приймати; • негативні наслідки прийняття саме такого рішення; • негативні наслідки, якщо саме це рішення не приймати. </vt:lpstr>
      <vt:lpstr>«Квадрат Декарта»  У кожен квадрат вписуються відповідні наслідки. «Квадрат Декарта» дозволяє впорядкувати думки та чітко бачити всі можливі варіанти розвитку подій. </vt:lpstr>
      <vt:lpstr>Ще один метод — «Дерево рішень». Він підходить для тих випадків, коли варіантів вирішення проблеми небагато, але їх потрібно впорядкувати. Свою назву цей метод отримав тому, що від головної проблеми — «стовбура» — відходять варіанти — «гілки». Чи піти гуляти на вулиці? </vt:lpstr>
      <vt:lpstr>3. Планування людиною своїх життєвих цілей.  Зараз серед населення європейських країн набуває популярності планування основних подій свого життя.   Звичайно, це не гарантує, що все в житті людини відбудеться відповідно до її плану, але забезпечить те, що життя не відбуватиметься як сукупність випадкових подій або відповідно до планів інших людей.  СЛОВНИК Планування життя — створення конкретного плану життя на три, п'ять, десять років і далі, де визначаються цілі людини. </vt:lpstr>
      <vt:lpstr>ЦІКАВІ ФАКТИ Дослідники вважають, що першою відомою людиною, яка почала планувати своє життя, був американський мислитель XVIII ст. Бенджамін Франклін. Запропоновану ним систему планування життя зараз називають «пірамідою Франкліна». Метою, якої прагнув досягти цією системою її автор, стало опанування таких якостей: стриманість, порядок, рішучість, ощадливість, поміркованість, щирість, чистота, працьовитість, справедливість, спокій, скромність. </vt:lpstr>
      <vt:lpstr>ЦІКАВІ ФАКТИ Планування часу Важко одразу почати планувати своє життя на тривалі періоди. Розпочати можна з малого — щоденних навичок управління часом. Спробуйте стежити за тим, як довго ви виконуєте ті чи інші щоденні справи — це дає відчуття часу, розуміння, на що він витрачається.  Уміння планувати свої справи дозволяє ефективно розподіляти та використовувати час і в результаті встигати більше </vt:lpstr>
      <vt:lpstr>ВАРТО ЗАМИСЛИТИСЯ Я завжди робила те, до чого була трохи не готова. Це шанс вирости в професійному сенсі. Ти думаєш: «Вау, я не впевнена, що зможу це зробити, — а потім береш і робиш, просуваючись на крок уперед». Массі Маєр, генеральна директорка «Yahoo» </vt:lpstr>
      <vt:lpstr>СЛОВНИК Особистісний розвиток людини — процес позитивних змін під впливом дії зовнішніх і внутрішніх чинників, завдяки якому людина стає щасливою, успішною і самодостатньою частиною певної суспільної спільноти. </vt:lpstr>
      <vt:lpstr>    ЗАПИТАННЯ І ЗАВДАННЯ   1.  Чим важлива для людини наявність  життєвих цілей?  2. Чим життєві плани відрізняються від  життєвих перспектив?  3. Характеризуючи проблему прийняття рішень, німецький мислитель XX ст. Ханс-Георг Гадамер стверджував, що «вирішення питання є шляхом до знань». Як ви розумієте це висловлювання? Чи згодні ви з ним? Чому?  4. У Японії існує прислів'я: «Не приймайте рішення, вислухавши тільки одну сторону». Від чого, на вашу думку, хотіли застерегти цим прислів'ям тих, хто приймає рішення?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22</cp:revision>
  <dcterms:modified xsi:type="dcterms:W3CDTF">2023-05-07T20:33:02Z</dcterms:modified>
</cp:coreProperties>
</file>