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6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FD4D0-CBA8-4BC2-94D2-6658CA3FB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0F2992-98CF-4486-A939-AC04B4AEA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DA855A-9E1D-4B1F-8236-A534D57AC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D1E522-4470-4E13-BE14-A3160542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C5F057-B494-4FBB-891B-664F67EC0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612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F70F4-D750-4B61-9C55-0C42803C6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C19803-0151-4E2A-B3A6-19412512B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764557-C101-4CF8-85AB-C62302955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409EA7-3426-44FD-9D0E-B9BA6F4C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EDA286-F51C-4FC8-8362-B3F6ADB1E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043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30F7EA2-86DA-4BA7-9632-B1315C6434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908CFF-E672-452F-9CF6-83A1A8010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210F7A-1C67-4D31-8864-E45939E3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8A57CC-2E4F-48B2-AC30-1FAA997A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4F3DB3-F4BA-45ED-BB19-62F8372FF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992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35B8C-1DF9-4AC7-9352-79D9321EB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346FA4-0AB8-4CFC-9EB6-1F3FC4AB6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293309-9126-438C-BE10-1B1349FD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621157-3AC0-4797-A7D6-5A8717DFA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968668-C4D2-4EC2-A0A4-5F57A963A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640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1B6E5-E9E9-4E72-98C5-EFC40C12C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5433AA-F84A-4A6F-8197-E68FC3EAF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3071EB-EC6B-4E0F-8CCC-A9ED00099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2DD008-E383-4E1C-90B7-C4F08D92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5DFE7B-51DC-4468-8777-FCF442D44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977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D76E6-E119-409C-87C7-57F5BE9B7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24257-9B6F-42B2-A383-189D0F442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05643E-F7EE-4496-9D4C-7B3C977B0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4BC50F-1E63-4079-B248-35249C167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49965D-42E5-418E-A4CB-48E9AD169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88974E-802B-44F0-A97E-224E4AE6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4252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73CBD-38C4-434D-9635-1499A0BD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4C9156-6445-425C-83B6-23FDB868E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068DE0-B28A-4E0C-87E2-0C1CE547A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50B87BE-19B5-44B0-9067-C07764DA3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F093DE-2CFA-4699-9107-929E72C93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AA6178-8852-4B3F-B91A-71B578415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E4B6D7D-6F5A-45C3-9C9C-3FE2FD704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EEF122-C2C8-40CE-8417-59CB70689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7459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70EA7-E4F7-40F6-AC97-57E4AE964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60EC6EE-D828-4C00-A174-5B59AA19B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7A29674-EE4F-4AAF-B64D-35395A78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D4FBBA-FB2C-419F-A007-A6AF07BA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143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3996758-0997-434D-B82E-4DE9A5C51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5D901B-BB1B-450B-AD03-631EB4F38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8747DE-1EB9-447C-B419-7E5870F52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8347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496A7-37AE-434A-9D19-83A4E24B6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038228-9727-4594-9AB3-25191C731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046F45-F3FE-4414-A162-04F02668F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18775F-F277-4E89-A94F-648CE904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F614A2-503F-45D9-867D-4B0519F8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D87178-9ADC-42A1-97B9-399EF632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088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63CD5F-C540-4ECC-B55C-006CD6000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294DD0-50E7-47BC-8C9A-3BDED35FE8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9FC853-1789-47D2-9CE8-7A60E11AF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E28295-380B-4433-9797-E0070110F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02AA6A-51E3-4212-9592-1CC768A7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84581B-7649-4871-879D-818F5E37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593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DFF73-3CEB-4FD1-BB78-67F34A8D3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B9EE3F-FFC3-4B23-BBDE-62FA6A88D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E6380B-2807-429F-A783-15B9D9672D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BCD3A-0B42-42FC-A81B-C011CB4891E1}" type="datetimeFigureOut">
              <a:rPr lang="uk-UA" smtClean="0"/>
              <a:t>07.05.2023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8077E8-C79A-486B-BEEB-647EA04BE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BB87C3-70A1-4155-81AB-9A34F33A4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C499F-DA3A-43BA-ACD7-F2E9E4720F2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796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06479-A9F2-49DB-A186-33B438CCD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ТЕМА </a:t>
            </a:r>
            <a:r>
              <a:rPr lang="ru-RU" sz="4000" b="1" dirty="0" err="1"/>
              <a:t>УРОКУ</a:t>
            </a:r>
            <a:r>
              <a:rPr lang="ru-RU" sz="4000" dirty="0" err="1"/>
              <a:t>:Основні</a:t>
            </a:r>
            <a:r>
              <a:rPr lang="ru-RU" sz="4000" dirty="0"/>
              <a:t> </a:t>
            </a:r>
            <a:r>
              <a:rPr lang="ru-RU" sz="4000" dirty="0" err="1"/>
              <a:t>тенденції</a:t>
            </a:r>
            <a:r>
              <a:rPr lang="ru-RU" sz="4000" dirty="0"/>
              <a:t> </a:t>
            </a:r>
            <a:r>
              <a:rPr lang="ru-RU" sz="4000" dirty="0" err="1"/>
              <a:t>розвитку</a:t>
            </a:r>
            <a:r>
              <a:rPr lang="ru-RU" sz="4000" dirty="0"/>
              <a:t> </a:t>
            </a:r>
            <a:r>
              <a:rPr lang="ru-RU" sz="4000" dirty="0" err="1"/>
              <a:t>літератури</a:t>
            </a:r>
            <a:r>
              <a:rPr lang="ru-RU" sz="4000" dirty="0"/>
              <a:t>, </a:t>
            </a:r>
            <a:r>
              <a:rPr lang="ru-RU" sz="4000" dirty="0" err="1"/>
              <a:t>образотворчого</a:t>
            </a:r>
            <a:r>
              <a:rPr lang="ru-RU" sz="4000" dirty="0"/>
              <a:t> </a:t>
            </a:r>
            <a:r>
              <a:rPr lang="ru-RU" sz="4000" dirty="0" err="1"/>
              <a:t>мистецтва</a:t>
            </a:r>
            <a:r>
              <a:rPr lang="ru-RU" sz="4000" dirty="0"/>
              <a:t>, </a:t>
            </a:r>
            <a:r>
              <a:rPr lang="ru-RU" sz="4000" dirty="0" err="1"/>
              <a:t>архітектури</a:t>
            </a:r>
            <a:r>
              <a:rPr lang="ru-RU" sz="4000" dirty="0"/>
              <a:t>, </a:t>
            </a:r>
            <a:r>
              <a:rPr lang="ru-RU" sz="4000" dirty="0" err="1"/>
              <a:t>музики</a:t>
            </a:r>
            <a:r>
              <a:rPr lang="ru-RU" sz="4000" dirty="0"/>
              <a:t>, театру, </a:t>
            </a:r>
            <a:r>
              <a:rPr lang="ru-RU" sz="4000" dirty="0" err="1"/>
              <a:t>кіно</a:t>
            </a:r>
            <a:r>
              <a:rPr lang="ru-RU" sz="4000" dirty="0"/>
              <a:t> та спорту.</a:t>
            </a:r>
            <a:endParaRPr lang="uk-UA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BD3E47-30C0-4D7B-8C22-0D7975BF81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2078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3AF15-BB3B-42E1-9443-4A98C7074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highlight>
                  <a:srgbClr val="FFFF00"/>
                </a:highlight>
              </a:rPr>
              <a:t>3. </a:t>
            </a:r>
            <a:r>
              <a:rPr lang="ru-RU" sz="2800" b="1" dirty="0" err="1">
                <a:highlight>
                  <a:srgbClr val="FFFF00"/>
                </a:highlight>
              </a:rPr>
              <a:t>Соціалістичний</a:t>
            </a:r>
            <a:r>
              <a:rPr lang="ru-RU" sz="2800" b="1" dirty="0">
                <a:highlight>
                  <a:srgbClr val="FFFF00"/>
                </a:highlight>
              </a:rPr>
              <a:t> </a:t>
            </a:r>
            <a:r>
              <a:rPr lang="ru-RU" sz="2800" b="1" dirty="0" err="1">
                <a:highlight>
                  <a:srgbClr val="FFFF00"/>
                </a:highlight>
              </a:rPr>
              <a:t>реалізм</a:t>
            </a:r>
            <a:br>
              <a:rPr lang="ru-RU" sz="2800" dirty="0"/>
            </a:br>
            <a:r>
              <a:rPr lang="ru-RU" sz="2800" dirty="0"/>
              <a:t>У той час, коли на </a:t>
            </a:r>
            <a:r>
              <a:rPr lang="ru-RU" sz="2800" dirty="0" err="1"/>
              <a:t>Заході</a:t>
            </a:r>
            <a:r>
              <a:rPr lang="ru-RU" sz="2800" dirty="0"/>
              <a:t> в </a:t>
            </a:r>
            <a:r>
              <a:rPr lang="ru-RU" sz="2800" dirty="0" err="1"/>
              <a:t>мистецтві</a:t>
            </a:r>
            <a:r>
              <a:rPr lang="ru-RU" sz="2800" dirty="0"/>
              <a:t> </a:t>
            </a:r>
            <a:r>
              <a:rPr lang="ru-RU" sz="2800" dirty="0" err="1"/>
              <a:t>виникали</a:t>
            </a:r>
            <a:r>
              <a:rPr lang="ru-RU" sz="2800" dirty="0"/>
              <a:t> й </a:t>
            </a:r>
            <a:r>
              <a:rPr lang="ru-RU" sz="2800" dirty="0" err="1"/>
              <a:t>зникали</a:t>
            </a:r>
            <a:r>
              <a:rPr lang="ru-RU" sz="2800" dirty="0"/>
              <a:t> </a:t>
            </a:r>
            <a:r>
              <a:rPr lang="ru-RU" sz="2800" dirty="0" err="1"/>
              <a:t>різні</a:t>
            </a:r>
            <a:r>
              <a:rPr lang="ru-RU" sz="2800" dirty="0"/>
              <a:t> </a:t>
            </a:r>
            <a:r>
              <a:rPr lang="ru-RU" sz="2800" dirty="0" err="1"/>
              <a:t>напрями</a:t>
            </a:r>
            <a:r>
              <a:rPr lang="ru-RU" sz="2800" dirty="0"/>
              <a:t>, у СРСР і </a:t>
            </a:r>
            <a:r>
              <a:rPr lang="ru-RU" sz="2800" dirty="0" err="1"/>
              <a:t>країнах</a:t>
            </a:r>
            <a:r>
              <a:rPr lang="ru-RU" sz="2800" dirty="0"/>
              <a:t> </a:t>
            </a:r>
            <a:r>
              <a:rPr lang="ru-RU" sz="2800" dirty="0" err="1"/>
              <a:t>соціалістичного</a:t>
            </a:r>
            <a:r>
              <a:rPr lang="ru-RU" sz="2800" dirty="0"/>
              <a:t> табору </a:t>
            </a:r>
            <a:r>
              <a:rPr lang="ru-RU" sz="2800" dirty="0" err="1"/>
              <a:t>був</a:t>
            </a:r>
            <a:r>
              <a:rPr lang="ru-RU" sz="2800" dirty="0"/>
              <a:t> дозволений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соціалістичний</a:t>
            </a:r>
            <a:r>
              <a:rPr lang="ru-RU" sz="2800" dirty="0"/>
              <a:t> </a:t>
            </a:r>
            <a:r>
              <a:rPr lang="ru-RU" sz="2800" dirty="0" err="1"/>
              <a:t>реалізм</a:t>
            </a:r>
            <a:r>
              <a:rPr lang="ru-RU" sz="2800" dirty="0"/>
              <a:t>. </a:t>
            </a:r>
            <a:endParaRPr lang="uk-UA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CB6A9A-B395-441F-843D-6C81E2EFF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50106"/>
            <a:ext cx="4125747" cy="28061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5142C3-0675-41FB-9D48-B59311627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432" y="2915056"/>
            <a:ext cx="3995988" cy="3942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A12C6B-A952-4E1F-852E-A56532745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858" y="1690688"/>
            <a:ext cx="3995988" cy="39959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453C16-0D8B-41B2-8C46-0EF0D6798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7273" y="4886528"/>
            <a:ext cx="232410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9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AF03E-4062-4A57-88B2-BEEEFDD02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276307"/>
          </a:xfrm>
        </p:spPr>
        <p:txBody>
          <a:bodyPr>
            <a:normAutofit/>
          </a:bodyPr>
          <a:lstStyle/>
          <a:p>
            <a:r>
              <a:rPr lang="uk-UA" sz="2400" dirty="0"/>
              <a:t>Письменники, архітектори, художники, музиканти й актори мали «правдиво, історично-конкретно зображувати дійсність у її революційному розвиткові». 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При цьому «правдивість та історична конкретність художнього зображення» мали поєднуватись із завданням «ідейного виховання» населення в дусі комуністичного світогляду. Усі твори цього напряму мали звеличувати світле майбутнє — комунізм та його будівничих.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 Герої літературних творів, театральних вистав і кінофільмів були майже ідеальними людьми, які безкомпромісно боролися з тими, хто, на їхню думку, недостатньо відданий комуністичній ідеології або ставить власні інтереси, інтереси родини вище загального блага. Розчарування, зневіра, зруйновані надії, нездійсненні мрії — усе це було неприйнятне для соціалістичного реалізму в літературі, театрі, кіно, живописі та музиці.</a:t>
            </a:r>
          </a:p>
        </p:txBody>
      </p:sp>
    </p:spTree>
    <p:extLst>
      <p:ext uri="{BB962C8B-B14F-4D97-AF65-F5344CB8AC3E}">
        <p14:creationId xmlns:p14="http://schemas.microsoft.com/office/powerpoint/2010/main" val="249736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0D911-6B53-4A5D-B718-B49547C60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28180"/>
          </a:xfrm>
        </p:spPr>
        <p:txBody>
          <a:bodyPr>
            <a:normAutofit fontScale="90000"/>
          </a:bodyPr>
          <a:lstStyle/>
          <a:p>
            <a:r>
              <a:rPr lang="uk-UA" dirty="0">
                <a:highlight>
                  <a:srgbClr val="FFFF00"/>
                </a:highlight>
              </a:rPr>
              <a:t>Словник</a:t>
            </a:r>
            <a:br>
              <a:rPr lang="uk-UA" dirty="0"/>
            </a:br>
            <a:r>
              <a:rPr lang="uk-UA" dirty="0"/>
              <a:t>• </a:t>
            </a:r>
            <a:r>
              <a:rPr lang="uk-UA" b="1" dirty="0"/>
              <a:t>Постмодернізм </a:t>
            </a:r>
            <a:r>
              <a:rPr lang="uk-UA" dirty="0"/>
              <a:t>(</a:t>
            </a:r>
            <a:r>
              <a:rPr lang="uk-UA" dirty="0" err="1"/>
              <a:t>постмодерн</a:t>
            </a:r>
            <a:r>
              <a:rPr lang="uk-UA" dirty="0"/>
              <a:t>, </a:t>
            </a:r>
            <a:r>
              <a:rPr lang="uk-UA" dirty="0" err="1"/>
              <a:t>поставангард</a:t>
            </a:r>
            <a:r>
              <a:rPr lang="uk-UA" dirty="0"/>
              <a:t>) (від латин. </a:t>
            </a:r>
            <a:r>
              <a:rPr lang="en-US" dirty="0"/>
              <a:t>post — «</a:t>
            </a:r>
            <a:r>
              <a:rPr lang="uk-UA" dirty="0"/>
              <a:t>після» + модернізм) — напрям, представники якого рішуче переглядали позиції модернізму.</a:t>
            </a:r>
            <a:br>
              <a:rPr lang="uk-UA" dirty="0"/>
            </a:br>
            <a:br>
              <a:rPr lang="uk-UA" dirty="0"/>
            </a:br>
            <a:r>
              <a:rPr lang="uk-UA" dirty="0"/>
              <a:t>• </a:t>
            </a:r>
            <a:r>
              <a:rPr lang="uk-UA" b="1" dirty="0"/>
              <a:t>Соціалістичний реалізм </a:t>
            </a:r>
            <a:r>
              <a:rPr lang="uk-UA" dirty="0"/>
              <a:t>(соцреалізм) — напрям, у якому людина посідає провідне місце в боротьбі за побудову соціалістичного суспільства.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6567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F454B-AE39-4706-B1B4-009EBCDF4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32" y="401220"/>
            <a:ext cx="11113168" cy="2630738"/>
          </a:xfrm>
        </p:spPr>
        <p:txBody>
          <a:bodyPr>
            <a:normAutofit fontScale="90000"/>
          </a:bodyPr>
          <a:lstStyle/>
          <a:p>
            <a:r>
              <a:rPr lang="uk-UA" dirty="0">
                <a:highlight>
                  <a:srgbClr val="FFFF00"/>
                </a:highlight>
              </a:rPr>
              <a:t>4. Абстракціонізм</a:t>
            </a:r>
            <a:br>
              <a:rPr lang="uk-UA" dirty="0">
                <a:highlight>
                  <a:srgbClr val="FFFF00"/>
                </a:highlight>
              </a:rPr>
            </a:br>
            <a:r>
              <a:rPr lang="uk-UA" sz="3100" dirty="0"/>
              <a:t>Друга половина ХХ ст. — час новаторських пошуків і сміливих експериментів у живописі. У цей період у Європі й США розвивалися десятки напрямів, які досягли піку впродовж першого післявоєнного двадцятиліття. Після війни розвинувся абстракціонізм.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85C3A4-F403-455A-B8DB-0FE420BA0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1" y="3031958"/>
            <a:ext cx="4090737" cy="32123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ED476C-238D-418E-A1D2-4FBED7F19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30" y="6279234"/>
            <a:ext cx="4586125" cy="26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47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72C37-F2E4-47A7-B3C8-B1344D30A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400" dirty="0"/>
              <a:t>У 60-х роках ХХ ст. у середовищі абстрактних імпресіоністів виник напрям «діє вий живопис» (</a:t>
            </a:r>
            <a:r>
              <a:rPr lang="en-US" sz="2400" dirty="0"/>
              <a:t>action painting). </a:t>
            </a:r>
            <a:r>
              <a:rPr lang="uk-UA" sz="2400" dirty="0"/>
              <a:t>Для його представників (</a:t>
            </a:r>
            <a:r>
              <a:rPr lang="uk-UA" sz="2400" b="1" dirty="0"/>
              <a:t>Джексон Поллок</a:t>
            </a:r>
            <a:r>
              <a:rPr lang="uk-UA" sz="2400" dirty="0"/>
              <a:t>, </a:t>
            </a:r>
            <a:r>
              <a:rPr lang="uk-UA" sz="2400" b="1" dirty="0"/>
              <a:t>Франц </a:t>
            </a:r>
            <a:r>
              <a:rPr lang="uk-UA" sz="2400" b="1" dirty="0" err="1"/>
              <a:t>Клайн</a:t>
            </a:r>
            <a:r>
              <a:rPr lang="uk-UA" sz="2400" b="1" dirty="0"/>
              <a:t> </a:t>
            </a:r>
            <a:r>
              <a:rPr lang="uk-UA" sz="2400" dirty="0"/>
              <a:t>та ін.) полотно — це своєрідна сцена, на якій художник, як актор, демонструє глядачам свої натхнення й енергію.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D2C212-E4CB-4F2D-B311-90C3BAF0C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17" y="1927558"/>
            <a:ext cx="6582394" cy="493044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5642F2-65BA-42B9-B23D-CAB47A2F2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347" y="1690687"/>
            <a:ext cx="5201653" cy="520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7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F6EDD-67B7-4F0F-A8FC-F7DB613CD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95433"/>
          </a:xfrm>
        </p:spPr>
        <p:txBody>
          <a:bodyPr>
            <a:normAutofit/>
          </a:bodyPr>
          <a:lstStyle/>
          <a:p>
            <a:r>
              <a:rPr lang="uk-UA" sz="2400" dirty="0"/>
              <a:t>У 50-70-х роках ХХ ст. в мистецтві з'явився авангардний напрям поп-арт, для якого характерні колажі. Будь-яка річ може бути предметом мистецтва в поп-арті: рекламні буклети, фотографії, комікси, газети, журнали тощо. Молоді художники сміливо експериментують зі звичайними предметами, різними матеріалами й дивними формами, а також створюють гігантські «екологічні» скульптури з пластикової упаковки й інших продуктів постіндустріальної епохи.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69767D-A128-4BD5-A9EC-2A05E5024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31" y="3055254"/>
            <a:ext cx="5184608" cy="34376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0E6172-81AE-49A6-AD72-229C07721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082" y="3203903"/>
            <a:ext cx="5607718" cy="314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48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AE16D-4963-4B09-B584-974A3E7A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1928"/>
          </a:xfrm>
        </p:spPr>
        <p:txBody>
          <a:bodyPr>
            <a:normAutofit/>
          </a:bodyPr>
          <a:lstStyle/>
          <a:p>
            <a:r>
              <a:rPr lang="uk-UA" sz="3200" dirty="0">
                <a:highlight>
                  <a:srgbClr val="FFFF00"/>
                </a:highlight>
              </a:rPr>
              <a:t>Словник</a:t>
            </a:r>
            <a:br>
              <a:rPr lang="uk-UA" sz="3200" dirty="0"/>
            </a:br>
            <a:r>
              <a:rPr lang="uk-UA" sz="3200" dirty="0"/>
              <a:t>• Абстракціонізм — напрям, який виник у 1910-1920-х роках. Передбачає принципову відмову від зображення реальних предметів у живописі, скульптурі й графіці. Натомість зображується їхнє образне сприйняття у формі ліній, кольорових плям, абстрактних конфігурацій тощо.</a:t>
            </a:r>
            <a:br>
              <a:rPr lang="uk-UA" sz="3200" dirty="0"/>
            </a:br>
            <a:br>
              <a:rPr lang="uk-UA" sz="3200" dirty="0"/>
            </a:br>
            <a:r>
              <a:rPr lang="uk-UA" sz="3200" dirty="0"/>
              <a:t>• Поп-арт (від </a:t>
            </a:r>
            <a:r>
              <a:rPr lang="uk-UA" sz="3200" dirty="0" err="1"/>
              <a:t>англ</a:t>
            </a:r>
            <a:r>
              <a:rPr lang="uk-UA" sz="3200" dirty="0"/>
              <a:t>. </a:t>
            </a:r>
            <a:r>
              <a:rPr lang="en-US" sz="3200" dirty="0"/>
              <a:t>pop-art — </a:t>
            </a:r>
            <a:r>
              <a:rPr lang="uk-UA" sz="3200" dirty="0"/>
              <a:t>популярне мистецтво) — художній рух, для якого характерне конструювання колажів, використання й перероблення символічних і знакових об'єктів.</a:t>
            </a:r>
            <a:br>
              <a:rPr lang="uk-UA" sz="3200" dirty="0"/>
            </a:b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366381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BB16E0-BFCC-4D4A-83B8-0D2B1F368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Яскравими</a:t>
            </a:r>
            <a:r>
              <a:rPr lang="ru-RU" sz="2400" dirty="0"/>
              <a:t> </a:t>
            </a:r>
            <a:r>
              <a:rPr lang="ru-RU" sz="2400" dirty="0" err="1"/>
              <a:t>представниками</a:t>
            </a:r>
            <a:r>
              <a:rPr lang="ru-RU" sz="2400" dirty="0"/>
              <a:t> поп-арту </a:t>
            </a:r>
            <a:r>
              <a:rPr lang="ru-RU" sz="2400" dirty="0" err="1"/>
              <a:t>були</a:t>
            </a:r>
            <a:r>
              <a:rPr lang="ru-RU" sz="2400" dirty="0"/>
              <a:t> </a:t>
            </a:r>
            <a:r>
              <a:rPr lang="ru-RU" sz="2400" dirty="0" err="1"/>
              <a:t>американські</a:t>
            </a:r>
            <a:r>
              <a:rPr lang="ru-RU" sz="2400" dirty="0"/>
              <a:t> художники </a:t>
            </a:r>
            <a:r>
              <a:rPr lang="ru-RU" sz="2400" dirty="0" err="1"/>
              <a:t>Річард</a:t>
            </a:r>
            <a:r>
              <a:rPr lang="ru-RU" sz="2400" dirty="0"/>
              <a:t> </a:t>
            </a:r>
            <a:r>
              <a:rPr lang="ru-RU" sz="2400" dirty="0" err="1"/>
              <a:t>Гамільтон</a:t>
            </a:r>
            <a:r>
              <a:rPr lang="ru-RU" sz="2400" dirty="0"/>
              <a:t>, Роберт Раушенберг, </a:t>
            </a:r>
            <a:r>
              <a:rPr lang="ru-RU" sz="2400" dirty="0" err="1"/>
              <a:t>Пітер</a:t>
            </a:r>
            <a:r>
              <a:rPr lang="ru-RU" sz="2400" dirty="0"/>
              <a:t> Блейк, </a:t>
            </a:r>
            <a:r>
              <a:rPr lang="ru-RU" sz="2400" dirty="0" err="1"/>
              <a:t>Енді</a:t>
            </a:r>
            <a:r>
              <a:rPr lang="ru-RU" sz="2400" dirty="0"/>
              <a:t> </a:t>
            </a:r>
            <a:r>
              <a:rPr lang="ru-RU" sz="2400" dirty="0" err="1"/>
              <a:t>Ворхол</a:t>
            </a:r>
            <a:r>
              <a:rPr lang="ru-RU" sz="2400" dirty="0"/>
              <a:t>.</a:t>
            </a:r>
            <a:endParaRPr lang="uk-UA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F4A94A-079F-4071-BBD8-91F6E5E59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2401"/>
            <a:ext cx="3594460" cy="5355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DA357-18B5-40AC-8D75-411C51C74206}"/>
              </a:ext>
            </a:extLst>
          </p:cNvPr>
          <p:cNvSpPr txBox="1"/>
          <p:nvPr/>
        </p:nvSpPr>
        <p:spPr>
          <a:xfrm>
            <a:off x="4283241" y="3244333"/>
            <a:ext cx="48577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П. Блейк. Автопортрет з журналом. 1961 р.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6569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F9F59-91B5-44B1-80FE-4A5702CA3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94643"/>
          </a:xfrm>
        </p:spPr>
        <p:txBody>
          <a:bodyPr>
            <a:normAutofit fontScale="90000"/>
          </a:bodyPr>
          <a:lstStyle/>
          <a:p>
            <a:r>
              <a:rPr lang="uk-UA" sz="2800" b="1" dirty="0">
                <a:highlight>
                  <a:srgbClr val="FFFF00"/>
                </a:highlight>
              </a:rPr>
              <a:t>5. Функціоналізм. Хай-тек</a:t>
            </a:r>
            <a:br>
              <a:rPr lang="uk-UA" sz="2800" dirty="0"/>
            </a:br>
            <a:r>
              <a:rPr lang="uk-UA" sz="2800" dirty="0"/>
              <a:t>У 20-х роках ХХ ст. виник функціоналізм. Користь, простота, свобода від минулого — ось його три ознаки. Більше житлової площі за таку ж кількість грошей — ось мета будівництва функціональних приміщень. Архітектори-функціоналісти прагнули оживити міста завдяки використанню науково-технічного прогресу.</a:t>
            </a:r>
            <a:br>
              <a:rPr lang="uk-UA" sz="2800" dirty="0"/>
            </a:br>
            <a:endParaRPr lang="uk-UA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A35A66-CAB4-45BB-A7AB-A899FE450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95963"/>
            <a:ext cx="4640258" cy="32945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D39B24-5743-45E4-BEF3-876B76298C4F}"/>
              </a:ext>
            </a:extLst>
          </p:cNvPr>
          <p:cNvSpPr txBox="1"/>
          <p:nvPr/>
        </p:nvSpPr>
        <p:spPr>
          <a:xfrm>
            <a:off x="457200" y="6253354"/>
            <a:ext cx="4752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Палац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залізничників</a:t>
            </a:r>
            <a:r>
              <a:rPr lang="ru-RU" dirty="0"/>
              <a:t> у м. </a:t>
            </a:r>
            <a:r>
              <a:rPr lang="ru-RU" dirty="0" err="1"/>
              <a:t>Харкові</a:t>
            </a:r>
            <a:r>
              <a:rPr lang="ru-RU" dirty="0"/>
              <a:t>. </a:t>
            </a:r>
            <a:r>
              <a:rPr lang="ru-RU" dirty="0" err="1"/>
              <a:t>Сучасне</a:t>
            </a:r>
            <a:r>
              <a:rPr lang="ru-RU" dirty="0"/>
              <a:t> фото</a:t>
            </a:r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F8D51-A338-443D-8D46-FBB8AF2BCEE0}"/>
              </a:ext>
            </a:extLst>
          </p:cNvPr>
          <p:cNvSpPr txBox="1"/>
          <p:nvPr/>
        </p:nvSpPr>
        <p:spPr>
          <a:xfrm>
            <a:off x="5799221" y="2634916"/>
            <a:ext cx="62082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Хай-тек — </a:t>
            </a:r>
            <a:r>
              <a:rPr lang="ru-RU" dirty="0" err="1"/>
              <a:t>символічне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</a:t>
            </a:r>
            <a:r>
              <a:rPr lang="ru-RU" dirty="0" err="1"/>
              <a:t>століття</a:t>
            </a:r>
            <a:r>
              <a:rPr lang="ru-RU" dirty="0"/>
              <a:t> </a:t>
            </a:r>
            <a:r>
              <a:rPr lang="ru-RU" dirty="0" err="1"/>
              <a:t>високих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в </a:t>
            </a:r>
            <a:r>
              <a:rPr lang="ru-RU" dirty="0" err="1"/>
              <a:t>архітектурі</a:t>
            </a:r>
            <a:r>
              <a:rPr lang="ru-RU" dirty="0"/>
              <a:t> великих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будівель</a:t>
            </a:r>
            <a:r>
              <a:rPr lang="ru-RU" dirty="0"/>
              <a:t>. Хай-тек </a:t>
            </a:r>
            <a:r>
              <a:rPr lang="ru-RU" dirty="0" err="1"/>
              <a:t>орієнтований</a:t>
            </a:r>
            <a:r>
              <a:rPr lang="ru-RU" dirty="0"/>
              <a:t> на </a:t>
            </a:r>
            <a:r>
              <a:rPr lang="ru-RU" dirty="0" err="1"/>
              <a:t>естетичне</a:t>
            </a:r>
            <a:r>
              <a:rPr lang="ru-RU" dirty="0"/>
              <a:t> </a:t>
            </a:r>
            <a:r>
              <a:rPr lang="ru-RU" dirty="0" err="1"/>
              <a:t>освоєння</a:t>
            </a:r>
            <a:r>
              <a:rPr lang="ru-RU" dirty="0"/>
              <a:t> </a:t>
            </a:r>
            <a:r>
              <a:rPr lang="ru-RU" dirty="0" err="1"/>
              <a:t>металевих</a:t>
            </a:r>
            <a:r>
              <a:rPr lang="ru-RU" dirty="0"/>
              <a:t> </a:t>
            </a:r>
            <a:r>
              <a:rPr lang="ru-RU" dirty="0" err="1"/>
              <a:t>конструкцій</a:t>
            </a:r>
            <a:r>
              <a:rPr lang="ru-RU" dirty="0"/>
              <a:t> у </a:t>
            </a:r>
            <a:r>
              <a:rPr lang="ru-RU" dirty="0" err="1"/>
              <a:t>поєднанні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склом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8B985A-FB65-4641-BFCB-781553DCC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758068"/>
            <a:ext cx="5161852" cy="23553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FB8035-65E6-4DB0-8167-DC3545D76BF1}"/>
              </a:ext>
            </a:extLst>
          </p:cNvPr>
          <p:cNvSpPr txBox="1"/>
          <p:nvPr/>
        </p:nvSpPr>
        <p:spPr>
          <a:xfrm>
            <a:off x="5967663" y="6190546"/>
            <a:ext cx="57671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Національний</a:t>
            </a:r>
            <a:r>
              <a:rPr lang="ru-RU" dirty="0"/>
              <a:t> </a:t>
            </a:r>
            <a:r>
              <a:rPr lang="ru-RU" dirty="0" err="1"/>
              <a:t>спортивний</a:t>
            </a:r>
            <a:r>
              <a:rPr lang="ru-RU" dirty="0"/>
              <a:t> комплекс «</a:t>
            </a:r>
            <a:r>
              <a:rPr lang="ru-RU" dirty="0" err="1"/>
              <a:t>Олімпійський</a:t>
            </a:r>
            <a:r>
              <a:rPr lang="ru-RU" dirty="0"/>
              <a:t>» у </a:t>
            </a:r>
            <a:r>
              <a:rPr lang="ru-RU" dirty="0" err="1"/>
              <a:t>стилі</a:t>
            </a:r>
            <a:r>
              <a:rPr lang="ru-RU" dirty="0"/>
              <a:t> хай-тек у м. </a:t>
            </a:r>
            <a:r>
              <a:rPr lang="ru-RU" dirty="0" err="1"/>
              <a:t>Києві</a:t>
            </a:r>
            <a:r>
              <a:rPr lang="ru-RU" dirty="0"/>
              <a:t>. </a:t>
            </a:r>
            <a:r>
              <a:rPr lang="ru-RU" dirty="0" err="1"/>
              <a:t>Сучасне</a:t>
            </a:r>
            <a:r>
              <a:rPr lang="ru-RU" dirty="0"/>
              <a:t> фото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9143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16618-A0EA-47D2-9D01-EE855BE1D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4277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highlight>
                  <a:srgbClr val="FFFF00"/>
                </a:highlight>
              </a:rPr>
              <a:t>Словник</a:t>
            </a:r>
            <a:br>
              <a:rPr lang="ru-RU" sz="2800" dirty="0"/>
            </a:br>
            <a:r>
              <a:rPr lang="ru-RU" sz="2800" dirty="0"/>
              <a:t>• </a:t>
            </a:r>
            <a:r>
              <a:rPr lang="ru-RU" sz="2800" b="1" dirty="0" err="1"/>
              <a:t>Функціоналізм</a:t>
            </a:r>
            <a:r>
              <a:rPr lang="ru-RU" sz="2800" b="1" dirty="0"/>
              <a:t> </a:t>
            </a:r>
            <a:r>
              <a:rPr lang="ru-RU" sz="2800" dirty="0"/>
              <a:t>— </a:t>
            </a:r>
            <a:r>
              <a:rPr lang="ru-RU" sz="2800" dirty="0" err="1"/>
              <a:t>напрям</a:t>
            </a:r>
            <a:r>
              <a:rPr lang="ru-RU" sz="2800" dirty="0"/>
              <a:t> в </a:t>
            </a:r>
            <a:r>
              <a:rPr lang="ru-RU" sz="2800" dirty="0" err="1"/>
              <a:t>архітектурі</a:t>
            </a:r>
            <a:r>
              <a:rPr lang="ru-RU" sz="2800" dirty="0"/>
              <a:t>, </a:t>
            </a:r>
            <a:r>
              <a:rPr lang="ru-RU" sz="2800" dirty="0" err="1"/>
              <a:t>характерними</a:t>
            </a:r>
            <a:r>
              <a:rPr lang="ru-RU" sz="2800" dirty="0"/>
              <a:t> </a:t>
            </a:r>
            <a:r>
              <a:rPr lang="ru-RU" sz="2800" dirty="0" err="1"/>
              <a:t>ознаками</a:t>
            </a:r>
            <a:r>
              <a:rPr lang="ru-RU" sz="2800" dirty="0"/>
              <a:t> </a:t>
            </a:r>
            <a:r>
              <a:rPr lang="ru-RU" sz="2800" dirty="0" err="1"/>
              <a:t>якого</a:t>
            </a:r>
            <a:r>
              <a:rPr lang="ru-RU" sz="2800" dirty="0"/>
              <a:t> є </a:t>
            </a:r>
            <a:r>
              <a:rPr lang="ru-RU" sz="2800" dirty="0" err="1"/>
              <a:t>першочергова</a:t>
            </a:r>
            <a:r>
              <a:rPr lang="ru-RU" sz="2800" dirty="0"/>
              <a:t> </a:t>
            </a:r>
            <a:r>
              <a:rPr lang="ru-RU" sz="2800" dirty="0" err="1"/>
              <a:t>увага</a:t>
            </a:r>
            <a:r>
              <a:rPr lang="ru-RU" sz="2800" dirty="0"/>
              <a:t> до практичного </a:t>
            </a:r>
            <a:r>
              <a:rPr lang="ru-RU" sz="2800" dirty="0" err="1"/>
              <a:t>призначення</a:t>
            </a:r>
            <a:r>
              <a:rPr lang="ru-RU" sz="2800" dirty="0"/>
              <a:t> </a:t>
            </a:r>
            <a:r>
              <a:rPr lang="ru-RU" sz="2800" dirty="0" err="1"/>
              <a:t>будівель</a:t>
            </a:r>
            <a:r>
              <a:rPr lang="ru-RU" sz="2800" dirty="0"/>
              <a:t>,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досягнень</a:t>
            </a:r>
            <a:r>
              <a:rPr lang="ru-RU" sz="2800" dirty="0"/>
              <a:t> науки й </a:t>
            </a:r>
            <a:r>
              <a:rPr lang="ru-RU" sz="2800" dirty="0" err="1"/>
              <a:t>техніки</a:t>
            </a:r>
            <a:r>
              <a:rPr lang="ru-RU" sz="2800" dirty="0"/>
              <a:t>, </a:t>
            </a:r>
            <a:r>
              <a:rPr lang="ru-RU" sz="2800" dirty="0" err="1"/>
              <a:t>застосування</a:t>
            </a:r>
            <a:r>
              <a:rPr lang="ru-RU" sz="2800" dirty="0"/>
              <a:t> </a:t>
            </a:r>
            <a:r>
              <a:rPr lang="ru-RU" sz="2800" dirty="0" err="1"/>
              <a:t>нових</a:t>
            </a:r>
            <a:r>
              <a:rPr lang="ru-RU" sz="2800" dirty="0"/>
              <a:t> </a:t>
            </a:r>
            <a:r>
              <a:rPr lang="ru-RU" sz="2800" dirty="0" err="1"/>
              <a:t>матеріалів</a:t>
            </a:r>
            <a:r>
              <a:rPr lang="ru-RU" sz="2800" dirty="0"/>
              <a:t>, </a:t>
            </a:r>
            <a:r>
              <a:rPr lang="ru-RU" sz="2800" dirty="0" err="1"/>
              <a:t>економічність</a:t>
            </a:r>
            <a:r>
              <a:rPr lang="ru-RU" sz="2800" dirty="0"/>
              <a:t>, </a:t>
            </a:r>
            <a:r>
              <a:rPr lang="ru-RU" sz="2800" dirty="0" err="1"/>
              <a:t>надзвичайна</a:t>
            </a:r>
            <a:r>
              <a:rPr lang="ru-RU" sz="2800" dirty="0"/>
              <a:t> простота форм, </a:t>
            </a:r>
            <a:r>
              <a:rPr lang="ru-RU" sz="2800" dirty="0" err="1"/>
              <a:t>відмова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декору.</a:t>
            </a:r>
            <a:br>
              <a:rPr lang="ru-RU" sz="2800" dirty="0"/>
            </a:br>
            <a:endParaRPr lang="uk-UA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BB9A59-7F91-4C31-A62A-9DBA20478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42" y="2778793"/>
            <a:ext cx="5882439" cy="3879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6F9E2F-843A-449E-9B9F-EE1053BC4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091" y="2778793"/>
            <a:ext cx="5494171" cy="406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3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C20258-D403-455E-9BCE-953A847F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21864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1. Неореалізм</a:t>
            </a:r>
            <a:br>
              <a:rPr lang="uk-UA" sz="3200" dirty="0"/>
            </a:br>
            <a:r>
              <a:rPr lang="ru-RU" sz="3200" dirty="0" err="1"/>
              <a:t>Маніфестом</a:t>
            </a:r>
            <a:r>
              <a:rPr lang="ru-RU" sz="3200" dirty="0"/>
              <a:t> </a:t>
            </a:r>
            <a:r>
              <a:rPr lang="ru-RU" sz="3200" dirty="0" err="1"/>
              <a:t>неореалізму</a:t>
            </a:r>
            <a:r>
              <a:rPr lang="ru-RU" sz="3200" dirty="0"/>
              <a:t> став </a:t>
            </a:r>
            <a:r>
              <a:rPr lang="ru-RU" sz="3200" dirty="0" err="1"/>
              <a:t>фільм</a:t>
            </a:r>
            <a:r>
              <a:rPr lang="ru-RU" sz="3200" dirty="0"/>
              <a:t> «Рим — </a:t>
            </a:r>
            <a:r>
              <a:rPr lang="ru-RU" sz="3200" dirty="0" err="1"/>
              <a:t>відкрите</a:t>
            </a:r>
            <a:r>
              <a:rPr lang="ru-RU" sz="3200" dirty="0"/>
              <a:t> </a:t>
            </a:r>
            <a:r>
              <a:rPr lang="ru-RU" sz="3200" dirty="0" err="1"/>
              <a:t>місто</a:t>
            </a:r>
            <a:r>
              <a:rPr lang="ru-RU" sz="3200" dirty="0"/>
              <a:t>» (</a:t>
            </a:r>
            <a:r>
              <a:rPr lang="ru-RU" sz="3200" dirty="0" err="1"/>
              <a:t>реж</a:t>
            </a:r>
            <a:r>
              <a:rPr lang="ru-RU" sz="3200" dirty="0">
                <a:solidFill>
                  <a:srgbClr val="FF0000"/>
                </a:solidFill>
              </a:rPr>
              <a:t>. Роберто </a:t>
            </a:r>
            <a:r>
              <a:rPr lang="ru-RU" sz="3200" dirty="0" err="1">
                <a:solidFill>
                  <a:srgbClr val="FF0000"/>
                </a:solidFill>
              </a:rPr>
              <a:t>Росселіні</a:t>
            </a:r>
            <a:r>
              <a:rPr lang="ru-RU" sz="3200" dirty="0"/>
              <a:t>), </a:t>
            </a:r>
            <a:r>
              <a:rPr lang="ru-RU" sz="3200" dirty="0" err="1"/>
              <a:t>знятий</a:t>
            </a:r>
            <a:r>
              <a:rPr lang="ru-RU" sz="3200" dirty="0"/>
              <a:t> на </a:t>
            </a:r>
            <a:r>
              <a:rPr lang="ru-RU" sz="3200" dirty="0" err="1"/>
              <a:t>місці</a:t>
            </a:r>
            <a:r>
              <a:rPr lang="ru-RU" sz="3200" dirty="0"/>
              <a:t> </a:t>
            </a:r>
            <a:r>
              <a:rPr lang="ru-RU" sz="3200" dirty="0" err="1"/>
              <a:t>реальних</a:t>
            </a:r>
            <a:r>
              <a:rPr lang="ru-RU" sz="3200" dirty="0"/>
              <a:t> </a:t>
            </a:r>
            <a:r>
              <a:rPr lang="ru-RU" sz="3200" dirty="0" err="1"/>
              <a:t>подій</a:t>
            </a:r>
            <a:r>
              <a:rPr lang="ru-RU" sz="3200" dirty="0"/>
              <a:t> за </a:t>
            </a:r>
            <a:r>
              <a:rPr lang="ru-RU" sz="3200" dirty="0" err="1"/>
              <a:t>участю</a:t>
            </a:r>
            <a:r>
              <a:rPr lang="ru-RU" sz="3200" dirty="0"/>
              <a:t> </a:t>
            </a:r>
            <a:r>
              <a:rPr lang="ru-RU" sz="3200" dirty="0" err="1"/>
              <a:t>непрофесійних</a:t>
            </a:r>
            <a:r>
              <a:rPr lang="ru-RU" sz="3200" dirty="0"/>
              <a:t> </a:t>
            </a:r>
            <a:r>
              <a:rPr lang="ru-RU" sz="3200" dirty="0" err="1"/>
              <a:t>акторів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привнесли в </a:t>
            </a:r>
            <a:r>
              <a:rPr lang="ru-RU" sz="3200" dirty="0" err="1"/>
              <a:t>кіно</a:t>
            </a:r>
            <a:r>
              <a:rPr lang="ru-RU" sz="3200" dirty="0"/>
              <a:t> </a:t>
            </a:r>
            <a:r>
              <a:rPr lang="ru-RU" sz="3200" dirty="0" err="1"/>
              <a:t>глибину</a:t>
            </a:r>
            <a:r>
              <a:rPr lang="ru-RU" sz="3200" dirty="0"/>
              <a:t> й </a:t>
            </a:r>
            <a:r>
              <a:rPr lang="ru-RU" sz="3200" dirty="0" err="1"/>
              <a:t>документальність</a:t>
            </a:r>
            <a:r>
              <a:rPr lang="ru-RU" sz="3200" dirty="0"/>
              <a:t>.</a:t>
            </a:r>
            <a:endParaRPr lang="uk-UA"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E72C7-ACEC-4BE0-A977-A26008E8F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709" y="3807744"/>
            <a:ext cx="5335513" cy="28054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6B1137-1CC1-43C0-A855-8503EE887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024" y="3665119"/>
            <a:ext cx="2640681" cy="316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92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210D2-31F8-4588-A2D9-E3DCA626E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57170"/>
          </a:xfrm>
        </p:spPr>
        <p:txBody>
          <a:bodyPr>
            <a:normAutofit/>
          </a:bodyPr>
          <a:lstStyle/>
          <a:p>
            <a:r>
              <a:rPr lang="uk-UA" sz="2800" b="1" dirty="0">
                <a:highlight>
                  <a:srgbClr val="FFFF00"/>
                </a:highlight>
              </a:rPr>
              <a:t>5. Кінематограф. Масова культура. Музика</a:t>
            </a:r>
            <a:br>
              <a:rPr lang="uk-UA" sz="2800" dirty="0"/>
            </a:br>
            <a:r>
              <a:rPr lang="uk-UA" sz="2800" dirty="0"/>
              <a:t>Після того як минув пік популярності неореалізму в кінематографі, розвиток світового кіно значною мірою був пов'язаний з творчістю видатного італійського режисера Федеріко Фелліні. Знімаючи кіно в традиціях модернізму, режисер застосував у кінематографі «потік свідомості» — підпорядкування сюжету спогадам, асоціаціям і фантазіям головного героя.</a:t>
            </a:r>
            <a:br>
              <a:rPr lang="uk-UA" sz="2800" dirty="0"/>
            </a:br>
            <a:endParaRPr lang="uk-UA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F15F7E-85ED-496F-BAD9-38C87BED4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81" y="3300829"/>
            <a:ext cx="3259280" cy="35571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670610-D27C-4868-8616-EC6F6361C61E}"/>
              </a:ext>
            </a:extLst>
          </p:cNvPr>
          <p:cNvSpPr txBox="1"/>
          <p:nvPr/>
        </p:nvSpPr>
        <p:spPr>
          <a:xfrm>
            <a:off x="4097480" y="3838074"/>
            <a:ext cx="787394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Федеріко Фелліні </a:t>
            </a:r>
            <a:r>
              <a:rPr lang="uk-UA" dirty="0"/>
              <a:t>(1920-1993) — видатний італійський режисер і сценарист. Володар «Золотої пальмової гілки» </a:t>
            </a:r>
            <a:r>
              <a:rPr lang="uk-UA" dirty="0" err="1"/>
              <a:t>Каннського</a:t>
            </a:r>
            <a:r>
              <a:rPr lang="uk-UA" dirty="0"/>
              <a:t> кінофестивалю, п'яти премій «Оскар». Здобув класичну освіту. З 1940 р. почав працювати в кіно спочатку як автор трюків, а згодом — як сценарист і режисер. У 1954 р. на екрани вийшов фільм «Дорога», який приніс йому світову славу та премію «Оскар» (1957) за найкращий іноземний фільм.</a:t>
            </a:r>
          </a:p>
          <a:p>
            <a:r>
              <a:rPr lang="uk-UA" dirty="0"/>
              <a:t>До світової скарбниці кіномистецтва належать його фільми «Ночі </a:t>
            </a:r>
            <a:r>
              <a:rPr lang="uk-UA" dirty="0" err="1"/>
              <a:t>Кабірії</a:t>
            </a:r>
            <a:r>
              <a:rPr lang="uk-UA" dirty="0"/>
              <a:t>», «Солодке життя», «Вісім з половиною», «</a:t>
            </a:r>
            <a:r>
              <a:rPr lang="uk-UA" dirty="0" err="1"/>
              <a:t>Амаркорд</a:t>
            </a:r>
            <a:r>
              <a:rPr lang="uk-UA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261662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950ED-17EB-4FBA-8E37-5DD01407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60128"/>
          </a:xfrm>
        </p:spPr>
        <p:txBody>
          <a:bodyPr>
            <a:normAutofit fontScale="90000"/>
          </a:bodyPr>
          <a:lstStyle/>
          <a:p>
            <a:r>
              <a:rPr lang="uk-UA" sz="2800" dirty="0"/>
              <a:t>Активно розвивалися й інші напрями некомерційного кіно, наприклад «нова хвиля». </a:t>
            </a:r>
            <a:r>
              <a:rPr lang="uk-UA" sz="2800" b="1" dirty="0"/>
              <a:t>«</a:t>
            </a:r>
            <a:r>
              <a:rPr lang="uk-UA" sz="2800" b="1" dirty="0" err="1"/>
              <a:t>Новохвилівці</a:t>
            </a:r>
            <a:r>
              <a:rPr lang="uk-UA" sz="2800" b="1" dirty="0"/>
              <a:t>»</a:t>
            </a:r>
            <a:r>
              <a:rPr lang="uk-UA" sz="2800" dirty="0"/>
              <a:t> протестували проти передбачуваності сюжету масового кіно й були прибічниками авторського підходу, тобто розуміли процес створення фільму як повністю залежний від режисера. </a:t>
            </a:r>
            <a:br>
              <a:rPr lang="uk-UA" sz="2800" dirty="0"/>
            </a:br>
            <a:br>
              <a:rPr lang="uk-UA" sz="2800" dirty="0"/>
            </a:br>
            <a:r>
              <a:rPr lang="uk-UA" sz="2800" dirty="0"/>
              <a:t>Найяскравіші представники цього напряму — французи Франсуа </a:t>
            </a:r>
            <a:r>
              <a:rPr lang="uk-UA" sz="2800" dirty="0" err="1"/>
              <a:t>Трюффо</a:t>
            </a:r>
            <a:r>
              <a:rPr lang="uk-UA" sz="2800" dirty="0"/>
              <a:t>, Жан-Люк </a:t>
            </a:r>
            <a:r>
              <a:rPr lang="uk-UA" sz="2800" dirty="0" err="1"/>
              <a:t>Годар</a:t>
            </a:r>
            <a:r>
              <a:rPr lang="uk-UA" sz="2800" dirty="0"/>
              <a:t>, американці Френсіс Форд </a:t>
            </a:r>
            <a:r>
              <a:rPr lang="uk-UA" sz="2800" dirty="0" err="1"/>
              <a:t>Коппола</a:t>
            </a:r>
            <a:r>
              <a:rPr lang="uk-UA" sz="2800" dirty="0"/>
              <a:t> (творець культового кінофільму «Хрещений батько»), Роман </a:t>
            </a:r>
            <a:r>
              <a:rPr lang="uk-UA" sz="2800" dirty="0" err="1"/>
              <a:t>Поланскі</a:t>
            </a:r>
            <a:r>
              <a:rPr lang="uk-UA" sz="2800" dirty="0"/>
              <a:t>, </a:t>
            </a:r>
            <a:r>
              <a:rPr lang="uk-UA" sz="2800" dirty="0" err="1"/>
              <a:t>Квентін</a:t>
            </a:r>
            <a:r>
              <a:rPr lang="uk-UA" sz="2800" dirty="0"/>
              <a:t> </a:t>
            </a:r>
            <a:r>
              <a:rPr lang="uk-UA" sz="2800" dirty="0" err="1"/>
              <a:t>Тарантіно</a:t>
            </a:r>
            <a:r>
              <a:rPr lang="uk-UA" sz="2800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931454-4C5C-4897-983D-8958CA9A4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19" y="3429000"/>
            <a:ext cx="2582162" cy="3248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A4EAE-077A-4B1C-9ED6-D3315000AECD}"/>
              </a:ext>
            </a:extLst>
          </p:cNvPr>
          <p:cNvSpPr txBox="1"/>
          <p:nvPr/>
        </p:nvSpPr>
        <p:spPr>
          <a:xfrm>
            <a:off x="3597442" y="3982996"/>
            <a:ext cx="1961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Жан-Люк </a:t>
            </a:r>
            <a:r>
              <a:rPr lang="uk-UA" dirty="0" err="1"/>
              <a:t>Годар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5596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F87C8-84E2-4606-A587-1DBC18AF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821" y="365125"/>
            <a:ext cx="10031329" cy="3713580"/>
          </a:xfrm>
        </p:spPr>
        <p:txBody>
          <a:bodyPr>
            <a:normAutofit fontScale="90000"/>
          </a:bodyPr>
          <a:lstStyle/>
          <a:p>
            <a:r>
              <a:rPr lang="uk-UA" dirty="0"/>
              <a:t>Яскравим представником шведського кіно світового рівня був </a:t>
            </a:r>
            <a:r>
              <a:rPr lang="uk-UA" b="1" dirty="0" err="1"/>
              <a:t>Інгмар</a:t>
            </a:r>
            <a:r>
              <a:rPr lang="uk-UA" b="1" dirty="0"/>
              <a:t> </a:t>
            </a:r>
            <a:r>
              <a:rPr lang="uk-UA" b="1" dirty="0" err="1"/>
              <a:t>Бергман</a:t>
            </a:r>
            <a:r>
              <a:rPr lang="uk-UA" dirty="0"/>
              <a:t>. У центрі його картин — життя і смерть, місце людини в цьому світі й сенс земного існування, прагнення людини подолати свій страх. Найвідоміші його кінокартини: «Сунична галявина», «Причастя», «Сьома печатка».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0A12FD-C98F-4EA6-B7ED-B95372708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160" y="4344955"/>
            <a:ext cx="2148881" cy="256479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125920-707B-4F49-A348-8F204954A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0"/>
            <a:ext cx="1847850" cy="2476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F20978-B9B2-4AC5-AE72-2C87E6B77F19}"/>
              </a:ext>
            </a:extLst>
          </p:cNvPr>
          <p:cNvSpPr txBox="1"/>
          <p:nvPr/>
        </p:nvSpPr>
        <p:spPr>
          <a:xfrm>
            <a:off x="2863515" y="4745722"/>
            <a:ext cx="6277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Френсіс Форд </a:t>
            </a:r>
            <a:r>
              <a:rPr lang="uk-UA" dirty="0" err="1"/>
              <a:t>Коппола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74187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C644A-6CAB-4DAA-B576-44B71F9B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832" y="365125"/>
            <a:ext cx="8608093" cy="2534486"/>
          </a:xfrm>
        </p:spPr>
        <p:txBody>
          <a:bodyPr>
            <a:normAutofit fontScale="90000"/>
          </a:bodyPr>
          <a:lstStyle/>
          <a:p>
            <a:r>
              <a:rPr lang="uk-UA" sz="2400" dirty="0"/>
              <a:t>Значний вплив на світове кіномистецтво здійснила Японія, де творив режисер </a:t>
            </a:r>
            <a:r>
              <a:rPr lang="uk-UA" sz="2400" b="1" dirty="0" err="1"/>
              <a:t>Акіра</a:t>
            </a:r>
            <a:r>
              <a:rPr lang="uk-UA" sz="2400" b="1" dirty="0"/>
              <a:t> </a:t>
            </a:r>
            <a:r>
              <a:rPr lang="uk-UA" sz="2400" b="1" dirty="0" err="1"/>
              <a:t>Куросава</a:t>
            </a:r>
            <a:r>
              <a:rPr lang="uk-UA" sz="2400" dirty="0"/>
              <a:t>, який зняв такі картини, як «Сім самураїв», «Тінь воїна» та ін. «Батьком» трилера вважають британського </a:t>
            </a:r>
            <a:r>
              <a:rPr lang="uk-UA" sz="2400" b="1" dirty="0"/>
              <a:t>режисера Альфреда </a:t>
            </a:r>
            <a:r>
              <a:rPr lang="uk-UA" sz="2400" b="1" dirty="0" err="1"/>
              <a:t>Хічкока</a:t>
            </a:r>
            <a:r>
              <a:rPr lang="uk-UA" sz="2400" b="1" dirty="0"/>
              <a:t> </a:t>
            </a:r>
            <a:r>
              <a:rPr lang="uk-UA" sz="2400" dirty="0"/>
              <a:t>— автора культових кінофільмів «</a:t>
            </a:r>
            <a:r>
              <a:rPr lang="uk-UA" sz="2400" dirty="0" err="1"/>
              <a:t>Психо</a:t>
            </a:r>
            <a:r>
              <a:rPr lang="uk-UA" sz="2400" dirty="0"/>
              <a:t>», «Птахи», «Запаморочення» та ін. 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Активно розвивалася в післявоєнні роки європейська комедія. Актори </a:t>
            </a:r>
            <a:r>
              <a:rPr lang="uk-UA" sz="2400" b="1" dirty="0" err="1"/>
              <a:t>Адріано</a:t>
            </a:r>
            <a:r>
              <a:rPr lang="uk-UA" sz="2400" b="1" dirty="0"/>
              <a:t> </a:t>
            </a:r>
            <a:r>
              <a:rPr lang="uk-UA" sz="2400" b="1" dirty="0" err="1"/>
              <a:t>Челентано</a:t>
            </a:r>
            <a:r>
              <a:rPr lang="uk-UA" sz="2400" b="1" dirty="0"/>
              <a:t> (Італія), Андре </a:t>
            </a:r>
            <a:r>
              <a:rPr lang="uk-UA" sz="2400" b="1" dirty="0" err="1"/>
              <a:t>Бурвіль</a:t>
            </a:r>
            <a:r>
              <a:rPr lang="uk-UA" sz="2400" b="1" dirty="0"/>
              <a:t>, </a:t>
            </a:r>
            <a:r>
              <a:rPr lang="uk-UA" sz="2400" b="1" dirty="0" err="1"/>
              <a:t>Фернандель</a:t>
            </a:r>
            <a:r>
              <a:rPr lang="uk-UA" sz="2400" b="1" dirty="0"/>
              <a:t>, Луї де </a:t>
            </a:r>
            <a:r>
              <a:rPr lang="uk-UA" sz="2400" b="1" dirty="0" err="1"/>
              <a:t>Фюнес</a:t>
            </a:r>
            <a:r>
              <a:rPr lang="uk-UA" sz="2400" b="1" dirty="0"/>
              <a:t>, П'єр Рішар</a:t>
            </a:r>
            <a:r>
              <a:rPr lang="uk-UA" sz="2400" dirty="0"/>
              <a:t> (Франція) — кращі представники європейського комедійного кіно.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E5904E-17D6-4783-9C0F-A38A49EBD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47825" cy="27717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1A3645-C3B2-4C55-9D36-CB00FF04C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62037"/>
            <a:ext cx="2857500" cy="1600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25F443-4644-431A-994C-7D6388FFB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905" y="4662236"/>
            <a:ext cx="2618372" cy="21156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A3F4D5-C033-4027-9A64-0D0851CDF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3957" y="3104899"/>
            <a:ext cx="2554048" cy="27063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B907B4-FFA6-44F7-AE45-D6612C4CC6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1595" y="4402661"/>
            <a:ext cx="3084597" cy="24553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7AD484-180D-4F7D-B73A-EEFD17681B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8154" y="2771775"/>
            <a:ext cx="2619375" cy="17430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C554FC-A10B-41FF-913C-E5FFCA1E27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48925" y="0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2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E9C22-3FB9-4A5C-ABC2-42E16C781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400" b="1" dirty="0"/>
              <a:t>Хай-тек</a:t>
            </a:r>
            <a:r>
              <a:rPr lang="uk-UA" sz="2400" dirty="0"/>
              <a:t>, або високі технології (</a:t>
            </a:r>
            <a:r>
              <a:rPr lang="uk-UA" sz="2400" dirty="0" err="1"/>
              <a:t>англ</a:t>
            </a:r>
            <a:r>
              <a:rPr lang="uk-UA" sz="2400" dirty="0"/>
              <a:t>. </a:t>
            </a:r>
            <a:r>
              <a:rPr lang="en-US" sz="2400" dirty="0"/>
              <a:t>hi-tech) — </a:t>
            </a:r>
            <a:r>
              <a:rPr lang="uk-UA" sz="2400" dirty="0"/>
              <a:t>естетична течія, яка виникла в 70-х роках ХХ ст. під впливом технічного прогресу; стиль в архітектурі та дизайні, що передбачає широке застосування високотехнологічних матеріалів і конструкцій.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8D7150-2E99-40D2-83BF-6C7C5BD5F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9317"/>
            <a:ext cx="3831305" cy="22208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1C9151-2258-4090-8612-B82FEEDFB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658" y="3845508"/>
            <a:ext cx="5729278" cy="30124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EEC799-1A25-43E0-B913-AB42F58EC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722" y="1643644"/>
            <a:ext cx="5729278" cy="357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7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8F59A-0CF7-4B7A-8DD8-736312066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104" y="365126"/>
            <a:ext cx="9484896" cy="3697630"/>
          </a:xfrm>
        </p:spPr>
        <p:txBody>
          <a:bodyPr>
            <a:normAutofit fontScale="90000"/>
          </a:bodyPr>
          <a:lstStyle/>
          <a:p>
            <a:r>
              <a:rPr lang="uk-UA" sz="2800" dirty="0"/>
              <a:t>У другій половині ХХ ст. виникли й поширилися нові види й жанри музики, розраховані на масову аудиторію. </a:t>
            </a:r>
            <a:br>
              <a:rPr lang="uk-UA" sz="2800" dirty="0"/>
            </a:br>
            <a:br>
              <a:rPr lang="uk-UA" sz="2800" dirty="0"/>
            </a:br>
            <a:r>
              <a:rPr lang="uk-UA" sz="2800" dirty="0"/>
              <a:t>У середині століття серця мільйонів любителів музики завоював </a:t>
            </a:r>
            <a:r>
              <a:rPr lang="uk-UA" sz="2800" b="1" dirty="0"/>
              <a:t>рок</a:t>
            </a:r>
            <a:r>
              <a:rPr lang="uk-UA" sz="2800" dirty="0"/>
              <a:t>. Одним з визнаних новаторів популярної музики був американський співак та актор </a:t>
            </a:r>
            <a:r>
              <a:rPr lang="uk-UA" sz="2800" b="1" dirty="0" err="1"/>
              <a:t>Елвіс</a:t>
            </a:r>
            <a:r>
              <a:rPr lang="uk-UA" sz="2800" b="1" dirty="0"/>
              <a:t> </a:t>
            </a:r>
            <a:r>
              <a:rPr lang="uk-UA" sz="2800" b="1" dirty="0" err="1"/>
              <a:t>Преслі</a:t>
            </a:r>
            <a:r>
              <a:rPr lang="uk-UA" sz="2800" dirty="0"/>
              <a:t>. Значною мірою завдяки йому набув шаленої популярності рок-н-рол — напрям у музиці, який поєднав елементи блюзу, джазу, свінгу й інших музичних стилів. Послідовниками </a:t>
            </a:r>
            <a:r>
              <a:rPr lang="uk-UA" sz="2800" b="1" dirty="0" err="1"/>
              <a:t>Елвіса</a:t>
            </a:r>
            <a:r>
              <a:rPr lang="uk-UA" sz="2800" b="1" dirty="0"/>
              <a:t> </a:t>
            </a:r>
            <a:r>
              <a:rPr lang="uk-UA" sz="2800" b="1" dirty="0" err="1"/>
              <a:t>Преслі</a:t>
            </a:r>
            <a:r>
              <a:rPr lang="uk-UA" sz="2800" b="1" dirty="0"/>
              <a:t> </a:t>
            </a:r>
            <a:r>
              <a:rPr lang="uk-UA" sz="2800" dirty="0"/>
              <a:t>були </a:t>
            </a:r>
            <a:r>
              <a:rPr lang="uk-UA" sz="2800" b="1" dirty="0"/>
              <a:t>Кліфф Річард, рок-гурти «</a:t>
            </a:r>
            <a:r>
              <a:rPr lang="uk-UA" sz="2800" b="1" dirty="0" err="1"/>
              <a:t>Енімалз</a:t>
            </a:r>
            <a:r>
              <a:rPr lang="uk-UA" sz="2800" b="1" dirty="0"/>
              <a:t>», «</a:t>
            </a:r>
            <a:r>
              <a:rPr lang="uk-UA" sz="2800" b="1" dirty="0" err="1"/>
              <a:t>Роллінг</a:t>
            </a:r>
            <a:r>
              <a:rPr lang="uk-UA" sz="2800" b="1" dirty="0"/>
              <a:t> </a:t>
            </a:r>
            <a:r>
              <a:rPr lang="uk-UA" sz="2800" b="1" dirty="0" err="1"/>
              <a:t>Стоунз</a:t>
            </a:r>
            <a:r>
              <a:rPr lang="uk-UA" sz="2800" b="1" dirty="0"/>
              <a:t>» </a:t>
            </a:r>
            <a:r>
              <a:rPr lang="uk-UA" sz="2800" dirty="0"/>
              <a:t>і багато інших музикантів.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5072FC-7A36-4A76-AD81-E95B74F31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76101" cy="36976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9F8054-67C4-4A4B-9E0F-8162EF9ED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7629"/>
            <a:ext cx="2707104" cy="32064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6BFCBA-6797-45E4-9F32-59B445931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101" y="3936087"/>
            <a:ext cx="1847850" cy="2476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4DA48D-A3DE-48F1-A904-6F20C2D02C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417" y="4062757"/>
            <a:ext cx="3863583" cy="27952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67EC43-98D1-4ED9-9BB4-C05ACB361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602" y="4611891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64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5226E-E857-46A0-B27D-6C1102595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/>
          </a:bodyPr>
          <a:lstStyle/>
          <a:p>
            <a:r>
              <a:rPr lang="uk-UA" sz="2400" dirty="0"/>
              <a:t>Ціла епоха в рок-музиці ХХ ст. пов'язана з творчістю </a:t>
            </a:r>
            <a:r>
              <a:rPr lang="uk-UA" sz="2400" b="1" dirty="0"/>
              <a:t>«</a:t>
            </a:r>
            <a:r>
              <a:rPr lang="uk-UA" sz="2400" b="1" dirty="0" err="1"/>
              <a:t>Бітлз</a:t>
            </a:r>
            <a:r>
              <a:rPr lang="uk-UA" sz="2400" b="1" dirty="0"/>
              <a:t>» </a:t>
            </a:r>
            <a:r>
              <a:rPr lang="uk-UA" sz="2400" dirty="0"/>
              <a:t>— квартету в складі Джона </a:t>
            </a:r>
            <a:r>
              <a:rPr lang="uk-UA" sz="2400" dirty="0" err="1"/>
              <a:t>Леннона</a:t>
            </a:r>
            <a:r>
              <a:rPr lang="uk-UA" sz="2400" dirty="0"/>
              <a:t>, Пола </a:t>
            </a:r>
            <a:r>
              <a:rPr lang="uk-UA" sz="2400" dirty="0" err="1"/>
              <a:t>Маккартні</a:t>
            </a:r>
            <a:r>
              <a:rPr lang="uk-UA" sz="2400" dirty="0"/>
              <a:t>, Джорджа Гаррісона та </a:t>
            </a:r>
            <a:r>
              <a:rPr lang="uk-UA" sz="2400" dirty="0" err="1"/>
              <a:t>Рінго</a:t>
            </a:r>
            <a:r>
              <a:rPr lang="uk-UA" sz="2400" dirty="0"/>
              <a:t> </a:t>
            </a:r>
            <a:r>
              <a:rPr lang="uk-UA" sz="2400" dirty="0" err="1"/>
              <a:t>Старра</a:t>
            </a:r>
            <a:r>
              <a:rPr lang="uk-UA" sz="2400" dirty="0"/>
              <a:t>. Розпочавши виступи на початку 1960-х років, «хлопці з Ліверпуля», як їх називали, швидко завоювали прихильність молоді. Їхні пісні займали верхні щаблі в престижних хіт-парадах.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 Хоча в 1970 р. гурт </a:t>
            </a:r>
            <a:r>
              <a:rPr lang="uk-UA" sz="2400" dirty="0" err="1"/>
              <a:t>розпався</a:t>
            </a:r>
            <a:r>
              <a:rPr lang="uk-UA" sz="2400" dirty="0"/>
              <a:t>, пісні «</a:t>
            </a:r>
            <a:r>
              <a:rPr lang="uk-UA" sz="2400" dirty="0" err="1"/>
              <a:t>Бітлз</a:t>
            </a:r>
            <a:r>
              <a:rPr lang="uk-UA" sz="2400" dirty="0"/>
              <a:t>» популярні й донині. Це — найзнаменитіший музичний гурт за всю історію людства.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4F253E-83A1-458E-9A36-378EE5111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83" y="3179093"/>
            <a:ext cx="4695690" cy="36789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A17210-4C2B-4B94-B66E-9828644F4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612" y="3060032"/>
            <a:ext cx="3621505" cy="362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46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98B2E-A48B-4B95-9C9B-AA2A1F405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54801"/>
          </a:xfrm>
        </p:spPr>
        <p:txBody>
          <a:bodyPr>
            <a:normAutofit fontScale="90000"/>
          </a:bodyPr>
          <a:lstStyle/>
          <a:p>
            <a:r>
              <a:rPr lang="uk-UA" sz="2400" dirty="0"/>
              <a:t>На </a:t>
            </a:r>
            <a:r>
              <a:rPr lang="uk-UA" sz="2400" b="1" dirty="0"/>
              <a:t>початку 1970-х років </a:t>
            </a:r>
            <a:r>
              <a:rPr lang="uk-UA" sz="2400" dirty="0"/>
              <a:t>диск-жокеї Нью-Йорка започаткували новий напрям у музиці. Вони створювали композиції для танцювальних майданчиків, контролювали швидкість відтворення запису й використовували спеціальні прилади для звукових ефектів. Паралельно музиканти промовляли в мікрофон, що підготувало появу хіп-хопу.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Наприкінці ХХ ст. на поп-арені домінували американки </a:t>
            </a:r>
            <a:r>
              <a:rPr lang="uk-UA" sz="2400" b="1" dirty="0" err="1"/>
              <a:t>Брітні</a:t>
            </a:r>
            <a:r>
              <a:rPr lang="uk-UA" sz="2400" b="1" dirty="0"/>
              <a:t> Спірс </a:t>
            </a:r>
            <a:r>
              <a:rPr lang="uk-UA" sz="2400" dirty="0"/>
              <a:t>і </a:t>
            </a:r>
            <a:r>
              <a:rPr lang="uk-UA" sz="2400" b="1" dirty="0" err="1"/>
              <a:t>Крістіна</a:t>
            </a:r>
            <a:r>
              <a:rPr lang="uk-UA" sz="2400" b="1" dirty="0"/>
              <a:t> </a:t>
            </a:r>
            <a:r>
              <a:rPr lang="uk-UA" sz="2400" b="1" dirty="0" err="1"/>
              <a:t>Агілера</a:t>
            </a:r>
            <a:r>
              <a:rPr lang="uk-UA" sz="2400" b="1" dirty="0"/>
              <a:t> </a:t>
            </a:r>
            <a:r>
              <a:rPr lang="uk-UA" sz="2400" dirty="0"/>
              <a:t>— співачки, які сміливо експериментували зі стилем, а також </a:t>
            </a:r>
            <a:r>
              <a:rPr lang="uk-UA" sz="2400" b="1" dirty="0" err="1"/>
              <a:t>Мерайя</a:t>
            </a:r>
            <a:r>
              <a:rPr lang="uk-UA" sz="2400" b="1" dirty="0"/>
              <a:t> Кері</a:t>
            </a:r>
            <a:r>
              <a:rPr lang="uk-UA" sz="2400" dirty="0"/>
              <a:t>, котра перейшла </a:t>
            </a:r>
            <a:r>
              <a:rPr lang="uk-UA" sz="2400" b="1" dirty="0"/>
              <a:t>від поп-музики до ритм-н-блюзу</a:t>
            </a:r>
            <a:r>
              <a:rPr lang="uk-UA" sz="2400" dirty="0"/>
              <a:t>, склавши конкуренцію </a:t>
            </a:r>
            <a:r>
              <a:rPr lang="uk-UA" sz="2400" b="1" dirty="0"/>
              <a:t>Дженніфер Лопес.</a:t>
            </a:r>
            <a:br>
              <a:rPr lang="uk-UA" sz="2400" b="1" dirty="0"/>
            </a:br>
            <a:endParaRPr lang="uk-UA" sz="24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826F5C-3E88-4F04-BD32-6A9EB0E2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7782"/>
            <a:ext cx="2451460" cy="25696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690D82-03F4-4D5A-B807-98C98E85F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198" y="3655297"/>
            <a:ext cx="2280485" cy="31926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888015-77F8-4EC7-98C0-81001E2B9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817" y="2901037"/>
            <a:ext cx="2752700" cy="32420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4A574E-A789-4F6E-B193-09485ECD46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5517" y="3682752"/>
            <a:ext cx="4756484" cy="316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040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E6FF6-CE8B-4020-8BD0-D0F8F2226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3" y="365126"/>
            <a:ext cx="11682663" cy="2744676"/>
          </a:xfrm>
        </p:spPr>
        <p:txBody>
          <a:bodyPr>
            <a:normAutofit fontScale="90000"/>
          </a:bodyPr>
          <a:lstStyle/>
          <a:p>
            <a:r>
              <a:rPr lang="uk-UA" sz="2800" b="1" dirty="0"/>
              <a:t>Перше десятиліття </a:t>
            </a:r>
            <a:r>
              <a:rPr lang="en-US" sz="2800" b="1" dirty="0"/>
              <a:t>XXI </a:t>
            </a:r>
            <a:r>
              <a:rPr lang="uk-UA" sz="2800" b="1" dirty="0"/>
              <a:t>ст. </a:t>
            </a:r>
            <a:r>
              <a:rPr lang="uk-UA" sz="2800" dirty="0"/>
              <a:t>пройшло під знаком панування на поп-арені епатажних співачок </a:t>
            </a:r>
            <a:r>
              <a:rPr lang="uk-UA" sz="2800" b="1" dirty="0"/>
              <a:t>Леді Гага</a:t>
            </a:r>
            <a:r>
              <a:rPr lang="uk-UA" sz="2800" dirty="0"/>
              <a:t>, </a:t>
            </a:r>
            <a:r>
              <a:rPr lang="uk-UA" sz="2800" b="1" dirty="0" err="1"/>
              <a:t>Нікі</a:t>
            </a:r>
            <a:r>
              <a:rPr lang="uk-UA" sz="2800" b="1" dirty="0"/>
              <a:t> </a:t>
            </a:r>
            <a:r>
              <a:rPr lang="uk-UA" sz="2800" b="1" dirty="0" err="1"/>
              <a:t>Мініж</a:t>
            </a:r>
            <a:r>
              <a:rPr lang="uk-UA" sz="2800" dirty="0"/>
              <a:t>, Кеш. </a:t>
            </a:r>
            <a:br>
              <a:rPr lang="uk-UA" sz="2800" dirty="0"/>
            </a:br>
            <a:br>
              <a:rPr lang="uk-UA" sz="2800" dirty="0"/>
            </a:br>
            <a:r>
              <a:rPr lang="uk-UA" sz="2800" dirty="0"/>
              <a:t>Пік популярності </a:t>
            </a:r>
            <a:r>
              <a:rPr lang="uk-UA" sz="2800" b="1" dirty="0" err="1"/>
              <a:t>Брітні</a:t>
            </a:r>
            <a:r>
              <a:rPr lang="uk-UA" sz="2800" b="1" dirty="0"/>
              <a:t> Спірс</a:t>
            </a:r>
            <a:r>
              <a:rPr lang="uk-UA" sz="2800" dirty="0"/>
              <a:t>, </a:t>
            </a:r>
            <a:r>
              <a:rPr lang="uk-UA" sz="2800" b="1" dirty="0" err="1"/>
              <a:t>Бейонсе</a:t>
            </a:r>
            <a:r>
              <a:rPr lang="uk-UA" sz="2800" dirty="0"/>
              <a:t> й </a:t>
            </a:r>
            <a:r>
              <a:rPr lang="uk-UA" sz="2800" b="1" dirty="0" err="1"/>
              <a:t>Ріанни</a:t>
            </a:r>
            <a:r>
              <a:rPr lang="uk-UA" sz="2800" dirty="0"/>
              <a:t> минув, підлітки віддавали перевагу </a:t>
            </a:r>
            <a:r>
              <a:rPr lang="uk-UA" sz="2800" b="1" dirty="0"/>
              <a:t>Джастіну </a:t>
            </a:r>
            <a:r>
              <a:rPr lang="uk-UA" sz="2800" b="1" dirty="0" err="1"/>
              <a:t>Біберу</a:t>
            </a:r>
            <a:r>
              <a:rPr lang="uk-UA" sz="2800" b="1" dirty="0"/>
              <a:t> </a:t>
            </a:r>
            <a:r>
              <a:rPr lang="uk-UA" sz="2800" dirty="0"/>
              <a:t>й іншим новим співакам.</a:t>
            </a:r>
            <a:br>
              <a:rPr lang="uk-UA" sz="2800" dirty="0"/>
            </a:br>
            <a:br>
              <a:rPr lang="uk-UA" sz="2800" dirty="0"/>
            </a:br>
            <a:r>
              <a:rPr lang="uk-UA" sz="2800" dirty="0"/>
              <a:t>Отже, сучасна музика є значною мірою експериментальною, новаторською. Виконавцям, аби привернути увагу публіки, потрібно її постійно дивувати.</a:t>
            </a:r>
            <a:br>
              <a:rPr lang="uk-UA" sz="2800" dirty="0"/>
            </a:br>
            <a:endParaRPr lang="uk-UA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226259-6530-446B-B643-4131ED040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8199"/>
            <a:ext cx="2069432" cy="31098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6DB979-CB53-4CB8-A59D-CB2AAA436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027" y="3777165"/>
            <a:ext cx="2671762" cy="30808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565211-8F21-4229-B448-3D9A14411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754" y="2986338"/>
            <a:ext cx="2466975" cy="18478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A8EB57-CB6D-4CBD-BEE8-8D8B78B55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3323" y="4131720"/>
            <a:ext cx="1933575" cy="23717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BC80D8-8E83-4DDE-AAA2-C5B9F6B416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1939" y="4457561"/>
            <a:ext cx="1847850" cy="24669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D01354-66DC-4CD2-83CB-98DF449C5F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9932" y="2857361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66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258D5C-6DD1-424A-87AD-A861DEFAC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252" y="365125"/>
            <a:ext cx="11530263" cy="1325563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highlight>
                  <a:srgbClr val="FFFF00"/>
                </a:highlight>
              </a:rPr>
              <a:t>6. Спорт</a:t>
            </a:r>
            <a:br>
              <a:rPr lang="uk-UA" sz="2400" dirty="0"/>
            </a:br>
            <a:r>
              <a:rPr lang="uk-UA" sz="2400" dirty="0"/>
              <a:t>Значний потенціал для зміцнення міжнародних контактів і налагодження відносин між народами має спорт. Його розвиток починаючи з другої половини ХХ ст. тісно пов'язаний із загальними економічними та політичними процесами.</a:t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27CC9-3135-48EF-8884-21AD14240CCF}"/>
              </a:ext>
            </a:extLst>
          </p:cNvPr>
          <p:cNvSpPr txBox="1"/>
          <p:nvPr/>
        </p:nvSpPr>
        <p:spPr>
          <a:xfrm>
            <a:off x="4355433" y="2298031"/>
            <a:ext cx="77483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Особливе місце у світовому спорті посідає Олімпійський рух. Після закінчення Другої світової війни в 1948 р. в Лондоні було відновлено Олімпійські ігри. Цього ж року в Англії було започатковано Олімпійські ігри для людей з інвалідністю (Параолімпійські ігри).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DBA199-4492-49E6-838C-2919E72BE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94" y="1690687"/>
            <a:ext cx="3594185" cy="496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76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2183FF-3F97-40F2-B9C9-746A6D22C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67422"/>
          </a:xfrm>
        </p:spPr>
        <p:txBody>
          <a:bodyPr>
            <a:normAutofit/>
          </a:bodyPr>
          <a:lstStyle/>
          <a:p>
            <a:r>
              <a:rPr lang="uk-UA" sz="2800" dirty="0"/>
              <a:t>Яскравими представниками італійського неореалізму були </a:t>
            </a:r>
            <a:r>
              <a:rPr lang="uk-UA" sz="2800" b="1" dirty="0" err="1"/>
              <a:t>Лукіно</a:t>
            </a:r>
            <a:r>
              <a:rPr lang="uk-UA" sz="2800" b="1" dirty="0"/>
              <a:t> </a:t>
            </a:r>
            <a:r>
              <a:rPr lang="uk-UA" sz="2800" b="1" dirty="0" err="1"/>
              <a:t>Вісконті</a:t>
            </a:r>
            <a:r>
              <a:rPr lang="uk-UA" sz="2800" b="1" dirty="0"/>
              <a:t>, </a:t>
            </a:r>
            <a:r>
              <a:rPr lang="uk-UA" sz="2800" b="1" dirty="0" err="1"/>
              <a:t>Роберто</a:t>
            </a:r>
            <a:r>
              <a:rPr lang="uk-UA" sz="2800" b="1" dirty="0"/>
              <a:t> </a:t>
            </a:r>
            <a:r>
              <a:rPr lang="uk-UA" sz="2800" b="1" dirty="0" err="1"/>
              <a:t>Росселіні</a:t>
            </a:r>
            <a:r>
              <a:rPr lang="uk-UA" sz="2800" b="1" dirty="0"/>
              <a:t>, Вітторіо де </a:t>
            </a:r>
            <a:r>
              <a:rPr lang="uk-UA" sz="2800" b="1" dirty="0" err="1"/>
              <a:t>Сіка</a:t>
            </a:r>
            <a:r>
              <a:rPr lang="uk-UA" sz="2800" b="1" dirty="0"/>
              <a:t>, Мікеланджело Антоніоні, Федеріко Фелліні, Джузеппе де </a:t>
            </a:r>
            <a:r>
              <a:rPr lang="uk-UA" sz="2800" b="1" dirty="0" err="1"/>
              <a:t>Сантіс</a:t>
            </a:r>
            <a:r>
              <a:rPr lang="uk-UA" sz="2800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B22406-6732-4739-A6FA-7C15CBE14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67" y="4174959"/>
            <a:ext cx="3577388" cy="26830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CACADA-490A-488D-9456-31259A0AA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52" y="1707984"/>
            <a:ext cx="1847850" cy="24669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4606CA-7059-42B8-BC1F-CBF6377FD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746" y="2068258"/>
            <a:ext cx="1885950" cy="24288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33CD41-AA66-4F45-8414-62D7D78B85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103" y="4586435"/>
            <a:ext cx="6123432" cy="2926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34AE28-F381-4EE4-81CD-A813A2B47A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6270868"/>
            <a:ext cx="6123432" cy="2926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DA1E72-4D7C-42A4-AA7B-9E21C72853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1756" y="4034840"/>
            <a:ext cx="2095500" cy="21812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2F43910-A187-4831-841D-AC4AD0C2DB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3758" y="3612739"/>
            <a:ext cx="6123432" cy="29260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1B70FCC-0C13-4FF0-87B2-2D81C46410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8359" y="6375470"/>
            <a:ext cx="4187162" cy="2428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190079-FD8B-46F7-8C8C-D0372853A1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44310" y="3777491"/>
            <a:ext cx="1800225" cy="25431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54563C3-9FDC-4F2F-82DB-4B6474AC27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1719" y="1634513"/>
            <a:ext cx="2362200" cy="19335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832B0D6-7BA9-4CD2-AF66-8F897E9F79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94927" y="3268512"/>
            <a:ext cx="612343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58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F11B0-466A-4ECD-8BD6-FC317525A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14959"/>
          </a:xfrm>
        </p:spPr>
        <p:txBody>
          <a:bodyPr>
            <a:normAutofit/>
          </a:bodyPr>
          <a:lstStyle/>
          <a:p>
            <a:r>
              <a:rPr lang="uk-UA" sz="2800" dirty="0"/>
              <a:t>У ХХ ст. почали проводити </a:t>
            </a:r>
            <a:r>
              <a:rPr lang="uk-UA" sz="2800" dirty="0" err="1"/>
              <a:t>Дефлімпійські</a:t>
            </a:r>
            <a:r>
              <a:rPr lang="uk-UA" sz="2800" dirty="0"/>
              <a:t> ігри для людей, які не чують; для студентів проводяться всесвітні універсіади. Важливо, що змагання, у яких беруть участь </a:t>
            </a:r>
            <a:r>
              <a:rPr lang="uk-UA" sz="2800" dirty="0" err="1"/>
              <a:t>параолімпійці</a:t>
            </a:r>
            <a:r>
              <a:rPr lang="uk-UA" sz="2800" dirty="0"/>
              <a:t>, </a:t>
            </a:r>
            <a:r>
              <a:rPr lang="uk-UA" sz="2800" dirty="0" err="1"/>
              <a:t>дефлімпійці</a:t>
            </a:r>
            <a:r>
              <a:rPr lang="uk-UA" sz="2800" dirty="0"/>
              <a:t> й учасники універсіад, нерідко відбуваються на тих же спортивних аренах, що й Олімпійські ігри.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B616F6-8003-4CAB-A796-D3EDFDAA9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47" y="3080084"/>
            <a:ext cx="3377615" cy="33776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3930AE-A0A3-4262-9F93-FEECAB747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262" y="2762250"/>
            <a:ext cx="3419475" cy="1333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4B03BE-CC2C-46EC-B05B-FD316E392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187" y="4095750"/>
            <a:ext cx="4825813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852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3C8EC-DC55-4FB7-BBF1-D880273AD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37" y="365125"/>
            <a:ext cx="11718758" cy="1766099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highlight>
                  <a:srgbClr val="FFFF00"/>
                </a:highlight>
              </a:rPr>
              <a:t>7. Мода в другій половині </a:t>
            </a:r>
            <a:r>
              <a:rPr lang="en-US" sz="2400" b="1" dirty="0">
                <a:highlight>
                  <a:srgbClr val="FFFF00"/>
                </a:highlight>
              </a:rPr>
              <a:t>XX — </a:t>
            </a:r>
            <a:r>
              <a:rPr lang="uk-UA" sz="2400" b="1" dirty="0">
                <a:highlight>
                  <a:srgbClr val="FFFF00"/>
                </a:highlight>
              </a:rPr>
              <a:t>на початку </a:t>
            </a:r>
            <a:r>
              <a:rPr lang="en-US" sz="2400" b="1" dirty="0">
                <a:highlight>
                  <a:srgbClr val="FFFF00"/>
                </a:highlight>
              </a:rPr>
              <a:t>XXI </a:t>
            </a:r>
            <a:r>
              <a:rPr lang="uk-UA" sz="2400" b="1" dirty="0">
                <a:highlight>
                  <a:srgbClr val="FFFF00"/>
                </a:highlight>
              </a:rPr>
              <a:t>ст.</a:t>
            </a:r>
            <a:br>
              <a:rPr lang="uk-UA" sz="2400" dirty="0"/>
            </a:br>
            <a:r>
              <a:rPr lang="uk-UA" sz="2400" dirty="0"/>
              <a:t>Мода в усі часи була віддзеркаленням змін, які відбувалися в суспільному, економічному й культурному житті. Після закінчення Другої світової війни похмурі кольори в одязі воєнної доби замінили на яскраві, а замість безформного одягу жінки вдягнули елегантні сукні, високі підбори, прикраси.</a:t>
            </a:r>
            <a:br>
              <a:rPr lang="uk-UA" sz="2400" dirty="0"/>
            </a:br>
            <a:endParaRPr lang="uk-UA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A8DB5D-4BD2-4CEC-A9FC-B7F4D41B5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93" y="2131224"/>
            <a:ext cx="6858000" cy="22429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64F476-265D-434D-A06C-CC96C52229AD}"/>
              </a:ext>
            </a:extLst>
          </p:cNvPr>
          <p:cNvSpPr txBox="1"/>
          <p:nvPr/>
        </p:nvSpPr>
        <p:spPr>
          <a:xfrm>
            <a:off x="8398041" y="3068054"/>
            <a:ext cx="23581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Мода 1950-х років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080058-ADE6-4B1C-84C0-568A58E4D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05" y="4241231"/>
            <a:ext cx="5329166" cy="26530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BD6850-81F4-4E02-9FA6-7C93684B1A9A}"/>
              </a:ext>
            </a:extLst>
          </p:cNvPr>
          <p:cNvSpPr txBox="1"/>
          <p:nvPr/>
        </p:nvSpPr>
        <p:spPr>
          <a:xfrm>
            <a:off x="6821905" y="4763770"/>
            <a:ext cx="4371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Мода 1960-х років</a:t>
            </a:r>
          </a:p>
        </p:txBody>
      </p:sp>
    </p:spTree>
    <p:extLst>
      <p:ext uri="{BB962C8B-B14F-4D97-AF65-F5344CB8AC3E}">
        <p14:creationId xmlns:p14="http://schemas.microsoft.com/office/powerpoint/2010/main" val="30471700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BD82D-48DB-45E4-9F85-8B7F55C2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68" y="365125"/>
            <a:ext cx="11137232" cy="1993064"/>
          </a:xfrm>
        </p:spPr>
        <p:txBody>
          <a:bodyPr>
            <a:normAutofit/>
          </a:bodyPr>
          <a:lstStyle/>
          <a:p>
            <a:r>
              <a:rPr lang="uk-UA" sz="2400" dirty="0"/>
              <a:t>У </a:t>
            </a:r>
            <a:r>
              <a:rPr lang="uk-UA" sz="2400" b="1" dirty="0"/>
              <a:t>1970-х роках </a:t>
            </a:r>
            <a:r>
              <a:rPr lang="uk-UA" sz="2400" dirty="0"/>
              <a:t>молодіжна екзотика поступилася місцем італійській жіночності й оригінальності. На подіумах запанувала стриманість, комплекти зі спідниць і блузок, піджаків і штанів; набув популярності стиль диско з масивними прикрасами, яскравим макіяжем і сміливим поєднанням кольорів. Одним з основних критеріїв оцінки творчості модельєрів став комерційний успіх.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A13FDF-6BE4-4850-9EC8-F688AEAB5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52" y="2649424"/>
            <a:ext cx="7214308" cy="37007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EDAE89-757E-4441-8B1D-4B8928941068}"/>
              </a:ext>
            </a:extLst>
          </p:cNvPr>
          <p:cNvSpPr txBox="1"/>
          <p:nvPr/>
        </p:nvSpPr>
        <p:spPr>
          <a:xfrm>
            <a:off x="7539159" y="3244334"/>
            <a:ext cx="3229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Мода 1970-х років</a:t>
            </a:r>
          </a:p>
        </p:txBody>
      </p:sp>
    </p:spTree>
    <p:extLst>
      <p:ext uri="{BB962C8B-B14F-4D97-AF65-F5344CB8AC3E}">
        <p14:creationId xmlns:p14="http://schemas.microsoft.com/office/powerpoint/2010/main" val="467400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4BB64-4C83-4F55-B4ED-DB226730F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5" y="365125"/>
            <a:ext cx="11161295" cy="2329949"/>
          </a:xfrm>
        </p:spPr>
        <p:txBody>
          <a:bodyPr>
            <a:normAutofit fontScale="90000"/>
          </a:bodyPr>
          <a:lstStyle/>
          <a:p>
            <a:r>
              <a:rPr lang="ru-RU" sz="2800" b="1" dirty="0" err="1"/>
              <a:t>Ознаками</a:t>
            </a:r>
            <a:r>
              <a:rPr lang="ru-RU" sz="2800" b="1" dirty="0"/>
              <a:t> </a:t>
            </a:r>
            <a:r>
              <a:rPr lang="ru-RU" sz="2800" b="1" dirty="0" err="1"/>
              <a:t>моди</a:t>
            </a:r>
            <a:r>
              <a:rPr lang="ru-RU" sz="2800" b="1" dirty="0"/>
              <a:t> ХХІ ст. </a:t>
            </a:r>
            <a:r>
              <a:rPr lang="ru-RU" sz="2800" dirty="0"/>
              <a:t>стали свобода </a:t>
            </a:r>
            <a:r>
              <a:rPr lang="ru-RU" sz="2800" dirty="0" err="1"/>
              <a:t>стилів</a:t>
            </a:r>
            <a:r>
              <a:rPr lang="ru-RU" sz="2800" dirty="0"/>
              <a:t> та </a:t>
            </a:r>
            <a:r>
              <a:rPr lang="ru-RU" sz="2800" dirty="0" err="1"/>
              <a:t>образів</a:t>
            </a:r>
            <a:r>
              <a:rPr lang="ru-RU" sz="2800" dirty="0"/>
              <a:t>, </a:t>
            </a:r>
            <a:r>
              <a:rPr lang="ru-RU" sz="2800" dirty="0" err="1"/>
              <a:t>зручність</a:t>
            </a:r>
            <a:r>
              <a:rPr lang="ru-RU" sz="2800" dirty="0"/>
              <a:t> </a:t>
            </a:r>
            <a:r>
              <a:rPr lang="ru-RU" sz="2800" dirty="0" err="1"/>
              <a:t>одягу</a:t>
            </a:r>
            <a:r>
              <a:rPr lang="ru-RU" sz="2800" dirty="0"/>
              <a:t>, </a:t>
            </a:r>
            <a:r>
              <a:rPr lang="ru-RU" sz="2800" dirty="0" err="1"/>
              <a:t>унісекс</a:t>
            </a:r>
            <a:r>
              <a:rPr lang="ru-RU" sz="2800" dirty="0"/>
              <a:t>. У </a:t>
            </a:r>
            <a:r>
              <a:rPr lang="ru-RU" sz="2800" dirty="0" err="1"/>
              <a:t>період</a:t>
            </a:r>
            <a:r>
              <a:rPr lang="ru-RU" sz="2800" dirty="0"/>
              <a:t> </a:t>
            </a:r>
            <a:r>
              <a:rPr lang="ru-RU" sz="2800" dirty="0" err="1"/>
              <a:t>світової</a:t>
            </a:r>
            <a:r>
              <a:rPr lang="ru-RU" sz="2800" dirty="0"/>
              <a:t> </a:t>
            </a:r>
            <a:r>
              <a:rPr lang="ru-RU" sz="2800" dirty="0" err="1"/>
              <a:t>економічної</a:t>
            </a:r>
            <a:r>
              <a:rPr lang="ru-RU" sz="2800" dirty="0"/>
              <a:t> </a:t>
            </a:r>
            <a:r>
              <a:rPr lang="ru-RU" sz="2800" dirty="0" err="1"/>
              <a:t>кризи</a:t>
            </a:r>
            <a:r>
              <a:rPr lang="ru-RU" sz="2800" dirty="0"/>
              <a:t>, коли </a:t>
            </a:r>
            <a:r>
              <a:rPr lang="ru-RU" sz="2800" dirty="0" err="1"/>
              <a:t>багато</a:t>
            </a:r>
            <a:r>
              <a:rPr lang="ru-RU" sz="2800" dirty="0"/>
              <a:t> людей </a:t>
            </a:r>
            <a:r>
              <a:rPr lang="ru-RU" sz="2800" dirty="0" err="1"/>
              <a:t>змушені</a:t>
            </a:r>
            <a:r>
              <a:rPr lang="ru-RU" sz="2800" dirty="0"/>
              <a:t> </a:t>
            </a:r>
            <a:r>
              <a:rPr lang="ru-RU" sz="2800" dirty="0" err="1"/>
              <a:t>були</a:t>
            </a:r>
            <a:r>
              <a:rPr lang="ru-RU" sz="2800" dirty="0"/>
              <a:t> </a:t>
            </a:r>
            <a:r>
              <a:rPr lang="ru-RU" sz="2800" dirty="0" err="1"/>
              <a:t>вдягатись</a:t>
            </a:r>
            <a:r>
              <a:rPr lang="ru-RU" sz="2800" dirty="0"/>
              <a:t> у «секонд-хендах», </a:t>
            </a:r>
            <a:r>
              <a:rPr lang="ru-RU" sz="2800" dirty="0" err="1"/>
              <a:t>виник</a:t>
            </a:r>
            <a:r>
              <a:rPr lang="ru-RU" sz="2800" dirty="0"/>
              <a:t> стиль гранж, для </a:t>
            </a:r>
            <a:r>
              <a:rPr lang="ru-RU" sz="2800" dirty="0" err="1"/>
              <a:t>якого</a:t>
            </a:r>
            <a:r>
              <a:rPr lang="ru-RU" sz="2800" dirty="0"/>
              <a:t> </a:t>
            </a:r>
            <a:r>
              <a:rPr lang="ru-RU" sz="2800" dirty="0" err="1"/>
              <a:t>характерні</a:t>
            </a:r>
            <a:r>
              <a:rPr lang="ru-RU" sz="2800" dirty="0"/>
              <a:t> демонстративна </a:t>
            </a:r>
            <a:r>
              <a:rPr lang="ru-RU" sz="2800" dirty="0" err="1"/>
              <a:t>недбалість</a:t>
            </a:r>
            <a:r>
              <a:rPr lang="ru-RU" sz="2800" dirty="0"/>
              <a:t>, </a:t>
            </a:r>
            <a:r>
              <a:rPr lang="ru-RU" sz="2800" dirty="0" err="1"/>
              <a:t>поєднання</a:t>
            </a:r>
            <a:r>
              <a:rPr lang="ru-RU" sz="2800" dirty="0"/>
              <a:t> </a:t>
            </a:r>
            <a:r>
              <a:rPr lang="ru-RU" sz="2800" dirty="0" err="1"/>
              <a:t>несумісних</a:t>
            </a:r>
            <a:r>
              <a:rPr lang="ru-RU" sz="2800" dirty="0"/>
              <a:t>, на перший </a:t>
            </a:r>
            <a:r>
              <a:rPr lang="ru-RU" sz="2800" dirty="0" err="1"/>
              <a:t>погляд</a:t>
            </a:r>
            <a:r>
              <a:rPr lang="ru-RU" sz="2800" dirty="0"/>
              <a:t>, речей. </a:t>
            </a:r>
            <a:r>
              <a:rPr lang="ru-RU" sz="2800" dirty="0" err="1"/>
              <a:t>Цей</a:t>
            </a:r>
            <a:r>
              <a:rPr lang="ru-RU" sz="2800" dirty="0"/>
              <a:t> стиль </a:t>
            </a:r>
            <a:r>
              <a:rPr lang="ru-RU" sz="2800" dirty="0" err="1"/>
              <a:t>утілює</a:t>
            </a:r>
            <a:r>
              <a:rPr lang="ru-RU" sz="2800" dirty="0"/>
              <a:t> </a:t>
            </a:r>
            <a:r>
              <a:rPr lang="ru-RU" sz="2800" dirty="0" err="1"/>
              <a:t>ідею</a:t>
            </a:r>
            <a:r>
              <a:rPr lang="ru-RU" sz="2800" dirty="0"/>
              <a:t> </a:t>
            </a:r>
            <a:r>
              <a:rPr lang="ru-RU" sz="2800" dirty="0" err="1"/>
              <a:t>переважання</a:t>
            </a:r>
            <a:r>
              <a:rPr lang="ru-RU" sz="2800" dirty="0"/>
              <a:t> духовного над </a:t>
            </a:r>
            <a:r>
              <a:rPr lang="ru-RU" sz="2800" dirty="0" err="1"/>
              <a:t>матеріальним</a:t>
            </a:r>
            <a:r>
              <a:rPr lang="ru-RU" sz="2800" dirty="0"/>
              <a:t>, а 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ставлення</a:t>
            </a:r>
            <a:r>
              <a:rPr lang="ru-RU" sz="2800" dirty="0"/>
              <a:t> до </a:t>
            </a:r>
            <a:r>
              <a:rPr lang="ru-RU" sz="2800" dirty="0" err="1"/>
              <a:t>одягу</a:t>
            </a:r>
            <a:r>
              <a:rPr lang="ru-RU" sz="2800" dirty="0"/>
              <a:t> як до </a:t>
            </a:r>
            <a:r>
              <a:rPr lang="ru-RU" sz="2800" dirty="0" err="1"/>
              <a:t>чогось</a:t>
            </a:r>
            <a:r>
              <a:rPr lang="ru-RU" sz="2800" dirty="0"/>
              <a:t> не </a:t>
            </a:r>
            <a:r>
              <a:rPr lang="ru-RU" sz="2800" dirty="0" err="1"/>
              <a:t>надто</a:t>
            </a:r>
            <a:r>
              <a:rPr lang="ru-RU" sz="2800" dirty="0"/>
              <a:t> </a:t>
            </a:r>
            <a:r>
              <a:rPr lang="ru-RU" sz="2800" dirty="0" err="1"/>
              <a:t>серйозного</a:t>
            </a:r>
            <a:r>
              <a:rPr lang="ru-RU" sz="2800" dirty="0"/>
              <a:t>, на </a:t>
            </a:r>
            <a:r>
              <a:rPr lang="ru-RU" sz="2800" dirty="0" err="1"/>
              <a:t>що</a:t>
            </a:r>
            <a:r>
              <a:rPr lang="ru-RU" sz="2800" dirty="0"/>
              <a:t> не </a:t>
            </a:r>
            <a:r>
              <a:rPr lang="ru-RU" sz="2800" dirty="0" err="1"/>
              <a:t>варто</a:t>
            </a:r>
            <a:r>
              <a:rPr lang="ru-RU" sz="2800" dirty="0"/>
              <a:t> </a:t>
            </a:r>
            <a:r>
              <a:rPr lang="ru-RU" sz="2800" dirty="0" err="1"/>
              <a:t>витрачати</a:t>
            </a:r>
            <a:r>
              <a:rPr lang="ru-RU" sz="2800" dirty="0"/>
              <a:t> </a:t>
            </a:r>
            <a:r>
              <a:rPr lang="ru-RU" sz="2800" dirty="0" err="1"/>
              <a:t>багато</a:t>
            </a:r>
            <a:r>
              <a:rPr lang="ru-RU" sz="2800" dirty="0"/>
              <a:t> часу й </a:t>
            </a:r>
            <a:r>
              <a:rPr lang="ru-RU" sz="2800" dirty="0" err="1"/>
              <a:t>коштів</a:t>
            </a:r>
            <a:r>
              <a:rPr lang="ru-RU" sz="2800" dirty="0"/>
              <a:t>.</a:t>
            </a:r>
            <a:endParaRPr lang="uk-UA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04859A-9823-47D5-BDEA-8916E5A9D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14" y="2573376"/>
            <a:ext cx="7568854" cy="30828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B9E715-157D-4429-850E-1E49DC4191B8}"/>
              </a:ext>
            </a:extLst>
          </p:cNvPr>
          <p:cNvSpPr txBox="1"/>
          <p:nvPr/>
        </p:nvSpPr>
        <p:spPr>
          <a:xfrm>
            <a:off x="8073189" y="3428999"/>
            <a:ext cx="3801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Мода початку ХХІ століття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DE4E9D-08AA-4DE1-A6C3-651FF517A0EF}"/>
              </a:ext>
            </a:extLst>
          </p:cNvPr>
          <p:cNvSpPr txBox="1"/>
          <p:nvPr/>
        </p:nvSpPr>
        <p:spPr>
          <a:xfrm>
            <a:off x="6096000" y="5534526"/>
            <a:ext cx="6095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На початку нового тисячоліття у світі моди, як і в інших сферах життя, співіснують різні напрями: класичний стиль, гламур, мінімалізм, </a:t>
            </a:r>
            <a:r>
              <a:rPr lang="uk-UA" dirty="0" err="1"/>
              <a:t>етностиль</a:t>
            </a:r>
            <a:r>
              <a:rPr lang="uk-UA" dirty="0"/>
              <a:t> тощо. Така строкатість — віддзеркалення розмаїття сучасного світу.</a:t>
            </a:r>
          </a:p>
        </p:txBody>
      </p:sp>
    </p:spTree>
    <p:extLst>
      <p:ext uri="{BB962C8B-B14F-4D97-AF65-F5344CB8AC3E}">
        <p14:creationId xmlns:p14="http://schemas.microsoft.com/office/powerpoint/2010/main" val="909445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606D50-153B-4D18-8217-E23BDFBB3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88338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Запитання та завдання</a:t>
            </a:r>
            <a:br>
              <a:rPr lang="uk-UA" sz="2400" dirty="0"/>
            </a:br>
            <a:r>
              <a:rPr lang="uk-UA" sz="2400" dirty="0"/>
              <a:t>•	1. Охарактеризуйте провідні тенденції в розвитку культури в другій половині ХХ — на початку </a:t>
            </a:r>
            <a:r>
              <a:rPr lang="en-US" sz="2400" dirty="0"/>
              <a:t>XXI </a:t>
            </a:r>
            <a:r>
              <a:rPr lang="uk-UA" sz="2400" dirty="0"/>
              <a:t>ст.</a:t>
            </a:r>
            <a:br>
              <a:rPr lang="uk-UA" sz="2400" dirty="0"/>
            </a:br>
            <a:r>
              <a:rPr lang="uk-UA" sz="2400" dirty="0"/>
              <a:t>•	2. </a:t>
            </a:r>
            <a:r>
              <a:rPr lang="uk-UA" sz="2400" dirty="0" err="1"/>
              <a:t>Виокремте</a:t>
            </a:r>
            <a:r>
              <a:rPr lang="uk-UA" sz="2400" dirty="0"/>
              <a:t> основні тенденції й течії у світовій літературі.</a:t>
            </a:r>
            <a:br>
              <a:rPr lang="uk-UA" sz="2400" dirty="0"/>
            </a:br>
            <a:r>
              <a:rPr lang="uk-UA" sz="2400" dirty="0"/>
              <a:t>•	3. Які нові явища, напрями та школи з'явилися в другій половині ХХ ст. в живописі?</a:t>
            </a:r>
            <a:br>
              <a:rPr lang="uk-UA" sz="2400" dirty="0"/>
            </a:br>
            <a:r>
              <a:rPr lang="uk-UA" sz="2400" dirty="0"/>
              <a:t>•	4. У чому новизна архітектури післявоєнного періоду? Які нові напрями й течії в архітектурі поширилися в другій половині ХХ </a:t>
            </a:r>
            <a:r>
              <a:rPr lang="uk-UA" sz="2400" dirty="0" err="1"/>
              <a:t>ст</a:t>
            </a:r>
            <a:r>
              <a:rPr lang="uk-UA" sz="2400" dirty="0"/>
              <a:t>?</a:t>
            </a:r>
            <a:br>
              <a:rPr lang="uk-UA" sz="2400" dirty="0"/>
            </a:br>
            <a:r>
              <a:rPr lang="uk-UA" sz="2400" dirty="0"/>
              <a:t>•	5. Чим вирізнявся кінематограф другої половини ХХ ст. та які режисери стали відомими в той час?</a:t>
            </a:r>
            <a:br>
              <a:rPr lang="uk-UA" sz="2400" dirty="0"/>
            </a:br>
            <a:r>
              <a:rPr lang="uk-UA" sz="2400" dirty="0"/>
              <a:t>•	6. Які, на Вашу думку, позитивні явища, крім визначення переможців престижних змагань, має світовий спорт?</a:t>
            </a:r>
            <a:br>
              <a:rPr lang="uk-UA" sz="2400" dirty="0"/>
            </a:b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5531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38540-D69B-4014-B53F-88873F0D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dirty="0"/>
              <a:t>Неореалізм здійснив революцію не тільки в тематиці й поетиці італійського кінематографу, він сприяв утворенню сучасної школи кіноактора, якій притаманні природна й емоційна гра.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9FCC09-7B46-4B93-8C6F-E2F0B85164C6}"/>
              </a:ext>
            </a:extLst>
          </p:cNvPr>
          <p:cNvSpPr txBox="1"/>
          <p:nvPr/>
        </p:nvSpPr>
        <p:spPr>
          <a:xfrm>
            <a:off x="553453" y="2551836"/>
            <a:ext cx="85875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highlight>
                  <a:srgbClr val="FFFF00"/>
                </a:highlight>
              </a:rPr>
              <a:t>Словник</a:t>
            </a:r>
          </a:p>
          <a:p>
            <a:r>
              <a:rPr lang="uk-UA" dirty="0"/>
              <a:t>• Неореалізм (новий реалізм) — напрям у мистецтві, який виник після Другої світової війни й охопив літературу, кінематограф, театр, образотворче мистецтво. Неореалізму притаманне звернення до демократичних ідеалів, інтерес до життя пересічних людей.</a:t>
            </a:r>
          </a:p>
        </p:txBody>
      </p:sp>
    </p:spTree>
    <p:extLst>
      <p:ext uri="{BB962C8B-B14F-4D97-AF65-F5344CB8AC3E}">
        <p14:creationId xmlns:p14="http://schemas.microsoft.com/office/powerpoint/2010/main" val="2365047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ED9C2A-0030-4DC5-BEF4-3F28DDF4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09633"/>
          </a:xfrm>
        </p:spPr>
        <p:txBody>
          <a:bodyPr>
            <a:normAutofit/>
          </a:bodyPr>
          <a:lstStyle/>
          <a:p>
            <a:r>
              <a:rPr lang="uk-UA" sz="2400" dirty="0"/>
              <a:t>Видатними представниками неореалізму в образотворчому мистецтві були </a:t>
            </a:r>
            <a:r>
              <a:rPr lang="uk-UA" sz="2400" b="1" dirty="0"/>
              <a:t>італієць Ренато </a:t>
            </a:r>
            <a:r>
              <a:rPr lang="uk-UA" sz="2400" b="1" dirty="0" err="1"/>
              <a:t>Гуттузо</a:t>
            </a:r>
            <a:r>
              <a:rPr lang="uk-UA" sz="2400" b="1" dirty="0"/>
              <a:t>, французи Андре </a:t>
            </a:r>
            <a:r>
              <a:rPr lang="uk-UA" sz="2400" b="1" dirty="0" err="1"/>
              <a:t>Фужерон</a:t>
            </a:r>
            <a:r>
              <a:rPr lang="uk-UA" sz="2400" b="1" dirty="0"/>
              <a:t> та Ендрю </a:t>
            </a:r>
            <a:r>
              <a:rPr lang="uk-UA" sz="2400" b="1" dirty="0" err="1"/>
              <a:t>Ваєн</a:t>
            </a:r>
            <a:r>
              <a:rPr lang="uk-UA" sz="2400" dirty="0"/>
              <a:t>. </a:t>
            </a:r>
            <a:br>
              <a:rPr lang="uk-UA" sz="2400" dirty="0"/>
            </a:br>
            <a:r>
              <a:rPr lang="uk-UA" sz="2400" dirty="0"/>
              <a:t>Для живопису й графіки неореалістів характерні динамічна композиція та насичений колір. Художники намагалися знайти відповідь на запитання, як реагувати на зміну ролі мистецтва в суспільстві споживання. Багато хто вважав, що картинний живопис зникає.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41749C-9EB4-45DD-856D-F950FA41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50" y="2480761"/>
            <a:ext cx="2028825" cy="22574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BCCEF0-3581-435C-8ED4-4C40A9149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01147"/>
            <a:ext cx="1943100" cy="2352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5B7C2D-7E9D-4B65-A0AF-7B9063632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3100" y="4465052"/>
            <a:ext cx="3042291" cy="23929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AD2BBC-3686-4530-A3A6-393382FE6F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2181225"/>
            <a:ext cx="1828800" cy="24955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3304A9-1976-41AA-BCE6-A0BE41E61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757" y="4501147"/>
            <a:ext cx="1847850" cy="2476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65B5D1-37AD-4A58-AD70-ECE5AFC1FC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3881" y="2196096"/>
            <a:ext cx="1981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29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AB7F4-11A2-46CF-A5B4-241A177EB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50264"/>
          </a:xfrm>
        </p:spPr>
        <p:txBody>
          <a:bodyPr>
            <a:normAutofit/>
          </a:bodyPr>
          <a:lstStyle/>
          <a:p>
            <a:r>
              <a:rPr lang="uk-UA" sz="2400" dirty="0"/>
              <a:t>Неореалісти першими запровадили техніку </a:t>
            </a:r>
            <a:r>
              <a:rPr lang="uk-UA" sz="2400" dirty="0" err="1"/>
              <a:t>деколажу</a:t>
            </a:r>
            <a:r>
              <a:rPr lang="uk-UA" sz="2400" dirty="0"/>
              <a:t> — поступового руйнування зображення. Замість створення картини в процесі додавання нових деталей, вона розбиралася шляхом видалення з неї фрагментів. Однією із знакових фігур європейського мистецтва був французький </a:t>
            </a:r>
            <a:r>
              <a:rPr lang="uk-UA" sz="2400" b="1" dirty="0"/>
              <a:t>художник-новатор Ів </a:t>
            </a:r>
            <a:r>
              <a:rPr lang="uk-UA" sz="2400" b="1" dirty="0" err="1"/>
              <a:t>Кляйн</a:t>
            </a:r>
            <a:r>
              <a:rPr lang="uk-UA" sz="2400" dirty="0"/>
              <a:t>. Він був переконаний, що особистість художника важливіша за його твори.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DBA02F-C3AD-41A8-B48D-CB5FA7CD8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73" y="2934452"/>
            <a:ext cx="2648452" cy="36468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0C74FC-DAA0-47FA-8FAC-E559452FD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860" y="2606920"/>
            <a:ext cx="2800350" cy="39919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65476F-34BA-4EB8-859C-A5C6EC982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0354" y="2572641"/>
            <a:ext cx="2692318" cy="40605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4CDDEB-25BB-4C6C-9B62-436ABD47F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7210" y="2606920"/>
            <a:ext cx="3139943" cy="399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3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A9E1D-F4D9-41B3-A17D-682CB7EAF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67622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highlight>
                  <a:srgbClr val="FFFF00"/>
                </a:highlight>
              </a:rPr>
              <a:t>2. Модернізм і постмодернізм</a:t>
            </a:r>
            <a:br>
              <a:rPr lang="uk-UA" sz="2400" dirty="0"/>
            </a:br>
            <a:r>
              <a:rPr lang="uk-UA" sz="2400" dirty="0"/>
              <a:t>Із середини ХХ ст. мистецтво неореалізму потроху втрачало свої позиції. На зміну йому прийшли модернізм і постмодернізм. Літературні напрями та школи </a:t>
            </a:r>
            <a:r>
              <a:rPr lang="en-US" sz="2400" dirty="0"/>
              <a:t>XX </a:t>
            </a:r>
            <a:r>
              <a:rPr lang="uk-UA" sz="2400" dirty="0"/>
              <a:t>ст., яким притаманні експериментаторство, тяжіння до умовних засобів, антиреалістичне спрямування, об'єднують у модернізм. Модерністи основою творчості вважали інтуїцію, </a:t>
            </a:r>
            <a:r>
              <a:rPr lang="uk-UA" sz="2400" dirty="0" err="1"/>
              <a:t>утаємничення</a:t>
            </a:r>
            <a:r>
              <a:rPr lang="uk-UA" sz="2400" dirty="0"/>
              <a:t>, світ поза </a:t>
            </a:r>
            <a:r>
              <a:rPr lang="uk-UA" sz="2400" dirty="0" err="1"/>
              <a:t>свідомостю</a:t>
            </a:r>
            <a:r>
              <a:rPr lang="uk-UA" sz="2400" dirty="0"/>
              <a:t> й пізнанням. Вищим знанням вони проголошували не науку, а поезію, оскільки, на їхню думку, лише поезія здатна проникати в найпотаємніші глибини буття. Модерністи свідомо робили свою творчість елітарною.</a:t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225B42-4475-4152-A234-CB07921D6068}"/>
              </a:ext>
            </a:extLst>
          </p:cNvPr>
          <p:cNvSpPr txBox="1"/>
          <p:nvPr/>
        </p:nvSpPr>
        <p:spPr>
          <a:xfrm>
            <a:off x="4283242" y="4150894"/>
            <a:ext cx="767614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З часом </a:t>
            </a:r>
            <a:r>
              <a:rPr lang="ru-RU" sz="2800" dirty="0" err="1"/>
              <a:t>модернізм</a:t>
            </a:r>
            <a:r>
              <a:rPr lang="ru-RU" sz="2800" dirty="0"/>
              <a:t> </a:t>
            </a:r>
            <a:r>
              <a:rPr lang="ru-RU" sz="2800" dirty="0" err="1"/>
              <a:t>видозмінився</a:t>
            </a:r>
            <a:r>
              <a:rPr lang="ru-RU" sz="2800" dirty="0"/>
              <a:t> до </a:t>
            </a:r>
            <a:r>
              <a:rPr lang="ru-RU" sz="2800" dirty="0" err="1"/>
              <a:t>постмодернізму</a:t>
            </a:r>
            <a:r>
              <a:rPr lang="ru-RU" sz="2800" dirty="0"/>
              <a:t>. </a:t>
            </a:r>
            <a:r>
              <a:rPr lang="ru-RU" sz="2800" dirty="0" err="1"/>
              <a:t>Постмодерністи</a:t>
            </a:r>
            <a:r>
              <a:rPr lang="ru-RU" sz="2800" dirty="0"/>
              <a:t> </a:t>
            </a:r>
            <a:r>
              <a:rPr lang="ru-RU" sz="2800" dirty="0" err="1"/>
              <a:t>були</a:t>
            </a:r>
            <a:r>
              <a:rPr lang="ru-RU" sz="2800" dirty="0"/>
              <a:t> </a:t>
            </a:r>
            <a:r>
              <a:rPr lang="ru-RU" sz="2800" dirty="0" err="1"/>
              <a:t>переконані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людина</a:t>
            </a:r>
            <a:r>
              <a:rPr lang="ru-RU" sz="2800" dirty="0"/>
              <a:t> </a:t>
            </a:r>
            <a:r>
              <a:rPr lang="ru-RU" sz="2800" dirty="0" err="1"/>
              <a:t>неспроможна</a:t>
            </a:r>
            <a:r>
              <a:rPr lang="ru-RU" sz="2800" dirty="0"/>
              <a:t> </a:t>
            </a:r>
            <a:r>
              <a:rPr lang="ru-RU" sz="2800" dirty="0" err="1"/>
              <a:t>зробити</a:t>
            </a:r>
            <a:r>
              <a:rPr lang="ru-RU" sz="2800" dirty="0"/>
              <a:t> </a:t>
            </a:r>
            <a:r>
              <a:rPr lang="ru-RU" sz="2800" dirty="0" err="1"/>
              <a:t>світ</a:t>
            </a:r>
            <a:r>
              <a:rPr lang="ru-RU" sz="2800" dirty="0"/>
              <a:t> </a:t>
            </a:r>
            <a:r>
              <a:rPr lang="ru-RU" sz="2800" dirty="0" err="1"/>
              <a:t>кращим</a:t>
            </a:r>
            <a:r>
              <a:rPr lang="ru-RU" sz="2800" dirty="0"/>
              <a:t>. </a:t>
            </a:r>
            <a:r>
              <a:rPr lang="ru-RU" sz="2800" dirty="0" err="1"/>
              <a:t>Прогрес</a:t>
            </a:r>
            <a:r>
              <a:rPr lang="ru-RU" sz="2800" dirty="0"/>
              <a:t>, на </a:t>
            </a:r>
            <a:r>
              <a:rPr lang="ru-RU" sz="2800" dirty="0" err="1"/>
              <a:t>їхню</a:t>
            </a:r>
            <a:r>
              <a:rPr lang="ru-RU" sz="2800" dirty="0"/>
              <a:t> думку,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ілюзія</a:t>
            </a:r>
            <a:r>
              <a:rPr lang="ru-RU" sz="2800" dirty="0"/>
              <a:t>, </a:t>
            </a:r>
            <a:r>
              <a:rPr lang="ru-RU" sz="2800" dirty="0" err="1"/>
              <a:t>насправді</a:t>
            </a:r>
            <a:r>
              <a:rPr lang="ru-RU" sz="2800" dirty="0"/>
              <a:t> </a:t>
            </a:r>
            <a:r>
              <a:rPr lang="ru-RU" sz="2800" dirty="0" err="1"/>
              <a:t>змінюються</a:t>
            </a:r>
            <a:r>
              <a:rPr lang="ru-RU" sz="2800" dirty="0"/>
              <a:t>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форми</a:t>
            </a:r>
            <a:r>
              <a:rPr lang="ru-RU" sz="2800" dirty="0"/>
              <a:t>.</a:t>
            </a:r>
            <a:endParaRPr lang="uk-UA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42A77D-2FB8-42FF-9010-6A54AF668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7" y="3153163"/>
            <a:ext cx="3717756" cy="37177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57A017-22C6-43F8-8834-2A86D2451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432" y="6693373"/>
            <a:ext cx="6123432" cy="35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01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7A5E2-F8AC-4FFE-83F7-20C0BCB7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58549"/>
          </a:xfrm>
        </p:spPr>
        <p:txBody>
          <a:bodyPr/>
          <a:lstStyle/>
          <a:p>
            <a:r>
              <a:rPr lang="uk-UA" dirty="0"/>
              <a:t>У літературі до постмодерністів належать італійці </a:t>
            </a:r>
            <a:r>
              <a:rPr lang="uk-UA" b="1" dirty="0" err="1"/>
              <a:t>Умберто</a:t>
            </a:r>
            <a:r>
              <a:rPr lang="uk-UA" b="1" dirty="0"/>
              <a:t> Еко </a:t>
            </a:r>
            <a:r>
              <a:rPr lang="uk-UA" dirty="0"/>
              <a:t>й </a:t>
            </a:r>
            <a:r>
              <a:rPr lang="uk-UA" b="1" dirty="0"/>
              <a:t>Італо </a:t>
            </a:r>
            <a:r>
              <a:rPr lang="uk-UA" b="1" dirty="0" err="1"/>
              <a:t>Кальвіно</a:t>
            </a:r>
            <a:r>
              <a:rPr lang="uk-UA" dirty="0"/>
              <a:t>, </a:t>
            </a:r>
            <a:r>
              <a:rPr lang="uk-UA" b="1" dirty="0"/>
              <a:t>японець Кобо </a:t>
            </a:r>
            <a:r>
              <a:rPr lang="uk-UA" b="1" dirty="0" err="1"/>
              <a:t>Абе</a:t>
            </a:r>
            <a:r>
              <a:rPr lang="uk-UA" dirty="0"/>
              <a:t>, </a:t>
            </a:r>
            <a:r>
              <a:rPr lang="uk-UA" b="1" dirty="0"/>
              <a:t>англієць Джон </a:t>
            </a:r>
            <a:r>
              <a:rPr lang="uk-UA" b="1" dirty="0" err="1"/>
              <a:t>Фаулз</a:t>
            </a:r>
            <a:r>
              <a:rPr lang="uk-UA" dirty="0"/>
              <a:t>, </a:t>
            </a:r>
            <a:r>
              <a:rPr lang="uk-UA" b="1" dirty="0"/>
              <a:t>українець Юрій Андрухович</a:t>
            </a:r>
            <a:r>
              <a:rPr lang="uk-UA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8171E7-3ECF-4C22-ADEE-6FD4405FD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923674"/>
            <a:ext cx="2864509" cy="33327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9A1AC7-38AD-49FA-B350-65109C5D4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508" y="3917128"/>
            <a:ext cx="2573263" cy="29408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D35355-8883-4C10-8AA2-328D2ECCB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771" y="2940872"/>
            <a:ext cx="3046172" cy="28634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48CCE6-82B6-4C50-9C70-7308A9B94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1034" y="4470233"/>
            <a:ext cx="1962150" cy="23336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BC079A-6B8D-4F70-8D0A-91AFF283DA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3184" y="271838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02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DD4A73-706A-4B8C-817A-4E1E5FEBC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400" dirty="0"/>
              <a:t>В архітектурі постмодерністи прагнули повернутися до образності. Архітектори постмодернізму використали, крім функціональної відповідності та максимального спрощення основних форм, вигадку, фантазію, театральність, складні образні асоціації.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C3141B-5BE6-4B1A-BE14-020D77F88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5103645" cy="38228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16C1C8-5AA0-47D1-9275-7790BA4DB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417" y="3789804"/>
            <a:ext cx="4582212" cy="30492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0350F8-C257-4E1C-8471-C88738EE8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938" y="1690688"/>
            <a:ext cx="4109034" cy="273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20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2345</Words>
  <Application>Microsoft Office PowerPoint</Application>
  <PresentationFormat>Широкоэкранный</PresentationFormat>
  <Paragraphs>51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ТЕМА УРОКУ:Основні тенденції розвитку літератури, образотворчого мистецтва, архітектури, музики, театру, кіно та спорту.</vt:lpstr>
      <vt:lpstr>1. Неореалізм Маніфестом неореалізму став фільм «Рим — відкрите місто» (реж. Роберто Росселіні), знятий на місці реальних подій за участю непрофесійних акторів, які привнесли в кіно глибину й документальність.</vt:lpstr>
      <vt:lpstr>Яскравими представниками італійського неореалізму були Лукіно Вісконті, Роберто Росселіні, Вітторіо де Сіка, Мікеланджело Антоніоні, Федеріко Фелліні, Джузеппе де Сантіс.</vt:lpstr>
      <vt:lpstr>Неореалізм здійснив революцію не тільки в тематиці й поетиці італійського кінематографу, він сприяв утворенню сучасної школи кіноактора, якій притаманні природна й емоційна гра.</vt:lpstr>
      <vt:lpstr>Видатними представниками неореалізму в образотворчому мистецтві були італієць Ренато Гуттузо, французи Андре Фужерон та Ендрю Ваєн.  Для живопису й графіки неореалістів характерні динамічна композиція та насичений колір. Художники намагалися знайти відповідь на запитання, як реагувати на зміну ролі мистецтва в суспільстві споживання. Багато хто вважав, що картинний живопис зникає. </vt:lpstr>
      <vt:lpstr>Неореалісти першими запровадили техніку деколажу — поступового руйнування зображення. Замість створення картини в процесі додавання нових деталей, вона розбиралася шляхом видалення з неї фрагментів. Однією із знакових фігур європейського мистецтва був французький художник-новатор Ів Кляйн. Він був переконаний, що особистість художника важливіша за його твори.</vt:lpstr>
      <vt:lpstr>2. Модернізм і постмодернізм Із середини ХХ ст. мистецтво неореалізму потроху втрачало свої позиції. На зміну йому прийшли модернізм і постмодернізм. Літературні напрями та школи XX ст., яким притаманні експериментаторство, тяжіння до умовних засобів, антиреалістичне спрямування, об'єднують у модернізм. Модерністи основою творчості вважали інтуїцію, утаємничення, світ поза свідомостю й пізнанням. Вищим знанням вони проголошували не науку, а поезію, оскільки, на їхню думку, лише поезія здатна проникати в найпотаємніші глибини буття. Модерністи свідомо робили свою творчість елітарною. </vt:lpstr>
      <vt:lpstr>У літературі до постмодерністів належать італійці Умберто Еко й Італо Кальвіно, японець Кобо Абе, англієць Джон Фаулз, українець Юрій Андрухович.</vt:lpstr>
      <vt:lpstr>В архітектурі постмодерністи прагнули повернутися до образності. Архітектори постмодернізму використали, крім функціональної відповідності та максимального спрощення основних форм, вигадку, фантазію, театральність, складні образні асоціації.</vt:lpstr>
      <vt:lpstr>3. Соціалістичний реалізм У той час, коли на Заході в мистецтві виникали й зникали різні напрями, у СРСР і країнах соціалістичного табору був дозволений лише соціалістичний реалізм. </vt:lpstr>
      <vt:lpstr>Письменники, архітектори, художники, музиканти й актори мали «правдиво, історично-конкретно зображувати дійсність у її революційному розвиткові».   При цьому «правдивість та історична конкретність художнього зображення» мали поєднуватись із завданням «ідейного виховання» населення в дусі комуністичного світогляду. Усі твори цього напряму мали звеличувати світле майбутнє — комунізм та його будівничих.   Герої літературних творів, театральних вистав і кінофільмів були майже ідеальними людьми, які безкомпромісно боролися з тими, хто, на їхню думку, недостатньо відданий комуністичній ідеології або ставить власні інтереси, інтереси родини вище загального блага. Розчарування, зневіра, зруйновані надії, нездійсненні мрії — усе це було неприйнятне для соціалістичного реалізму в літературі, театрі, кіно, живописі та музиці.</vt:lpstr>
      <vt:lpstr>Словник • Постмодернізм (постмодерн, поставангард) (від латин. post — «після» + модернізм) — напрям, представники якого рішуче переглядали позиції модернізму.  • Соціалістичний реалізм (соцреалізм) — напрям, у якому людина посідає провідне місце в боротьбі за побудову соціалістичного суспільства. </vt:lpstr>
      <vt:lpstr>4. Абстракціонізм Друга половина ХХ ст. — час новаторських пошуків і сміливих експериментів у живописі. У цей період у Європі й США розвивалися десятки напрямів, які досягли піку впродовж першого післявоєнного двадцятиліття. Після війни розвинувся абстракціонізм.</vt:lpstr>
      <vt:lpstr>У 60-х роках ХХ ст. у середовищі абстрактних імпресіоністів виник напрям «діє вий живопис» (action painting). Для його представників (Джексон Поллок, Франц Клайн та ін.) полотно — це своєрідна сцена, на якій художник, як актор, демонструє глядачам свої натхнення й енергію.</vt:lpstr>
      <vt:lpstr>У 50-70-х роках ХХ ст. в мистецтві з'явився авангардний напрям поп-арт, для якого характерні колажі. Будь-яка річ може бути предметом мистецтва в поп-арті: рекламні буклети, фотографії, комікси, газети, журнали тощо. Молоді художники сміливо експериментують зі звичайними предметами, різними матеріалами й дивними формами, а також створюють гігантські «екологічні» скульптури з пластикової упаковки й інших продуктів постіндустріальної епохи.</vt:lpstr>
      <vt:lpstr>Словник • Абстракціонізм — напрям, який виник у 1910-1920-х роках. Передбачає принципову відмову від зображення реальних предметів у живописі, скульптурі й графіці. Натомість зображується їхнє образне сприйняття у формі ліній, кольорових плям, абстрактних конфігурацій тощо.  • Поп-арт (від англ. pop-art — популярне мистецтво) — художній рух, для якого характерне конструювання колажів, використання й перероблення символічних і знакових об'єктів. </vt:lpstr>
      <vt:lpstr>Яскравими представниками поп-арту були американські художники Річард Гамільтон, Роберт Раушенберг, Пітер Блейк, Енді Ворхол.</vt:lpstr>
      <vt:lpstr>5. Функціоналізм. Хай-тек У 20-х роках ХХ ст. виник функціоналізм. Користь, простота, свобода від минулого — ось його три ознаки. Більше житлової площі за таку ж кількість грошей — ось мета будівництва функціональних приміщень. Архітектори-функціоналісти прагнули оживити міста завдяки використанню науково-технічного прогресу. </vt:lpstr>
      <vt:lpstr>Словник • Функціоналізм — напрям в архітектурі, характерними ознаками якого є першочергова увага до практичного призначення будівель, використання досягнень науки й техніки, застосування нових матеріалів, економічність, надзвичайна простота форм, відмова від декору. </vt:lpstr>
      <vt:lpstr>5. Кінематограф. Масова культура. Музика Після того як минув пік популярності неореалізму в кінематографі, розвиток світового кіно значною мірою був пов'язаний з творчістю видатного італійського режисера Федеріко Фелліні. Знімаючи кіно в традиціях модернізму, режисер застосував у кінематографі «потік свідомості» — підпорядкування сюжету спогадам, асоціаціям і фантазіям головного героя. </vt:lpstr>
      <vt:lpstr>Активно розвивалися й інші напрями некомерційного кіно, наприклад «нова хвиля». «Новохвилівці» протестували проти передбачуваності сюжету масового кіно й були прибічниками авторського підходу, тобто розуміли процес створення фільму як повністю залежний від режисера.   Найяскравіші представники цього напряму — французи Франсуа Трюффо, Жан-Люк Годар, американці Френсіс Форд Коппола (творець культового кінофільму «Хрещений батько»), Роман Поланскі, Квентін Тарантіно.</vt:lpstr>
      <vt:lpstr>Яскравим представником шведського кіно світового рівня був Інгмар Бергман. У центрі його картин — життя і смерть, місце людини в цьому світі й сенс земного існування, прагнення людини подолати свій страх. Найвідоміші його кінокартини: «Сунична галявина», «Причастя», «Сьома печатка».</vt:lpstr>
      <vt:lpstr>Значний вплив на світове кіномистецтво здійснила Японія, де творив режисер Акіра Куросава, який зняв такі картини, як «Сім самураїв», «Тінь воїна» та ін. «Батьком» трилера вважають британського режисера Альфреда Хічкока — автора культових кінофільмів «Психо», «Птахи», «Запаморочення» та ін.   Активно розвивалася в післявоєнні роки європейська комедія. Актори Адріано Челентано (Італія), Андре Бурвіль, Фернандель, Луї де Фюнес, П'єр Рішар (Франція) — кращі представники європейського комедійного кіно.</vt:lpstr>
      <vt:lpstr>Хай-тек, або високі технології (англ. hi-tech) — естетична течія, яка виникла в 70-х роках ХХ ст. під впливом технічного прогресу; стиль в архітектурі та дизайні, що передбачає широке застосування високотехнологічних матеріалів і конструкцій.</vt:lpstr>
      <vt:lpstr>У другій половині ХХ ст. виникли й поширилися нові види й жанри музики, розраховані на масову аудиторію.   У середині століття серця мільйонів любителів музики завоював рок. Одним з визнаних новаторів популярної музики був американський співак та актор Елвіс Преслі. Значною мірою завдяки йому набув шаленої популярності рок-н-рол — напрям у музиці, який поєднав елементи блюзу, джазу, свінгу й інших музичних стилів. Послідовниками Елвіса Преслі були Кліфф Річард, рок-гурти «Енімалз», «Роллінг Стоунз» і багато інших музикантів.</vt:lpstr>
      <vt:lpstr>Ціла епоха в рок-музиці ХХ ст. пов'язана з творчістю «Бітлз» — квартету в складі Джона Леннона, Пола Маккартні, Джорджа Гаррісона та Рінго Старра. Розпочавши виступи на початку 1960-х років, «хлопці з Ліверпуля», як їх називали, швидко завоювали прихильність молоді. Їхні пісні займали верхні щаблі в престижних хіт-парадах.   Хоча в 1970 р. гурт розпався, пісні «Бітлз» популярні й донині. Це — найзнаменитіший музичний гурт за всю історію людства.</vt:lpstr>
      <vt:lpstr>На початку 1970-х років диск-жокеї Нью-Йорка започаткували новий напрям у музиці. Вони створювали композиції для танцювальних майданчиків, контролювали швидкість відтворення запису й використовували спеціальні прилади для звукових ефектів. Паралельно музиканти промовляли в мікрофон, що підготувало появу хіп-хопу.  Наприкінці ХХ ст. на поп-арені домінували американки Брітні Спірс і Крістіна Агілера — співачки, які сміливо експериментували зі стилем, а також Мерайя Кері, котра перейшла від поп-музики до ритм-н-блюзу, склавши конкуренцію Дженніфер Лопес. </vt:lpstr>
      <vt:lpstr>Перше десятиліття XXI ст. пройшло під знаком панування на поп-арені епатажних співачок Леді Гага, Нікі Мініж, Кеш.   Пік популярності Брітні Спірс, Бейонсе й Ріанни минув, підлітки віддавали перевагу Джастіну Біберу й іншим новим співакам.  Отже, сучасна музика є значною мірою експериментальною, новаторською. Виконавцям, аби привернути увагу публіки, потрібно її постійно дивувати. </vt:lpstr>
      <vt:lpstr>6. Спорт Значний потенціал для зміцнення міжнародних контактів і налагодження відносин між народами має спорт. Його розвиток починаючи з другої половини ХХ ст. тісно пов'язаний із загальними економічними та політичними процесами. </vt:lpstr>
      <vt:lpstr>У ХХ ст. почали проводити Дефлімпійські ігри для людей, які не чують; для студентів проводяться всесвітні універсіади. Важливо, що змагання, у яких беруть участь параолімпійці, дефлімпійці й учасники універсіад, нерідко відбуваються на тих же спортивних аренах, що й Олімпійські ігри.</vt:lpstr>
      <vt:lpstr>7. Мода в другій половині XX — на початку XXI ст. Мода в усі часи була віддзеркаленням змін, які відбувалися в суспільному, економічному й культурному житті. Після закінчення Другої світової війни похмурі кольори в одязі воєнної доби замінили на яскраві, а замість безформного одягу жінки вдягнули елегантні сукні, високі підбори, прикраси. </vt:lpstr>
      <vt:lpstr>У 1970-х роках молодіжна екзотика поступилася місцем італійській жіночності й оригінальності. На подіумах запанувала стриманість, комплекти зі спідниць і блузок, піджаків і штанів; набув популярності стиль диско з масивними прикрасами, яскравим макіяжем і сміливим поєднанням кольорів. Одним з основних критеріїв оцінки творчості модельєрів став комерційний успіх.</vt:lpstr>
      <vt:lpstr>Ознаками моди ХХІ ст. стали свобода стилів та образів, зручність одягу, унісекс. У період світової економічної кризи, коли багато людей змушені були вдягатись у «секонд-хендах», виник стиль гранж, для якого характерні демонстративна недбалість, поєднання несумісних, на перший погляд, речей. Цей стиль утілює ідею переважання духовного над матеріальним, а також ставлення до одягу як до чогось не надто серйозного, на що не варто витрачати багато часу й коштів.</vt:lpstr>
      <vt:lpstr>Запитання та завдання • 1. Охарактеризуйте провідні тенденції в розвитку культури в другій половині ХХ — на початку XXI ст. • 2. Виокремте основні тенденції й течії у світовій літературі. • 3. Які нові явища, напрями та школи з'явилися в другій половині ХХ ст. в живописі? • 4. У чому новизна архітектури післявоєнного періоду? Які нові напрями й течії в архітектурі поширилися в другій половині ХХ ст? • 5. Чим вирізнявся кінематограф другої половини ХХ ст. та які режисери стали відомими в той час? • 6. Які, на Вашу думку, позитивні явища, крім визначення переможців престижних змагань, має світовий спорт?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УРОКУ:Основні тенденції розвитку літератури, образотворчого мистецтва, архітектури, музики, театру, кіно та спорту.</dc:title>
  <dc:creator>User</dc:creator>
  <cp:lastModifiedBy>User</cp:lastModifiedBy>
  <cp:revision>1</cp:revision>
  <dcterms:created xsi:type="dcterms:W3CDTF">2023-05-07T18:43:39Z</dcterms:created>
  <dcterms:modified xsi:type="dcterms:W3CDTF">2023-05-07T19:58:02Z</dcterms:modified>
</cp:coreProperties>
</file>