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4215" y="2264227"/>
            <a:ext cx="8343054" cy="1892417"/>
          </a:xfrm>
        </p:spPr>
        <p:txBody>
          <a:bodyPr/>
          <a:lstStyle/>
          <a:p>
            <a:r>
              <a:rPr lang="uk-UA" dirty="0" smtClean="0"/>
              <a:t>Розв’язування розрахункових задач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5" y="4156644"/>
            <a:ext cx="7587364" cy="2052567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621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273" y="177800"/>
            <a:ext cx="11360727" cy="1485900"/>
          </a:xfrm>
        </p:spPr>
        <p:txBody>
          <a:bodyPr/>
          <a:lstStyle/>
          <a:p>
            <a:r>
              <a:rPr lang="ru-RU" b="1" i="1" dirty="0" err="1"/>
              <a:t>Формули</a:t>
            </a:r>
            <a:r>
              <a:rPr lang="ru-RU" b="1" i="1" dirty="0"/>
              <a:t> для </a:t>
            </a:r>
            <a:r>
              <a:rPr lang="ru-RU" b="1" i="1" dirty="0" err="1"/>
              <a:t>розрахунку</a:t>
            </a:r>
            <a:r>
              <a:rPr lang="ru-RU" b="1" i="1" dirty="0"/>
              <a:t> </a:t>
            </a:r>
            <a:r>
              <a:rPr lang="ru-RU" b="1" i="1" dirty="0" err="1"/>
              <a:t>кількості</a:t>
            </a:r>
            <a:r>
              <a:rPr lang="ru-RU" b="1" i="1" dirty="0"/>
              <a:t> </a:t>
            </a:r>
            <a:r>
              <a:rPr lang="ru-RU" b="1" i="1" dirty="0" err="1"/>
              <a:t>речовини</a:t>
            </a:r>
            <a:endParaRPr lang="ru-RU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74436" y="1565564"/>
                <a:ext cx="11217563" cy="5292436"/>
              </a:xfrm>
            </p:spPr>
            <p:txBody>
              <a:bodyPr>
                <a:normAutofit/>
              </a:bodyPr>
              <a:lstStyle/>
              <a:p>
                <a:pPr>
                  <a:buFont typeface="Wingdings" panose="05000000000000000000" pitchFamily="2" charset="2"/>
                  <a:buChar char="ü"/>
                </a:pPr>
                <a:r>
                  <a:rPr lang="en-US" sz="7200" dirty="0"/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7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sz="7200" i="1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sSub>
                          <m:sSubPr>
                            <m:ctrlPr>
                              <a:rPr lang="ru-RU" sz="7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72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uk-UA" sz="72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en-US" sz="7200" dirty="0" smtClean="0"/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en-US" sz="7200" dirty="0"/>
                  <a:t>n=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7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72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ru-RU" sz="7200" i="1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endParaRPr lang="en-US" sz="7200" dirty="0" smtClean="0"/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en-US" sz="7200" dirty="0"/>
                  <a:t>n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7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7200" i="1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sSub>
                          <m:sSubPr>
                            <m:ctrlPr>
                              <a:rPr lang="ru-RU" sz="7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72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ru-RU" sz="72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</m:oMath>
                </a14:m>
                <a:endParaRPr lang="ru-RU" sz="7200" dirty="0"/>
              </a:p>
              <a:p>
                <a:pPr>
                  <a:buFont typeface="Wingdings" panose="05000000000000000000" pitchFamily="2" charset="2"/>
                  <a:buChar char="ü"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4436" y="1565564"/>
                <a:ext cx="11217563" cy="5292436"/>
              </a:xfrm>
              <a:blipFill>
                <a:blip r:embed="rId2"/>
                <a:stretch>
                  <a:fillRect l="-3750" t="-14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311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7383" y="113146"/>
            <a:ext cx="11434617" cy="1485900"/>
          </a:xfrm>
        </p:spPr>
        <p:txBody>
          <a:bodyPr>
            <a:normAutofit fontScale="90000"/>
          </a:bodyPr>
          <a:lstStyle/>
          <a:p>
            <a:r>
              <a:rPr lang="ru-RU" b="1" i="1" dirty="0" err="1"/>
              <a:t>Формули</a:t>
            </a:r>
            <a:r>
              <a:rPr lang="ru-RU" b="1" i="1" dirty="0"/>
              <a:t> для </a:t>
            </a:r>
            <a:r>
              <a:rPr lang="ru-RU" b="1" i="1" dirty="0" err="1"/>
              <a:t>розрахунку</a:t>
            </a:r>
            <a:r>
              <a:rPr lang="ru-RU" b="1" i="1" dirty="0"/>
              <a:t> 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ru-RU" b="1" i="1" dirty="0" err="1" smtClean="0"/>
              <a:t>кількості</a:t>
            </a:r>
            <a:r>
              <a:rPr lang="ru-RU" b="1" i="1" dirty="0" smtClean="0"/>
              <a:t> </a:t>
            </a:r>
            <a:r>
              <a:rPr lang="ru-RU" b="1" i="1" dirty="0" err="1"/>
              <a:t>частинок</a:t>
            </a:r>
            <a:r>
              <a:rPr lang="ru-RU" b="1" i="1" dirty="0"/>
              <a:t>, </a:t>
            </a:r>
            <a:r>
              <a:rPr lang="ru-RU" b="1" i="1" dirty="0" err="1" smtClean="0"/>
              <a:t>маси</a:t>
            </a:r>
            <a:r>
              <a:rPr lang="en-US" b="1" i="1" dirty="0" smtClean="0"/>
              <a:t> </a:t>
            </a:r>
            <a:r>
              <a:rPr lang="ru-RU" b="1" i="1" dirty="0" smtClean="0"/>
              <a:t>і</a:t>
            </a:r>
            <a:r>
              <a:rPr lang="en-US" b="1" i="1" dirty="0" smtClean="0"/>
              <a:t>  </a:t>
            </a:r>
            <a:r>
              <a:rPr lang="ru-RU" b="1" i="1" dirty="0" err="1" smtClean="0"/>
              <a:t>об’єму</a:t>
            </a:r>
            <a:r>
              <a:rPr lang="ru-RU" b="1" i="1" dirty="0" smtClean="0"/>
              <a:t> </a:t>
            </a:r>
            <a:r>
              <a:rPr lang="ru-RU" b="1" i="1" dirty="0" err="1"/>
              <a:t>речовин</a:t>
            </a:r>
            <a:r>
              <a:rPr lang="ru-RU" b="1" i="1" dirty="0"/>
              <a:t> 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ru-RU" b="1" i="1" dirty="0" smtClean="0"/>
              <a:t>за </a:t>
            </a:r>
            <a:r>
              <a:rPr lang="ru-RU" b="1" i="1" dirty="0" err="1"/>
              <a:t>відомою</a:t>
            </a:r>
            <a:r>
              <a:rPr lang="ru-RU" b="1" i="1" dirty="0"/>
              <a:t> </a:t>
            </a:r>
            <a:r>
              <a:rPr lang="ru-RU" b="1" i="1" dirty="0" err="1"/>
              <a:t>кількістю</a:t>
            </a:r>
            <a:r>
              <a:rPr lang="ru-RU" b="1" i="1" dirty="0"/>
              <a:t> </a:t>
            </a:r>
            <a:r>
              <a:rPr lang="ru-RU" b="1" i="1" dirty="0" err="1"/>
              <a:t>речовини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2285999"/>
            <a:ext cx="10220036" cy="429029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7200" i="1" dirty="0"/>
              <a:t>N = n ·N</a:t>
            </a:r>
            <a:r>
              <a:rPr lang="en-US" sz="7200" i="1" baseline="-25000" dirty="0"/>
              <a:t>A</a:t>
            </a:r>
            <a:r>
              <a:rPr lang="en-US" sz="7200" i="1" dirty="0"/>
              <a:t> </a:t>
            </a:r>
            <a:endParaRPr lang="ru-RU" sz="7200" i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7200" i="1" dirty="0"/>
              <a:t>m = n ⋅ M</a:t>
            </a:r>
            <a:endParaRPr lang="ru-RU" sz="7200" i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7200" i="1" dirty="0"/>
              <a:t>V = n · </a:t>
            </a:r>
            <a:r>
              <a:rPr lang="en-US" sz="7200" i="1" dirty="0" err="1">
                <a:latin typeface="+mj-lt"/>
              </a:rPr>
              <a:t>V</a:t>
            </a:r>
            <a:r>
              <a:rPr lang="en-US" sz="7200" i="1" baseline="-25000" dirty="0" err="1">
                <a:latin typeface="+mj-lt"/>
              </a:rPr>
              <a:t>m</a:t>
            </a:r>
            <a:endParaRPr lang="ru-RU" sz="7200" i="1" dirty="0">
              <a:latin typeface="+mj-lt"/>
            </a:endParaRPr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993769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63781" y="353444"/>
            <a:ext cx="1078807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Хімічне</a:t>
            </a:r>
            <a:r>
              <a:rPr lang="ru-RU" sz="40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рівняння</a:t>
            </a:r>
            <a:r>
              <a:rPr lang="ru-RU" sz="40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40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40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запис</a:t>
            </a:r>
            <a:r>
              <a:rPr lang="ru-RU" sz="40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хімічної</a:t>
            </a:r>
            <a:r>
              <a:rPr lang="ru-RU" sz="40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реакції</a:t>
            </a:r>
            <a:r>
              <a:rPr lang="ru-RU" sz="40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40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допомогою</a:t>
            </a:r>
            <a:r>
              <a:rPr lang="ru-RU" sz="40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i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формул</a:t>
            </a:r>
            <a:r>
              <a:rPr lang="en-US" sz="4000" i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4000" i="1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реагентів</a:t>
            </a:r>
            <a:r>
              <a:rPr lang="ru-RU" sz="4000" i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і </a:t>
            </a:r>
            <a:r>
              <a:rPr lang="ru-RU" sz="40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продуктів</a:t>
            </a:r>
            <a:r>
              <a:rPr lang="ru-RU" sz="40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реакції</a:t>
            </a:r>
            <a:r>
              <a:rPr lang="ru-RU" sz="40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40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40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коефіцієнтів</a:t>
            </a:r>
            <a:r>
              <a:rPr lang="ru-RU" sz="4000" i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4000" i="1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4000" i="1" dirty="0" err="1"/>
              <a:t>Під</a:t>
            </a:r>
            <a:r>
              <a:rPr lang="ru-RU" sz="4000" i="1" dirty="0"/>
              <a:t> час </a:t>
            </a:r>
            <a:r>
              <a:rPr lang="ru-RU" sz="4000" i="1" dirty="0" err="1"/>
              <a:t>протіканні</a:t>
            </a:r>
            <a:r>
              <a:rPr lang="ru-RU" sz="4000" i="1" dirty="0"/>
              <a:t> </a:t>
            </a:r>
            <a:r>
              <a:rPr lang="ru-RU" sz="4000" i="1" dirty="0" err="1"/>
              <a:t>хімічних</a:t>
            </a:r>
            <a:r>
              <a:rPr lang="ru-RU" sz="4000" i="1" dirty="0"/>
              <a:t> </a:t>
            </a:r>
            <a:r>
              <a:rPr lang="ru-RU" sz="4000" i="1" dirty="0" err="1"/>
              <a:t>реакцій</a:t>
            </a:r>
            <a:r>
              <a:rPr lang="ru-RU" sz="4000" i="1" dirty="0"/>
              <a:t> </a:t>
            </a:r>
            <a:r>
              <a:rPr lang="ru-RU" sz="4000" i="1" dirty="0" err="1"/>
              <a:t>виконується</a:t>
            </a:r>
            <a:r>
              <a:rPr lang="ru-RU" sz="4000" i="1" dirty="0"/>
              <a:t> закон </a:t>
            </a:r>
            <a:r>
              <a:rPr lang="ru-RU" sz="4000" i="1" dirty="0" err="1" smtClean="0"/>
              <a:t>збереження</a:t>
            </a:r>
            <a:r>
              <a:rPr lang="en-US" sz="4000" i="1" dirty="0"/>
              <a:t> </a:t>
            </a:r>
            <a:r>
              <a:rPr lang="ru-RU" sz="4000" i="1" dirty="0" err="1" smtClean="0"/>
              <a:t>маси</a:t>
            </a:r>
            <a:r>
              <a:rPr lang="ru-RU" sz="4000" i="1" dirty="0"/>
              <a:t>: сума </a:t>
            </a:r>
            <a:r>
              <a:rPr lang="ru-RU" sz="4000" i="1" dirty="0" err="1"/>
              <a:t>мас</a:t>
            </a:r>
            <a:r>
              <a:rPr lang="ru-RU" sz="4000" i="1" dirty="0"/>
              <a:t> </a:t>
            </a:r>
            <a:r>
              <a:rPr lang="ru-RU" sz="4000" i="1" dirty="0" err="1"/>
              <a:t>реагентів</a:t>
            </a:r>
            <a:r>
              <a:rPr lang="ru-RU" sz="4000" i="1" dirty="0"/>
              <a:t> </a:t>
            </a:r>
            <a:r>
              <a:rPr lang="ru-RU" sz="4000" i="1" dirty="0" err="1"/>
              <a:t>дорівнює</a:t>
            </a:r>
            <a:r>
              <a:rPr lang="ru-RU" sz="4000" i="1" dirty="0"/>
              <a:t> </a:t>
            </a:r>
            <a:r>
              <a:rPr lang="ru-RU" sz="4000" i="1" dirty="0" err="1"/>
              <a:t>сумі</a:t>
            </a:r>
            <a:r>
              <a:rPr lang="ru-RU" sz="4000" i="1" dirty="0"/>
              <a:t> </a:t>
            </a:r>
            <a:r>
              <a:rPr lang="ru-RU" sz="4000" i="1" dirty="0" err="1"/>
              <a:t>мас</a:t>
            </a:r>
            <a:r>
              <a:rPr lang="ru-RU" sz="4000" i="1" dirty="0"/>
              <a:t> </a:t>
            </a:r>
            <a:r>
              <a:rPr lang="ru-RU" sz="4000" i="1" dirty="0" err="1"/>
              <a:t>продуктів</a:t>
            </a:r>
            <a:r>
              <a:rPr lang="ru-RU" sz="4000" i="1" dirty="0"/>
              <a:t> </a:t>
            </a:r>
            <a:r>
              <a:rPr lang="ru-RU" sz="4000" i="1" dirty="0" err="1"/>
              <a:t>реакції</a:t>
            </a:r>
            <a:endParaRPr lang="ru-RU" sz="4000" i="1" dirty="0"/>
          </a:p>
          <a:p>
            <a:r>
              <a:rPr lang="ru-RU" sz="4000" i="1" dirty="0" err="1"/>
              <a:t>aA</a:t>
            </a:r>
            <a:r>
              <a:rPr lang="ru-RU" sz="4000" i="1" dirty="0"/>
              <a:t> + </a:t>
            </a:r>
            <a:r>
              <a:rPr lang="ru-RU" sz="4000" i="1" dirty="0" err="1"/>
              <a:t>bB</a:t>
            </a:r>
            <a:r>
              <a:rPr lang="ru-RU" sz="4000" i="1" dirty="0"/>
              <a:t> = </a:t>
            </a:r>
            <a:r>
              <a:rPr lang="ru-RU" sz="4000" i="1" dirty="0" err="1"/>
              <a:t>dD</a:t>
            </a:r>
            <a:r>
              <a:rPr lang="ru-RU" sz="4000" i="1" dirty="0"/>
              <a:t> + </a:t>
            </a:r>
            <a:r>
              <a:rPr lang="ru-RU" sz="4000" i="1" dirty="0" err="1"/>
              <a:t>pP</a:t>
            </a:r>
            <a:endParaRPr lang="ru-RU" sz="4000" i="1" dirty="0"/>
          </a:p>
          <a:p>
            <a:r>
              <a:rPr lang="ru-RU" sz="4000" i="1" dirty="0" err="1"/>
              <a:t>реагенти</a:t>
            </a:r>
            <a:r>
              <a:rPr lang="ru-RU" sz="4000" i="1" dirty="0"/>
              <a:t>  </a:t>
            </a:r>
            <a:r>
              <a:rPr lang="ru-RU" sz="4000" i="1" dirty="0" err="1"/>
              <a:t>продукти</a:t>
            </a:r>
            <a:endParaRPr lang="ru-RU" sz="4000" i="1" dirty="0"/>
          </a:p>
          <a:p>
            <a:r>
              <a:rPr lang="ru-RU" sz="4000" i="1" dirty="0"/>
              <a:t>m(A) + m(B) = m(D) + m(P)</a:t>
            </a:r>
          </a:p>
          <a:p>
            <a:pPr>
              <a:spcAft>
                <a:spcPts val="0"/>
              </a:spcAft>
            </a:pPr>
            <a:endParaRPr lang="ru-RU" sz="4000" i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6618" y="261450"/>
            <a:ext cx="1173018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Хімічне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рівняння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показує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речовини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і в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якій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кількості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реагують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і</a:t>
            </a:r>
            <a:r>
              <a:rPr lang="en-US" sz="4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4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утворюються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- для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реакцій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між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газуватими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речовинами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утворенням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газоподібних</a:t>
            </a:r>
            <a:r>
              <a:rPr lang="en-US" sz="4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продуктів</a:t>
            </a:r>
            <a:r>
              <a:rPr lang="ru-RU" sz="4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хімічним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рівнянням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встановити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співвідношення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кількості</a:t>
            </a:r>
            <a:r>
              <a:rPr lang="en-US" sz="4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речовини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маси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 й </a:t>
            </a:r>
            <a:r>
              <a:rPr lang="ru-RU" sz="4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об’єму</a:t>
            </a:r>
            <a:r>
              <a:rPr lang="uk-UA" sz="4000" dirty="0"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4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4000" dirty="0">
                <a:ea typeface="Calibri" panose="020F0502020204030204" pitchFamily="34" charset="0"/>
              </a:rPr>
              <a:t>для </a:t>
            </a:r>
            <a:r>
              <a:rPr lang="ru-RU" sz="4000" dirty="0" err="1">
                <a:ea typeface="Calibri" panose="020F0502020204030204" pitchFamily="34" charset="0"/>
              </a:rPr>
              <a:t>реакцій</a:t>
            </a:r>
            <a:r>
              <a:rPr lang="ru-RU" sz="4000" dirty="0">
                <a:ea typeface="Calibri" panose="020F0502020204030204" pitchFamily="34" charset="0"/>
              </a:rPr>
              <a:t> за </a:t>
            </a:r>
            <a:r>
              <a:rPr lang="ru-RU" sz="4000" dirty="0" err="1">
                <a:ea typeface="Calibri" panose="020F0502020204030204" pitchFamily="34" charset="0"/>
              </a:rPr>
              <a:t>участю</a:t>
            </a:r>
            <a:r>
              <a:rPr lang="ru-RU" sz="4000" dirty="0">
                <a:ea typeface="Calibri" panose="020F0502020204030204" pitchFamily="34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</a:rPr>
              <a:t>реагентів</a:t>
            </a:r>
            <a:r>
              <a:rPr lang="ru-RU" sz="4000" dirty="0">
                <a:ea typeface="Calibri" panose="020F0502020204030204" pitchFamily="34" charset="0"/>
              </a:rPr>
              <a:t> і </a:t>
            </a:r>
            <a:r>
              <a:rPr lang="ru-RU" sz="4000" dirty="0" err="1">
                <a:ea typeface="Calibri" panose="020F0502020204030204" pitchFamily="34" charset="0"/>
              </a:rPr>
              <a:t>продуктів</a:t>
            </a:r>
            <a:r>
              <a:rPr lang="ru-RU" sz="4000" dirty="0">
                <a:ea typeface="Calibri" panose="020F0502020204030204" pitchFamily="34" charset="0"/>
              </a:rPr>
              <a:t> у </a:t>
            </a:r>
            <a:r>
              <a:rPr lang="ru-RU" sz="4000" dirty="0" err="1">
                <a:ea typeface="Calibri" panose="020F0502020204030204" pitchFamily="34" charset="0"/>
              </a:rPr>
              <a:t>рідкому</a:t>
            </a:r>
            <a:r>
              <a:rPr lang="ru-RU" sz="4000" dirty="0">
                <a:ea typeface="Calibri" panose="020F0502020204030204" pitchFamily="34" charset="0"/>
              </a:rPr>
              <a:t> та твердому станах за </a:t>
            </a:r>
            <a:r>
              <a:rPr lang="ru-RU" sz="4000" dirty="0" err="1">
                <a:ea typeface="Calibri" panose="020F0502020204030204" pitchFamily="34" charset="0"/>
              </a:rPr>
              <a:t>хімічним</a:t>
            </a:r>
            <a:r>
              <a:rPr lang="ru-RU" sz="4000" dirty="0">
                <a:ea typeface="Calibri" panose="020F0502020204030204" pitchFamily="34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</a:rPr>
              <a:t>рівнянням</a:t>
            </a:r>
            <a:r>
              <a:rPr lang="ru-RU" sz="4000" dirty="0">
                <a:ea typeface="Calibri" panose="020F0502020204030204" pitchFamily="34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</a:rPr>
              <a:t>встановлюють</a:t>
            </a:r>
            <a:r>
              <a:rPr lang="ru-RU" sz="4000" dirty="0">
                <a:ea typeface="Calibri" panose="020F0502020204030204" pitchFamily="34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</a:rPr>
              <a:t>співвідношення</a:t>
            </a:r>
            <a:r>
              <a:rPr lang="ru-RU" sz="4000" dirty="0">
                <a:ea typeface="Calibri" panose="020F0502020204030204" pitchFamily="34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</a:rPr>
              <a:t>кількості</a:t>
            </a:r>
            <a:r>
              <a:rPr lang="ru-RU" sz="4000" dirty="0">
                <a:ea typeface="Calibri" panose="020F0502020204030204" pitchFamily="34" charset="0"/>
              </a:rPr>
              <a:t> </a:t>
            </a:r>
            <a:r>
              <a:rPr lang="ru-RU" sz="4000" dirty="0" err="1">
                <a:ea typeface="Calibri" panose="020F0502020204030204" pitchFamily="34" charset="0"/>
              </a:rPr>
              <a:t>речовини</a:t>
            </a:r>
            <a:r>
              <a:rPr lang="ru-RU" sz="4000" dirty="0">
                <a:ea typeface="Calibri" panose="020F0502020204030204" pitchFamily="34" charset="0"/>
              </a:rPr>
              <a:t> та </a:t>
            </a:r>
            <a:r>
              <a:rPr lang="ru-RU" sz="4000" dirty="0" err="1">
                <a:ea typeface="Calibri" panose="020F0502020204030204" pitchFamily="34" charset="0"/>
              </a:rPr>
              <a:t>маси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6632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88291" y="352172"/>
                <a:ext cx="9291782" cy="53817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uk-UA" sz="4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Розрахунок кількості речовини реагенту або продукту за іншим реагентом або продуктом здійснюється за мольним </a:t>
                </a:r>
                <a:r>
                  <a:rPr lang="uk-UA" sz="400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співвідношенням</a:t>
                </a:r>
                <a:r>
                  <a:rPr lang="en-US" sz="4000" i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ru-RU" sz="4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uk-UA" sz="4000" i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х моль </a:t>
                </a:r>
                <a:r>
                  <a:rPr lang="ru-RU" sz="4000" i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n </a:t>
                </a:r>
                <a:r>
                  <a:rPr lang="uk-UA" sz="4000" i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моль </a:t>
                </a:r>
                <a:endParaRPr lang="ru-RU" sz="4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uk-UA" sz="4000" i="1" u="sng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  </a:t>
                </a:r>
                <a:r>
                  <a:rPr lang="uk-UA" sz="4000" i="1" u="sng" dirty="0" err="1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аА</a:t>
                </a:r>
                <a:r>
                  <a:rPr lang="uk-UA" sz="4000" i="1" u="sng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uk-UA" sz="4000" i="1" u="sng" dirty="0" err="1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bВ</a:t>
                </a:r>
                <a:r>
                  <a:rPr lang="uk-UA" sz="4000" i="1" u="sng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:r>
                  <a:rPr lang="ru-RU" sz="4000" i="1" u="sng" dirty="0" err="1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dD</a:t>
                </a:r>
                <a:r>
                  <a:rPr lang="ru-RU" sz="4000" i="1" u="sng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ru-RU" sz="4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uk-UA" sz="4000" i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а моль b моль </a:t>
                </a:r>
                <a:endParaRPr lang="ru-RU" sz="4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4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uk-UA" sz="4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(А)</m:t>
                        </m:r>
                      </m:num>
                      <m:den>
                        <m:r>
                          <a:rPr lang="ru-RU" sz="4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uk-UA" sz="4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4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𝐵</m:t>
                        </m:r>
                        <m:r>
                          <a:rPr lang="uk-UA" sz="4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uk-UA" sz="4000" i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uk-UA" sz="4000" i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14:m>
                  <m:oMath xmlns:m="http://schemas.openxmlformats.org/officeDocument/2006/math">
                    <m:r>
                      <a:rPr lang="uk-UA" sz="4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uk-UA" sz="40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uk-UA" sz="4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uk-UA" sz="4000" i="1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  <a:sym typeface="Wingdings" panose="05000000000000000000" pitchFamily="2" charset="2"/>
                          </a:rPr>
                          <m:t>·</m:t>
                        </m:r>
                        <m:r>
                          <a:rPr lang="ru-RU" sz="4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uk-UA" sz="4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(В)</m:t>
                        </m:r>
                      </m:num>
                      <m:den>
                        <m:r>
                          <a:rPr lang="en-US" sz="4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ru-RU" sz="4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291" y="352172"/>
                <a:ext cx="9291782" cy="5381730"/>
              </a:xfrm>
              <a:prstGeom prst="rect">
                <a:avLst/>
              </a:prstGeom>
              <a:blipFill>
                <a:blip r:embed="rId2"/>
                <a:stretch>
                  <a:fillRect l="-2297" t="-2039" r="-3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202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436" y="323273"/>
            <a:ext cx="11305309" cy="942109"/>
          </a:xfrm>
        </p:spPr>
        <p:txBody>
          <a:bodyPr>
            <a:normAutofit fontScale="90000"/>
          </a:bodyPr>
          <a:lstStyle/>
          <a:p>
            <a:r>
              <a:rPr lang="ru-RU" sz="3200" i="1" dirty="0" err="1"/>
              <a:t>Який</a:t>
            </a:r>
            <a:r>
              <a:rPr lang="ru-RU" sz="3200" i="1" dirty="0"/>
              <a:t> об’єм за </a:t>
            </a:r>
            <a:r>
              <a:rPr lang="ru-RU" sz="3200" i="1" dirty="0" err="1"/>
              <a:t>нормальних</a:t>
            </a:r>
            <a:r>
              <a:rPr lang="ru-RU" sz="3200" i="1" dirty="0"/>
              <a:t> умов </a:t>
            </a:r>
            <a:r>
              <a:rPr lang="ru-RU" sz="3200" i="1" dirty="0" err="1"/>
              <a:t>займуть</a:t>
            </a:r>
            <a:r>
              <a:rPr lang="ru-RU" sz="3200" i="1" dirty="0"/>
              <a:t> 1,505·10</a:t>
            </a:r>
            <a:r>
              <a:rPr lang="ru-RU" sz="3200" i="1" baseline="30000" dirty="0"/>
              <a:t>23 </a:t>
            </a:r>
            <a:r>
              <a:rPr lang="ru-RU" sz="3200" i="1" dirty="0"/>
              <a:t>молекул азоту?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627957"/>
              </p:ext>
            </p:extLst>
          </p:nvPr>
        </p:nvGraphicFramePr>
        <p:xfrm>
          <a:off x="720438" y="955876"/>
          <a:ext cx="2724726" cy="1690880"/>
        </p:xfrm>
        <a:graphic>
          <a:graphicData uri="http://schemas.openxmlformats.org/drawingml/2006/table">
            <a:tbl>
              <a:tblPr firstRow="1" firstCol="1" bandRow="1"/>
              <a:tblGrid>
                <a:gridCol w="2724726">
                  <a:extLst>
                    <a:ext uri="{9D8B030D-6E8A-4147-A177-3AD203B41FA5}">
                      <a16:colId xmlns:a16="http://schemas.microsoft.com/office/drawing/2014/main" val="3935840376"/>
                    </a:ext>
                  </a:extLst>
                </a:gridCol>
              </a:tblGrid>
              <a:tr h="12423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uk-UA" sz="2000" b="1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ru-RU" sz="2000" b="1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Дано:</a:t>
                      </a:r>
                      <a:endParaRPr lang="ru-RU" sz="20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N(N</a:t>
                      </a:r>
                      <a:r>
                        <a:rPr lang="ru-RU" sz="2000" i="1" baseline="-25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i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= </a:t>
                      </a:r>
                      <a:r>
                        <a:rPr lang="ru-RU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1,505•10</a:t>
                      </a:r>
                      <a:r>
                        <a:rPr lang="ru-RU" sz="2000" i="1" baseline="30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0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231178"/>
                  </a:ext>
                </a:extLst>
              </a:tr>
              <a:tr h="375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uk-UA" sz="2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ru-RU" sz="2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V(N</a:t>
                      </a:r>
                      <a:r>
                        <a:rPr lang="ru-RU" sz="2400" i="1" baseline="-25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– ?</a:t>
                      </a:r>
                      <a:endParaRPr lang="ru-RU" sz="18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9334019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443394" y="794327"/>
            <a:ext cx="2278894" cy="5305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Розв’язання: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23854" y="1245724"/>
            <a:ext cx="6096000" cy="106400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•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 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6,02 • 10</a:t>
            </a:r>
            <a:r>
              <a:rPr lang="uk-UA" sz="20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  <a:r>
              <a:rPr lang="uk-UA" sz="20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56000" y="2289848"/>
            <a:ext cx="6096000" cy="7346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Визначаємо кількість речовини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1,505•10</a:t>
            </a:r>
            <a:r>
              <a:rPr lang="uk-UA" sz="20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6,02•10</a:t>
            </a:r>
            <a:r>
              <a:rPr lang="uk-UA" sz="20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моль</a:t>
            </a:r>
            <a:r>
              <a:rPr lang="uk-UA" sz="20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0,25 моль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56000" y="3079856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Знаходимо об’єм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=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•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0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b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= 0,25 моль • 22,4л/ моль = 5,6л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611418" y="4509270"/>
            <a:ext cx="2848857" cy="4053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ru-RU" sz="20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</a:t>
            </a:r>
            <a:r>
              <a:rPr lang="ru-RU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5,6 л.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43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8326" y="140854"/>
            <a:ext cx="10986655" cy="1041401"/>
          </a:xfrm>
        </p:spPr>
        <p:txBody>
          <a:bodyPr>
            <a:normAutofit fontScale="90000"/>
          </a:bodyPr>
          <a:lstStyle/>
          <a:p>
            <a:r>
              <a:rPr lang="ru-RU" i="1" dirty="0" err="1" smtClean="0"/>
              <a:t>Який</a:t>
            </a:r>
            <a:r>
              <a:rPr lang="ru-RU" i="1" dirty="0" smtClean="0"/>
              <a:t> об’єм</a:t>
            </a:r>
            <a:r>
              <a:rPr lang="uk-UA" i="1" dirty="0" smtClean="0"/>
              <a:t>(</a:t>
            </a:r>
            <a:r>
              <a:rPr lang="uk-UA" i="1" dirty="0" err="1" smtClean="0"/>
              <a:t>н.у</a:t>
            </a:r>
            <a:r>
              <a:rPr lang="uk-UA" i="1" dirty="0" smtClean="0"/>
              <a:t>.)</a:t>
            </a:r>
            <a:r>
              <a:rPr lang="ru-RU" i="1" dirty="0" smtClean="0"/>
              <a:t> </a:t>
            </a:r>
            <a:r>
              <a:rPr lang="ru-RU" i="1" dirty="0" err="1" smtClean="0"/>
              <a:t>займає</a:t>
            </a:r>
            <a:r>
              <a:rPr lang="ru-RU" i="1" dirty="0" smtClean="0"/>
              <a:t> карбон(IV) оксид </a:t>
            </a:r>
            <a:r>
              <a:rPr lang="ru-RU" i="1" dirty="0" err="1" smtClean="0"/>
              <a:t>масою</a:t>
            </a:r>
            <a:r>
              <a:rPr lang="ru-RU" i="1" dirty="0" smtClean="0"/>
              <a:t> </a:t>
            </a:r>
            <a:r>
              <a:rPr lang="uk-UA" i="1" dirty="0" smtClean="0"/>
              <a:t>1,1</a:t>
            </a:r>
            <a:r>
              <a:rPr lang="ru-RU" i="1" dirty="0" smtClean="0"/>
              <a:t> г?</a:t>
            </a:r>
            <a:endParaRPr lang="ru-RU" i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993166"/>
              </p:ext>
            </p:extLst>
          </p:nvPr>
        </p:nvGraphicFramePr>
        <p:xfrm>
          <a:off x="803564" y="1448709"/>
          <a:ext cx="1847272" cy="1283208"/>
        </p:xfrm>
        <a:graphic>
          <a:graphicData uri="http://schemas.openxmlformats.org/drawingml/2006/table">
            <a:tbl>
              <a:tblPr firstRow="1" firstCol="1" bandRow="1"/>
              <a:tblGrid>
                <a:gridCol w="1847272">
                  <a:extLst>
                    <a:ext uri="{9D8B030D-6E8A-4147-A177-3AD203B41FA5}">
                      <a16:colId xmlns:a16="http://schemas.microsoft.com/office/drawing/2014/main" val="40703741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Дано: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uk-UA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(СO</a:t>
                      </a:r>
                      <a:r>
                        <a:rPr lang="ru-RU" sz="2000" baseline="-25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=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04724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ru-RU" sz="2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(СO</a:t>
                      </a:r>
                      <a:r>
                        <a:rPr lang="ru-RU" sz="20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– ?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45591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61832" y="1214670"/>
            <a:ext cx="1980350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94182" y="1905153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 =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·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20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 </a:t>
            </a: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/ M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M(СО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= 44 г/моль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48000" y="2938289"/>
            <a:ext cx="6096000" cy="106400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Визначаємо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речовини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(СО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 </a:t>
            </a: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(СО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/ M(СО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 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(СО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1,1г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/44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г/моль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0,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025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4182" y="4002298"/>
            <a:ext cx="6096000" cy="7346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Знаходимо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об’єм СО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V(СO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(СO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•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V(СO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94182" y="4736986"/>
            <a:ext cx="49792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V(СO</a:t>
            </a:r>
            <a:r>
              <a:rPr lang="ru-R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= 0,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025моль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• 22,4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л/моль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0,56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л=560мл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094182" y="5369636"/>
            <a:ext cx="3092513" cy="4053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1500"/>
              </a:spcAft>
            </a:pPr>
            <a:r>
              <a:rPr lang="ru-RU" sz="20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(СO</a:t>
            </a:r>
            <a:r>
              <a:rPr lang="ru-RU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560мл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62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1455" y="159327"/>
            <a:ext cx="10995890" cy="1485900"/>
          </a:xfrm>
        </p:spPr>
        <p:txBody>
          <a:bodyPr>
            <a:normAutofit fontScale="90000"/>
          </a:bodyPr>
          <a:lstStyle/>
          <a:p>
            <a:r>
              <a:rPr lang="uk-UA" i="1"/>
              <a:t>Обчисли  масу амоніаку, що утвориться при взаємодії азоту з воднем  об’ємом 33,6л (н.у.)</a:t>
            </a:r>
            <a:r>
              <a:rPr lang="ru-RU" i="1"/>
              <a:t>?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3360971"/>
              </p:ext>
            </p:extLst>
          </p:nvPr>
        </p:nvGraphicFramePr>
        <p:xfrm>
          <a:off x="833091" y="1485757"/>
          <a:ext cx="1494473" cy="952500"/>
        </p:xfrm>
        <a:graphic>
          <a:graphicData uri="http://schemas.openxmlformats.org/drawingml/2006/table">
            <a:tbl>
              <a:tblPr firstRow="1" firstCol="1" bandRow="1"/>
              <a:tblGrid>
                <a:gridCol w="1494473">
                  <a:extLst>
                    <a:ext uri="{9D8B030D-6E8A-4147-A177-3AD203B41FA5}">
                      <a16:colId xmlns:a16="http://schemas.microsoft.com/office/drawing/2014/main" val="34631850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650"/>
                        </a:lnSpc>
                        <a:spcAft>
                          <a:spcPts val="1500"/>
                        </a:spcAft>
                      </a:pPr>
                      <a:r>
                        <a:rPr lang="uk-UA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ано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650"/>
                        </a:lnSpc>
                        <a:spcAft>
                          <a:spcPts val="1500"/>
                        </a:spcAft>
                      </a:pPr>
                      <a:r>
                        <a:rPr lang="ru-RU" sz="1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1800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 = </a:t>
                      </a:r>
                      <a:r>
                        <a:rPr lang="uk-UA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33,6 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1252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650"/>
                        </a:lnSpc>
                        <a:spcAft>
                          <a:spcPts val="1500"/>
                        </a:spcAft>
                      </a:pPr>
                      <a:r>
                        <a:rPr lang="ru-RU" sz="1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1800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?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5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15872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49431" y="1485757"/>
            <a:ext cx="1678665" cy="3218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650"/>
              </a:lnSpc>
              <a:spcAft>
                <a:spcPts val="1500"/>
              </a:spcAft>
            </a:pP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38766" y="1811726"/>
            <a:ext cx="3168431" cy="3103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650"/>
              </a:lnSpc>
              <a:spcAft>
                <a:spcPts val="150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Записуємо рівняння реакції: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38766" y="2448037"/>
            <a:ext cx="15953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uk-UA" baseline="-25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uk-UA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uk-UA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3Н</a:t>
            </a:r>
            <a:r>
              <a:rPr lang="uk-UA" u="sng" baseline="-25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uk-UA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uk-UA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lang="uk-UA" u="sng" baseline="-25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11784" y="2602325"/>
            <a:ext cx="10752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i="1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3моль  2моль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37903" y="2941926"/>
            <a:ext cx="3701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Визначаємо кількість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речовини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uk-UA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429064" y="180764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· M 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  V /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71086" y="3340989"/>
            <a:ext cx="6096000" cy="5283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650"/>
              </a:lnSpc>
              <a:spcAft>
                <a:spcPts val="15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uk-UA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V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uk-UA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/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;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uk-UA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</a:t>
            </a:r>
            <a:r>
              <a:rPr lang="uk-UA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33,6 л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22,4л/моль = 1,5моль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11784" y="2176972"/>
            <a:ext cx="12173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2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1,5моль   </a:t>
            </a:r>
            <a:r>
              <a:rPr lang="uk-UA" sz="1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 моль</a:t>
            </a:r>
            <a:endParaRPr lang="ru-RU" sz="1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271086" y="3917666"/>
            <a:ext cx="3802066" cy="3103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650"/>
              </a:lnSpc>
              <a:spcAft>
                <a:spcPts val="150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Визначаємо кількість речовини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271086" y="4446016"/>
                <a:ext cx="2409827" cy="3103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ts val="1650"/>
                  </a:lnSpc>
                  <a:spcAft>
                    <a:spcPts val="1500"/>
                  </a:spcAft>
                </a:pPr>
                <a:r>
                  <a:rPr lang="uk-UA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Х=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1,5моль·2моль</m:t>
                        </m:r>
                      </m:num>
                      <m:den>
                        <m:r>
                          <a:rPr lang="uk-UA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3моль</m:t>
                        </m:r>
                      </m:den>
                    </m:f>
                  </m:oMath>
                </a14:m>
                <a:r>
                  <a:rPr lang="uk-UA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=1моль</a:t>
                </a:r>
                <a:endParaRPr lang="ru-RU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1086" y="4446016"/>
                <a:ext cx="2409827" cy="310341"/>
              </a:xfrm>
              <a:prstGeom prst="rect">
                <a:avLst/>
              </a:prstGeom>
              <a:blipFill>
                <a:blip r:embed="rId2"/>
                <a:stretch>
                  <a:fillRect l="-2278" t="-33333" r="-1266" b="-254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3338766" y="4855080"/>
            <a:ext cx="6096000" cy="5283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650"/>
              </a:lnSpc>
              <a:spcAft>
                <a:spcPts val="1500"/>
              </a:spcAf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Знаходимо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масу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• M(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338766" y="5386300"/>
            <a:ext cx="34487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=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1моль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•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17г/моль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17г</a:t>
            </a:r>
            <a:r>
              <a:rPr lang="uk-UA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271086" y="6010805"/>
            <a:ext cx="2561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Відповідь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</a:t>
            </a:r>
            <a:r>
              <a:rPr lang="ru-RU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=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190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84</TotalTime>
  <Words>375</Words>
  <Application>Microsoft Office PowerPoint</Application>
  <PresentationFormat>Широкоэкранный</PresentationFormat>
  <Paragraphs>58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Cambria Math</vt:lpstr>
      <vt:lpstr>Franklin Gothic Book</vt:lpstr>
      <vt:lpstr>Times New Roman</vt:lpstr>
      <vt:lpstr>Wingdings</vt:lpstr>
      <vt:lpstr>Crop</vt:lpstr>
      <vt:lpstr>Розв’язування розрахункових задач </vt:lpstr>
      <vt:lpstr>Формули для розрахунку кількості речовини</vt:lpstr>
      <vt:lpstr>Формули для розрахунку  кількості частинок, маси і  об’єму речовин  за відомою кількістю речовини</vt:lpstr>
      <vt:lpstr>Презентация PowerPoint</vt:lpstr>
      <vt:lpstr>Презентация PowerPoint</vt:lpstr>
      <vt:lpstr>Презентация PowerPoint</vt:lpstr>
      <vt:lpstr>Який об’єм за нормальних умов займуть 1,505·1023 молекул азоту?</vt:lpstr>
      <vt:lpstr>Який об’єм(н.у.) займає карбон(IV) оксид масою 1,1 г?</vt:lpstr>
      <vt:lpstr>Обчисли  масу амоніаку, що утвориться при взаємодії азоту з воднем  об’ємом 33,6л (н.у.)?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Розв’язування розрахункових задач</dc:title>
  <dc:creator>Olga</dc:creator>
  <cp:lastModifiedBy>Olga</cp:lastModifiedBy>
  <cp:revision>9</cp:revision>
  <dcterms:created xsi:type="dcterms:W3CDTF">2022-01-31T19:49:21Z</dcterms:created>
  <dcterms:modified xsi:type="dcterms:W3CDTF">2022-02-06T17:37:29Z</dcterms:modified>
</cp:coreProperties>
</file>