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58" r:id="rId5"/>
    <p:sldId id="260" r:id="rId6"/>
    <p:sldId id="261" r:id="rId7"/>
    <p:sldId id="266" r:id="rId8"/>
    <p:sldId id="262" r:id="rId9"/>
    <p:sldId id="265" r:id="rId10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46" d="100"/>
          <a:sy n="46" d="100"/>
        </p:scale>
        <p:origin x="-331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19188B-FE9D-DA44-2A03-CED7BBE2B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C99CEF6-C67B-81D1-4DBD-36E8808BA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9005F7D-A0A6-6DF6-5A83-3BD7ABF7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49FDB53-ABD9-BB92-6417-A37FA742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7CBBC5F-9D79-2CB7-84FB-32081016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6797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2ACC59-AA3C-3320-9139-A42F1F74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0650F83-EC5C-8436-A9F5-6ABD42433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484924-7F84-A9E7-E068-CB1712E1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ED872C2-13B1-46AB-6239-CC8C6880F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3C784A-1577-DE90-0991-63C0FE23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3125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1BE9362-99B2-AF43-DA5A-6FE8B624DD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7D5EF7F-A3F4-BCA6-3C04-411CAB422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60022AD-0549-1E3D-3FF3-5D2D549F6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022FB22-1114-2096-3AC4-020AF8F2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3D539F8-81DA-9865-93BC-C62532FA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7423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5ADD72-A4AA-AFDD-DC7A-5BCBE10ED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6E49A7C-09EF-16F5-19EB-6F0C8BEF4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EC6CA8F-C4B4-4668-453C-F399D940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7579C1A-BD2E-E3FD-6153-61ED000BA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AB3B5D6-516D-9EC5-DA59-37FF5A7F2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6785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F65ADC-7E31-F30D-6AF4-7F927F4C4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7359086-F7E5-4C7C-E012-75A8BBEFD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1A782B-793F-9A52-60D4-A2426181C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2669DF-5DED-791E-C19B-6205813D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B0C4D5-1B73-94D1-0A8B-F8E23AC0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406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C42253-CDC9-8A63-7406-83EC9E7A4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52406C-8505-0511-EFD0-A026C9CDB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16E6893-7463-D585-BC06-EEC65AD13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2F3B929-1A5C-C95E-F24B-B1AE9D94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4273898-87BD-5A36-69ED-E7B7D79C0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2AFAEEE-862E-A63C-B81C-6CDE1D37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232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01BA45-8DCF-464B-D60F-A07FD9C5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7614AD-ABFE-2769-4047-3C7C38C3B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8AF2374-0EA4-9566-C7AB-205E5499C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10B122E-6AC7-07CF-69B0-4A2F91DD9A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A247F59-7BB2-A69B-C5F7-9A59B1802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334FD50-B6B0-AD77-54A1-22C1FD64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44148A6-DA4D-A6A9-2CD4-13EE74409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82CBECD-55AD-2B56-218A-537B1FBC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181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C94200-95E1-35A8-BC11-02F5BDB4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A56997E-928E-7BA5-0F2E-61FEA285C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8CC12811-D311-133F-A6B5-D1DFAA4F6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F96C279-C29E-8993-C1CB-73CDCFAB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100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246BDCF-4BD4-BE45-BB74-43ED9AA3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BA47A4C-FBD4-4C46-6EB0-2BCCA571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0582709-3656-B15E-1F69-AD9748B2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78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88962D-D749-4567-0726-3B690C5B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4A7EE39-9743-6081-F730-6BC42A86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CEB5973-EFDF-041B-9D17-838AD321D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7C73347-F969-E62F-B5FE-A0EC3D5C2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4651DD7-538A-86C8-C27C-EB76093D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C42F553-171C-3F6C-1E39-12BE06489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0495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2438D9-E035-8C43-3B1E-85EFDB3AE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0A57628-16A3-21DF-3E80-C3BEDF207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49C67FF-304A-9CEB-63FA-A74498A7C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EE1778F-FB48-31D5-8221-789BFC61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518127C-3976-3250-BDC8-B0313135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E938C38-2F4B-962D-5F36-B8DF9DF1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7223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1D9C24-86DD-D432-8083-420FBB4B7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237F6FC-E285-90DD-4F4C-0BEC988AB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2E3C147-EED3-4DE5-E338-B45EA6A10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86DFC-AF38-472D-B007-F26E8B429BCB}" type="datetimeFigureOut">
              <a:rPr lang="x-none" smtClean="0"/>
              <a:t>08.05.2023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F46E459-B63B-FE4A-BBCA-53D0FB31C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1841FE5-5D22-A46F-38EA-E7CF35686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7223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4C58BEE5-0C32-AB9E-7992-AF19C130FA80}"/>
              </a:ext>
            </a:extLst>
          </p:cNvPr>
          <p:cNvSpPr/>
          <p:nvPr/>
        </p:nvSpPr>
        <p:spPr>
          <a:xfrm>
            <a:off x="2741451" y="359047"/>
            <a:ext cx="6319358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9</a:t>
            </a:r>
            <a:r>
              <a:rPr lang="ru-RU" sz="60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 </a:t>
            </a:r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трав</a:t>
            </a:r>
            <a:r>
              <a:rPr lang="ru-RU" sz="6000" b="1" cap="none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ня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Контрольна</a:t>
            </a:r>
            <a:r>
              <a:rPr lang="ru-RU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 робота </a:t>
            </a:r>
          </a:p>
          <a:p>
            <a:pPr algn="ctr"/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Завдання</a:t>
            </a:r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 </a:t>
            </a:r>
          </a:p>
          <a:p>
            <a:pPr algn="ctr"/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1.         2. 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74BD0F5-EA11-710A-D5B5-C20DCAF8DD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079" y="2203554"/>
            <a:ext cx="2601744" cy="420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0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151" y="2294991"/>
            <a:ext cx="2603500" cy="420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94041" y="623140"/>
            <a:ext cx="1050466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err="1">
                <a:solidFill>
                  <a:schemeClr val="bg1"/>
                </a:solidFill>
                <a:latin typeface="FuturisC"/>
              </a:rPr>
              <a:t>Стрічку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довжиною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b="1" dirty="0">
                <a:solidFill>
                  <a:schemeClr val="bg1"/>
                </a:solidFill>
                <a:latin typeface="FuturisC"/>
              </a:rPr>
              <a:t>8 м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поділили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 на </a:t>
            </a:r>
            <a:r>
              <a:rPr lang="ru-RU" sz="4000" b="1" dirty="0">
                <a:solidFill>
                  <a:schemeClr val="bg1"/>
                </a:solidFill>
                <a:latin typeface="FuturisC"/>
              </a:rPr>
              <a:t>10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рівних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частин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.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Визнач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, яка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довжина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однієї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частини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. </a:t>
            </a:r>
          </a:p>
          <a:p>
            <a:pPr algn="just"/>
            <a:r>
              <a:rPr lang="ru-RU" sz="4400" b="1" dirty="0" smtClean="0">
                <a:solidFill>
                  <a:schemeClr val="bg1"/>
                </a:solidFill>
                <a:latin typeface="Helios"/>
              </a:rPr>
              <a:t>                 А </a:t>
            </a:r>
            <a:r>
              <a:rPr lang="ru-RU" sz="4400" dirty="0">
                <a:solidFill>
                  <a:schemeClr val="bg1"/>
                </a:solidFill>
                <a:latin typeface="Helios"/>
              </a:rPr>
              <a:t>8 см; </a:t>
            </a:r>
            <a:r>
              <a:rPr lang="ru-RU" sz="4400" dirty="0" smtClean="0">
                <a:solidFill>
                  <a:schemeClr val="bg1"/>
                </a:solidFill>
                <a:latin typeface="Helios"/>
              </a:rPr>
              <a:t>  </a:t>
            </a:r>
            <a:r>
              <a:rPr lang="ru-RU" sz="4400" b="1" dirty="0" smtClean="0">
                <a:solidFill>
                  <a:schemeClr val="bg1"/>
                </a:solidFill>
                <a:latin typeface="Helios"/>
              </a:rPr>
              <a:t>Б </a:t>
            </a:r>
            <a:r>
              <a:rPr lang="ru-RU" sz="4400" dirty="0">
                <a:solidFill>
                  <a:schemeClr val="bg1"/>
                </a:solidFill>
                <a:latin typeface="Helios"/>
              </a:rPr>
              <a:t>8 мм; </a:t>
            </a:r>
            <a:r>
              <a:rPr lang="ru-RU" sz="4400" dirty="0" smtClean="0">
                <a:solidFill>
                  <a:schemeClr val="bg1"/>
                </a:solidFill>
                <a:latin typeface="Helios"/>
              </a:rPr>
              <a:t>  </a:t>
            </a:r>
            <a:r>
              <a:rPr lang="ru-RU" sz="4400" b="1" dirty="0" smtClean="0">
                <a:solidFill>
                  <a:schemeClr val="bg1"/>
                </a:solidFill>
                <a:latin typeface="Helios"/>
              </a:rPr>
              <a:t>В </a:t>
            </a:r>
            <a:r>
              <a:rPr lang="ru-RU" sz="4400" dirty="0">
                <a:solidFill>
                  <a:schemeClr val="bg1"/>
                </a:solidFill>
                <a:latin typeface="Helios"/>
              </a:rPr>
              <a:t>8 </a:t>
            </a:r>
            <a:r>
              <a:rPr lang="ru-RU" sz="4400" dirty="0" err="1">
                <a:solidFill>
                  <a:schemeClr val="bg1"/>
                </a:solidFill>
                <a:latin typeface="Helios"/>
              </a:rPr>
              <a:t>дм</a:t>
            </a:r>
            <a:r>
              <a:rPr lang="ru-RU" sz="4400" dirty="0">
                <a:solidFill>
                  <a:schemeClr val="bg1"/>
                </a:solidFill>
                <a:latin typeface="Helios"/>
              </a:rPr>
              <a:t>. 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695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018DBBC-4D79-747D-A925-9130925B2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53CCC2E-337E-1C5A-8AF6-F4A74D2A401D}"/>
              </a:ext>
            </a:extLst>
          </p:cNvPr>
          <p:cNvSpPr/>
          <p:nvPr/>
        </p:nvSpPr>
        <p:spPr>
          <a:xfrm>
            <a:off x="4249531" y="-547869"/>
            <a:ext cx="2943434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Завдання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AB4E522-5B5B-308B-3317-02DABEA724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09512" y="246505"/>
            <a:ext cx="2464367" cy="441137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931025" y="1391124"/>
                <a:ext cx="5257308" cy="14223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ru-RU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6000" dirty="0" smtClean="0">
                    <a:solidFill>
                      <a:schemeClr val="bg1"/>
                    </a:solidFill>
                    <a:latin typeface="Helios"/>
                  </a:rPr>
                  <a:t> </a:t>
                </a:r>
                <a:r>
                  <a:rPr lang="ru-RU" sz="4400" dirty="0" err="1">
                    <a:solidFill>
                      <a:schemeClr val="bg1"/>
                    </a:solidFill>
                    <a:latin typeface="Helios"/>
                  </a:rPr>
                  <a:t>від</a:t>
                </a:r>
                <a:r>
                  <a:rPr lang="ru-RU" sz="4400" dirty="0">
                    <a:solidFill>
                      <a:schemeClr val="bg1"/>
                    </a:solidFill>
                    <a:latin typeface="Helios"/>
                  </a:rPr>
                  <a:t> 42 </a:t>
                </a:r>
                <a:r>
                  <a:rPr lang="ru-RU" dirty="0">
                    <a:solidFill>
                      <a:srgbClr val="000000"/>
                    </a:solidFill>
                    <a:latin typeface="Helios"/>
                  </a:rPr>
                  <a:t>	</a:t>
                </a: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25" y="1391124"/>
                <a:ext cx="5257308" cy="1422377"/>
              </a:xfrm>
              <a:prstGeom prst="rect">
                <a:avLst/>
              </a:prstGeom>
              <a:blipFill rotWithShape="1">
                <a:blip r:embed="rId4"/>
                <a:stretch>
                  <a:fillRect b="-1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931025" y="3235507"/>
                <a:ext cx="5257308" cy="14223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6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6000" dirty="0" smtClean="0">
                    <a:solidFill>
                      <a:schemeClr val="bg1"/>
                    </a:solidFill>
                    <a:latin typeface="Helios"/>
                  </a:rPr>
                  <a:t> </a:t>
                </a:r>
                <a:r>
                  <a:rPr lang="ru-RU" sz="4400" dirty="0" err="1">
                    <a:solidFill>
                      <a:schemeClr val="bg1"/>
                    </a:solidFill>
                    <a:latin typeface="Helios"/>
                  </a:rPr>
                  <a:t>від</a:t>
                </a:r>
                <a:r>
                  <a:rPr lang="ru-RU" sz="4400" dirty="0">
                    <a:solidFill>
                      <a:schemeClr val="bg1"/>
                    </a:solidFill>
                    <a:latin typeface="Helios"/>
                  </a:rPr>
                  <a:t> </a:t>
                </a:r>
                <a:r>
                  <a:rPr lang="ru-RU" sz="4400" dirty="0" smtClean="0">
                    <a:solidFill>
                      <a:schemeClr val="bg1"/>
                    </a:solidFill>
                    <a:latin typeface="Helios"/>
                  </a:rPr>
                  <a:t>72 </a:t>
                </a:r>
                <a:r>
                  <a:rPr lang="ru-RU" dirty="0">
                    <a:solidFill>
                      <a:srgbClr val="000000"/>
                    </a:solidFill>
                    <a:latin typeface="Helios"/>
                  </a:rPr>
                  <a:t>	</a:t>
                </a: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025" y="3235507"/>
                <a:ext cx="5257308" cy="1422377"/>
              </a:xfrm>
              <a:prstGeom prst="rect">
                <a:avLst/>
              </a:prstGeom>
              <a:blipFill rotWithShape="1">
                <a:blip r:embed="rId5"/>
                <a:stretch>
                  <a:fillRect b="-17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55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0859280-8EF6-3266-2BA0-80E6629CC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065BDE1-5FC6-30C8-1648-66513D50A935}"/>
              </a:ext>
            </a:extLst>
          </p:cNvPr>
          <p:cNvSpPr txBox="1"/>
          <p:nvPr/>
        </p:nvSpPr>
        <p:spPr>
          <a:xfrm>
            <a:off x="820709" y="2238472"/>
            <a:ext cx="95974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endParaRPr lang="x-none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1782B44F-3E3D-C17D-D422-D28A81B6FF09}"/>
              </a:ext>
            </a:extLst>
          </p:cNvPr>
          <p:cNvSpPr/>
          <p:nvPr/>
        </p:nvSpPr>
        <p:spPr>
          <a:xfrm>
            <a:off x="4169381" y="-265237"/>
            <a:ext cx="310373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Приклади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D958D19-1DED-CFB8-33A3-B0533761B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933" y="2775004"/>
            <a:ext cx="2090180" cy="337773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93083" y="1483302"/>
            <a:ext cx="10759279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( 485 + 394 ) – ( 236 + 483 ) – 160 : </a:t>
            </a:r>
            <a:r>
              <a:rPr lang="ru-RU" sz="40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20 =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 1).                      2).                   3).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4000" b="1" dirty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bg1"/>
                </a:solidFill>
                <a:ea typeface="Calibri"/>
                <a:cs typeface="Times New Roman"/>
              </a:rPr>
              <a:t>  4).                           5).</a:t>
            </a:r>
            <a:endParaRPr lang="ru-RU" sz="4800" b="1" dirty="0" smtClean="0">
              <a:solidFill>
                <a:schemeClr val="bg1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5272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72207D4-1D92-9F2F-CD56-7ADDB94E0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282"/>
            <a:ext cx="12192000" cy="682671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612E91C-0A8E-FB44-89EE-BF3995DC4423}"/>
              </a:ext>
            </a:extLst>
          </p:cNvPr>
          <p:cNvSpPr/>
          <p:nvPr/>
        </p:nvSpPr>
        <p:spPr>
          <a:xfrm>
            <a:off x="4558824" y="185014"/>
            <a:ext cx="223490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Задача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97731" y="1200677"/>
            <a:ext cx="105410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bg1"/>
                </a:solidFill>
                <a:latin typeface="FuturisC"/>
              </a:rPr>
              <a:t>                             </a:t>
            </a:r>
            <a:r>
              <a:rPr lang="ru-RU" sz="3200" b="1" dirty="0" err="1" smtClean="0">
                <a:solidFill>
                  <a:schemeClr val="bg1"/>
                </a:solidFill>
                <a:latin typeface="FuturisC"/>
              </a:rPr>
              <a:t>Розв’яжи</a:t>
            </a:r>
            <a:r>
              <a:rPr lang="ru-RU" sz="3200" b="1" dirty="0" smtClean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FuturisC"/>
              </a:rPr>
              <a:t>задачу</a:t>
            </a:r>
            <a:r>
              <a:rPr lang="ru-RU" dirty="0">
                <a:solidFill>
                  <a:srgbClr val="000000"/>
                </a:solidFill>
                <a:latin typeface="FuturisC"/>
              </a:rPr>
              <a:t>. </a:t>
            </a:r>
            <a:r>
              <a:rPr lang="ru-RU" sz="2000" dirty="0" smtClean="0">
                <a:solidFill>
                  <a:srgbClr val="000000"/>
                </a:solidFill>
                <a:latin typeface="Helios"/>
              </a:rPr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36320" y="1763121"/>
            <a:ext cx="10418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Helios"/>
              </a:rPr>
              <a:t>Турист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спочатку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3 год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ішов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зі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швидкістю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5 км/год, а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потім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5 год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їхав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автобусом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зі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швидкістю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60 км/год.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Який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шлях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подолав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турист?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229" y="3894253"/>
            <a:ext cx="491490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763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5279725-E9E1-AA69-0BCD-84D9090DB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5AD6D4F-73CD-2427-A925-6582347367EA}"/>
              </a:ext>
            </a:extLst>
          </p:cNvPr>
          <p:cNvSpPr/>
          <p:nvPr/>
        </p:nvSpPr>
        <p:spPr>
          <a:xfrm>
            <a:off x="4558823" y="251515"/>
            <a:ext cx="223490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Задача</a:t>
            </a:r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F9F15AE-AF4F-0981-D239-9DBCD5EABA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149" y="3292356"/>
            <a:ext cx="2310938" cy="360346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20930" y="1105035"/>
            <a:ext cx="110005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chemeClr val="bg1"/>
                </a:solidFill>
                <a:latin typeface="Helios"/>
              </a:rPr>
              <a:t>Площа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прямокутника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дорівнює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30 см</a:t>
            </a:r>
            <a:r>
              <a:rPr lang="ru-RU" sz="1600" dirty="0">
                <a:solidFill>
                  <a:schemeClr val="bg1"/>
                </a:solidFill>
                <a:latin typeface="Helios"/>
              </a:rPr>
              <a:t>2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, а ширина — 5 см.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Знайди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довжину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й периметр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прямокутника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2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5279725-E9E1-AA69-0BCD-84D9090DB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91"/>
            <a:ext cx="12192000" cy="682671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62862" y="440266"/>
            <a:ext cx="28007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Рівняння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AB4E522-5B5B-308B-3317-02DABEA724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27126" y="3454486"/>
            <a:ext cx="1795549" cy="321415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60083" y="1568873"/>
            <a:ext cx="91005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solidFill>
                  <a:schemeClr val="bg1"/>
                </a:solidFill>
                <a:latin typeface="SchoolBookC"/>
              </a:rPr>
              <a:t>   х 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· </a:t>
            </a:r>
            <a:r>
              <a:rPr lang="ru-RU" sz="3600" b="1" dirty="0">
                <a:solidFill>
                  <a:schemeClr val="bg1"/>
                </a:solidFill>
                <a:latin typeface="Helios"/>
              </a:rPr>
              <a:t>40 = </a:t>
            </a:r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800</a:t>
            </a:r>
            <a:r>
              <a:rPr lang="ru-RU" sz="36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              </a:t>
            </a:r>
            <a:r>
              <a:rPr lang="ru-RU" sz="3200" b="1" dirty="0" smtClean="0">
                <a:solidFill>
                  <a:schemeClr val="bg1"/>
                </a:solidFill>
                <a:latin typeface="Helios"/>
              </a:rPr>
              <a:t>(</a:t>
            </a:r>
            <a:r>
              <a:rPr lang="ru-RU" sz="4000" b="1" i="1" dirty="0">
                <a:solidFill>
                  <a:schemeClr val="bg1"/>
                </a:solidFill>
                <a:latin typeface="SchoolBookC"/>
              </a:rPr>
              <a:t>х</a:t>
            </a:r>
            <a:r>
              <a:rPr lang="ru-RU" sz="4000" b="1" i="1" dirty="0" smtClean="0">
                <a:solidFill>
                  <a:schemeClr val="bg1"/>
                </a:solidFill>
                <a:latin typeface="SchoolBookC"/>
              </a:rPr>
              <a:t> </a:t>
            </a:r>
            <a:r>
              <a:rPr lang="ru-RU" sz="3600" b="1" dirty="0">
                <a:solidFill>
                  <a:schemeClr val="bg1"/>
                </a:solidFill>
                <a:latin typeface="Helios"/>
              </a:rPr>
              <a:t>+ 30) – 70 = 95. 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157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7B3F0BC-2514-4330-C0B2-0C78D6078D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2521"/>
            <a:ext cx="12192000" cy="6976533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DA14A8F3-7F19-E2DC-473E-ACB6A5D002D2}"/>
              </a:ext>
            </a:extLst>
          </p:cNvPr>
          <p:cNvSpPr/>
          <p:nvPr/>
        </p:nvSpPr>
        <p:spPr>
          <a:xfrm>
            <a:off x="4482926" y="293806"/>
            <a:ext cx="223490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Задача</a:t>
            </a:r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1833" y="1309469"/>
            <a:ext cx="108829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chemeClr val="bg1"/>
                </a:solidFill>
                <a:latin typeface="Helios"/>
              </a:rPr>
              <a:t>Якщо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поставити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в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чотири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вази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по 5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тюльпанів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, то 3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тюльпани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залишаться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зайвими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.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Визнач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,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всього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Helios"/>
              </a:rPr>
              <a:t>тюльпанів</a:t>
            </a:r>
            <a:r>
              <a:rPr lang="ru-RU" sz="3600" dirty="0">
                <a:solidFill>
                  <a:schemeClr val="bg1"/>
                </a:solidFill>
                <a:latin typeface="Helios"/>
              </a:rPr>
              <a:t>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56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018DBBC-4D79-747D-A925-9130925B2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282"/>
            <a:ext cx="12192000" cy="6826718"/>
          </a:xfrm>
          <a:prstGeom prst="rect">
            <a:avLst/>
          </a:prstGeom>
        </p:spPr>
      </p:pic>
      <p:pic>
        <p:nvPicPr>
          <p:cNvPr id="3074" name="Picture 2" descr="C:\Users\Людмила\Desktop\КАРТИНКИ\677614870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088" y="32174"/>
            <a:ext cx="7365076" cy="5607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18246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173</Words>
  <Application>Microsoft Office PowerPoint</Application>
  <PresentationFormat>Произвольный</PresentationFormat>
  <Paragraphs>26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Людмила</cp:lastModifiedBy>
  <cp:revision>23</cp:revision>
  <dcterms:created xsi:type="dcterms:W3CDTF">2022-11-21T18:49:02Z</dcterms:created>
  <dcterms:modified xsi:type="dcterms:W3CDTF">2023-05-08T16:32:23Z</dcterms:modified>
</cp:coreProperties>
</file>