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3"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545FE-7851-4935-9464-98B5DD8934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2D041FAA-34CA-4010-A726-DEA8E109A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45F980C1-31E4-477B-A9FC-D6CEBCAAEB5B}"/>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56F91023-867C-4747-BE4A-E7475CFDB47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0F766EB-7315-4B88-9A6B-4DA85CD1F1B8}"/>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18063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963A2-B12A-47C3-9135-B889A18815CE}"/>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B5FC4DC0-7B26-4BBB-A70F-93108F4EDE8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1E2AFD8-17D5-48BB-9ABD-C8FFAC32D3E7}"/>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0741AF96-634B-4E61-8764-364EE8221E1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C2B2712-AC73-4805-812E-F421CCFC57DB}"/>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422471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200237F-7E1E-484C-9E40-D8B8CDC624D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DBC2D390-93B5-4634-B882-FF5B1D1D424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042E6473-A34D-4E0F-A77B-54D453543594}"/>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EC521982-ABF5-4A6B-A46F-438265C421A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701078A-436E-4FB3-B9AD-D9AB8AD8D3D6}"/>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44893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09867D-5C4A-497F-89EF-7BCBF216ABB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833702AF-1B2D-487E-BF4C-6F22752A34B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7F4C3673-B156-4945-8C21-60ADE039BDC4}"/>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C39295F6-8C0D-4D6D-815D-0121145E7EC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D2263E85-1611-4C8E-A720-1EE3B3F55119}"/>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22390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6A8D05-9AAD-4FC9-BA62-12F8FD65251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443CC8D0-F22B-4F3C-B86A-D00B9A60F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1C90CD0-EE68-48B4-BA8F-AE0D228CB3A2}"/>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A8A81A95-3766-4AB2-99EE-201E9070A34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B84AD4E-53EB-4B8B-994F-2988A66FF8DC}"/>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320917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0C9D9-1902-4EAB-B57F-22BB4D4E1A2D}"/>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414E36E1-DD40-4C46-8910-341C3D40E41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AE0F9C11-84D2-442B-AE3E-58C840E2656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D5F92972-1746-4CFD-91B6-787EA265D34B}"/>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6" name="Нижний колонтитул 5">
            <a:extLst>
              <a:ext uri="{FF2B5EF4-FFF2-40B4-BE49-F238E27FC236}">
                <a16:creationId xmlns:a16="http://schemas.microsoft.com/office/drawing/2014/main" id="{DF2138FC-E325-45BC-9987-9657C04E724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28AE6460-B005-4C8C-8A43-DD5B64F7E340}"/>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412732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CDFBED-9BED-49B0-B8D0-E80F531F655F}"/>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0639FC31-6F6E-4346-BB7E-12D0D550E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669AE39-B7B5-44E3-A748-32838455BC8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2826B75C-FDD1-4278-AFEE-008DDF514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CF4AD27-A8E2-400D-B46F-1B296D3C827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1CC91D7E-1610-4F97-A8A4-3D0F87FAD23E}"/>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8" name="Нижний колонтитул 7">
            <a:extLst>
              <a:ext uri="{FF2B5EF4-FFF2-40B4-BE49-F238E27FC236}">
                <a16:creationId xmlns:a16="http://schemas.microsoft.com/office/drawing/2014/main" id="{B9FD65AA-C823-4B97-8317-3A234D1E8A51}"/>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C9F9E997-F917-4073-9002-3B4F74A904A9}"/>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129301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59781-E8F0-4351-864D-F5EFB34B2B68}"/>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33E7603A-60DE-4053-B3CB-D886E85188F7}"/>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4" name="Нижний колонтитул 3">
            <a:extLst>
              <a:ext uri="{FF2B5EF4-FFF2-40B4-BE49-F238E27FC236}">
                <a16:creationId xmlns:a16="http://schemas.microsoft.com/office/drawing/2014/main" id="{48251DE8-8B31-489B-A8CD-370F0639A9DF}"/>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7F4860BC-C870-4BD1-8833-9FA053E59108}"/>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387209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A35868-EA8B-4869-A5F9-3B239C4DD9C7}"/>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3" name="Нижний колонтитул 2">
            <a:extLst>
              <a:ext uri="{FF2B5EF4-FFF2-40B4-BE49-F238E27FC236}">
                <a16:creationId xmlns:a16="http://schemas.microsoft.com/office/drawing/2014/main" id="{FDDE123A-111C-4C7F-A0BE-839BDB3B2750}"/>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ECEB2DD9-32A7-476B-B416-78CA6A50C9DB}"/>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140875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990B82-25A4-499C-B73A-C1066E5923A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8213F837-D2B2-4C69-BBAB-91438DA5C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3A6444F7-7DFD-48ED-9B07-B96EC3396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7E37E3-DD09-462C-ABE8-CDC048240D13}"/>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6" name="Нижний колонтитул 5">
            <a:extLst>
              <a:ext uri="{FF2B5EF4-FFF2-40B4-BE49-F238E27FC236}">
                <a16:creationId xmlns:a16="http://schemas.microsoft.com/office/drawing/2014/main" id="{26CC8E0F-3636-4C51-A609-EDDA3095362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2AC1E1A-A4D7-4BD9-9263-A64768B54E90}"/>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245960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FB4DE5-7FEC-4424-AF54-C1DD1672148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65CBB33B-8EA0-427A-83B7-9B3F9B440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1D46D472-699A-429E-BDC3-50260829E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00C88F4-AEA2-44B5-97B9-425FCF8C0C6E}"/>
              </a:ext>
            </a:extLst>
          </p:cNvPr>
          <p:cNvSpPr>
            <a:spLocks noGrp="1"/>
          </p:cNvSpPr>
          <p:nvPr>
            <p:ph type="dt" sz="half" idx="10"/>
          </p:nvPr>
        </p:nvSpPr>
        <p:spPr/>
        <p:txBody>
          <a:bodyPr/>
          <a:lstStyle/>
          <a:p>
            <a:fld id="{2D4AAA70-1C8E-42DF-90C0-7B5B26C658B3}" type="datetimeFigureOut">
              <a:rPr lang="uk-UA" smtClean="0"/>
              <a:t>08.05.2023</a:t>
            </a:fld>
            <a:endParaRPr lang="uk-UA"/>
          </a:p>
        </p:txBody>
      </p:sp>
      <p:sp>
        <p:nvSpPr>
          <p:cNvPr id="6" name="Нижний колонтитул 5">
            <a:extLst>
              <a:ext uri="{FF2B5EF4-FFF2-40B4-BE49-F238E27FC236}">
                <a16:creationId xmlns:a16="http://schemas.microsoft.com/office/drawing/2014/main" id="{03B572CB-C798-4635-AD3F-A85A48777378}"/>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B594BE26-6322-4BDD-BD1B-A908059A3EEC}"/>
              </a:ext>
            </a:extLst>
          </p:cNvPr>
          <p:cNvSpPr>
            <a:spLocks noGrp="1"/>
          </p:cNvSpPr>
          <p:nvPr>
            <p:ph type="sldNum" sz="quarter" idx="12"/>
          </p:nvPr>
        </p:nvSpPr>
        <p:spPr/>
        <p:txBody>
          <a:bodyPr/>
          <a:lstStyle/>
          <a:p>
            <a:fld id="{FFE749BC-99EF-4F35-8E38-F01FBB663190}" type="slidenum">
              <a:rPr lang="uk-UA" smtClean="0"/>
              <a:t>‹#›</a:t>
            </a:fld>
            <a:endParaRPr lang="uk-UA"/>
          </a:p>
        </p:txBody>
      </p:sp>
    </p:spTree>
    <p:extLst>
      <p:ext uri="{BB962C8B-B14F-4D97-AF65-F5344CB8AC3E}">
        <p14:creationId xmlns:p14="http://schemas.microsoft.com/office/powerpoint/2010/main" val="181588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160C08-28BE-436B-8625-05DF20381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CC891A3E-EC85-4113-82D5-B0AF58DF7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2B056A20-3E69-4234-8C38-1299B213B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AAA70-1C8E-42DF-90C0-7B5B26C658B3}" type="datetimeFigureOut">
              <a:rPr lang="uk-UA" smtClean="0"/>
              <a:t>08.05.2023</a:t>
            </a:fld>
            <a:endParaRPr lang="uk-UA"/>
          </a:p>
        </p:txBody>
      </p:sp>
      <p:sp>
        <p:nvSpPr>
          <p:cNvPr id="5" name="Нижний колонтитул 4">
            <a:extLst>
              <a:ext uri="{FF2B5EF4-FFF2-40B4-BE49-F238E27FC236}">
                <a16:creationId xmlns:a16="http://schemas.microsoft.com/office/drawing/2014/main" id="{197FA85F-CB3D-403F-B6BF-42996B892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5A6D9221-3C70-4485-9159-7B4B6F741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749BC-99EF-4F35-8E38-F01FBB663190}" type="slidenum">
              <a:rPr lang="uk-UA" smtClean="0"/>
              <a:t>‹#›</a:t>
            </a:fld>
            <a:endParaRPr lang="uk-UA"/>
          </a:p>
        </p:txBody>
      </p:sp>
    </p:spTree>
    <p:extLst>
      <p:ext uri="{BB962C8B-B14F-4D97-AF65-F5344CB8AC3E}">
        <p14:creationId xmlns:p14="http://schemas.microsoft.com/office/powerpoint/2010/main" val="188722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3C9DF-E943-4E12-BAA5-E1A426CD72D7}"/>
              </a:ext>
            </a:extLst>
          </p:cNvPr>
          <p:cNvSpPr>
            <a:spLocks noGrp="1"/>
          </p:cNvSpPr>
          <p:nvPr>
            <p:ph type="ctrTitle"/>
          </p:nvPr>
        </p:nvSpPr>
        <p:spPr/>
        <p:txBody>
          <a:bodyPr>
            <a:normAutofit/>
          </a:bodyPr>
          <a:lstStyle/>
          <a:p>
            <a:r>
              <a:rPr lang="ru-RU" sz="3600" b="1" dirty="0"/>
              <a:t>РОЗДІЛ VI. ПРАВА ЛЮДИНИ І  ГРОМАДЯНИНА. ДЕМОКРАТІЯ </a:t>
            </a:r>
            <a:endParaRPr lang="uk-UA" sz="3600" b="1" dirty="0"/>
          </a:p>
        </p:txBody>
      </p:sp>
      <p:sp>
        <p:nvSpPr>
          <p:cNvPr id="3" name="Подзаголовок 2">
            <a:extLst>
              <a:ext uri="{FF2B5EF4-FFF2-40B4-BE49-F238E27FC236}">
                <a16:creationId xmlns:a16="http://schemas.microsoft.com/office/drawing/2014/main" id="{FBA9FE0B-8F3E-4802-9197-A573E1779B8D}"/>
              </a:ext>
            </a:extLst>
          </p:cNvPr>
          <p:cNvSpPr>
            <a:spLocks noGrp="1"/>
          </p:cNvSpPr>
          <p:nvPr>
            <p:ph type="subTitle" idx="1"/>
          </p:nvPr>
        </p:nvSpPr>
        <p:spPr/>
        <p:txBody>
          <a:bodyPr/>
          <a:lstStyle/>
          <a:p>
            <a:r>
              <a:rPr lang="uk-UA" b="1" dirty="0"/>
              <a:t>Тема уроку: Демократія принципи та механізми</a:t>
            </a:r>
          </a:p>
        </p:txBody>
      </p:sp>
      <p:pic>
        <p:nvPicPr>
          <p:cNvPr id="4" name="Рисунок 3">
            <a:extLst>
              <a:ext uri="{FF2B5EF4-FFF2-40B4-BE49-F238E27FC236}">
                <a16:creationId xmlns:a16="http://schemas.microsoft.com/office/drawing/2014/main" id="{28ADD38A-2D37-4B77-B400-76D708B1AAA5}"/>
              </a:ext>
            </a:extLst>
          </p:cNvPr>
          <p:cNvPicPr>
            <a:picLocks noChangeAspect="1"/>
          </p:cNvPicPr>
          <p:nvPr/>
        </p:nvPicPr>
        <p:blipFill>
          <a:blip r:embed="rId2"/>
          <a:stretch>
            <a:fillRect/>
          </a:stretch>
        </p:blipFill>
        <p:spPr>
          <a:xfrm>
            <a:off x="3795129" y="4280223"/>
            <a:ext cx="4356817" cy="2493801"/>
          </a:xfrm>
          <a:prstGeom prst="rect">
            <a:avLst/>
          </a:prstGeom>
        </p:spPr>
      </p:pic>
    </p:spTree>
    <p:extLst>
      <p:ext uri="{BB962C8B-B14F-4D97-AF65-F5344CB8AC3E}">
        <p14:creationId xmlns:p14="http://schemas.microsoft.com/office/powerpoint/2010/main" val="183627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082A9-76B5-41C7-8965-47055787824C}"/>
              </a:ext>
            </a:extLst>
          </p:cNvPr>
          <p:cNvSpPr>
            <a:spLocks noGrp="1"/>
          </p:cNvSpPr>
          <p:nvPr>
            <p:ph type="title"/>
          </p:nvPr>
        </p:nvSpPr>
        <p:spPr>
          <a:xfrm>
            <a:off x="314960" y="365125"/>
            <a:ext cx="11552326" cy="1325563"/>
          </a:xfrm>
        </p:spPr>
        <p:txBody>
          <a:bodyPr/>
          <a:lstStyle/>
          <a:p>
            <a:pPr algn="ctr"/>
            <a:r>
              <a:rPr lang="ru-RU" b="1" dirty="0" err="1"/>
              <a:t>Реалізація</a:t>
            </a:r>
            <a:r>
              <a:rPr lang="ru-RU" b="1" dirty="0"/>
              <a:t> принципу </a:t>
            </a:r>
            <a:r>
              <a:rPr lang="ru-RU" b="1" dirty="0" err="1"/>
              <a:t>поділу</a:t>
            </a:r>
            <a:r>
              <a:rPr lang="ru-RU" b="1" dirty="0"/>
              <a:t> </a:t>
            </a:r>
            <a:r>
              <a:rPr lang="ru-RU" b="1" dirty="0" err="1"/>
              <a:t>влади</a:t>
            </a:r>
            <a:r>
              <a:rPr lang="ru-RU" b="1" dirty="0"/>
              <a:t> в </a:t>
            </a:r>
            <a:r>
              <a:rPr lang="ru-RU" b="1" dirty="0" err="1"/>
              <a:t>Україні</a:t>
            </a:r>
            <a:endParaRPr lang="uk-UA" b="1" dirty="0"/>
          </a:p>
        </p:txBody>
      </p:sp>
      <p:pic>
        <p:nvPicPr>
          <p:cNvPr id="3" name="Рисунок 2">
            <a:extLst>
              <a:ext uri="{FF2B5EF4-FFF2-40B4-BE49-F238E27FC236}">
                <a16:creationId xmlns:a16="http://schemas.microsoft.com/office/drawing/2014/main" id="{3514B60D-46E5-46C0-B8CD-2F832BB22695}"/>
              </a:ext>
            </a:extLst>
          </p:cNvPr>
          <p:cNvPicPr>
            <a:picLocks noChangeAspect="1"/>
          </p:cNvPicPr>
          <p:nvPr/>
        </p:nvPicPr>
        <p:blipFill>
          <a:blip r:embed="rId2"/>
          <a:stretch>
            <a:fillRect/>
          </a:stretch>
        </p:blipFill>
        <p:spPr>
          <a:xfrm>
            <a:off x="223520" y="3241040"/>
            <a:ext cx="11765279" cy="3423920"/>
          </a:xfrm>
          <a:prstGeom prst="rect">
            <a:avLst/>
          </a:prstGeom>
        </p:spPr>
      </p:pic>
      <p:pic>
        <p:nvPicPr>
          <p:cNvPr id="4" name="Рисунок 3">
            <a:extLst>
              <a:ext uri="{FF2B5EF4-FFF2-40B4-BE49-F238E27FC236}">
                <a16:creationId xmlns:a16="http://schemas.microsoft.com/office/drawing/2014/main" id="{04ED33F8-682B-430B-9DE5-6AD4802B734C}"/>
              </a:ext>
            </a:extLst>
          </p:cNvPr>
          <p:cNvPicPr>
            <a:picLocks noChangeAspect="1"/>
          </p:cNvPicPr>
          <p:nvPr/>
        </p:nvPicPr>
        <p:blipFill>
          <a:blip r:embed="rId3"/>
          <a:stretch>
            <a:fillRect/>
          </a:stretch>
        </p:blipFill>
        <p:spPr>
          <a:xfrm>
            <a:off x="4335145" y="1596072"/>
            <a:ext cx="2952750" cy="1552575"/>
          </a:xfrm>
          <a:prstGeom prst="rect">
            <a:avLst/>
          </a:prstGeom>
        </p:spPr>
      </p:pic>
    </p:spTree>
    <p:extLst>
      <p:ext uri="{BB962C8B-B14F-4D97-AF65-F5344CB8AC3E}">
        <p14:creationId xmlns:p14="http://schemas.microsoft.com/office/powerpoint/2010/main" val="5555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0B87BA-EAA5-4F36-B5B5-6FA3427A0D55}"/>
              </a:ext>
            </a:extLst>
          </p:cNvPr>
          <p:cNvSpPr>
            <a:spLocks noGrp="1"/>
          </p:cNvSpPr>
          <p:nvPr>
            <p:ph type="title"/>
          </p:nvPr>
        </p:nvSpPr>
        <p:spPr/>
        <p:txBody>
          <a:bodyPr/>
          <a:lstStyle/>
          <a:p>
            <a:r>
              <a:rPr lang="ru-RU" b="1" dirty="0">
                <a:highlight>
                  <a:srgbClr val="00FF00"/>
                </a:highlight>
              </a:rPr>
              <a:t>3. Пряма і </a:t>
            </a:r>
            <a:r>
              <a:rPr lang="ru-RU" b="1" dirty="0" err="1">
                <a:highlight>
                  <a:srgbClr val="00FF00"/>
                </a:highlight>
              </a:rPr>
              <a:t>представницька</a:t>
            </a:r>
            <a:r>
              <a:rPr lang="ru-RU" b="1" dirty="0">
                <a:highlight>
                  <a:srgbClr val="00FF00"/>
                </a:highlight>
              </a:rPr>
              <a:t> </a:t>
            </a:r>
            <a:r>
              <a:rPr lang="ru-RU" b="1" dirty="0" err="1">
                <a:highlight>
                  <a:srgbClr val="00FF00"/>
                </a:highlight>
              </a:rPr>
              <a:t>демократія</a:t>
            </a:r>
            <a:r>
              <a:rPr lang="ru-RU" b="1" dirty="0">
                <a:highlight>
                  <a:srgbClr val="00FF00"/>
                </a:highlight>
              </a:rPr>
              <a:t>.</a:t>
            </a:r>
            <a:endParaRPr lang="uk-UA" b="1" dirty="0">
              <a:highlight>
                <a:srgbClr val="00FF00"/>
              </a:highlight>
            </a:endParaRPr>
          </a:p>
        </p:txBody>
      </p:sp>
      <p:sp>
        <p:nvSpPr>
          <p:cNvPr id="3" name="Объект 2">
            <a:extLst>
              <a:ext uri="{FF2B5EF4-FFF2-40B4-BE49-F238E27FC236}">
                <a16:creationId xmlns:a16="http://schemas.microsoft.com/office/drawing/2014/main" id="{0ACC47BC-4B69-4288-A283-91EBC6215873}"/>
              </a:ext>
            </a:extLst>
          </p:cNvPr>
          <p:cNvSpPr>
            <a:spLocks noGrp="1"/>
          </p:cNvSpPr>
          <p:nvPr>
            <p:ph idx="1"/>
          </p:nvPr>
        </p:nvSpPr>
        <p:spPr>
          <a:xfrm>
            <a:off x="304800" y="1825625"/>
            <a:ext cx="11572240" cy="1872615"/>
          </a:xfrm>
        </p:spPr>
        <p:txBody>
          <a:bodyPr/>
          <a:lstStyle/>
          <a:p>
            <a:pPr marL="0" indent="0">
              <a:buNone/>
            </a:pPr>
            <a:r>
              <a:rPr lang="ru-RU" dirty="0" err="1"/>
              <a:t>Історичний</a:t>
            </a:r>
            <a:r>
              <a:rPr lang="ru-RU" dirty="0"/>
              <a:t> </a:t>
            </a:r>
            <a:r>
              <a:rPr lang="ru-RU" dirty="0" err="1"/>
              <a:t>досвід</a:t>
            </a:r>
            <a:r>
              <a:rPr lang="ru-RU" dirty="0"/>
              <a:t> доводить, </a:t>
            </a:r>
            <a:r>
              <a:rPr lang="ru-RU" dirty="0" err="1"/>
              <a:t>що</a:t>
            </a:r>
            <a:r>
              <a:rPr lang="ru-RU" dirty="0"/>
              <a:t> </a:t>
            </a:r>
            <a:r>
              <a:rPr lang="ru-RU" dirty="0" err="1"/>
              <a:t>розвиток</a:t>
            </a:r>
            <a:r>
              <a:rPr lang="ru-RU" dirty="0"/>
              <a:t> </a:t>
            </a:r>
            <a:r>
              <a:rPr lang="ru-RU" dirty="0" err="1"/>
              <a:t>демократії</a:t>
            </a:r>
            <a:r>
              <a:rPr lang="ru-RU" dirty="0"/>
              <a:t> веде до </a:t>
            </a:r>
            <a:r>
              <a:rPr lang="ru-RU" dirty="0" err="1"/>
              <a:t>економічного</a:t>
            </a:r>
            <a:r>
              <a:rPr lang="ru-RU" dirty="0"/>
              <a:t> </a:t>
            </a:r>
            <a:r>
              <a:rPr lang="ru-RU" dirty="0" err="1"/>
              <a:t>зростання</a:t>
            </a:r>
            <a:r>
              <a:rPr lang="ru-RU" dirty="0"/>
              <a:t> та </a:t>
            </a:r>
            <a:r>
              <a:rPr lang="ru-RU" dirty="0" err="1"/>
              <a:t>добробуту</a:t>
            </a:r>
            <a:r>
              <a:rPr lang="ru-RU" dirty="0"/>
              <a:t> </a:t>
            </a:r>
            <a:r>
              <a:rPr lang="ru-RU" dirty="0" err="1"/>
              <a:t>суспільства</a:t>
            </a:r>
            <a:r>
              <a:rPr lang="ru-RU" dirty="0"/>
              <a:t>. </a:t>
            </a:r>
          </a:p>
          <a:p>
            <a:pPr marL="0" indent="0">
              <a:buNone/>
            </a:pPr>
            <a:r>
              <a:rPr lang="ru-RU" dirty="0" err="1"/>
              <a:t>Розрізняють</a:t>
            </a:r>
            <a:r>
              <a:rPr lang="ru-RU" dirty="0"/>
              <a:t> </a:t>
            </a:r>
            <a:r>
              <a:rPr lang="ru-RU" b="1" dirty="0" err="1"/>
              <a:t>пряму</a:t>
            </a:r>
            <a:r>
              <a:rPr lang="ru-RU" b="1" dirty="0"/>
              <a:t> і </a:t>
            </a:r>
            <a:r>
              <a:rPr lang="ru-RU" b="1" dirty="0" err="1"/>
              <a:t>представницьку</a:t>
            </a:r>
            <a:r>
              <a:rPr lang="ru-RU" b="1" dirty="0"/>
              <a:t> </a:t>
            </a:r>
            <a:r>
              <a:rPr lang="ru-RU" dirty="0"/>
              <a:t>(</a:t>
            </a:r>
            <a:r>
              <a:rPr lang="ru-RU" dirty="0" err="1"/>
              <a:t>непряму</a:t>
            </a:r>
            <a:r>
              <a:rPr lang="ru-RU" dirty="0"/>
              <a:t>, </a:t>
            </a:r>
            <a:r>
              <a:rPr lang="ru-RU" dirty="0" err="1"/>
              <a:t>або</a:t>
            </a:r>
            <a:r>
              <a:rPr lang="ru-RU" dirty="0"/>
              <a:t> </a:t>
            </a:r>
            <a:r>
              <a:rPr lang="ru-RU" dirty="0" err="1"/>
              <a:t>опосередковану</a:t>
            </a:r>
            <a:r>
              <a:rPr lang="ru-RU" dirty="0"/>
              <a:t>) </a:t>
            </a:r>
            <a:r>
              <a:rPr lang="ru-RU" dirty="0" err="1"/>
              <a:t>демократію</a:t>
            </a:r>
            <a:r>
              <a:rPr lang="ru-RU" dirty="0"/>
              <a:t>.</a:t>
            </a:r>
            <a:endParaRPr lang="uk-UA" dirty="0"/>
          </a:p>
        </p:txBody>
      </p:sp>
      <p:pic>
        <p:nvPicPr>
          <p:cNvPr id="4" name="Рисунок 3">
            <a:extLst>
              <a:ext uri="{FF2B5EF4-FFF2-40B4-BE49-F238E27FC236}">
                <a16:creationId xmlns:a16="http://schemas.microsoft.com/office/drawing/2014/main" id="{CF6E19EB-1F0E-432A-9D9C-215127B32F5A}"/>
              </a:ext>
            </a:extLst>
          </p:cNvPr>
          <p:cNvPicPr>
            <a:picLocks noChangeAspect="1"/>
          </p:cNvPicPr>
          <p:nvPr/>
        </p:nvPicPr>
        <p:blipFill>
          <a:blip r:embed="rId2"/>
          <a:stretch>
            <a:fillRect/>
          </a:stretch>
        </p:blipFill>
        <p:spPr>
          <a:xfrm>
            <a:off x="2752695" y="3429000"/>
            <a:ext cx="7176811" cy="3347720"/>
          </a:xfrm>
          <a:prstGeom prst="rect">
            <a:avLst/>
          </a:prstGeom>
        </p:spPr>
      </p:pic>
    </p:spTree>
    <p:extLst>
      <p:ext uri="{BB962C8B-B14F-4D97-AF65-F5344CB8AC3E}">
        <p14:creationId xmlns:p14="http://schemas.microsoft.com/office/powerpoint/2010/main" val="211087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BB6FB2-6C96-44BD-A3C8-DCB77230010D}"/>
              </a:ext>
            </a:extLst>
          </p:cNvPr>
          <p:cNvSpPr>
            <a:spLocks noGrp="1"/>
          </p:cNvSpPr>
          <p:nvPr>
            <p:ph type="title"/>
          </p:nvPr>
        </p:nvSpPr>
        <p:spPr>
          <a:xfrm>
            <a:off x="193040" y="365125"/>
            <a:ext cx="11836400" cy="2489835"/>
          </a:xfrm>
        </p:spPr>
        <p:txBody>
          <a:bodyPr>
            <a:normAutofit fontScale="90000"/>
          </a:bodyPr>
          <a:lstStyle/>
          <a:p>
            <a:r>
              <a:rPr lang="uk-UA" sz="2400" dirty="0"/>
              <a:t>Із давніх-давен важливі рішення люди приймали на загальних зборах </a:t>
            </a:r>
            <a:r>
              <a:rPr lang="uk-UA" sz="2400" b="1" dirty="0"/>
              <a:t>чоловіків</a:t>
            </a:r>
            <a:r>
              <a:rPr lang="uk-UA" sz="2400" dirty="0"/>
              <a:t>. Згодом така практика стала основою для формування моделі демократії, яка була створена в </a:t>
            </a:r>
            <a:r>
              <a:rPr lang="en-US" sz="2400" b="1" dirty="0"/>
              <a:t>V </a:t>
            </a:r>
            <a:r>
              <a:rPr lang="uk-UA" sz="2400" b="1" dirty="0"/>
              <a:t>ст. до н. е. </a:t>
            </a:r>
            <a:r>
              <a:rPr lang="uk-UA" sz="2400" dirty="0"/>
              <a:t>в Афінах. </a:t>
            </a:r>
            <a:r>
              <a:rPr lang="uk-UA" sz="2400" b="1" dirty="0"/>
              <a:t>Афінська демократія була формою прямої демократії</a:t>
            </a:r>
            <a:r>
              <a:rPr lang="uk-UA" sz="2400" dirty="0"/>
              <a:t>. Сам народ зустрічався, обговорював важливі питання життя суспільства, а потім приймав та виконував ці рішення. Така система була можливою тому, що населення Афін було порівняно невеликим і всі, хто мав право приймати рішення, а це </a:t>
            </a:r>
            <a:r>
              <a:rPr lang="uk-UA" sz="2400" b="1" dirty="0"/>
              <a:t>чоловіки-громадяни</a:t>
            </a:r>
            <a:r>
              <a:rPr lang="uk-UA" sz="2400" dirty="0"/>
              <a:t>, могли зібратися на площі міста. Рішення приймалися голосуванням більшості. </a:t>
            </a:r>
            <a:r>
              <a:rPr lang="uk-UA" sz="2400" dirty="0">
                <a:solidFill>
                  <a:srgbClr val="FF0000"/>
                </a:solidFill>
              </a:rPr>
              <a:t>Жінки, раби, іноземці, діти не мали права брати участь у народних зборах.</a:t>
            </a:r>
          </a:p>
        </p:txBody>
      </p:sp>
      <p:pic>
        <p:nvPicPr>
          <p:cNvPr id="3" name="Рисунок 2">
            <a:extLst>
              <a:ext uri="{FF2B5EF4-FFF2-40B4-BE49-F238E27FC236}">
                <a16:creationId xmlns:a16="http://schemas.microsoft.com/office/drawing/2014/main" id="{15D66E95-B029-44FD-85BD-341CC2CA600D}"/>
              </a:ext>
            </a:extLst>
          </p:cNvPr>
          <p:cNvPicPr>
            <a:picLocks noChangeAspect="1"/>
          </p:cNvPicPr>
          <p:nvPr/>
        </p:nvPicPr>
        <p:blipFill>
          <a:blip r:embed="rId2"/>
          <a:stretch>
            <a:fillRect/>
          </a:stretch>
        </p:blipFill>
        <p:spPr>
          <a:xfrm>
            <a:off x="863601" y="3000145"/>
            <a:ext cx="5768976" cy="3857855"/>
          </a:xfrm>
          <a:prstGeom prst="rect">
            <a:avLst/>
          </a:prstGeom>
        </p:spPr>
      </p:pic>
      <p:sp>
        <p:nvSpPr>
          <p:cNvPr id="5" name="TextBox 4">
            <a:extLst>
              <a:ext uri="{FF2B5EF4-FFF2-40B4-BE49-F238E27FC236}">
                <a16:creationId xmlns:a16="http://schemas.microsoft.com/office/drawing/2014/main" id="{1A385BB9-EA12-4F33-A145-6857D2B6A4DC}"/>
              </a:ext>
            </a:extLst>
          </p:cNvPr>
          <p:cNvSpPr txBox="1"/>
          <p:nvPr/>
        </p:nvSpPr>
        <p:spPr>
          <a:xfrm>
            <a:off x="6756400" y="3164840"/>
            <a:ext cx="4978400" cy="2862322"/>
          </a:xfrm>
          <a:prstGeom prst="rect">
            <a:avLst/>
          </a:prstGeom>
          <a:noFill/>
        </p:spPr>
        <p:txBody>
          <a:bodyPr wrap="square">
            <a:spAutoFit/>
          </a:bodyPr>
          <a:lstStyle/>
          <a:p>
            <a:r>
              <a:rPr lang="ru-RU" b="1" dirty="0" err="1"/>
              <a:t>Голосування</a:t>
            </a:r>
            <a:r>
              <a:rPr lang="ru-RU" b="1" dirty="0"/>
              <a:t> на </a:t>
            </a:r>
            <a:r>
              <a:rPr lang="ru-RU" b="1" dirty="0" err="1"/>
              <a:t>народних</a:t>
            </a:r>
            <a:r>
              <a:rPr lang="ru-RU" b="1" dirty="0"/>
              <a:t> </a:t>
            </a:r>
            <a:r>
              <a:rPr lang="ru-RU" b="1" dirty="0" err="1"/>
              <a:t>зборах</a:t>
            </a:r>
            <a:r>
              <a:rPr lang="ru-RU" b="1" dirty="0"/>
              <a:t> в </a:t>
            </a:r>
            <a:r>
              <a:rPr lang="ru-RU" b="1" dirty="0" err="1"/>
              <a:t>Афінах</a:t>
            </a:r>
            <a:r>
              <a:rPr lang="ru-RU" b="1" dirty="0"/>
              <a:t>. </a:t>
            </a:r>
            <a:r>
              <a:rPr lang="ru-RU" b="1" dirty="0" err="1"/>
              <a:t>Сучасний</a:t>
            </a:r>
            <a:r>
              <a:rPr lang="ru-RU" b="1" dirty="0"/>
              <a:t> </a:t>
            </a:r>
            <a:r>
              <a:rPr lang="ru-RU" b="1" dirty="0" err="1"/>
              <a:t>малюнок</a:t>
            </a:r>
            <a:endParaRPr lang="ru-RU" b="1" dirty="0"/>
          </a:p>
          <a:p>
            <a:endParaRPr lang="ru-RU" b="1" dirty="0"/>
          </a:p>
          <a:p>
            <a:endParaRPr lang="ru-RU" b="1" dirty="0"/>
          </a:p>
          <a:p>
            <a:r>
              <a:rPr lang="ru-RU" dirty="0">
                <a:solidFill>
                  <a:srgbClr val="FF0000"/>
                </a:solidFill>
              </a:rPr>
              <a:t>• </a:t>
            </a:r>
            <a:r>
              <a:rPr lang="ru-RU" dirty="0" err="1">
                <a:solidFill>
                  <a:srgbClr val="FF0000"/>
                </a:solidFill>
              </a:rPr>
              <a:t>Розгляньте</a:t>
            </a:r>
            <a:r>
              <a:rPr lang="ru-RU" dirty="0">
                <a:solidFill>
                  <a:srgbClr val="FF0000"/>
                </a:solidFill>
              </a:rPr>
              <a:t> </a:t>
            </a:r>
            <a:r>
              <a:rPr lang="ru-RU" dirty="0" err="1">
                <a:solidFill>
                  <a:srgbClr val="FF0000"/>
                </a:solidFill>
              </a:rPr>
              <a:t>малюнок</a:t>
            </a:r>
            <a:r>
              <a:rPr lang="ru-RU" dirty="0">
                <a:solidFill>
                  <a:srgbClr val="FF0000"/>
                </a:solidFill>
              </a:rPr>
              <a:t>. </a:t>
            </a:r>
          </a:p>
          <a:p>
            <a:endParaRPr lang="ru-RU" dirty="0"/>
          </a:p>
          <a:p>
            <a:r>
              <a:rPr lang="ru-RU" b="1" dirty="0" err="1"/>
              <a:t>Хто</a:t>
            </a:r>
            <a:r>
              <a:rPr lang="ru-RU" b="1" dirty="0"/>
              <a:t> </a:t>
            </a:r>
            <a:r>
              <a:rPr lang="ru-RU" b="1" dirty="0" err="1"/>
              <a:t>бере</a:t>
            </a:r>
            <a:r>
              <a:rPr lang="ru-RU" b="1" dirty="0"/>
              <a:t> участь у </a:t>
            </a:r>
            <a:r>
              <a:rPr lang="ru-RU" b="1" dirty="0" err="1"/>
              <a:t>народних</a:t>
            </a:r>
            <a:r>
              <a:rPr lang="ru-RU" b="1" dirty="0"/>
              <a:t> </a:t>
            </a:r>
            <a:r>
              <a:rPr lang="ru-RU" b="1" dirty="0" err="1"/>
              <a:t>зборах</a:t>
            </a:r>
            <a:r>
              <a:rPr lang="ru-RU" b="1" dirty="0"/>
              <a:t>? </a:t>
            </a:r>
          </a:p>
          <a:p>
            <a:endParaRPr lang="ru-RU" b="1" dirty="0"/>
          </a:p>
          <a:p>
            <a:r>
              <a:rPr lang="ru-RU" b="1" dirty="0"/>
              <a:t>Як </a:t>
            </a:r>
            <a:r>
              <a:rPr lang="ru-RU" b="1" dirty="0" err="1"/>
              <a:t>відбувається</a:t>
            </a:r>
            <a:r>
              <a:rPr lang="ru-RU" b="1" dirty="0"/>
              <a:t> </a:t>
            </a:r>
            <a:r>
              <a:rPr lang="ru-RU" b="1" dirty="0" err="1"/>
              <a:t>голосування</a:t>
            </a:r>
            <a:r>
              <a:rPr lang="ru-RU" b="1" dirty="0"/>
              <a:t>: </a:t>
            </a:r>
            <a:r>
              <a:rPr lang="ru-RU" b="1" dirty="0" err="1"/>
              <a:t>таємно</a:t>
            </a:r>
            <a:r>
              <a:rPr lang="ru-RU" b="1" dirty="0"/>
              <a:t> </a:t>
            </a:r>
            <a:r>
              <a:rPr lang="ru-RU" b="1" dirty="0" err="1"/>
              <a:t>чи</a:t>
            </a:r>
            <a:r>
              <a:rPr lang="ru-RU" b="1" dirty="0"/>
              <a:t> </a:t>
            </a:r>
            <a:r>
              <a:rPr lang="ru-RU" b="1" dirty="0" err="1"/>
              <a:t>відкрито</a:t>
            </a:r>
            <a:r>
              <a:rPr lang="ru-RU" b="1" dirty="0"/>
              <a:t>?</a:t>
            </a:r>
          </a:p>
        </p:txBody>
      </p:sp>
    </p:spTree>
    <p:extLst>
      <p:ext uri="{BB962C8B-B14F-4D97-AF65-F5344CB8AC3E}">
        <p14:creationId xmlns:p14="http://schemas.microsoft.com/office/powerpoint/2010/main" val="317694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F338C-9C70-451A-9396-20C30AED1EE9}"/>
              </a:ext>
            </a:extLst>
          </p:cNvPr>
          <p:cNvSpPr>
            <a:spLocks noGrp="1"/>
          </p:cNvSpPr>
          <p:nvPr>
            <p:ph type="title"/>
          </p:nvPr>
        </p:nvSpPr>
        <p:spPr>
          <a:xfrm>
            <a:off x="162560" y="121286"/>
            <a:ext cx="11856720" cy="1653580"/>
          </a:xfrm>
        </p:spPr>
        <p:txBody>
          <a:bodyPr>
            <a:normAutofit/>
          </a:bodyPr>
          <a:lstStyle/>
          <a:p>
            <a:r>
              <a:rPr lang="uk-UA" sz="2400" b="1" dirty="0"/>
              <a:t>Народні збори (віче) </a:t>
            </a:r>
            <a:r>
              <a:rPr lang="uk-UA" sz="2400" dirty="0"/>
              <a:t>були важливими і за часів Русі-України. </a:t>
            </a:r>
            <a:br>
              <a:rPr lang="uk-UA" sz="2400" dirty="0"/>
            </a:br>
            <a:r>
              <a:rPr lang="uk-UA" sz="2400" dirty="0"/>
              <a:t>Іноді могли усунути від влади навіть князя. Народні збори також були важливим елементом Козацької держави.</a:t>
            </a:r>
          </a:p>
        </p:txBody>
      </p:sp>
      <p:pic>
        <p:nvPicPr>
          <p:cNvPr id="3" name="Рисунок 2">
            <a:extLst>
              <a:ext uri="{FF2B5EF4-FFF2-40B4-BE49-F238E27FC236}">
                <a16:creationId xmlns:a16="http://schemas.microsoft.com/office/drawing/2014/main" id="{BB0EAAA2-F556-4F68-B65D-6324E74BEEFC}"/>
              </a:ext>
            </a:extLst>
          </p:cNvPr>
          <p:cNvPicPr>
            <a:picLocks noChangeAspect="1"/>
          </p:cNvPicPr>
          <p:nvPr/>
        </p:nvPicPr>
        <p:blipFill>
          <a:blip r:embed="rId2"/>
          <a:stretch>
            <a:fillRect/>
          </a:stretch>
        </p:blipFill>
        <p:spPr>
          <a:xfrm>
            <a:off x="-1" y="1774865"/>
            <a:ext cx="7422003" cy="5083135"/>
          </a:xfrm>
          <a:prstGeom prst="rect">
            <a:avLst/>
          </a:prstGeom>
        </p:spPr>
      </p:pic>
      <p:sp>
        <p:nvSpPr>
          <p:cNvPr id="5" name="TextBox 4">
            <a:extLst>
              <a:ext uri="{FF2B5EF4-FFF2-40B4-BE49-F238E27FC236}">
                <a16:creationId xmlns:a16="http://schemas.microsoft.com/office/drawing/2014/main" id="{C24805DD-7CB6-4A82-9884-2473B887D1D2}"/>
              </a:ext>
            </a:extLst>
          </p:cNvPr>
          <p:cNvSpPr txBox="1"/>
          <p:nvPr/>
        </p:nvSpPr>
        <p:spPr>
          <a:xfrm>
            <a:off x="7559040" y="2743200"/>
            <a:ext cx="4551680" cy="2031325"/>
          </a:xfrm>
          <a:prstGeom prst="rect">
            <a:avLst/>
          </a:prstGeom>
          <a:noFill/>
        </p:spPr>
        <p:txBody>
          <a:bodyPr wrap="square">
            <a:spAutoFit/>
          </a:bodyPr>
          <a:lstStyle/>
          <a:p>
            <a:r>
              <a:rPr lang="ru-RU" b="1" dirty="0" err="1"/>
              <a:t>Віче</a:t>
            </a:r>
            <a:r>
              <a:rPr lang="ru-RU" b="1" dirty="0"/>
              <a:t>. Художник В. Васнецов</a:t>
            </a:r>
          </a:p>
          <a:p>
            <a:endParaRPr lang="ru-RU" dirty="0"/>
          </a:p>
          <a:p>
            <a:r>
              <a:rPr lang="ru-RU" dirty="0"/>
              <a:t>Метод </a:t>
            </a:r>
            <a:r>
              <a:rPr lang="ru-RU" b="1" dirty="0" err="1"/>
              <a:t>прямої</a:t>
            </a:r>
            <a:r>
              <a:rPr lang="ru-RU" b="1" dirty="0"/>
              <a:t> </a:t>
            </a:r>
            <a:r>
              <a:rPr lang="ru-RU" b="1" dirty="0" err="1"/>
              <a:t>демократії</a:t>
            </a:r>
            <a:r>
              <a:rPr lang="ru-RU" b="1" dirty="0"/>
              <a:t> </a:t>
            </a:r>
            <a:r>
              <a:rPr lang="ru-RU" dirty="0" err="1"/>
              <a:t>важко</a:t>
            </a:r>
            <a:r>
              <a:rPr lang="ru-RU" dirty="0"/>
              <a:t> </a:t>
            </a:r>
            <a:r>
              <a:rPr lang="ru-RU" dirty="0" err="1"/>
              <a:t>застосувати</a:t>
            </a:r>
            <a:r>
              <a:rPr lang="ru-RU" dirty="0"/>
              <a:t> на </a:t>
            </a:r>
            <a:r>
              <a:rPr lang="ru-RU" dirty="0" err="1"/>
              <a:t>великій</a:t>
            </a:r>
            <a:r>
              <a:rPr lang="ru-RU" dirty="0"/>
              <a:t> </a:t>
            </a:r>
            <a:r>
              <a:rPr lang="ru-RU" dirty="0" err="1"/>
              <a:t>території</a:t>
            </a:r>
            <a:r>
              <a:rPr lang="ru-RU" dirty="0"/>
              <a:t> </a:t>
            </a:r>
            <a:r>
              <a:rPr lang="ru-RU" dirty="0" err="1"/>
              <a:t>або</a:t>
            </a:r>
            <a:r>
              <a:rPr lang="ru-RU" dirty="0"/>
              <a:t> </a:t>
            </a:r>
            <a:r>
              <a:rPr lang="ru-RU" dirty="0" err="1"/>
              <a:t>використовувати</a:t>
            </a:r>
            <a:r>
              <a:rPr lang="ru-RU" dirty="0"/>
              <a:t> для </a:t>
            </a:r>
            <a:r>
              <a:rPr lang="ru-RU" dirty="0" err="1"/>
              <a:t>вирішення</a:t>
            </a:r>
            <a:r>
              <a:rPr lang="ru-RU" dirty="0"/>
              <a:t> </a:t>
            </a:r>
            <a:r>
              <a:rPr lang="ru-RU" dirty="0" err="1"/>
              <a:t>складних</a:t>
            </a:r>
            <a:r>
              <a:rPr lang="ru-RU" dirty="0"/>
              <a:t> </a:t>
            </a:r>
            <a:r>
              <a:rPr lang="ru-RU" dirty="0" err="1"/>
              <a:t>питань</a:t>
            </a:r>
            <a:r>
              <a:rPr lang="ru-RU" dirty="0"/>
              <a:t>, </a:t>
            </a:r>
            <a:r>
              <a:rPr lang="ru-RU" dirty="0" err="1"/>
              <a:t>оскільки</a:t>
            </a:r>
            <a:r>
              <a:rPr lang="ru-RU" dirty="0"/>
              <a:t> </a:t>
            </a:r>
            <a:r>
              <a:rPr lang="ru-RU" dirty="0" err="1"/>
              <a:t>голосувальники</a:t>
            </a:r>
            <a:r>
              <a:rPr lang="ru-RU" dirty="0"/>
              <a:t> не </a:t>
            </a:r>
            <a:r>
              <a:rPr lang="ru-RU" dirty="0" err="1"/>
              <a:t>завжди</a:t>
            </a:r>
            <a:r>
              <a:rPr lang="ru-RU" dirty="0"/>
              <a:t> </a:t>
            </a:r>
            <a:r>
              <a:rPr lang="ru-RU" dirty="0" err="1"/>
              <a:t>мають</a:t>
            </a:r>
            <a:r>
              <a:rPr lang="ru-RU" dirty="0"/>
              <a:t> </a:t>
            </a:r>
            <a:r>
              <a:rPr lang="ru-RU" dirty="0" err="1"/>
              <a:t>необхідний</a:t>
            </a:r>
            <a:r>
              <a:rPr lang="ru-RU" dirty="0"/>
              <a:t> </a:t>
            </a:r>
            <a:r>
              <a:rPr lang="ru-RU" dirty="0" err="1"/>
              <a:t>досвід</a:t>
            </a:r>
            <a:r>
              <a:rPr lang="ru-RU" dirty="0"/>
              <a:t> </a:t>
            </a:r>
            <a:r>
              <a:rPr lang="ru-RU" dirty="0" err="1"/>
              <a:t>або</a:t>
            </a:r>
            <a:r>
              <a:rPr lang="ru-RU" dirty="0"/>
              <a:t> </a:t>
            </a:r>
            <a:r>
              <a:rPr lang="ru-RU" dirty="0" err="1"/>
              <a:t>кваліфікацію</a:t>
            </a:r>
            <a:r>
              <a:rPr lang="ru-RU" dirty="0"/>
              <a:t>.</a:t>
            </a:r>
          </a:p>
        </p:txBody>
      </p:sp>
    </p:spTree>
    <p:extLst>
      <p:ext uri="{BB962C8B-B14F-4D97-AF65-F5344CB8AC3E}">
        <p14:creationId xmlns:p14="http://schemas.microsoft.com/office/powerpoint/2010/main" val="347723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7B2A36-931C-4F6F-BB2F-305755DB804E}"/>
              </a:ext>
            </a:extLst>
          </p:cNvPr>
          <p:cNvSpPr>
            <a:spLocks noGrp="1"/>
          </p:cNvSpPr>
          <p:nvPr>
            <p:ph type="title"/>
          </p:nvPr>
        </p:nvSpPr>
        <p:spPr>
          <a:xfrm>
            <a:off x="4043680" y="365125"/>
            <a:ext cx="7853680" cy="6259195"/>
          </a:xfrm>
        </p:spPr>
        <p:txBody>
          <a:bodyPr>
            <a:normAutofit fontScale="90000"/>
          </a:bodyPr>
          <a:lstStyle/>
          <a:p>
            <a:r>
              <a:rPr lang="ru-RU" sz="3200" dirty="0" err="1"/>
              <a:t>Такий</a:t>
            </a:r>
            <a:r>
              <a:rPr lang="ru-RU" sz="3200" dirty="0"/>
              <a:t> </a:t>
            </a:r>
            <a:r>
              <a:rPr lang="ru-RU" sz="3200" dirty="0" err="1"/>
              <a:t>недолік</a:t>
            </a:r>
            <a:r>
              <a:rPr lang="ru-RU" sz="3200" dirty="0"/>
              <a:t> </a:t>
            </a:r>
            <a:r>
              <a:rPr lang="ru-RU" sz="3200" dirty="0" err="1"/>
              <a:t>прямої</a:t>
            </a:r>
            <a:r>
              <a:rPr lang="ru-RU" sz="3200" dirty="0"/>
              <a:t> </a:t>
            </a:r>
            <a:r>
              <a:rPr lang="ru-RU" sz="3200" dirty="0" err="1"/>
              <a:t>демократії</a:t>
            </a:r>
            <a:r>
              <a:rPr lang="ru-RU" sz="3200" dirty="0"/>
              <a:t> </a:t>
            </a:r>
            <a:r>
              <a:rPr lang="ru-RU" sz="3200" dirty="0" err="1"/>
              <a:t>зумовив</a:t>
            </a:r>
            <a:r>
              <a:rPr lang="ru-RU" sz="3200" dirty="0"/>
              <a:t> </a:t>
            </a:r>
            <a:r>
              <a:rPr lang="ru-RU" sz="3200" dirty="0" err="1"/>
              <a:t>появу</a:t>
            </a:r>
            <a:r>
              <a:rPr lang="ru-RU" sz="3200" dirty="0"/>
              <a:t> </a:t>
            </a:r>
            <a:r>
              <a:rPr lang="ru-RU" sz="3200" dirty="0" err="1"/>
              <a:t>представницької</a:t>
            </a:r>
            <a:r>
              <a:rPr lang="ru-RU" sz="3200" dirty="0"/>
              <a:t> </a:t>
            </a:r>
            <a:r>
              <a:rPr lang="ru-RU" sz="3200" dirty="0" err="1"/>
              <a:t>демократії</a:t>
            </a:r>
            <a:r>
              <a:rPr lang="ru-RU" sz="3200" dirty="0"/>
              <a:t>. А пряма </a:t>
            </a:r>
            <a:r>
              <a:rPr lang="ru-RU" sz="3200" dirty="0" err="1"/>
              <a:t>демократія</a:t>
            </a:r>
            <a:r>
              <a:rPr lang="ru-RU" sz="3200" dirty="0"/>
              <a:t> стала </a:t>
            </a:r>
            <a:r>
              <a:rPr lang="ru-RU" sz="3200" dirty="0" err="1"/>
              <a:t>лише</a:t>
            </a:r>
            <a:r>
              <a:rPr lang="ru-RU" sz="3200" dirty="0"/>
              <a:t> </a:t>
            </a:r>
            <a:r>
              <a:rPr lang="ru-RU" sz="3200" dirty="0" err="1"/>
              <a:t>складовим</a:t>
            </a:r>
            <a:r>
              <a:rPr lang="ru-RU" sz="3200" dirty="0"/>
              <a:t> </a:t>
            </a:r>
            <a:r>
              <a:rPr lang="ru-RU" sz="3200" dirty="0" err="1"/>
              <a:t>елементом</a:t>
            </a:r>
            <a:r>
              <a:rPr lang="ru-RU" sz="3200" dirty="0"/>
              <a:t> </a:t>
            </a:r>
            <a:r>
              <a:rPr lang="ru-RU" sz="3200" dirty="0" err="1"/>
              <a:t>організації</a:t>
            </a:r>
            <a:r>
              <a:rPr lang="ru-RU" sz="3200" dirty="0"/>
              <a:t> </a:t>
            </a:r>
            <a:r>
              <a:rPr lang="ru-RU" sz="3200" dirty="0" err="1"/>
              <a:t>системи</a:t>
            </a:r>
            <a:r>
              <a:rPr lang="ru-RU" sz="3200" dirty="0"/>
              <a:t> </a:t>
            </a:r>
            <a:r>
              <a:rPr lang="ru-RU" sz="3200" dirty="0" err="1"/>
              <a:t>управління</a:t>
            </a:r>
            <a:r>
              <a:rPr lang="ru-RU" sz="3200" dirty="0"/>
              <a:t> демократичною державою.</a:t>
            </a:r>
            <a:br>
              <a:rPr lang="ru-RU" sz="3200" dirty="0"/>
            </a:br>
            <a:br>
              <a:rPr lang="ru-RU" sz="3200" dirty="0"/>
            </a:br>
            <a:r>
              <a:rPr lang="ru-RU" sz="3200" dirty="0"/>
              <a:t>За </a:t>
            </a:r>
            <a:r>
              <a:rPr lang="ru-RU" sz="3200" b="1" dirty="0" err="1"/>
              <a:t>представницькою</a:t>
            </a:r>
            <a:r>
              <a:rPr lang="ru-RU" sz="3200" b="1" dirty="0"/>
              <a:t> </a:t>
            </a:r>
            <a:r>
              <a:rPr lang="ru-RU" sz="3200" b="1" dirty="0" err="1"/>
              <a:t>демократією</a:t>
            </a:r>
            <a:r>
              <a:rPr lang="ru-RU" sz="3200" b="1" dirty="0"/>
              <a:t> </a:t>
            </a:r>
            <a:r>
              <a:rPr lang="ru-RU" sz="3200" dirty="0" err="1"/>
              <a:t>інтереси</a:t>
            </a:r>
            <a:r>
              <a:rPr lang="ru-RU" sz="3200" dirty="0"/>
              <a:t> народу </a:t>
            </a:r>
            <a:r>
              <a:rPr lang="ru-RU" sz="3200" dirty="0" err="1"/>
              <a:t>представляють</a:t>
            </a:r>
            <a:r>
              <a:rPr lang="ru-RU" sz="3200" dirty="0"/>
              <a:t> </a:t>
            </a:r>
            <a:r>
              <a:rPr lang="ru-RU" sz="3200" b="1" dirty="0" err="1"/>
              <a:t>обрані</a:t>
            </a:r>
            <a:r>
              <a:rPr lang="ru-RU" sz="3200" b="1" dirty="0"/>
              <a:t> </a:t>
            </a:r>
            <a:r>
              <a:rPr lang="ru-RU" sz="3200" b="1" dirty="0" err="1"/>
              <a:t>представники</a:t>
            </a:r>
            <a:r>
              <a:rPr lang="ru-RU" sz="3200" b="1" dirty="0"/>
              <a:t> </a:t>
            </a:r>
            <a:r>
              <a:rPr lang="ru-RU" sz="3200" dirty="0"/>
              <a:t>(</a:t>
            </a:r>
            <a:r>
              <a:rPr lang="ru-RU" sz="3200" dirty="0" err="1"/>
              <a:t>депутати</a:t>
            </a:r>
            <a:r>
              <a:rPr lang="ru-RU" sz="3200" dirty="0"/>
              <a:t>). Справедлива система </a:t>
            </a:r>
            <a:r>
              <a:rPr lang="ru-RU" sz="3200" dirty="0" err="1"/>
              <a:t>виборів</a:t>
            </a:r>
            <a:r>
              <a:rPr lang="ru-RU" sz="3200" dirty="0"/>
              <a:t> є </a:t>
            </a:r>
            <a:r>
              <a:rPr lang="ru-RU" sz="3200" dirty="0" err="1"/>
              <a:t>ключовою</a:t>
            </a:r>
            <a:r>
              <a:rPr lang="ru-RU" sz="3200" dirty="0"/>
              <a:t>, </a:t>
            </a:r>
            <a:r>
              <a:rPr lang="ru-RU" sz="3200" dirty="0" err="1"/>
              <a:t>щоб</a:t>
            </a:r>
            <a:r>
              <a:rPr lang="ru-RU" sz="3200" dirty="0"/>
              <a:t> </a:t>
            </a:r>
            <a:r>
              <a:rPr lang="ru-RU" sz="3200" dirty="0" err="1"/>
              <a:t>обранці</a:t>
            </a:r>
            <a:r>
              <a:rPr lang="ru-RU" sz="3200" dirty="0"/>
              <a:t> стали </a:t>
            </a:r>
            <a:r>
              <a:rPr lang="ru-RU" sz="3200" dirty="0" err="1"/>
              <a:t>справжніми</a:t>
            </a:r>
            <a:r>
              <a:rPr lang="ru-RU" sz="3200" dirty="0"/>
              <a:t> </a:t>
            </a:r>
            <a:r>
              <a:rPr lang="ru-RU" sz="3200" dirty="0" err="1"/>
              <a:t>виразниками</a:t>
            </a:r>
            <a:r>
              <a:rPr lang="ru-RU" sz="3200" dirty="0"/>
              <a:t> </a:t>
            </a:r>
            <a:r>
              <a:rPr lang="ru-RU" sz="3200" dirty="0" err="1"/>
              <a:t>волі</a:t>
            </a:r>
            <a:r>
              <a:rPr lang="ru-RU" sz="3200" dirty="0"/>
              <a:t> народу. </a:t>
            </a:r>
            <a:br>
              <a:rPr lang="ru-RU" sz="3200" dirty="0"/>
            </a:br>
            <a:br>
              <a:rPr lang="ru-RU" sz="3200" dirty="0"/>
            </a:br>
            <a:r>
              <a:rPr lang="ru-RU" sz="3200" b="1" dirty="0"/>
              <a:t>Як </a:t>
            </a:r>
            <a:r>
              <a:rPr lang="ru-RU" sz="3200" b="1" dirty="0" err="1"/>
              <a:t>визначити</a:t>
            </a:r>
            <a:r>
              <a:rPr lang="ru-RU" sz="3200" b="1" dirty="0"/>
              <a:t>, </a:t>
            </a:r>
            <a:r>
              <a:rPr lang="ru-RU" sz="3200" b="1" dirty="0" err="1"/>
              <a:t>що</a:t>
            </a:r>
            <a:r>
              <a:rPr lang="ru-RU" sz="3200" b="1" dirty="0"/>
              <a:t> </a:t>
            </a:r>
            <a:r>
              <a:rPr lang="ru-RU" sz="3200" b="1" dirty="0" err="1"/>
              <a:t>вибори</a:t>
            </a:r>
            <a:r>
              <a:rPr lang="ru-RU" sz="3200" b="1" dirty="0"/>
              <a:t> є </a:t>
            </a:r>
            <a:r>
              <a:rPr lang="ru-RU" sz="3200" b="1" dirty="0" err="1"/>
              <a:t>справедливими</a:t>
            </a:r>
            <a:r>
              <a:rPr lang="ru-RU" sz="3200" b="1" dirty="0"/>
              <a:t>? </a:t>
            </a:r>
            <a:r>
              <a:rPr lang="ru-RU" sz="3200" dirty="0"/>
              <a:t>Перш за все вони </a:t>
            </a:r>
            <a:r>
              <a:rPr lang="ru-RU" sz="3200" dirty="0" err="1"/>
              <a:t>мають</a:t>
            </a:r>
            <a:r>
              <a:rPr lang="ru-RU" sz="3200" dirty="0"/>
              <a:t> бути </a:t>
            </a:r>
            <a:r>
              <a:rPr lang="ru-RU" sz="3200" dirty="0" err="1"/>
              <a:t>загальними</a:t>
            </a:r>
            <a:r>
              <a:rPr lang="ru-RU" sz="3200" dirty="0"/>
              <a:t>, </a:t>
            </a:r>
            <a:r>
              <a:rPr lang="ru-RU" sz="3200" dirty="0" err="1"/>
              <a:t>тобто</a:t>
            </a:r>
            <a:r>
              <a:rPr lang="ru-RU" sz="3200" dirty="0"/>
              <a:t> коли </a:t>
            </a:r>
            <a:r>
              <a:rPr lang="ru-RU" sz="3200" dirty="0" err="1"/>
              <a:t>всі</a:t>
            </a:r>
            <a:r>
              <a:rPr lang="ru-RU" sz="3200" dirty="0"/>
              <a:t> </a:t>
            </a:r>
            <a:r>
              <a:rPr lang="ru-RU" sz="3200" dirty="0" err="1"/>
              <a:t>громадяни</a:t>
            </a:r>
            <a:r>
              <a:rPr lang="ru-RU" sz="3200" dirty="0"/>
              <a:t> </a:t>
            </a:r>
            <a:r>
              <a:rPr lang="ru-RU" sz="3200" dirty="0" err="1"/>
              <a:t>наділені</a:t>
            </a:r>
            <a:r>
              <a:rPr lang="ru-RU" sz="3200" dirty="0"/>
              <a:t> правом </a:t>
            </a:r>
            <a:r>
              <a:rPr lang="ru-RU" sz="3200" dirty="0" err="1"/>
              <a:t>обирати</a:t>
            </a:r>
            <a:r>
              <a:rPr lang="ru-RU" sz="3200" dirty="0"/>
              <a:t> й бути </a:t>
            </a:r>
            <a:r>
              <a:rPr lang="ru-RU" sz="3200" dirty="0" err="1"/>
              <a:t>обраними</a:t>
            </a:r>
            <a:r>
              <a:rPr lang="ru-RU" sz="3200" dirty="0"/>
              <a:t>.</a:t>
            </a:r>
            <a:br>
              <a:rPr lang="ru-RU" sz="3200" dirty="0"/>
            </a:br>
            <a:endParaRPr lang="uk-UA" sz="3200" dirty="0"/>
          </a:p>
        </p:txBody>
      </p:sp>
      <p:pic>
        <p:nvPicPr>
          <p:cNvPr id="3" name="Рисунок 2">
            <a:extLst>
              <a:ext uri="{FF2B5EF4-FFF2-40B4-BE49-F238E27FC236}">
                <a16:creationId xmlns:a16="http://schemas.microsoft.com/office/drawing/2014/main" id="{FAEEB8E1-09FB-43D9-98B6-2E64322FB6FB}"/>
              </a:ext>
            </a:extLst>
          </p:cNvPr>
          <p:cNvPicPr>
            <a:picLocks noChangeAspect="1"/>
          </p:cNvPicPr>
          <p:nvPr/>
        </p:nvPicPr>
        <p:blipFill>
          <a:blip r:embed="rId2"/>
          <a:stretch>
            <a:fillRect/>
          </a:stretch>
        </p:blipFill>
        <p:spPr>
          <a:xfrm>
            <a:off x="78126" y="-1"/>
            <a:ext cx="3457554" cy="6794395"/>
          </a:xfrm>
          <a:prstGeom prst="rect">
            <a:avLst/>
          </a:prstGeom>
        </p:spPr>
      </p:pic>
    </p:spTree>
    <p:extLst>
      <p:ext uri="{BB962C8B-B14F-4D97-AF65-F5344CB8AC3E}">
        <p14:creationId xmlns:p14="http://schemas.microsoft.com/office/powerpoint/2010/main" val="96227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1A1958-2EDC-4717-B409-A61402515470}"/>
              </a:ext>
            </a:extLst>
          </p:cNvPr>
          <p:cNvSpPr>
            <a:spLocks noGrp="1"/>
          </p:cNvSpPr>
          <p:nvPr>
            <p:ph type="title"/>
          </p:nvPr>
        </p:nvSpPr>
        <p:spPr>
          <a:xfrm>
            <a:off x="223520" y="365125"/>
            <a:ext cx="11795760" cy="5964555"/>
          </a:xfrm>
        </p:spPr>
        <p:txBody>
          <a:bodyPr>
            <a:normAutofit fontScale="90000"/>
          </a:bodyPr>
          <a:lstStyle/>
          <a:p>
            <a:r>
              <a:rPr lang="ru-RU" sz="3200" dirty="0" err="1">
                <a:highlight>
                  <a:srgbClr val="00FFFF"/>
                </a:highlight>
              </a:rPr>
              <a:t>Тривалий</a:t>
            </a:r>
            <a:r>
              <a:rPr lang="ru-RU" sz="3200" dirty="0">
                <a:highlight>
                  <a:srgbClr val="00FFFF"/>
                </a:highlight>
              </a:rPr>
              <a:t> час </a:t>
            </a:r>
            <a:r>
              <a:rPr lang="ru-RU" sz="3200" dirty="0" err="1">
                <a:highlight>
                  <a:srgbClr val="00FFFF"/>
                </a:highlight>
              </a:rPr>
              <a:t>різні</a:t>
            </a:r>
            <a:r>
              <a:rPr lang="ru-RU" sz="3200" dirty="0">
                <a:highlight>
                  <a:srgbClr val="00FFFF"/>
                </a:highlight>
              </a:rPr>
              <a:t> </a:t>
            </a:r>
            <a:r>
              <a:rPr lang="ru-RU" sz="3200" dirty="0" err="1">
                <a:highlight>
                  <a:srgbClr val="00FFFF"/>
                </a:highlight>
              </a:rPr>
              <a:t>категорії</a:t>
            </a:r>
            <a:r>
              <a:rPr lang="ru-RU" sz="3200" dirty="0">
                <a:highlight>
                  <a:srgbClr val="00FFFF"/>
                </a:highlight>
              </a:rPr>
              <a:t> </a:t>
            </a:r>
            <a:r>
              <a:rPr lang="ru-RU" sz="3200" dirty="0" err="1">
                <a:highlight>
                  <a:srgbClr val="00FFFF"/>
                </a:highlight>
              </a:rPr>
              <a:t>громадян</a:t>
            </a:r>
            <a:r>
              <a:rPr lang="ru-RU" sz="3200" dirty="0">
                <a:highlight>
                  <a:srgbClr val="00FFFF"/>
                </a:highlight>
              </a:rPr>
              <a:t> </a:t>
            </a:r>
            <a:r>
              <a:rPr lang="ru-RU" sz="3200" b="1" dirty="0">
                <a:highlight>
                  <a:srgbClr val="00FFFF"/>
                </a:highlight>
              </a:rPr>
              <a:t>не </a:t>
            </a:r>
            <a:r>
              <a:rPr lang="ru-RU" sz="3200" b="1" dirty="0" err="1">
                <a:highlight>
                  <a:srgbClr val="00FFFF"/>
                </a:highlight>
              </a:rPr>
              <a:t>мали</a:t>
            </a:r>
            <a:r>
              <a:rPr lang="ru-RU" sz="3200" b="1" dirty="0">
                <a:highlight>
                  <a:srgbClr val="00FFFF"/>
                </a:highlight>
              </a:rPr>
              <a:t> </a:t>
            </a:r>
            <a:r>
              <a:rPr lang="ru-RU" sz="3200" dirty="0">
                <a:highlight>
                  <a:srgbClr val="00FFFF"/>
                </a:highlight>
              </a:rPr>
              <a:t>такого права, </a:t>
            </a:r>
            <a:r>
              <a:rPr lang="ru-RU" sz="3200" dirty="0" err="1">
                <a:highlight>
                  <a:srgbClr val="00FFFF"/>
                </a:highlight>
              </a:rPr>
              <a:t>зокрема</a:t>
            </a:r>
            <a:r>
              <a:rPr lang="ru-RU" sz="3200" dirty="0">
                <a:highlight>
                  <a:srgbClr val="00FFFF"/>
                </a:highlight>
              </a:rPr>
              <a:t> </a:t>
            </a:r>
            <a:r>
              <a:rPr lang="ru-RU" sz="3200" dirty="0" err="1">
                <a:highlight>
                  <a:srgbClr val="00FFFF"/>
                </a:highlight>
              </a:rPr>
              <a:t>жінки</a:t>
            </a:r>
            <a:r>
              <a:rPr lang="ru-RU" sz="3200" dirty="0">
                <a:highlight>
                  <a:srgbClr val="00FFFF"/>
                </a:highlight>
              </a:rPr>
              <a:t>. </a:t>
            </a:r>
            <a:r>
              <a:rPr lang="ru-RU" sz="3200" dirty="0" err="1">
                <a:highlight>
                  <a:srgbClr val="00FFFF"/>
                </a:highlight>
              </a:rPr>
              <a:t>Боротьба</a:t>
            </a:r>
            <a:r>
              <a:rPr lang="ru-RU" sz="3200" dirty="0">
                <a:highlight>
                  <a:srgbClr val="00FFFF"/>
                </a:highlight>
              </a:rPr>
              <a:t> за </a:t>
            </a:r>
            <a:r>
              <a:rPr lang="ru-RU" sz="3200" dirty="0" err="1">
                <a:highlight>
                  <a:srgbClr val="00FFFF"/>
                </a:highlight>
              </a:rPr>
              <a:t>це</a:t>
            </a:r>
            <a:r>
              <a:rPr lang="ru-RU" sz="3200" dirty="0">
                <a:highlight>
                  <a:srgbClr val="00FFFF"/>
                </a:highlight>
              </a:rPr>
              <a:t> право </a:t>
            </a:r>
            <a:r>
              <a:rPr lang="ru-RU" sz="3200" dirty="0" err="1">
                <a:highlight>
                  <a:srgbClr val="00FFFF"/>
                </a:highlight>
              </a:rPr>
              <a:t>була</a:t>
            </a:r>
            <a:r>
              <a:rPr lang="ru-RU" sz="3200" dirty="0">
                <a:highlight>
                  <a:srgbClr val="00FFFF"/>
                </a:highlight>
              </a:rPr>
              <a:t> </a:t>
            </a:r>
            <a:r>
              <a:rPr lang="ru-RU" sz="3200" dirty="0" err="1">
                <a:highlight>
                  <a:srgbClr val="00FFFF"/>
                </a:highlight>
              </a:rPr>
              <a:t>довгою</a:t>
            </a:r>
            <a:r>
              <a:rPr lang="ru-RU" sz="3200" dirty="0">
                <a:highlight>
                  <a:srgbClr val="00FFFF"/>
                </a:highlight>
              </a:rPr>
              <a:t>. </a:t>
            </a:r>
            <a:br>
              <a:rPr lang="ru-RU" sz="3200" dirty="0"/>
            </a:br>
            <a:br>
              <a:rPr lang="ru-RU" sz="3200" dirty="0"/>
            </a:br>
            <a:r>
              <a:rPr lang="ru-RU" sz="3200" b="1" dirty="0"/>
              <a:t>Нова </a:t>
            </a:r>
            <a:r>
              <a:rPr lang="ru-RU" sz="3200" b="1" dirty="0" err="1"/>
              <a:t>Зеландія</a:t>
            </a:r>
            <a:r>
              <a:rPr lang="ru-RU" sz="3200" b="1" dirty="0"/>
              <a:t> </a:t>
            </a:r>
            <a:r>
              <a:rPr lang="ru-RU" sz="3200" dirty="0"/>
              <a:t>стала </a:t>
            </a:r>
            <a:r>
              <a:rPr lang="ru-RU" sz="3200" dirty="0" err="1"/>
              <a:t>першою</a:t>
            </a:r>
            <a:r>
              <a:rPr lang="ru-RU" sz="3200" dirty="0"/>
              <a:t> </a:t>
            </a:r>
            <a:r>
              <a:rPr lang="ru-RU" sz="3200" dirty="0" err="1"/>
              <a:t>країною</a:t>
            </a:r>
            <a:r>
              <a:rPr lang="ru-RU" sz="3200" dirty="0"/>
              <a:t> у </a:t>
            </a:r>
            <a:r>
              <a:rPr lang="ru-RU" sz="3200" dirty="0" err="1"/>
              <a:t>світі</a:t>
            </a:r>
            <a:r>
              <a:rPr lang="ru-RU" sz="3200" dirty="0"/>
              <a:t>, яка в 1893 р. </a:t>
            </a:r>
            <a:r>
              <a:rPr lang="ru-RU" sz="3200" dirty="0" err="1"/>
              <a:t>запровадила</a:t>
            </a:r>
            <a:r>
              <a:rPr lang="ru-RU" sz="3200" dirty="0"/>
              <a:t> </a:t>
            </a:r>
            <a:r>
              <a:rPr lang="ru-RU" sz="3200" dirty="0" err="1"/>
              <a:t>загальне</a:t>
            </a:r>
            <a:r>
              <a:rPr lang="ru-RU" sz="3200" dirty="0"/>
              <a:t> </a:t>
            </a:r>
            <a:r>
              <a:rPr lang="ru-RU" sz="3200" dirty="0" err="1"/>
              <a:t>виборче</a:t>
            </a:r>
            <a:r>
              <a:rPr lang="ru-RU" sz="3200" dirty="0"/>
              <a:t> право, </a:t>
            </a:r>
            <a:r>
              <a:rPr lang="ru-RU" sz="3200" dirty="0" err="1"/>
              <a:t>хоча</a:t>
            </a:r>
            <a:r>
              <a:rPr lang="ru-RU" sz="3200" dirty="0"/>
              <a:t> й там </a:t>
            </a:r>
            <a:r>
              <a:rPr lang="ru-RU" sz="3200" dirty="0" err="1"/>
              <a:t>жінкам</a:t>
            </a:r>
            <a:r>
              <a:rPr lang="ru-RU" sz="3200" dirty="0"/>
              <a:t> право </a:t>
            </a:r>
            <a:r>
              <a:rPr lang="ru-RU" sz="3200" dirty="0" err="1"/>
              <a:t>висувати</a:t>
            </a:r>
            <a:r>
              <a:rPr lang="ru-RU" sz="3200" dirty="0"/>
              <a:t> свою кандидатуру в парламент </a:t>
            </a:r>
            <a:r>
              <a:rPr lang="ru-RU" sz="3200" dirty="0" err="1"/>
              <a:t>було</a:t>
            </a:r>
            <a:r>
              <a:rPr lang="ru-RU" sz="3200" dirty="0"/>
              <a:t> </a:t>
            </a:r>
            <a:r>
              <a:rPr lang="ru-RU" sz="3200" dirty="0" err="1"/>
              <a:t>надано</a:t>
            </a:r>
            <a:r>
              <a:rPr lang="ru-RU" sz="3200" dirty="0"/>
              <a:t> </a:t>
            </a:r>
            <a:r>
              <a:rPr lang="ru-RU" sz="3200" dirty="0" err="1"/>
              <a:t>лише</a:t>
            </a:r>
            <a:r>
              <a:rPr lang="ru-RU" sz="3200" dirty="0"/>
              <a:t> в 1919 р. </a:t>
            </a:r>
            <a:br>
              <a:rPr lang="ru-RU" sz="3200" dirty="0"/>
            </a:br>
            <a:br>
              <a:rPr lang="ru-RU" sz="3200" dirty="0"/>
            </a:br>
            <a:r>
              <a:rPr lang="ru-RU" sz="3200" dirty="0" err="1"/>
              <a:t>Багато</a:t>
            </a:r>
            <a:r>
              <a:rPr lang="ru-RU" sz="3200" dirty="0"/>
              <a:t> </a:t>
            </a:r>
            <a:r>
              <a:rPr lang="ru-RU" sz="3200" dirty="0" err="1"/>
              <a:t>країн</a:t>
            </a:r>
            <a:r>
              <a:rPr lang="ru-RU" sz="3200" dirty="0"/>
              <a:t> </a:t>
            </a:r>
            <a:r>
              <a:rPr lang="ru-RU" sz="3200" dirty="0" err="1"/>
              <a:t>спочатку</a:t>
            </a:r>
            <a:r>
              <a:rPr lang="ru-RU" sz="3200" dirty="0"/>
              <a:t> </a:t>
            </a:r>
            <a:r>
              <a:rPr lang="ru-RU" sz="3200" dirty="0" err="1"/>
              <a:t>надали</a:t>
            </a:r>
            <a:r>
              <a:rPr lang="ru-RU" sz="3200" dirty="0"/>
              <a:t> </a:t>
            </a:r>
            <a:r>
              <a:rPr lang="ru-RU" sz="3200" dirty="0" err="1"/>
              <a:t>жінкам</a:t>
            </a:r>
            <a:r>
              <a:rPr lang="ru-RU" sz="3200" dirty="0"/>
              <a:t> право голосу, а </a:t>
            </a:r>
            <a:r>
              <a:rPr lang="ru-RU" sz="3200" dirty="0" err="1"/>
              <a:t>лише</a:t>
            </a:r>
            <a:r>
              <a:rPr lang="ru-RU" sz="3200" dirty="0"/>
              <a:t> через </a:t>
            </a:r>
            <a:r>
              <a:rPr lang="ru-RU" sz="3200" dirty="0" err="1"/>
              <a:t>кілька</a:t>
            </a:r>
            <a:r>
              <a:rPr lang="ru-RU" sz="3200" dirty="0"/>
              <a:t> </a:t>
            </a:r>
            <a:r>
              <a:rPr lang="ru-RU" sz="3200" dirty="0" err="1"/>
              <a:t>років</a:t>
            </a:r>
            <a:r>
              <a:rPr lang="ru-RU" sz="3200" dirty="0"/>
              <a:t> дозволили </a:t>
            </a:r>
            <a:r>
              <a:rPr lang="ru-RU" sz="3200" dirty="0" err="1"/>
              <a:t>їм</a:t>
            </a:r>
            <a:r>
              <a:rPr lang="ru-RU" sz="3200" dirty="0"/>
              <a:t> </a:t>
            </a:r>
            <a:r>
              <a:rPr lang="ru-RU" sz="3200" dirty="0" err="1"/>
              <a:t>висувати</a:t>
            </a:r>
            <a:r>
              <a:rPr lang="ru-RU" sz="3200" dirty="0"/>
              <a:t> </a:t>
            </a:r>
            <a:r>
              <a:rPr lang="ru-RU" sz="3200" dirty="0" err="1"/>
              <a:t>свої</a:t>
            </a:r>
            <a:r>
              <a:rPr lang="ru-RU" sz="3200" dirty="0"/>
              <a:t> </a:t>
            </a:r>
            <a:r>
              <a:rPr lang="ru-RU" sz="3200" dirty="0" err="1"/>
              <a:t>кандидатури</a:t>
            </a:r>
            <a:r>
              <a:rPr lang="ru-RU" sz="3200" dirty="0"/>
              <a:t> на </a:t>
            </a:r>
            <a:r>
              <a:rPr lang="ru-RU" sz="3200" dirty="0" err="1"/>
              <a:t>виборні</a:t>
            </a:r>
            <a:r>
              <a:rPr lang="ru-RU" sz="3200" dirty="0"/>
              <a:t> посади. </a:t>
            </a:r>
            <a:br>
              <a:rPr lang="ru-RU" sz="3200" dirty="0"/>
            </a:br>
            <a:br>
              <a:rPr lang="ru-RU" sz="3200" dirty="0"/>
            </a:br>
            <a:r>
              <a:rPr lang="ru-RU" sz="3200" dirty="0"/>
              <a:t>В</a:t>
            </a:r>
            <a:r>
              <a:rPr lang="ru-RU" sz="3200" b="1" dirty="0"/>
              <a:t> </a:t>
            </a:r>
            <a:r>
              <a:rPr lang="ru-RU" sz="3200" b="1" dirty="0" err="1"/>
              <a:t>Україні</a:t>
            </a:r>
            <a:r>
              <a:rPr lang="ru-RU" sz="3200" b="1" dirty="0"/>
              <a:t> </a:t>
            </a:r>
            <a:r>
              <a:rPr lang="ru-RU" sz="3200" dirty="0"/>
              <a:t>право </a:t>
            </a:r>
            <a:r>
              <a:rPr lang="ru-RU" sz="3200" dirty="0" err="1"/>
              <a:t>обирати</a:t>
            </a:r>
            <a:r>
              <a:rPr lang="ru-RU" sz="3200" dirty="0"/>
              <a:t> й бути </a:t>
            </a:r>
            <a:r>
              <a:rPr lang="ru-RU" sz="3200" dirty="0" err="1"/>
              <a:t>обраними</a:t>
            </a:r>
            <a:r>
              <a:rPr lang="ru-RU" sz="3200" dirty="0"/>
              <a:t> </a:t>
            </a:r>
            <a:r>
              <a:rPr lang="ru-RU" sz="3200" dirty="0" err="1"/>
              <a:t>жінки</a:t>
            </a:r>
            <a:r>
              <a:rPr lang="ru-RU" sz="3200" dirty="0"/>
              <a:t> </a:t>
            </a:r>
            <a:r>
              <a:rPr lang="ru-RU" sz="3200" dirty="0" err="1"/>
              <a:t>отримали</a:t>
            </a:r>
            <a:r>
              <a:rPr lang="ru-RU" sz="3200" dirty="0"/>
              <a:t> в 1917 р., а в </a:t>
            </a:r>
            <a:r>
              <a:rPr lang="ru-RU" sz="3200" b="1" dirty="0" err="1"/>
              <a:t>Саудівській</a:t>
            </a:r>
            <a:r>
              <a:rPr lang="ru-RU" sz="3200" b="1" dirty="0"/>
              <a:t> </a:t>
            </a:r>
            <a:r>
              <a:rPr lang="ru-RU" sz="3200" b="1" dirty="0" err="1"/>
              <a:t>Аравії</a:t>
            </a:r>
            <a:r>
              <a:rPr lang="ru-RU" sz="3200" b="1" dirty="0"/>
              <a:t> </a:t>
            </a:r>
            <a:r>
              <a:rPr lang="ru-RU" sz="3200" dirty="0"/>
              <a:t>право голосу на </a:t>
            </a:r>
            <a:r>
              <a:rPr lang="ru-RU" sz="3200" dirty="0" err="1"/>
              <a:t>виборах</a:t>
            </a:r>
            <a:r>
              <a:rPr lang="ru-RU" sz="3200" dirty="0"/>
              <a:t> </a:t>
            </a:r>
            <a:r>
              <a:rPr lang="ru-RU" sz="3200" dirty="0" err="1"/>
              <a:t>жінкам</a:t>
            </a:r>
            <a:r>
              <a:rPr lang="ru-RU" sz="3200" dirty="0"/>
              <a:t> </a:t>
            </a:r>
            <a:r>
              <a:rPr lang="ru-RU" sz="3200" dirty="0" err="1"/>
              <a:t>надали</a:t>
            </a:r>
            <a:r>
              <a:rPr lang="ru-RU" sz="3200" dirty="0"/>
              <a:t> </a:t>
            </a:r>
            <a:r>
              <a:rPr lang="ru-RU" sz="3200" dirty="0" err="1"/>
              <a:t>лише</a:t>
            </a:r>
            <a:r>
              <a:rPr lang="ru-RU" sz="3200" dirty="0"/>
              <a:t> у 2011 р. А в</a:t>
            </a:r>
            <a:r>
              <a:rPr lang="ru-RU" sz="3200" b="1" dirty="0"/>
              <a:t> </a:t>
            </a:r>
            <a:r>
              <a:rPr lang="ru-RU" sz="3200" b="1" dirty="0" err="1"/>
              <a:t>Афганістані</a:t>
            </a:r>
            <a:r>
              <a:rPr lang="ru-RU" sz="3200" b="1" dirty="0"/>
              <a:t> </a:t>
            </a:r>
            <a:r>
              <a:rPr lang="ru-RU" sz="3200" dirty="0" err="1"/>
              <a:t>жінки</a:t>
            </a:r>
            <a:r>
              <a:rPr lang="ru-RU" sz="3200" dirty="0"/>
              <a:t> у 2021 р. </a:t>
            </a:r>
            <a:r>
              <a:rPr lang="ru-RU" sz="3200" dirty="0" err="1"/>
              <a:t>втратили</a:t>
            </a:r>
            <a:r>
              <a:rPr lang="ru-RU" sz="3200" dirty="0"/>
              <a:t> </a:t>
            </a:r>
            <a:r>
              <a:rPr lang="ru-RU" sz="3200" dirty="0" err="1"/>
              <a:t>це</a:t>
            </a:r>
            <a:r>
              <a:rPr lang="ru-RU" sz="3200" dirty="0"/>
              <a:t> право.</a:t>
            </a:r>
            <a:endParaRPr lang="uk-UA" sz="3200" dirty="0"/>
          </a:p>
        </p:txBody>
      </p:sp>
      <p:pic>
        <p:nvPicPr>
          <p:cNvPr id="3" name="Рисунок 2">
            <a:extLst>
              <a:ext uri="{FF2B5EF4-FFF2-40B4-BE49-F238E27FC236}">
                <a16:creationId xmlns:a16="http://schemas.microsoft.com/office/drawing/2014/main" id="{E2AE4B0B-FFA5-497F-93AD-E5CFD12FFB2E}"/>
              </a:ext>
            </a:extLst>
          </p:cNvPr>
          <p:cNvPicPr>
            <a:picLocks noChangeAspect="1"/>
          </p:cNvPicPr>
          <p:nvPr/>
        </p:nvPicPr>
        <p:blipFill>
          <a:blip r:embed="rId2"/>
          <a:stretch>
            <a:fillRect/>
          </a:stretch>
        </p:blipFill>
        <p:spPr>
          <a:xfrm>
            <a:off x="10424160" y="5541436"/>
            <a:ext cx="1757680" cy="1316563"/>
          </a:xfrm>
          <a:prstGeom prst="rect">
            <a:avLst/>
          </a:prstGeom>
        </p:spPr>
      </p:pic>
    </p:spTree>
    <p:extLst>
      <p:ext uri="{BB962C8B-B14F-4D97-AF65-F5344CB8AC3E}">
        <p14:creationId xmlns:p14="http://schemas.microsoft.com/office/powerpoint/2010/main" val="177442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F0EA28-0C03-435F-8281-8726069963F4}"/>
              </a:ext>
            </a:extLst>
          </p:cNvPr>
          <p:cNvSpPr>
            <a:spLocks noGrp="1"/>
          </p:cNvSpPr>
          <p:nvPr>
            <p:ph type="title"/>
          </p:nvPr>
        </p:nvSpPr>
        <p:spPr>
          <a:xfrm>
            <a:off x="182880" y="365125"/>
            <a:ext cx="11805920" cy="3063875"/>
          </a:xfrm>
        </p:spPr>
        <p:txBody>
          <a:bodyPr>
            <a:normAutofit fontScale="90000"/>
          </a:bodyPr>
          <a:lstStyle/>
          <a:p>
            <a:r>
              <a:rPr lang="uk-UA" sz="2800" dirty="0">
                <a:highlight>
                  <a:srgbClr val="00FF00"/>
                </a:highlight>
              </a:rPr>
              <a:t>Цікаво знати</a:t>
            </a:r>
            <a:br>
              <a:rPr lang="uk-UA" sz="2800" dirty="0"/>
            </a:br>
            <a:r>
              <a:rPr lang="uk-UA" sz="2800" dirty="0"/>
              <a:t>Зараз найпоширенішою формою </a:t>
            </a:r>
            <a:r>
              <a:rPr lang="uk-UA" sz="2800" b="1" dirty="0"/>
              <a:t>прямої демократії є </a:t>
            </a:r>
            <a:r>
              <a:rPr lang="uk-UA" sz="2800" b="1" dirty="0">
                <a:solidFill>
                  <a:srgbClr val="FF0000"/>
                </a:solidFill>
              </a:rPr>
              <a:t>референдум</a:t>
            </a:r>
            <a:r>
              <a:rPr lang="uk-UA" sz="2800" dirty="0"/>
              <a:t>. Це форма безпосереднього волевиявлення громадян, що виражається в голосуванні з найбільш важливих питань держави, регіону або міста. Референдум є одним зі способів участі громадськості в прийнятті рішень, важливих для держави та кожного окремого громадянина. Так, </a:t>
            </a:r>
            <a:r>
              <a:rPr lang="uk-UA" sz="2800" dirty="0">
                <a:highlight>
                  <a:srgbClr val="FFFF00"/>
                </a:highlight>
              </a:rPr>
              <a:t>1 грудня 1991 р. </a:t>
            </a:r>
            <a:r>
              <a:rPr lang="uk-UA" sz="2800" dirty="0"/>
              <a:t>на Всеукраїнському референдумі народ України </a:t>
            </a:r>
            <a:r>
              <a:rPr lang="ru-RU" sz="2800" dirty="0" err="1"/>
              <a:t>підтвердив</a:t>
            </a:r>
            <a:r>
              <a:rPr lang="ru-RU" sz="2800" dirty="0"/>
              <a:t> </a:t>
            </a:r>
            <a:r>
              <a:rPr lang="ru-RU" sz="2800" dirty="0" err="1"/>
              <a:t>проголошення</a:t>
            </a:r>
            <a:r>
              <a:rPr lang="ru-RU" sz="2800" dirty="0"/>
              <a:t> </a:t>
            </a:r>
            <a:r>
              <a:rPr lang="ru-RU" sz="2800" dirty="0" err="1"/>
              <a:t>незалежності</a:t>
            </a:r>
            <a:r>
              <a:rPr lang="ru-RU" sz="2800" dirty="0"/>
              <a:t> </a:t>
            </a:r>
            <a:r>
              <a:rPr lang="ru-RU" sz="2800" dirty="0" err="1"/>
              <a:t>держави</a:t>
            </a:r>
            <a:r>
              <a:rPr lang="ru-RU" sz="2800" dirty="0"/>
              <a:t> </a:t>
            </a:r>
            <a:r>
              <a:rPr lang="ru-RU" sz="2800" dirty="0">
                <a:highlight>
                  <a:srgbClr val="FFFF00"/>
                </a:highlight>
              </a:rPr>
              <a:t>24 </a:t>
            </a:r>
            <a:r>
              <a:rPr lang="ru-RU" sz="2800" dirty="0" err="1">
                <a:highlight>
                  <a:srgbClr val="FFFF00"/>
                </a:highlight>
              </a:rPr>
              <a:t>серпня</a:t>
            </a:r>
            <a:r>
              <a:rPr lang="ru-RU" sz="2800" dirty="0">
                <a:highlight>
                  <a:srgbClr val="FFFF00"/>
                </a:highlight>
              </a:rPr>
              <a:t> 1991 р. </a:t>
            </a:r>
            <a:r>
              <a:rPr lang="ru-RU" sz="2800" dirty="0" err="1"/>
              <a:t>Саме</a:t>
            </a:r>
            <a:r>
              <a:rPr lang="ru-RU" sz="2800" dirty="0"/>
              <a:t> </a:t>
            </a:r>
            <a:r>
              <a:rPr lang="ru-RU" sz="2800" dirty="0" err="1"/>
              <a:t>після</a:t>
            </a:r>
            <a:r>
              <a:rPr lang="ru-RU" sz="2800" dirty="0"/>
              <a:t> </a:t>
            </a:r>
            <a:r>
              <a:rPr lang="ru-RU" sz="2800" dirty="0" err="1"/>
              <a:t>цього</a:t>
            </a:r>
            <a:r>
              <a:rPr lang="ru-RU" sz="2800" dirty="0"/>
              <a:t> </a:t>
            </a:r>
            <a:r>
              <a:rPr lang="ru-RU" sz="2800" dirty="0" err="1"/>
              <a:t>Україна</a:t>
            </a:r>
            <a:r>
              <a:rPr lang="ru-RU" sz="2800" dirty="0"/>
              <a:t> </a:t>
            </a:r>
            <a:r>
              <a:rPr lang="ru-RU" sz="2800" dirty="0" err="1"/>
              <a:t>була</a:t>
            </a:r>
            <a:r>
              <a:rPr lang="ru-RU" sz="2800" dirty="0"/>
              <a:t> </a:t>
            </a:r>
            <a:r>
              <a:rPr lang="ru-RU" sz="2800" dirty="0" err="1"/>
              <a:t>визнана</a:t>
            </a:r>
            <a:r>
              <a:rPr lang="ru-RU" sz="2800" dirty="0"/>
              <a:t> </a:t>
            </a:r>
            <a:r>
              <a:rPr lang="ru-RU" sz="2800" dirty="0" err="1"/>
              <a:t>всіма</a:t>
            </a:r>
            <a:r>
              <a:rPr lang="ru-RU" sz="2800" dirty="0"/>
              <a:t> державами </a:t>
            </a:r>
            <a:r>
              <a:rPr lang="ru-RU" sz="2800" dirty="0" err="1"/>
              <a:t>світу</a:t>
            </a:r>
            <a:r>
              <a:rPr lang="ru-RU" sz="2800" dirty="0"/>
              <a:t>.</a:t>
            </a:r>
            <a:r>
              <a:rPr lang="uk-UA" sz="2800" dirty="0"/>
              <a:t> </a:t>
            </a:r>
          </a:p>
        </p:txBody>
      </p:sp>
      <p:pic>
        <p:nvPicPr>
          <p:cNvPr id="3" name="Рисунок 2">
            <a:extLst>
              <a:ext uri="{FF2B5EF4-FFF2-40B4-BE49-F238E27FC236}">
                <a16:creationId xmlns:a16="http://schemas.microsoft.com/office/drawing/2014/main" id="{47FF53EF-0366-4051-89DB-C74E48FFBD03}"/>
              </a:ext>
            </a:extLst>
          </p:cNvPr>
          <p:cNvPicPr>
            <a:picLocks noChangeAspect="1"/>
          </p:cNvPicPr>
          <p:nvPr/>
        </p:nvPicPr>
        <p:blipFill>
          <a:blip r:embed="rId2"/>
          <a:stretch>
            <a:fillRect/>
          </a:stretch>
        </p:blipFill>
        <p:spPr>
          <a:xfrm>
            <a:off x="1270946" y="3815000"/>
            <a:ext cx="2667696" cy="3043000"/>
          </a:xfrm>
          <a:prstGeom prst="rect">
            <a:avLst/>
          </a:prstGeom>
        </p:spPr>
      </p:pic>
      <p:sp>
        <p:nvSpPr>
          <p:cNvPr id="5" name="TextBox 4">
            <a:extLst>
              <a:ext uri="{FF2B5EF4-FFF2-40B4-BE49-F238E27FC236}">
                <a16:creationId xmlns:a16="http://schemas.microsoft.com/office/drawing/2014/main" id="{8B8B01AB-5D28-472B-B502-9B7D540558B4}"/>
              </a:ext>
            </a:extLst>
          </p:cNvPr>
          <p:cNvSpPr txBox="1"/>
          <p:nvPr/>
        </p:nvSpPr>
        <p:spPr>
          <a:xfrm>
            <a:off x="3938642" y="3962400"/>
            <a:ext cx="7958718" cy="1477328"/>
          </a:xfrm>
          <a:prstGeom prst="rect">
            <a:avLst/>
          </a:prstGeom>
          <a:noFill/>
        </p:spPr>
        <p:txBody>
          <a:bodyPr wrap="square">
            <a:spAutoFit/>
          </a:bodyPr>
          <a:lstStyle/>
          <a:p>
            <a:r>
              <a:rPr lang="uk-UA" b="1" dirty="0"/>
              <a:t>Голосування громадян і громадянок України на референдумі 1 грудня 1991 р.</a:t>
            </a:r>
          </a:p>
          <a:p>
            <a:endParaRPr lang="uk-UA" dirty="0"/>
          </a:p>
          <a:p>
            <a:endParaRPr lang="uk-UA" dirty="0"/>
          </a:p>
          <a:p>
            <a:r>
              <a:rPr lang="uk-UA" dirty="0"/>
              <a:t>Важливим елементом виборів є </a:t>
            </a:r>
            <a:r>
              <a:rPr lang="uk-UA" b="1" dirty="0"/>
              <a:t>таємність голосування</a:t>
            </a:r>
            <a:r>
              <a:rPr lang="uk-UA" dirty="0"/>
              <a:t>, щоб людина могла вільно зробити свій вибір, не </a:t>
            </a:r>
            <a:r>
              <a:rPr lang="uk-UA" dirty="0" err="1"/>
              <a:t>боячись</a:t>
            </a:r>
            <a:r>
              <a:rPr lang="uk-UA" dirty="0"/>
              <a:t> переслідувань.</a:t>
            </a:r>
          </a:p>
        </p:txBody>
      </p:sp>
      <p:pic>
        <p:nvPicPr>
          <p:cNvPr id="4" name="Рисунок 3">
            <a:extLst>
              <a:ext uri="{FF2B5EF4-FFF2-40B4-BE49-F238E27FC236}">
                <a16:creationId xmlns:a16="http://schemas.microsoft.com/office/drawing/2014/main" id="{11ADC237-3831-4B34-B9D2-73E3CF2D1DD8}"/>
              </a:ext>
            </a:extLst>
          </p:cNvPr>
          <p:cNvPicPr>
            <a:picLocks noChangeAspect="1"/>
          </p:cNvPicPr>
          <p:nvPr/>
        </p:nvPicPr>
        <p:blipFill>
          <a:blip r:embed="rId3"/>
          <a:stretch>
            <a:fillRect/>
          </a:stretch>
        </p:blipFill>
        <p:spPr>
          <a:xfrm>
            <a:off x="9778482" y="5078248"/>
            <a:ext cx="2376059" cy="1779751"/>
          </a:xfrm>
          <a:prstGeom prst="rect">
            <a:avLst/>
          </a:prstGeom>
        </p:spPr>
      </p:pic>
      <p:pic>
        <p:nvPicPr>
          <p:cNvPr id="6" name="Рисунок 5">
            <a:extLst>
              <a:ext uri="{FF2B5EF4-FFF2-40B4-BE49-F238E27FC236}">
                <a16:creationId xmlns:a16="http://schemas.microsoft.com/office/drawing/2014/main" id="{1EFE9561-29DE-4668-8B85-C674340D154F}"/>
              </a:ext>
            </a:extLst>
          </p:cNvPr>
          <p:cNvPicPr>
            <a:picLocks noChangeAspect="1"/>
          </p:cNvPicPr>
          <p:nvPr/>
        </p:nvPicPr>
        <p:blipFill>
          <a:blip r:embed="rId4"/>
          <a:stretch>
            <a:fillRect/>
          </a:stretch>
        </p:blipFill>
        <p:spPr>
          <a:xfrm>
            <a:off x="3938641" y="5344917"/>
            <a:ext cx="2220027" cy="1477328"/>
          </a:xfrm>
          <a:prstGeom prst="rect">
            <a:avLst/>
          </a:prstGeom>
        </p:spPr>
      </p:pic>
    </p:spTree>
    <p:extLst>
      <p:ext uri="{BB962C8B-B14F-4D97-AF65-F5344CB8AC3E}">
        <p14:creationId xmlns:p14="http://schemas.microsoft.com/office/powerpoint/2010/main" val="282622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5F75D1-D5CE-41C1-87E1-DCB7D61DBD8D}"/>
              </a:ext>
            </a:extLst>
          </p:cNvPr>
          <p:cNvSpPr>
            <a:spLocks noGrp="1"/>
          </p:cNvSpPr>
          <p:nvPr>
            <p:ph type="title"/>
          </p:nvPr>
        </p:nvSpPr>
        <p:spPr>
          <a:xfrm>
            <a:off x="172720" y="365126"/>
            <a:ext cx="11785600" cy="2359698"/>
          </a:xfrm>
        </p:spPr>
        <p:txBody>
          <a:bodyPr>
            <a:normAutofit fontScale="90000"/>
          </a:bodyPr>
          <a:lstStyle/>
          <a:p>
            <a:r>
              <a:rPr lang="uk-UA" sz="2800" dirty="0"/>
              <a:t>Також важливою характеристикою виборів є те, що </a:t>
            </a:r>
            <a:r>
              <a:rPr lang="uk-UA" sz="2800" b="1" dirty="0"/>
              <a:t>громадяни мають подавати свій голос </a:t>
            </a:r>
            <a:r>
              <a:rPr lang="uk-UA" sz="2800" dirty="0"/>
              <a:t>безпосередньо за того кандидата, який обирається (щоб не існувало підміни представників). Такі вибори називають </a:t>
            </a:r>
            <a:r>
              <a:rPr lang="uk-UA" sz="2800" b="1" dirty="0"/>
              <a:t>прямими</a:t>
            </a:r>
            <a:r>
              <a:rPr lang="uk-UA" sz="2800" dirty="0"/>
              <a:t>.</a:t>
            </a:r>
            <a:br>
              <a:rPr lang="uk-UA" sz="2800" dirty="0"/>
            </a:br>
            <a:r>
              <a:rPr lang="uk-UA" sz="2800" dirty="0"/>
              <a:t>Проте навіть найбільш справедливі вибори не захищають від того, що обранці народу іноді відриваються від народу, забуваючи, чиї інтереси вони мають представляти. Можливі ситуації, коли обранці діють в інтересах лише незначної групи людей.</a:t>
            </a:r>
            <a:br>
              <a:rPr lang="uk-UA" sz="2800" dirty="0"/>
            </a:br>
            <a:endParaRPr lang="uk-UA" sz="2800" dirty="0"/>
          </a:p>
        </p:txBody>
      </p:sp>
      <p:pic>
        <p:nvPicPr>
          <p:cNvPr id="3" name="Рисунок 2">
            <a:extLst>
              <a:ext uri="{FF2B5EF4-FFF2-40B4-BE49-F238E27FC236}">
                <a16:creationId xmlns:a16="http://schemas.microsoft.com/office/drawing/2014/main" id="{09A6771C-6118-498C-A61A-A7EBF3983BFF}"/>
              </a:ext>
            </a:extLst>
          </p:cNvPr>
          <p:cNvPicPr>
            <a:picLocks noChangeAspect="1"/>
          </p:cNvPicPr>
          <p:nvPr/>
        </p:nvPicPr>
        <p:blipFill>
          <a:blip r:embed="rId2"/>
          <a:stretch>
            <a:fillRect/>
          </a:stretch>
        </p:blipFill>
        <p:spPr>
          <a:xfrm>
            <a:off x="233680" y="2724823"/>
            <a:ext cx="3108960" cy="4112641"/>
          </a:xfrm>
          <a:prstGeom prst="rect">
            <a:avLst/>
          </a:prstGeom>
        </p:spPr>
      </p:pic>
      <p:sp>
        <p:nvSpPr>
          <p:cNvPr id="5" name="TextBox 4">
            <a:extLst>
              <a:ext uri="{FF2B5EF4-FFF2-40B4-BE49-F238E27FC236}">
                <a16:creationId xmlns:a16="http://schemas.microsoft.com/office/drawing/2014/main" id="{E609D89E-BB50-4ED8-B6D1-316013B8D535}"/>
              </a:ext>
            </a:extLst>
          </p:cNvPr>
          <p:cNvSpPr txBox="1"/>
          <p:nvPr/>
        </p:nvSpPr>
        <p:spPr>
          <a:xfrm>
            <a:off x="3749040" y="3586478"/>
            <a:ext cx="6797040" cy="646331"/>
          </a:xfrm>
          <a:prstGeom prst="rect">
            <a:avLst/>
          </a:prstGeom>
          <a:noFill/>
        </p:spPr>
        <p:txBody>
          <a:bodyPr wrap="square">
            <a:spAutoFit/>
          </a:bodyPr>
          <a:lstStyle/>
          <a:p>
            <a:r>
              <a:rPr lang="ru-RU" b="1" dirty="0" err="1"/>
              <a:t>Учасниці</a:t>
            </a:r>
            <a:r>
              <a:rPr lang="ru-RU" b="1" dirty="0"/>
              <a:t> руху за права </a:t>
            </a:r>
            <a:r>
              <a:rPr lang="ru-RU" b="1" dirty="0" err="1"/>
              <a:t>жінок</a:t>
            </a:r>
            <a:r>
              <a:rPr lang="ru-RU" b="1" dirty="0"/>
              <a:t> </a:t>
            </a:r>
            <a:r>
              <a:rPr lang="ru-RU" b="1" dirty="0" err="1"/>
              <a:t>Енні</a:t>
            </a:r>
            <a:r>
              <a:rPr lang="ru-RU" b="1" dirty="0"/>
              <a:t> </a:t>
            </a:r>
            <a:r>
              <a:rPr lang="ru-RU" b="1" dirty="0" err="1"/>
              <a:t>Кінні</a:t>
            </a:r>
            <a:r>
              <a:rPr lang="ru-RU" b="1" dirty="0"/>
              <a:t> та </a:t>
            </a:r>
            <a:r>
              <a:rPr lang="ru-RU" b="1" dirty="0" err="1"/>
              <a:t>Крістабель</a:t>
            </a:r>
            <a:r>
              <a:rPr lang="ru-RU" b="1" dirty="0"/>
              <a:t> </a:t>
            </a:r>
            <a:r>
              <a:rPr lang="ru-RU" b="1" dirty="0" err="1"/>
              <a:t>Панкгерст</a:t>
            </a:r>
            <a:r>
              <a:rPr lang="ru-RU" b="1" dirty="0"/>
              <a:t> (дочка Е. </a:t>
            </a:r>
            <a:r>
              <a:rPr lang="ru-RU" b="1" dirty="0" err="1"/>
              <a:t>Панкгерст</a:t>
            </a:r>
            <a:r>
              <a:rPr lang="ru-RU" b="1" dirty="0"/>
              <a:t>) </a:t>
            </a:r>
            <a:r>
              <a:rPr lang="ru-RU" b="1" dirty="0" err="1"/>
              <a:t>із</a:t>
            </a:r>
            <a:r>
              <a:rPr lang="ru-RU" b="1" dirty="0"/>
              <a:t> плакатом «Право голосу </a:t>
            </a:r>
            <a:r>
              <a:rPr lang="ru-RU" b="1" dirty="0" err="1"/>
              <a:t>жінкам</a:t>
            </a:r>
            <a:r>
              <a:rPr lang="ru-RU" b="1" dirty="0"/>
              <a:t>». 1912 р.</a:t>
            </a:r>
            <a:endParaRPr lang="uk-UA" b="1" dirty="0"/>
          </a:p>
        </p:txBody>
      </p:sp>
    </p:spTree>
    <p:extLst>
      <p:ext uri="{BB962C8B-B14F-4D97-AF65-F5344CB8AC3E}">
        <p14:creationId xmlns:p14="http://schemas.microsoft.com/office/powerpoint/2010/main" val="281556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086E39-E809-42E1-BB03-5B8A2E2208E9}"/>
              </a:ext>
            </a:extLst>
          </p:cNvPr>
          <p:cNvSpPr>
            <a:spLocks noGrp="1"/>
          </p:cNvSpPr>
          <p:nvPr>
            <p:ph type="title"/>
          </p:nvPr>
        </p:nvSpPr>
        <p:spPr>
          <a:xfrm>
            <a:off x="294640" y="365125"/>
            <a:ext cx="11694160" cy="3063875"/>
          </a:xfrm>
        </p:spPr>
        <p:txBody>
          <a:bodyPr>
            <a:normAutofit fontScale="90000"/>
          </a:bodyPr>
          <a:lstStyle/>
          <a:p>
            <a:r>
              <a:rPr lang="ru-RU" sz="2800" dirty="0" err="1">
                <a:highlight>
                  <a:srgbClr val="00FFFF"/>
                </a:highlight>
              </a:rPr>
              <a:t>Джерела</a:t>
            </a:r>
            <a:r>
              <a:rPr lang="ru-RU" sz="2800" dirty="0">
                <a:highlight>
                  <a:srgbClr val="00FFFF"/>
                </a:highlight>
              </a:rPr>
              <a:t> </a:t>
            </a:r>
            <a:r>
              <a:rPr lang="ru-RU" sz="2800" dirty="0" err="1">
                <a:highlight>
                  <a:srgbClr val="00FFFF"/>
                </a:highlight>
              </a:rPr>
              <a:t>повідомляють</a:t>
            </a:r>
            <a:br>
              <a:rPr lang="ru-RU" sz="2800" dirty="0"/>
            </a:br>
            <a:r>
              <a:rPr lang="ru-RU" sz="2800" b="1" dirty="0" err="1"/>
              <a:t>Із</a:t>
            </a:r>
            <a:r>
              <a:rPr lang="ru-RU" sz="2800" b="1" dirty="0"/>
              <a:t> постанови </a:t>
            </a:r>
            <a:r>
              <a:rPr lang="ru-RU" sz="2800" b="1" dirty="0" err="1"/>
              <a:t>Європейського</a:t>
            </a:r>
            <a:r>
              <a:rPr lang="ru-RU" sz="2800" b="1" dirty="0"/>
              <a:t> суду у </a:t>
            </a:r>
            <a:r>
              <a:rPr lang="ru-RU" sz="2800" b="1" dirty="0" err="1"/>
              <a:t>справі</a:t>
            </a:r>
            <a:r>
              <a:rPr lang="ru-RU" sz="2800" b="1" dirty="0"/>
              <a:t> Джона </a:t>
            </a:r>
            <a:r>
              <a:rPr lang="ru-RU" sz="2800" b="1" dirty="0" err="1"/>
              <a:t>Герста</a:t>
            </a:r>
            <a:r>
              <a:rPr lang="ru-RU" sz="2800" b="1" dirty="0"/>
              <a:t> </a:t>
            </a:r>
            <a:r>
              <a:rPr lang="ru-RU" sz="2800" b="1" dirty="0" err="1"/>
              <a:t>проти</a:t>
            </a:r>
            <a:r>
              <a:rPr lang="ru-RU" sz="2800" b="1" dirty="0"/>
              <a:t> </a:t>
            </a:r>
            <a:r>
              <a:rPr lang="ru-RU" sz="2800" b="1" dirty="0" err="1"/>
              <a:t>Великої</a:t>
            </a:r>
            <a:r>
              <a:rPr lang="ru-RU" sz="2800" b="1" dirty="0"/>
              <a:t> </a:t>
            </a:r>
            <a:r>
              <a:rPr lang="ru-RU" sz="2800" b="1" dirty="0" err="1"/>
              <a:t>Британії</a:t>
            </a:r>
            <a:br>
              <a:rPr lang="ru-RU" sz="2800" dirty="0"/>
            </a:br>
            <a:br>
              <a:rPr lang="ru-RU" sz="2800" dirty="0"/>
            </a:br>
            <a:r>
              <a:rPr lang="ru-RU" sz="2800" dirty="0"/>
              <a:t>...</a:t>
            </a:r>
            <a:r>
              <a:rPr lang="ru-RU" sz="2800" dirty="0" err="1"/>
              <a:t>виборче</a:t>
            </a:r>
            <a:r>
              <a:rPr lang="ru-RU" sz="2800" dirty="0"/>
              <a:t> право є правом, а не </a:t>
            </a:r>
            <a:r>
              <a:rPr lang="ru-RU" sz="2800" dirty="0" err="1"/>
              <a:t>привілеєм</a:t>
            </a:r>
            <a:r>
              <a:rPr lang="ru-RU" sz="2800" dirty="0"/>
              <a:t>. ...Будь-яке </a:t>
            </a:r>
            <a:r>
              <a:rPr lang="ru-RU" sz="2800" dirty="0" err="1"/>
              <a:t>відхилення</a:t>
            </a:r>
            <a:r>
              <a:rPr lang="ru-RU" sz="2800" dirty="0"/>
              <a:t> </a:t>
            </a:r>
            <a:r>
              <a:rPr lang="ru-RU" sz="2800" dirty="0" err="1"/>
              <a:t>від</a:t>
            </a:r>
            <a:r>
              <a:rPr lang="ru-RU" sz="2800" dirty="0"/>
              <a:t> принципу </a:t>
            </a:r>
            <a:r>
              <a:rPr lang="ru-RU" sz="2800" dirty="0" err="1"/>
              <a:t>загального</a:t>
            </a:r>
            <a:r>
              <a:rPr lang="ru-RU" sz="2800" dirty="0"/>
              <a:t> </a:t>
            </a:r>
            <a:r>
              <a:rPr lang="ru-RU" sz="2800" dirty="0" err="1"/>
              <a:t>виборчого</a:t>
            </a:r>
            <a:r>
              <a:rPr lang="ru-RU" sz="2800" dirty="0"/>
              <a:t> права </a:t>
            </a:r>
            <a:r>
              <a:rPr lang="ru-RU" sz="2800" dirty="0" err="1"/>
              <a:t>може</a:t>
            </a:r>
            <a:r>
              <a:rPr lang="ru-RU" sz="2800" dirty="0"/>
              <a:t> </a:t>
            </a:r>
            <a:r>
              <a:rPr lang="ru-RU" sz="2800" dirty="0" err="1"/>
              <a:t>підірвати</a:t>
            </a:r>
            <a:r>
              <a:rPr lang="ru-RU" sz="2800" dirty="0"/>
              <a:t> </a:t>
            </a:r>
            <a:r>
              <a:rPr lang="ru-RU" sz="2800" dirty="0" err="1"/>
              <a:t>демократичну</a:t>
            </a:r>
            <a:r>
              <a:rPr lang="ru-RU" sz="2800" dirty="0"/>
              <a:t> </a:t>
            </a:r>
            <a:r>
              <a:rPr lang="ru-RU" sz="2800" dirty="0" err="1"/>
              <a:t>дієвість</a:t>
            </a:r>
            <a:r>
              <a:rPr lang="ru-RU" sz="2800" dirty="0"/>
              <a:t> </a:t>
            </a:r>
            <a:r>
              <a:rPr lang="ru-RU" sz="2800" dirty="0" err="1"/>
              <a:t>законодавчої</a:t>
            </a:r>
            <a:r>
              <a:rPr lang="ru-RU" sz="2800" dirty="0"/>
              <a:t> </a:t>
            </a:r>
            <a:r>
              <a:rPr lang="ru-RU" sz="2800" dirty="0" err="1"/>
              <a:t>влади</a:t>
            </a:r>
            <a:r>
              <a:rPr lang="ru-RU" sz="2800" dirty="0"/>
              <a:t>, </a:t>
            </a:r>
            <a:r>
              <a:rPr lang="ru-RU" sz="2800" dirty="0" err="1"/>
              <a:t>обраної</a:t>
            </a:r>
            <a:r>
              <a:rPr lang="ru-RU" sz="2800" dirty="0"/>
              <a:t> таким способом, а </a:t>
            </a:r>
            <a:r>
              <a:rPr lang="ru-RU" sz="2800" dirty="0" err="1"/>
              <a:t>також</a:t>
            </a:r>
            <a:r>
              <a:rPr lang="ru-RU" sz="2800" dirty="0"/>
              <a:t> </a:t>
            </a:r>
            <a:r>
              <a:rPr lang="ru-RU" sz="2800" dirty="0" err="1"/>
              <a:t>ефективність</a:t>
            </a:r>
            <a:r>
              <a:rPr lang="ru-RU" sz="2800" dirty="0"/>
              <a:t> тих </a:t>
            </a:r>
            <a:r>
              <a:rPr lang="ru-RU" sz="2800" dirty="0" err="1"/>
              <a:t>законів</a:t>
            </a:r>
            <a:r>
              <a:rPr lang="ru-RU" sz="2800" dirty="0"/>
              <a:t>, </a:t>
            </a:r>
            <a:r>
              <a:rPr lang="ru-RU" sz="2800" dirty="0" err="1"/>
              <a:t>які</a:t>
            </a:r>
            <a:r>
              <a:rPr lang="ru-RU" sz="2800" dirty="0"/>
              <a:t> вони </a:t>
            </a:r>
            <a:r>
              <a:rPr lang="ru-RU" sz="2800" dirty="0" err="1"/>
              <a:t>приймають</a:t>
            </a:r>
            <a:r>
              <a:rPr lang="ru-RU" sz="2800" dirty="0"/>
              <a:t>.</a:t>
            </a:r>
            <a:br>
              <a:rPr lang="ru-RU" sz="2800" dirty="0"/>
            </a:br>
            <a:r>
              <a:rPr lang="ru-RU" sz="2800" dirty="0"/>
              <a:t>• </a:t>
            </a:r>
            <a:r>
              <a:rPr lang="ru-RU" sz="2800" b="1" dirty="0" err="1"/>
              <a:t>Чому</a:t>
            </a:r>
            <a:r>
              <a:rPr lang="ru-RU" sz="2800" b="1" dirty="0"/>
              <a:t> </a:t>
            </a:r>
            <a:r>
              <a:rPr lang="ru-RU" sz="2800" b="1" dirty="0" err="1"/>
              <a:t>Європейський</a:t>
            </a:r>
            <a:r>
              <a:rPr lang="ru-RU" sz="2800" b="1" dirty="0"/>
              <a:t> суд </a:t>
            </a:r>
            <a:r>
              <a:rPr lang="ru-RU" sz="2800" b="1" dirty="0" err="1"/>
              <a:t>вважає</a:t>
            </a:r>
            <a:r>
              <a:rPr lang="ru-RU" sz="2800" b="1" dirty="0"/>
              <a:t>, </a:t>
            </a:r>
            <a:r>
              <a:rPr lang="ru-RU" sz="2800" b="1" dirty="0" err="1"/>
              <a:t>що</a:t>
            </a:r>
            <a:r>
              <a:rPr lang="ru-RU" sz="2800" b="1" dirty="0"/>
              <a:t> </a:t>
            </a:r>
            <a:r>
              <a:rPr lang="ru-RU" sz="2800" b="1" dirty="0" err="1"/>
              <a:t>загальне</a:t>
            </a:r>
            <a:r>
              <a:rPr lang="ru-RU" sz="2800" b="1" dirty="0"/>
              <a:t> </a:t>
            </a:r>
            <a:r>
              <a:rPr lang="ru-RU" sz="2800" b="1" dirty="0" err="1"/>
              <a:t>виборче</a:t>
            </a:r>
            <a:r>
              <a:rPr lang="ru-RU" sz="2800" b="1" dirty="0"/>
              <a:t> право є </a:t>
            </a:r>
            <a:r>
              <a:rPr lang="ru-RU" sz="2800" b="1" dirty="0" err="1"/>
              <a:t>запорукою</a:t>
            </a:r>
            <a:r>
              <a:rPr lang="ru-RU" sz="2800" b="1" dirty="0"/>
              <a:t> </a:t>
            </a:r>
            <a:r>
              <a:rPr lang="ru-RU" sz="2800" b="1" dirty="0" err="1"/>
              <a:t>демократії</a:t>
            </a:r>
            <a:r>
              <a:rPr lang="ru-RU" sz="2800" b="1" dirty="0"/>
              <a:t>?</a:t>
            </a:r>
            <a:br>
              <a:rPr lang="ru-RU" sz="2800" b="1" dirty="0"/>
            </a:br>
            <a:endParaRPr lang="uk-UA" sz="2800" b="1" dirty="0"/>
          </a:p>
        </p:txBody>
      </p:sp>
      <p:pic>
        <p:nvPicPr>
          <p:cNvPr id="3" name="Рисунок 2">
            <a:extLst>
              <a:ext uri="{FF2B5EF4-FFF2-40B4-BE49-F238E27FC236}">
                <a16:creationId xmlns:a16="http://schemas.microsoft.com/office/drawing/2014/main" id="{3DBB0D92-DEA4-4257-BFA1-48002879C016}"/>
              </a:ext>
            </a:extLst>
          </p:cNvPr>
          <p:cNvPicPr>
            <a:picLocks noChangeAspect="1"/>
          </p:cNvPicPr>
          <p:nvPr/>
        </p:nvPicPr>
        <p:blipFill>
          <a:blip r:embed="rId2"/>
          <a:stretch>
            <a:fillRect/>
          </a:stretch>
        </p:blipFill>
        <p:spPr>
          <a:xfrm>
            <a:off x="6517692" y="3263265"/>
            <a:ext cx="5471108" cy="3594735"/>
          </a:xfrm>
          <a:prstGeom prst="rect">
            <a:avLst/>
          </a:prstGeom>
        </p:spPr>
      </p:pic>
      <p:pic>
        <p:nvPicPr>
          <p:cNvPr id="4" name="Рисунок 3">
            <a:extLst>
              <a:ext uri="{FF2B5EF4-FFF2-40B4-BE49-F238E27FC236}">
                <a16:creationId xmlns:a16="http://schemas.microsoft.com/office/drawing/2014/main" id="{F9E65B6F-B787-4330-A82B-DEAFD3A10601}"/>
              </a:ext>
            </a:extLst>
          </p:cNvPr>
          <p:cNvPicPr>
            <a:picLocks noChangeAspect="1"/>
          </p:cNvPicPr>
          <p:nvPr/>
        </p:nvPicPr>
        <p:blipFill>
          <a:blip r:embed="rId3"/>
          <a:stretch>
            <a:fillRect/>
          </a:stretch>
        </p:blipFill>
        <p:spPr>
          <a:xfrm>
            <a:off x="294639" y="3263265"/>
            <a:ext cx="5767161" cy="3229610"/>
          </a:xfrm>
          <a:prstGeom prst="rect">
            <a:avLst/>
          </a:prstGeom>
        </p:spPr>
      </p:pic>
    </p:spTree>
    <p:extLst>
      <p:ext uri="{BB962C8B-B14F-4D97-AF65-F5344CB8AC3E}">
        <p14:creationId xmlns:p14="http://schemas.microsoft.com/office/powerpoint/2010/main" val="153000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4322D3-D705-426A-99B1-BE5BE9DC978F}"/>
              </a:ext>
            </a:extLst>
          </p:cNvPr>
          <p:cNvSpPr>
            <a:spLocks noGrp="1"/>
          </p:cNvSpPr>
          <p:nvPr>
            <p:ph type="title"/>
          </p:nvPr>
        </p:nvSpPr>
        <p:spPr>
          <a:xfrm>
            <a:off x="264160" y="223521"/>
            <a:ext cx="11663680" cy="4155440"/>
          </a:xfrm>
        </p:spPr>
        <p:txBody>
          <a:bodyPr>
            <a:normAutofit/>
          </a:bodyPr>
          <a:lstStyle/>
          <a:p>
            <a:r>
              <a:rPr lang="uk-UA" sz="3200" dirty="0"/>
              <a:t>Ще одним недоліком демократії є те, що народною думкою за допомогою емоцій або обману можна маніпулювати. Це призводить до обрання негідних представників або прийняття законів, що шкодять суспільству.</a:t>
            </a:r>
            <a:br>
              <a:rPr lang="uk-UA" sz="3200" dirty="0"/>
            </a:br>
            <a:r>
              <a:rPr lang="uk-UA" sz="3200" dirty="0"/>
              <a:t>Щоб уникнути таких ситуацій, у демократичних державах існує ціла система запобіжних заходів. Важливими є контроль із боку громадськості за діяльністю депутатів, система відклику депутатів та їх політичної відповідальності.</a:t>
            </a:r>
            <a:br>
              <a:rPr lang="uk-UA" sz="3200" dirty="0"/>
            </a:br>
            <a:endParaRPr lang="uk-UA" sz="3200" dirty="0"/>
          </a:p>
        </p:txBody>
      </p:sp>
      <p:pic>
        <p:nvPicPr>
          <p:cNvPr id="3" name="Рисунок 2">
            <a:extLst>
              <a:ext uri="{FF2B5EF4-FFF2-40B4-BE49-F238E27FC236}">
                <a16:creationId xmlns:a16="http://schemas.microsoft.com/office/drawing/2014/main" id="{E09F375A-5EE3-469E-A19E-526892662467}"/>
              </a:ext>
            </a:extLst>
          </p:cNvPr>
          <p:cNvPicPr>
            <a:picLocks noChangeAspect="1"/>
          </p:cNvPicPr>
          <p:nvPr/>
        </p:nvPicPr>
        <p:blipFill>
          <a:blip r:embed="rId2"/>
          <a:stretch>
            <a:fillRect/>
          </a:stretch>
        </p:blipFill>
        <p:spPr>
          <a:xfrm>
            <a:off x="264160" y="3870892"/>
            <a:ext cx="4404520" cy="2987108"/>
          </a:xfrm>
          <a:prstGeom prst="rect">
            <a:avLst/>
          </a:prstGeom>
        </p:spPr>
      </p:pic>
      <p:sp>
        <p:nvSpPr>
          <p:cNvPr id="5" name="TextBox 4">
            <a:extLst>
              <a:ext uri="{FF2B5EF4-FFF2-40B4-BE49-F238E27FC236}">
                <a16:creationId xmlns:a16="http://schemas.microsoft.com/office/drawing/2014/main" id="{F0978D3C-866C-4CC1-BE73-91262EB58390}"/>
              </a:ext>
            </a:extLst>
          </p:cNvPr>
          <p:cNvSpPr txBox="1"/>
          <p:nvPr/>
        </p:nvSpPr>
        <p:spPr>
          <a:xfrm>
            <a:off x="4668680" y="4871660"/>
            <a:ext cx="4739480" cy="923330"/>
          </a:xfrm>
          <a:prstGeom prst="rect">
            <a:avLst/>
          </a:prstGeom>
          <a:noFill/>
        </p:spPr>
        <p:txBody>
          <a:bodyPr wrap="square">
            <a:spAutoFit/>
          </a:bodyPr>
          <a:lstStyle/>
          <a:p>
            <a:r>
              <a:rPr lang="ru-RU" b="1" dirty="0" err="1"/>
              <a:t>Голосування</a:t>
            </a:r>
            <a:r>
              <a:rPr lang="ru-RU" b="1" dirty="0"/>
              <a:t> на </a:t>
            </a:r>
            <a:r>
              <a:rPr lang="ru-RU" b="1" dirty="0" err="1"/>
              <a:t>виборах</a:t>
            </a:r>
            <a:r>
              <a:rPr lang="ru-RU" b="1" dirty="0"/>
              <a:t> в </a:t>
            </a:r>
            <a:r>
              <a:rPr lang="ru-RU" b="1" dirty="0" err="1"/>
              <a:t>Україні</a:t>
            </a:r>
            <a:r>
              <a:rPr lang="ru-RU" b="1" dirty="0"/>
              <a:t> не </a:t>
            </a:r>
            <a:r>
              <a:rPr lang="ru-RU" b="1" dirty="0" err="1"/>
              <a:t>обов'язкове</a:t>
            </a:r>
            <a:r>
              <a:rPr lang="ru-RU" b="1" dirty="0"/>
              <a:t>, але є одним </a:t>
            </a:r>
            <a:r>
              <a:rPr lang="ru-RU" b="1" dirty="0" err="1"/>
              <a:t>зі</a:t>
            </a:r>
            <a:r>
              <a:rPr lang="ru-RU" b="1" dirty="0"/>
              <a:t> </a:t>
            </a:r>
            <a:r>
              <a:rPr lang="ru-RU" b="1" dirty="0" err="1"/>
              <a:t>способів</a:t>
            </a:r>
            <a:r>
              <a:rPr lang="ru-RU" b="1" dirty="0"/>
              <a:t> </a:t>
            </a:r>
            <a:r>
              <a:rPr lang="ru-RU" b="1" dirty="0" err="1"/>
              <a:t>долучитися</a:t>
            </a:r>
            <a:r>
              <a:rPr lang="ru-RU" b="1" dirty="0"/>
              <a:t> до </a:t>
            </a:r>
            <a:r>
              <a:rPr lang="ru-RU" b="1" dirty="0" err="1"/>
              <a:t>розбудови</a:t>
            </a:r>
            <a:r>
              <a:rPr lang="ru-RU" b="1" dirty="0"/>
              <a:t> </a:t>
            </a:r>
            <a:r>
              <a:rPr lang="ru-RU" b="1" dirty="0" err="1"/>
              <a:t>демократії</a:t>
            </a:r>
            <a:endParaRPr lang="uk-UA" b="1" dirty="0"/>
          </a:p>
        </p:txBody>
      </p:sp>
    </p:spTree>
    <p:extLst>
      <p:ext uri="{BB962C8B-B14F-4D97-AF65-F5344CB8AC3E}">
        <p14:creationId xmlns:p14="http://schemas.microsoft.com/office/powerpoint/2010/main" val="423683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CD5785-1BCC-48E8-A5C1-0BA24DECA8F6}"/>
              </a:ext>
            </a:extLst>
          </p:cNvPr>
          <p:cNvSpPr>
            <a:spLocks noGrp="1"/>
          </p:cNvSpPr>
          <p:nvPr>
            <p:ph type="title"/>
          </p:nvPr>
        </p:nvSpPr>
        <p:spPr>
          <a:xfrm>
            <a:off x="838200" y="365126"/>
            <a:ext cx="10515600" cy="2210124"/>
          </a:xfrm>
        </p:spPr>
        <p:txBody>
          <a:bodyPr>
            <a:normAutofit fontScale="90000"/>
          </a:bodyPr>
          <a:lstStyle/>
          <a:p>
            <a:r>
              <a:rPr lang="ru-RU" dirty="0">
                <a:highlight>
                  <a:srgbClr val="FFFF00"/>
                </a:highlight>
              </a:rPr>
              <a:t>ПРИГАДАЙТЕ</a:t>
            </a:r>
            <a:br>
              <a:rPr lang="ru-RU" dirty="0"/>
            </a:br>
            <a:r>
              <a:rPr lang="ru-RU" dirty="0"/>
              <a:t>1. </a:t>
            </a:r>
            <a:r>
              <a:rPr lang="ru-RU" dirty="0" err="1"/>
              <a:t>Що</a:t>
            </a:r>
            <a:r>
              <a:rPr lang="ru-RU" dirty="0"/>
              <a:t> </a:t>
            </a:r>
            <a:r>
              <a:rPr lang="ru-RU" dirty="0" err="1"/>
              <a:t>таке</a:t>
            </a:r>
            <a:r>
              <a:rPr lang="ru-RU" dirty="0"/>
              <a:t> </a:t>
            </a:r>
            <a:r>
              <a:rPr lang="ru-RU" dirty="0" err="1"/>
              <a:t>суспільство</a:t>
            </a:r>
            <a:r>
              <a:rPr lang="ru-RU" dirty="0"/>
              <a:t>?</a:t>
            </a:r>
            <a:br>
              <a:rPr lang="ru-RU" dirty="0"/>
            </a:br>
            <a:r>
              <a:rPr lang="ru-RU" dirty="0"/>
              <a:t>2. Як </a:t>
            </a:r>
            <a:r>
              <a:rPr lang="ru-RU" dirty="0" err="1"/>
              <a:t>формуються</a:t>
            </a:r>
            <a:r>
              <a:rPr lang="ru-RU" dirty="0"/>
              <a:t> правила </a:t>
            </a:r>
            <a:r>
              <a:rPr lang="ru-RU" dirty="0" err="1"/>
              <a:t>поведінки</a:t>
            </a:r>
            <a:r>
              <a:rPr lang="ru-RU" dirty="0"/>
              <a:t>?</a:t>
            </a:r>
            <a:br>
              <a:rPr lang="ru-RU" dirty="0"/>
            </a:br>
            <a:endParaRPr lang="uk-UA" dirty="0"/>
          </a:p>
        </p:txBody>
      </p:sp>
      <p:pic>
        <p:nvPicPr>
          <p:cNvPr id="3" name="Рисунок 2">
            <a:extLst>
              <a:ext uri="{FF2B5EF4-FFF2-40B4-BE49-F238E27FC236}">
                <a16:creationId xmlns:a16="http://schemas.microsoft.com/office/drawing/2014/main" id="{3F5C8624-9A14-4087-AF67-1854EFBC51BC}"/>
              </a:ext>
            </a:extLst>
          </p:cNvPr>
          <p:cNvPicPr>
            <a:picLocks noChangeAspect="1"/>
          </p:cNvPicPr>
          <p:nvPr/>
        </p:nvPicPr>
        <p:blipFill>
          <a:blip r:embed="rId2"/>
          <a:stretch>
            <a:fillRect/>
          </a:stretch>
        </p:blipFill>
        <p:spPr>
          <a:xfrm>
            <a:off x="2920481" y="2126310"/>
            <a:ext cx="5457631" cy="4467335"/>
          </a:xfrm>
          <a:prstGeom prst="rect">
            <a:avLst/>
          </a:prstGeom>
        </p:spPr>
      </p:pic>
    </p:spTree>
    <p:extLst>
      <p:ext uri="{BB962C8B-B14F-4D97-AF65-F5344CB8AC3E}">
        <p14:creationId xmlns:p14="http://schemas.microsoft.com/office/powerpoint/2010/main" val="124578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F3CE6-05F3-40DD-B71C-49B352F74480}"/>
              </a:ext>
            </a:extLst>
          </p:cNvPr>
          <p:cNvSpPr>
            <a:spLocks noGrp="1"/>
          </p:cNvSpPr>
          <p:nvPr>
            <p:ph type="title"/>
          </p:nvPr>
        </p:nvSpPr>
        <p:spPr>
          <a:xfrm>
            <a:off x="172720" y="365125"/>
            <a:ext cx="11744960" cy="2695771"/>
          </a:xfrm>
        </p:spPr>
        <p:txBody>
          <a:bodyPr>
            <a:normAutofit fontScale="90000"/>
          </a:bodyPr>
          <a:lstStyle/>
          <a:p>
            <a:r>
              <a:rPr lang="uk-UA" sz="2800" dirty="0"/>
              <a:t>Однак </a:t>
            </a:r>
            <a:r>
              <a:rPr lang="uk-UA" sz="2800" b="1" dirty="0"/>
              <a:t>демократія</a:t>
            </a:r>
            <a:r>
              <a:rPr lang="uk-UA" sz="2800" dirty="0"/>
              <a:t> — це набагато більше, ніж просто участь у виборах, і є безліч інших способів брати участь у політичному житті та управлінні країною. Дійсно, ефективне функціонування демократії залежить від звичайних людей, які якомога більше використовують ці та інші засоби. </a:t>
            </a:r>
            <a:br>
              <a:rPr lang="uk-UA" sz="2800" dirty="0"/>
            </a:br>
            <a:r>
              <a:rPr lang="uk-UA" sz="2800" dirty="0"/>
              <a:t>Якщо ж люди лише голосують раз на чотири або п’ять років (або взагалі не голосують) і більше нічого не роблять, то не можна сказати, що правління в країні здійснює народ.</a:t>
            </a:r>
          </a:p>
        </p:txBody>
      </p:sp>
      <p:pic>
        <p:nvPicPr>
          <p:cNvPr id="3" name="Рисунок 2">
            <a:extLst>
              <a:ext uri="{FF2B5EF4-FFF2-40B4-BE49-F238E27FC236}">
                <a16:creationId xmlns:a16="http://schemas.microsoft.com/office/drawing/2014/main" id="{EE1C8B64-4BB4-457B-BC78-E45C6534E05A}"/>
              </a:ext>
            </a:extLst>
          </p:cNvPr>
          <p:cNvPicPr>
            <a:picLocks noChangeAspect="1"/>
          </p:cNvPicPr>
          <p:nvPr/>
        </p:nvPicPr>
        <p:blipFill>
          <a:blip r:embed="rId2"/>
          <a:stretch>
            <a:fillRect/>
          </a:stretch>
        </p:blipFill>
        <p:spPr>
          <a:xfrm>
            <a:off x="71120" y="3060896"/>
            <a:ext cx="5642432" cy="3766624"/>
          </a:xfrm>
          <a:prstGeom prst="rect">
            <a:avLst/>
          </a:prstGeom>
        </p:spPr>
      </p:pic>
      <p:sp>
        <p:nvSpPr>
          <p:cNvPr id="5" name="TextBox 4">
            <a:extLst>
              <a:ext uri="{FF2B5EF4-FFF2-40B4-BE49-F238E27FC236}">
                <a16:creationId xmlns:a16="http://schemas.microsoft.com/office/drawing/2014/main" id="{43811367-2CB0-4EE4-B873-24F5D9F0CEDE}"/>
              </a:ext>
            </a:extLst>
          </p:cNvPr>
          <p:cNvSpPr txBox="1"/>
          <p:nvPr/>
        </p:nvSpPr>
        <p:spPr>
          <a:xfrm>
            <a:off x="5713552" y="3525520"/>
            <a:ext cx="3430448" cy="369332"/>
          </a:xfrm>
          <a:prstGeom prst="rect">
            <a:avLst/>
          </a:prstGeom>
          <a:noFill/>
        </p:spPr>
        <p:txBody>
          <a:bodyPr wrap="square">
            <a:spAutoFit/>
          </a:bodyPr>
          <a:lstStyle/>
          <a:p>
            <a:r>
              <a:rPr lang="uk-UA" b="1" dirty="0"/>
              <a:t>Відкрите голосування</a:t>
            </a:r>
          </a:p>
        </p:txBody>
      </p:sp>
    </p:spTree>
    <p:extLst>
      <p:ext uri="{BB962C8B-B14F-4D97-AF65-F5344CB8AC3E}">
        <p14:creationId xmlns:p14="http://schemas.microsoft.com/office/powerpoint/2010/main" val="63851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72310-BE30-4D7A-ABFC-1A09C5B22545}"/>
              </a:ext>
            </a:extLst>
          </p:cNvPr>
          <p:cNvSpPr>
            <a:spLocks noGrp="1"/>
          </p:cNvSpPr>
          <p:nvPr>
            <p:ph type="title"/>
          </p:nvPr>
        </p:nvSpPr>
        <p:spPr>
          <a:xfrm>
            <a:off x="142240" y="365125"/>
            <a:ext cx="11765280" cy="5659755"/>
          </a:xfrm>
        </p:spPr>
        <p:txBody>
          <a:bodyPr>
            <a:normAutofit fontScale="90000"/>
          </a:bodyPr>
          <a:lstStyle/>
          <a:p>
            <a:r>
              <a:rPr lang="ru-RU" sz="2800" b="1" dirty="0" err="1">
                <a:highlight>
                  <a:srgbClr val="FFFF00"/>
                </a:highlight>
              </a:rPr>
              <a:t>Демократія</a:t>
            </a:r>
            <a:r>
              <a:rPr lang="ru-RU" sz="2800" b="1" dirty="0">
                <a:highlight>
                  <a:srgbClr val="FFFF00"/>
                </a:highlight>
              </a:rPr>
              <a:t> буде </a:t>
            </a:r>
            <a:r>
              <a:rPr lang="ru-RU" sz="2800" b="1" dirty="0" err="1">
                <a:highlight>
                  <a:srgbClr val="FFFF00"/>
                </a:highlight>
              </a:rPr>
              <a:t>неповною</a:t>
            </a:r>
            <a:r>
              <a:rPr lang="ru-RU" sz="2800" b="1" dirty="0">
                <a:highlight>
                  <a:srgbClr val="FFFF00"/>
                </a:highlight>
              </a:rPr>
              <a:t> без </a:t>
            </a:r>
            <a:r>
              <a:rPr lang="ru-RU" sz="2800" b="1" dirty="0" err="1">
                <a:highlight>
                  <a:srgbClr val="FFFF00"/>
                </a:highlight>
              </a:rPr>
              <a:t>ретельного</a:t>
            </a:r>
            <a:r>
              <a:rPr lang="ru-RU" sz="2800" b="1" dirty="0">
                <a:highlight>
                  <a:srgbClr val="FFFF00"/>
                </a:highlight>
              </a:rPr>
              <a:t> </a:t>
            </a:r>
            <a:r>
              <a:rPr lang="ru-RU" sz="2800" b="1" dirty="0" err="1">
                <a:highlight>
                  <a:srgbClr val="FFFF00"/>
                </a:highlight>
              </a:rPr>
              <a:t>дотримання</a:t>
            </a:r>
            <a:r>
              <a:rPr lang="ru-RU" sz="2800" b="1" dirty="0">
                <a:highlight>
                  <a:srgbClr val="FFFF00"/>
                </a:highlight>
              </a:rPr>
              <a:t> прав </a:t>
            </a:r>
            <a:r>
              <a:rPr lang="ru-RU" sz="2800" b="1" dirty="0" err="1">
                <a:highlight>
                  <a:srgbClr val="FFFF00"/>
                </a:highlight>
              </a:rPr>
              <a:t>людини</a:t>
            </a:r>
            <a:r>
              <a:rPr lang="ru-RU" sz="2800" b="1" dirty="0">
                <a:highlight>
                  <a:srgbClr val="FFFF00"/>
                </a:highlight>
              </a:rPr>
              <a:t>. </a:t>
            </a:r>
            <a:r>
              <a:rPr lang="ru-RU" sz="2800" b="1" dirty="0" err="1">
                <a:highlight>
                  <a:srgbClr val="FFFF00"/>
                </a:highlight>
              </a:rPr>
              <a:t>Також</a:t>
            </a:r>
            <a:r>
              <a:rPr lang="ru-RU" sz="2800" b="1" dirty="0">
                <a:highlight>
                  <a:srgbClr val="FFFF00"/>
                </a:highlight>
              </a:rPr>
              <a:t> </a:t>
            </a:r>
            <a:r>
              <a:rPr lang="ru-RU" sz="2800" b="1" dirty="0" err="1">
                <a:highlight>
                  <a:srgbClr val="FFFF00"/>
                </a:highlight>
              </a:rPr>
              <a:t>демократія</a:t>
            </a:r>
            <a:r>
              <a:rPr lang="ru-RU" sz="2800" b="1" dirty="0">
                <a:highlight>
                  <a:srgbClr val="FFFF00"/>
                </a:highlight>
              </a:rPr>
              <a:t> </a:t>
            </a:r>
            <a:r>
              <a:rPr lang="ru-RU" sz="2800" b="1" dirty="0" err="1">
                <a:highlight>
                  <a:srgbClr val="FFFF00"/>
                </a:highlight>
              </a:rPr>
              <a:t>неможлива</a:t>
            </a:r>
            <a:r>
              <a:rPr lang="ru-RU" sz="2800" b="1" dirty="0">
                <a:highlight>
                  <a:srgbClr val="FFFF00"/>
                </a:highlight>
              </a:rPr>
              <a:t> без таких прав:</a:t>
            </a:r>
            <a:br>
              <a:rPr lang="ru-RU" sz="2800" b="1" dirty="0">
                <a:highlight>
                  <a:srgbClr val="FFFF00"/>
                </a:highlight>
              </a:rPr>
            </a:br>
            <a:br>
              <a:rPr lang="ru-RU" sz="2800" dirty="0"/>
            </a:br>
            <a:r>
              <a:rPr lang="ru-RU" sz="2800" dirty="0"/>
              <a:t>• </a:t>
            </a:r>
            <a:r>
              <a:rPr lang="ru-RU" sz="2800" b="1" dirty="0"/>
              <a:t>Свобода думки, </a:t>
            </a:r>
            <a:r>
              <a:rPr lang="ru-RU" sz="2800" b="1" dirty="0" err="1"/>
              <a:t>совісті</a:t>
            </a:r>
            <a:r>
              <a:rPr lang="ru-RU" sz="2800" b="1" dirty="0"/>
              <a:t> та </a:t>
            </a:r>
            <a:r>
              <a:rPr lang="ru-RU" sz="2800" b="1" dirty="0" err="1"/>
              <a:t>релігії</a:t>
            </a:r>
            <a:r>
              <a:rPr lang="ru-RU" sz="2800" b="1" dirty="0"/>
              <a:t>: </a:t>
            </a:r>
            <a:r>
              <a:rPr lang="ru-RU" sz="2800" dirty="0"/>
              <a:t>людям </a:t>
            </a:r>
            <a:r>
              <a:rPr lang="ru-RU" sz="2800" dirty="0" err="1"/>
              <a:t>необхідно</a:t>
            </a:r>
            <a:r>
              <a:rPr lang="ru-RU" sz="2800" dirty="0"/>
              <a:t> </a:t>
            </a:r>
            <a:r>
              <a:rPr lang="ru-RU" sz="2800" dirty="0" err="1"/>
              <a:t>мати</a:t>
            </a:r>
            <a:r>
              <a:rPr lang="ru-RU" sz="2800" dirty="0"/>
              <a:t> </a:t>
            </a:r>
            <a:r>
              <a:rPr lang="ru-RU" sz="2800" dirty="0" err="1"/>
              <a:t>можливість</a:t>
            </a:r>
            <a:r>
              <a:rPr lang="ru-RU" sz="2800" dirty="0"/>
              <a:t> </a:t>
            </a:r>
            <a:r>
              <a:rPr lang="ru-RU" sz="2800" dirty="0" err="1"/>
              <a:t>вільно</a:t>
            </a:r>
            <a:r>
              <a:rPr lang="ru-RU" sz="2800" dirty="0"/>
              <a:t> </a:t>
            </a:r>
            <a:r>
              <a:rPr lang="ru-RU" sz="2800" dirty="0" err="1"/>
              <a:t>думати</a:t>
            </a:r>
            <a:r>
              <a:rPr lang="ru-RU" sz="2800" dirty="0"/>
              <a:t>, </a:t>
            </a:r>
            <a:r>
              <a:rPr lang="ru-RU" sz="2800" dirty="0" err="1"/>
              <a:t>дотримуватися</a:t>
            </a:r>
            <a:r>
              <a:rPr lang="ru-RU" sz="2800" dirty="0"/>
              <a:t> будь-</a:t>
            </a:r>
            <a:r>
              <a:rPr lang="ru-RU" sz="2800" dirty="0" err="1"/>
              <a:t>яких</a:t>
            </a:r>
            <a:r>
              <a:rPr lang="ru-RU" sz="2800" dirty="0"/>
              <a:t> </a:t>
            </a:r>
            <a:r>
              <a:rPr lang="ru-RU" sz="2800" dirty="0" err="1"/>
              <a:t>поглядів</a:t>
            </a:r>
            <a:r>
              <a:rPr lang="ru-RU" sz="2800" dirty="0"/>
              <a:t>, </a:t>
            </a:r>
            <a:r>
              <a:rPr lang="ru-RU" sz="2800" dirty="0" err="1"/>
              <a:t>що</a:t>
            </a:r>
            <a:r>
              <a:rPr lang="ru-RU" sz="2800" dirty="0"/>
              <a:t> </a:t>
            </a:r>
            <a:r>
              <a:rPr lang="ru-RU" sz="2800" dirty="0" err="1"/>
              <a:t>важливі</a:t>
            </a:r>
            <a:r>
              <a:rPr lang="ru-RU" sz="2800" dirty="0"/>
              <a:t> для них, при </a:t>
            </a:r>
            <a:r>
              <a:rPr lang="ru-RU" sz="2800" dirty="0" err="1"/>
              <a:t>цьому</a:t>
            </a:r>
            <a:r>
              <a:rPr lang="ru-RU" sz="2800" dirty="0"/>
              <a:t> не </a:t>
            </a:r>
            <a:r>
              <a:rPr lang="ru-RU" sz="2800" dirty="0" err="1"/>
              <a:t>піддаючись</a:t>
            </a:r>
            <a:r>
              <a:rPr lang="ru-RU" sz="2800" dirty="0"/>
              <a:t> за </a:t>
            </a:r>
            <a:r>
              <a:rPr lang="ru-RU" sz="2800" dirty="0" err="1"/>
              <a:t>це</a:t>
            </a:r>
            <a:r>
              <a:rPr lang="ru-RU" sz="2800" dirty="0"/>
              <a:t> </a:t>
            </a:r>
            <a:r>
              <a:rPr lang="ru-RU" sz="2800" dirty="0" err="1"/>
              <a:t>покаранню</a:t>
            </a:r>
            <a:r>
              <a:rPr lang="ru-RU" sz="2800" dirty="0"/>
              <a:t>.</a:t>
            </a:r>
            <a:br>
              <a:rPr lang="ru-RU" sz="2800" dirty="0"/>
            </a:br>
            <a:br>
              <a:rPr lang="ru-RU" sz="2800" dirty="0"/>
            </a:br>
            <a:r>
              <a:rPr lang="ru-RU" sz="2800" dirty="0"/>
              <a:t>• </a:t>
            </a:r>
            <a:r>
              <a:rPr lang="ru-RU" sz="2800" b="1" dirty="0"/>
              <a:t>Свобода </a:t>
            </a:r>
            <a:r>
              <a:rPr lang="ru-RU" sz="2800" b="1" dirty="0" err="1"/>
              <a:t>вираження</a:t>
            </a:r>
            <a:r>
              <a:rPr lang="ru-RU" sz="2800" b="1" dirty="0"/>
              <a:t> </a:t>
            </a:r>
            <a:r>
              <a:rPr lang="ru-RU" sz="2800" b="1" dirty="0" err="1"/>
              <a:t>поглядів</a:t>
            </a:r>
            <a:r>
              <a:rPr lang="ru-RU" sz="2800" b="1" dirty="0"/>
              <a:t> </a:t>
            </a:r>
            <a:r>
              <a:rPr lang="ru-RU" sz="2800" dirty="0" err="1"/>
              <a:t>дозволяє</a:t>
            </a:r>
            <a:r>
              <a:rPr lang="ru-RU" sz="2800" dirty="0"/>
              <a:t> не </a:t>
            </a:r>
            <a:r>
              <a:rPr lang="ru-RU" sz="2800" dirty="0" err="1"/>
              <a:t>тільки</a:t>
            </a:r>
            <a:r>
              <a:rPr lang="ru-RU" sz="2800" dirty="0"/>
              <a:t> </a:t>
            </a:r>
            <a:r>
              <a:rPr lang="ru-RU" sz="2800" dirty="0" err="1"/>
              <a:t>мати</a:t>
            </a:r>
            <a:r>
              <a:rPr lang="ru-RU" sz="2800" dirty="0"/>
              <a:t> </a:t>
            </a:r>
            <a:r>
              <a:rPr lang="ru-RU" sz="2800" dirty="0" err="1"/>
              <a:t>можливість</a:t>
            </a:r>
            <a:r>
              <a:rPr lang="ru-RU" sz="2800" dirty="0"/>
              <a:t> </a:t>
            </a:r>
            <a:r>
              <a:rPr lang="ru-RU" sz="2800" dirty="0" err="1"/>
              <a:t>думати</a:t>
            </a:r>
            <a:r>
              <a:rPr lang="ru-RU" sz="2800" dirty="0"/>
              <a:t> те, </a:t>
            </a:r>
            <a:r>
              <a:rPr lang="ru-RU" sz="2800" dirty="0" err="1"/>
              <a:t>що</a:t>
            </a:r>
            <a:r>
              <a:rPr lang="ru-RU" sz="2800" dirty="0"/>
              <a:t> </a:t>
            </a:r>
            <a:r>
              <a:rPr lang="ru-RU" sz="2800" dirty="0" err="1"/>
              <a:t>ви</a:t>
            </a:r>
            <a:r>
              <a:rPr lang="ru-RU" sz="2800" dirty="0"/>
              <a:t> </a:t>
            </a:r>
            <a:r>
              <a:rPr lang="ru-RU" sz="2800" dirty="0" err="1"/>
              <a:t>хочете</a:t>
            </a:r>
            <a:r>
              <a:rPr lang="ru-RU" sz="2800" dirty="0"/>
              <a:t>, але і </a:t>
            </a:r>
            <a:r>
              <a:rPr lang="ru-RU" sz="2800" dirty="0" err="1"/>
              <a:t>привселюдно</a:t>
            </a:r>
            <a:r>
              <a:rPr lang="ru-RU" sz="2800" dirty="0"/>
              <a:t> </a:t>
            </a:r>
            <a:r>
              <a:rPr lang="ru-RU" sz="2800" dirty="0" err="1"/>
              <a:t>висловлювати</a:t>
            </a:r>
            <a:r>
              <a:rPr lang="ru-RU" sz="2800" dirty="0"/>
              <a:t> свою думку </a:t>
            </a:r>
            <a:r>
              <a:rPr lang="ru-RU" sz="2800" dirty="0" err="1"/>
              <a:t>незалежно</a:t>
            </a:r>
            <a:r>
              <a:rPr lang="ru-RU" sz="2800" dirty="0"/>
              <a:t> </a:t>
            </a:r>
            <a:r>
              <a:rPr lang="ru-RU" sz="2800" dirty="0" err="1"/>
              <a:t>від</a:t>
            </a:r>
            <a:r>
              <a:rPr lang="ru-RU" sz="2800" dirty="0"/>
              <a:t> того, </a:t>
            </a:r>
            <a:r>
              <a:rPr lang="ru-RU" sz="2800" dirty="0" err="1"/>
              <a:t>якою</a:t>
            </a:r>
            <a:r>
              <a:rPr lang="ru-RU" sz="2800" dirty="0"/>
              <a:t> вона </a:t>
            </a:r>
            <a:r>
              <a:rPr lang="ru-RU" sz="2800" dirty="0" err="1"/>
              <a:t>може</a:t>
            </a:r>
            <a:r>
              <a:rPr lang="ru-RU" sz="2800" dirty="0"/>
              <a:t> бути.</a:t>
            </a:r>
            <a:br>
              <a:rPr lang="ru-RU" sz="2800" dirty="0"/>
            </a:br>
            <a:br>
              <a:rPr lang="ru-RU" sz="2800" dirty="0"/>
            </a:br>
            <a:r>
              <a:rPr lang="ru-RU" sz="2800" dirty="0"/>
              <a:t>• </a:t>
            </a:r>
            <a:r>
              <a:rPr lang="ru-RU" sz="2800" b="1" dirty="0"/>
              <a:t>Свобода </a:t>
            </a:r>
            <a:r>
              <a:rPr lang="ru-RU" sz="2800" b="1" dirty="0" err="1"/>
              <a:t>мирних</a:t>
            </a:r>
            <a:r>
              <a:rPr lang="ru-RU" sz="2800" b="1" dirty="0"/>
              <a:t> </a:t>
            </a:r>
            <a:r>
              <a:rPr lang="ru-RU" sz="2800" b="1" dirty="0" err="1"/>
              <a:t>зібрань</a:t>
            </a:r>
            <a:r>
              <a:rPr lang="ru-RU" sz="2800" b="1" dirty="0"/>
              <a:t> та </a:t>
            </a:r>
            <a:r>
              <a:rPr lang="ru-RU" sz="2800" b="1" dirty="0" err="1"/>
              <a:t>асоціацій</a:t>
            </a:r>
            <a:r>
              <a:rPr lang="ru-RU" sz="2800" b="1" dirty="0"/>
              <a:t> </a:t>
            </a:r>
            <a:r>
              <a:rPr lang="ru-RU" sz="2800" dirty="0" err="1"/>
              <a:t>дозволяє</a:t>
            </a:r>
            <a:r>
              <a:rPr lang="ru-RU" sz="2800" dirty="0"/>
              <a:t> вам </a:t>
            </a:r>
            <a:r>
              <a:rPr lang="ru-RU" sz="2800" dirty="0" err="1"/>
              <a:t>обговорювати</a:t>
            </a:r>
            <a:r>
              <a:rPr lang="ru-RU" sz="2800" dirty="0"/>
              <a:t> </a:t>
            </a:r>
            <a:r>
              <a:rPr lang="ru-RU" sz="2800" dirty="0" err="1"/>
              <a:t>ідеї</a:t>
            </a:r>
            <a:r>
              <a:rPr lang="ru-RU" sz="2800" dirty="0"/>
              <a:t> з </a:t>
            </a:r>
            <a:r>
              <a:rPr lang="ru-RU" sz="2800" dirty="0" err="1"/>
              <a:t>іншими</a:t>
            </a:r>
            <a:r>
              <a:rPr lang="ru-RU" sz="2800" dirty="0"/>
              <a:t> людьми, </a:t>
            </a:r>
            <a:r>
              <a:rPr lang="ru-RU" sz="2800" dirty="0" err="1"/>
              <a:t>які</a:t>
            </a:r>
            <a:r>
              <a:rPr lang="ru-RU" sz="2800" dirty="0"/>
              <a:t> </a:t>
            </a:r>
            <a:r>
              <a:rPr lang="ru-RU" sz="2800" dirty="0" err="1"/>
              <a:t>цього</a:t>
            </a:r>
            <a:r>
              <a:rPr lang="ru-RU" sz="2800" dirty="0"/>
              <a:t> </a:t>
            </a:r>
            <a:r>
              <a:rPr lang="ru-RU" sz="2800" dirty="0" err="1"/>
              <a:t>побажають</a:t>
            </a:r>
            <a:r>
              <a:rPr lang="ru-RU" sz="2800" dirty="0"/>
              <a:t>, </a:t>
            </a:r>
            <a:r>
              <a:rPr lang="ru-RU" sz="2800" dirty="0" err="1"/>
              <a:t>створювати</a:t>
            </a:r>
            <a:r>
              <a:rPr lang="ru-RU" sz="2800" dirty="0"/>
              <a:t> </a:t>
            </a:r>
            <a:r>
              <a:rPr lang="ru-RU" sz="2800" dirty="0" err="1"/>
              <a:t>групи</a:t>
            </a:r>
            <a:r>
              <a:rPr lang="ru-RU" sz="2800" dirty="0"/>
              <a:t> за </a:t>
            </a:r>
            <a:r>
              <a:rPr lang="ru-RU" sz="2800" dirty="0" err="1"/>
              <a:t>інтересами</a:t>
            </a:r>
            <a:r>
              <a:rPr lang="ru-RU" sz="2800" dirty="0"/>
              <a:t> </a:t>
            </a:r>
            <a:r>
              <a:rPr lang="ru-RU" sz="2800" dirty="0" err="1"/>
              <a:t>або</a:t>
            </a:r>
            <a:r>
              <a:rPr lang="ru-RU" sz="2800" dirty="0"/>
              <a:t> </a:t>
            </a:r>
            <a:r>
              <a:rPr lang="ru-RU" sz="2800" dirty="0" err="1"/>
              <a:t>збиратися</a:t>
            </a:r>
            <a:r>
              <a:rPr lang="ru-RU" sz="2800" dirty="0"/>
              <a:t> для того, </a:t>
            </a:r>
            <a:r>
              <a:rPr lang="ru-RU" sz="2800" dirty="0" err="1"/>
              <a:t>щоб</a:t>
            </a:r>
            <a:r>
              <a:rPr lang="ru-RU" sz="2800" dirty="0"/>
              <a:t> </a:t>
            </a:r>
            <a:r>
              <a:rPr lang="ru-RU" sz="2800" dirty="0" err="1"/>
              <a:t>висловити</a:t>
            </a:r>
            <a:r>
              <a:rPr lang="ru-RU" sz="2800" dirty="0"/>
              <a:t> протест </a:t>
            </a:r>
            <a:r>
              <a:rPr lang="ru-RU" sz="2800" dirty="0" err="1"/>
              <a:t>проти</a:t>
            </a:r>
            <a:r>
              <a:rPr lang="ru-RU" sz="2800" dirty="0"/>
              <a:t> тих </a:t>
            </a:r>
            <a:r>
              <a:rPr lang="ru-RU" sz="2800" dirty="0" err="1"/>
              <a:t>рішень</a:t>
            </a:r>
            <a:r>
              <a:rPr lang="ru-RU" sz="2800" dirty="0"/>
              <a:t>, </a:t>
            </a:r>
            <a:r>
              <a:rPr lang="ru-RU" sz="2800" dirty="0" err="1"/>
              <a:t>із</a:t>
            </a:r>
            <a:r>
              <a:rPr lang="ru-RU" sz="2800" dirty="0"/>
              <a:t> </a:t>
            </a:r>
            <a:r>
              <a:rPr lang="ru-RU" sz="2800" dirty="0" err="1"/>
              <a:t>якими</a:t>
            </a:r>
            <a:r>
              <a:rPr lang="ru-RU" sz="2800" dirty="0"/>
              <a:t> </a:t>
            </a:r>
            <a:r>
              <a:rPr lang="ru-RU" sz="2800" dirty="0" err="1"/>
              <a:t>ви</a:t>
            </a:r>
            <a:r>
              <a:rPr lang="ru-RU" sz="2800" dirty="0"/>
              <a:t> не </a:t>
            </a:r>
            <a:r>
              <a:rPr lang="ru-RU" sz="2800" dirty="0" err="1"/>
              <a:t>згодні</a:t>
            </a:r>
            <a:r>
              <a:rPr lang="ru-RU" sz="2800" dirty="0"/>
              <a:t>. </a:t>
            </a:r>
            <a:r>
              <a:rPr lang="ru-RU" sz="2800" dirty="0" err="1"/>
              <a:t>Це</a:t>
            </a:r>
            <a:r>
              <a:rPr lang="ru-RU" sz="2800" dirty="0"/>
              <a:t> </a:t>
            </a:r>
            <a:r>
              <a:rPr lang="ru-RU" sz="2800" dirty="0" err="1"/>
              <a:t>надзвичайно</a:t>
            </a:r>
            <a:r>
              <a:rPr lang="ru-RU" sz="2800" dirty="0"/>
              <a:t> </a:t>
            </a:r>
            <a:r>
              <a:rPr lang="ru-RU" sz="2800" dirty="0" err="1"/>
              <a:t>важливо</a:t>
            </a:r>
            <a:r>
              <a:rPr lang="ru-RU" sz="2800" dirty="0"/>
              <a:t>, </a:t>
            </a:r>
            <a:r>
              <a:rPr lang="ru-RU" sz="2800" dirty="0" err="1"/>
              <a:t>щоб</a:t>
            </a:r>
            <a:r>
              <a:rPr lang="ru-RU" sz="2800" dirty="0"/>
              <a:t> </a:t>
            </a:r>
            <a:r>
              <a:rPr lang="ru-RU" sz="2800" dirty="0" err="1"/>
              <a:t>різні</a:t>
            </a:r>
            <a:r>
              <a:rPr lang="ru-RU" sz="2800" dirty="0"/>
              <a:t> точки </a:t>
            </a:r>
            <a:r>
              <a:rPr lang="ru-RU" sz="2800" dirty="0" err="1"/>
              <a:t>зору</a:t>
            </a:r>
            <a:r>
              <a:rPr lang="ru-RU" sz="2800" dirty="0"/>
              <a:t> ставали </a:t>
            </a:r>
            <a:r>
              <a:rPr lang="ru-RU" sz="2800" dirty="0" err="1"/>
              <a:t>відомі</a:t>
            </a:r>
            <a:r>
              <a:rPr lang="ru-RU" sz="2800" dirty="0"/>
              <a:t> та </a:t>
            </a:r>
            <a:r>
              <a:rPr lang="ru-RU" sz="2800" dirty="0" err="1"/>
              <a:t>враховувалися</a:t>
            </a:r>
            <a:r>
              <a:rPr lang="ru-RU" sz="2800" dirty="0"/>
              <a:t>.</a:t>
            </a:r>
            <a:br>
              <a:rPr lang="ru-RU" sz="2800" dirty="0"/>
            </a:br>
            <a:endParaRPr lang="uk-UA" sz="2800" dirty="0"/>
          </a:p>
        </p:txBody>
      </p:sp>
    </p:spTree>
    <p:extLst>
      <p:ext uri="{BB962C8B-B14F-4D97-AF65-F5344CB8AC3E}">
        <p14:creationId xmlns:p14="http://schemas.microsoft.com/office/powerpoint/2010/main" val="51352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9808D2-E87E-4F3A-B25E-A56D9B4F46C5}"/>
              </a:ext>
            </a:extLst>
          </p:cNvPr>
          <p:cNvSpPr>
            <a:spLocks noGrp="1"/>
          </p:cNvSpPr>
          <p:nvPr>
            <p:ph type="title"/>
          </p:nvPr>
        </p:nvSpPr>
        <p:spPr>
          <a:xfrm>
            <a:off x="172720" y="365125"/>
            <a:ext cx="11836400" cy="1325563"/>
          </a:xfrm>
        </p:spPr>
        <p:txBody>
          <a:bodyPr>
            <a:normAutofit/>
          </a:bodyPr>
          <a:lstStyle/>
          <a:p>
            <a:r>
              <a:rPr lang="ru-RU" sz="2800" dirty="0" err="1"/>
              <a:t>Тяжке</a:t>
            </a:r>
            <a:r>
              <a:rPr lang="ru-RU" sz="2800" dirty="0"/>
              <a:t> </a:t>
            </a:r>
            <a:r>
              <a:rPr lang="ru-RU" sz="2800" dirty="0" err="1"/>
              <a:t>матеріальне</a:t>
            </a:r>
            <a:r>
              <a:rPr lang="ru-RU" sz="2800" dirty="0"/>
              <a:t> становище, </a:t>
            </a:r>
            <a:r>
              <a:rPr lang="ru-RU" sz="2800" dirty="0" err="1"/>
              <a:t>погане</a:t>
            </a:r>
            <a:r>
              <a:rPr lang="ru-RU" sz="2800" dirty="0"/>
              <a:t> </a:t>
            </a:r>
            <a:r>
              <a:rPr lang="ru-RU" sz="2800" dirty="0" err="1"/>
              <a:t>здоров’я</a:t>
            </a:r>
            <a:r>
              <a:rPr lang="ru-RU" sz="2800" dirty="0"/>
              <a:t> </a:t>
            </a:r>
            <a:r>
              <a:rPr lang="ru-RU" sz="2800" dirty="0" err="1"/>
              <a:t>або</a:t>
            </a:r>
            <a:r>
              <a:rPr lang="ru-RU" sz="2800" dirty="0"/>
              <a:t> </a:t>
            </a:r>
            <a:r>
              <a:rPr lang="ru-RU" sz="2800" dirty="0" err="1"/>
              <a:t>відсутність</a:t>
            </a:r>
            <a:r>
              <a:rPr lang="ru-RU" sz="2800" dirty="0"/>
              <a:t> </a:t>
            </a:r>
            <a:r>
              <a:rPr lang="ru-RU" sz="2800" dirty="0" err="1"/>
              <a:t>житла</a:t>
            </a:r>
            <a:r>
              <a:rPr lang="ru-RU" sz="2800" dirty="0"/>
              <a:t> — усе </a:t>
            </a:r>
            <a:r>
              <a:rPr lang="ru-RU" sz="2800" dirty="0" err="1"/>
              <a:t>це</a:t>
            </a:r>
            <a:r>
              <a:rPr lang="ru-RU" sz="2800" dirty="0"/>
              <a:t> </a:t>
            </a:r>
            <a:r>
              <a:rPr lang="ru-RU" sz="2800" dirty="0" err="1"/>
              <a:t>може</a:t>
            </a:r>
            <a:r>
              <a:rPr lang="ru-RU" sz="2800" dirty="0"/>
              <a:t> </a:t>
            </a:r>
            <a:r>
              <a:rPr lang="ru-RU" sz="2800" dirty="0" err="1"/>
              <a:t>створити</a:t>
            </a:r>
            <a:r>
              <a:rPr lang="ru-RU" sz="2800" dirty="0"/>
              <a:t> </a:t>
            </a:r>
            <a:r>
              <a:rPr lang="ru-RU" sz="2800" dirty="0" err="1"/>
              <a:t>перешкоди</a:t>
            </a:r>
            <a:r>
              <a:rPr lang="ru-RU" sz="2800" dirty="0"/>
              <a:t> для реального </a:t>
            </a:r>
            <a:r>
              <a:rPr lang="ru-RU" sz="2800" dirty="0" err="1"/>
              <a:t>волевиявлення</a:t>
            </a:r>
            <a:r>
              <a:rPr lang="ru-RU" sz="2800" dirty="0"/>
              <a:t> </a:t>
            </a:r>
            <a:r>
              <a:rPr lang="ru-RU" sz="2800" dirty="0" err="1"/>
              <a:t>виборців</a:t>
            </a:r>
            <a:r>
              <a:rPr lang="ru-RU" sz="2800" dirty="0"/>
              <a:t>.</a:t>
            </a:r>
            <a:endParaRPr lang="uk-UA" sz="2800" dirty="0"/>
          </a:p>
        </p:txBody>
      </p:sp>
      <p:pic>
        <p:nvPicPr>
          <p:cNvPr id="3" name="Рисунок 2">
            <a:extLst>
              <a:ext uri="{FF2B5EF4-FFF2-40B4-BE49-F238E27FC236}">
                <a16:creationId xmlns:a16="http://schemas.microsoft.com/office/drawing/2014/main" id="{6AE66E80-9A90-4F35-87B7-7DE121278A83}"/>
              </a:ext>
            </a:extLst>
          </p:cNvPr>
          <p:cNvPicPr>
            <a:picLocks noChangeAspect="1"/>
          </p:cNvPicPr>
          <p:nvPr/>
        </p:nvPicPr>
        <p:blipFill>
          <a:blip r:embed="rId2"/>
          <a:stretch>
            <a:fillRect/>
          </a:stretch>
        </p:blipFill>
        <p:spPr>
          <a:xfrm>
            <a:off x="172720" y="2274459"/>
            <a:ext cx="6063815" cy="3192325"/>
          </a:xfrm>
          <a:prstGeom prst="rect">
            <a:avLst/>
          </a:prstGeom>
        </p:spPr>
      </p:pic>
      <p:sp>
        <p:nvSpPr>
          <p:cNvPr id="5" name="TextBox 4">
            <a:extLst>
              <a:ext uri="{FF2B5EF4-FFF2-40B4-BE49-F238E27FC236}">
                <a16:creationId xmlns:a16="http://schemas.microsoft.com/office/drawing/2014/main" id="{6D4E7025-DF23-4FF0-A724-F6C21847C17F}"/>
              </a:ext>
            </a:extLst>
          </p:cNvPr>
          <p:cNvSpPr txBox="1"/>
          <p:nvPr/>
        </p:nvSpPr>
        <p:spPr>
          <a:xfrm>
            <a:off x="6634480" y="2854960"/>
            <a:ext cx="5201920" cy="2031325"/>
          </a:xfrm>
          <a:prstGeom prst="rect">
            <a:avLst/>
          </a:prstGeom>
          <a:noFill/>
        </p:spPr>
        <p:txBody>
          <a:bodyPr wrap="square">
            <a:spAutoFit/>
          </a:bodyPr>
          <a:lstStyle/>
          <a:p>
            <a:r>
              <a:rPr lang="ru-RU" dirty="0" err="1">
                <a:solidFill>
                  <a:srgbClr val="FF0000"/>
                </a:solidFill>
              </a:rPr>
              <a:t>Розгляньте</a:t>
            </a:r>
            <a:r>
              <a:rPr lang="ru-RU" dirty="0">
                <a:solidFill>
                  <a:srgbClr val="FF0000"/>
                </a:solidFill>
              </a:rPr>
              <a:t> </a:t>
            </a:r>
            <a:r>
              <a:rPr lang="ru-RU" dirty="0" err="1">
                <a:solidFill>
                  <a:srgbClr val="FF0000"/>
                </a:solidFill>
              </a:rPr>
              <a:t>фотографію</a:t>
            </a:r>
            <a:r>
              <a:rPr lang="ru-RU" dirty="0">
                <a:solidFill>
                  <a:srgbClr val="FF0000"/>
                </a:solidFill>
              </a:rPr>
              <a:t>. </a:t>
            </a:r>
          </a:p>
          <a:p>
            <a:endParaRPr lang="ru-RU" dirty="0"/>
          </a:p>
          <a:p>
            <a:r>
              <a:rPr lang="ru-RU" b="1" dirty="0" err="1"/>
              <a:t>Чи</a:t>
            </a:r>
            <a:r>
              <a:rPr lang="ru-RU" b="1" dirty="0"/>
              <a:t> </a:t>
            </a:r>
            <a:r>
              <a:rPr lang="ru-RU" b="1" dirty="0" err="1"/>
              <a:t>свідчить</a:t>
            </a:r>
            <a:r>
              <a:rPr lang="ru-RU" b="1" dirty="0"/>
              <a:t> вона про </a:t>
            </a:r>
            <a:r>
              <a:rPr lang="ru-RU" b="1" dirty="0" err="1"/>
              <a:t>забезпечення</a:t>
            </a:r>
            <a:r>
              <a:rPr lang="ru-RU" b="1" dirty="0"/>
              <a:t> </a:t>
            </a:r>
            <a:r>
              <a:rPr lang="ru-RU" b="1" dirty="0" err="1"/>
              <a:t>рівності</a:t>
            </a:r>
            <a:r>
              <a:rPr lang="ru-RU" b="1" dirty="0"/>
              <a:t> </a:t>
            </a:r>
            <a:r>
              <a:rPr lang="ru-RU" b="1" dirty="0" err="1"/>
              <a:t>волевиявлення</a:t>
            </a:r>
            <a:r>
              <a:rPr lang="ru-RU" b="1" dirty="0"/>
              <a:t>?</a:t>
            </a:r>
          </a:p>
          <a:p>
            <a:endParaRPr lang="ru-RU" dirty="0"/>
          </a:p>
          <a:p>
            <a:r>
              <a:rPr lang="ru-RU" dirty="0"/>
              <a:t>Тому </a:t>
            </a:r>
            <a:r>
              <a:rPr lang="ru-RU" dirty="0" err="1"/>
              <a:t>боротьба</a:t>
            </a:r>
            <a:r>
              <a:rPr lang="ru-RU" dirty="0"/>
              <a:t> за </a:t>
            </a:r>
            <a:r>
              <a:rPr lang="ru-RU" dirty="0" err="1"/>
              <a:t>демократію</a:t>
            </a:r>
            <a:r>
              <a:rPr lang="ru-RU" dirty="0"/>
              <a:t> є </a:t>
            </a:r>
            <a:r>
              <a:rPr lang="ru-RU" dirty="0" err="1"/>
              <a:t>боротьбою</a:t>
            </a:r>
            <a:r>
              <a:rPr lang="ru-RU" dirty="0"/>
              <a:t> і </a:t>
            </a:r>
            <a:r>
              <a:rPr lang="ru-RU" dirty="0" err="1"/>
              <a:t>проти</a:t>
            </a:r>
            <a:r>
              <a:rPr lang="ru-RU" dirty="0"/>
              <a:t> </a:t>
            </a:r>
            <a:r>
              <a:rPr lang="ru-RU" dirty="0" err="1"/>
              <a:t>соціальної</a:t>
            </a:r>
            <a:r>
              <a:rPr lang="ru-RU" dirty="0"/>
              <a:t> </a:t>
            </a:r>
            <a:r>
              <a:rPr lang="ru-RU" dirty="0" err="1"/>
              <a:t>несправедливості</a:t>
            </a:r>
            <a:r>
              <a:rPr lang="ru-RU" dirty="0"/>
              <a:t>.</a:t>
            </a:r>
          </a:p>
        </p:txBody>
      </p:sp>
    </p:spTree>
    <p:extLst>
      <p:ext uri="{BB962C8B-B14F-4D97-AF65-F5344CB8AC3E}">
        <p14:creationId xmlns:p14="http://schemas.microsoft.com/office/powerpoint/2010/main" val="192069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87A0F-9F74-42AA-9F82-36F7862B914B}"/>
              </a:ext>
            </a:extLst>
          </p:cNvPr>
          <p:cNvSpPr>
            <a:spLocks noGrp="1"/>
          </p:cNvSpPr>
          <p:nvPr>
            <p:ph type="title"/>
          </p:nvPr>
        </p:nvSpPr>
        <p:spPr/>
        <p:txBody>
          <a:bodyPr/>
          <a:lstStyle/>
          <a:p>
            <a:pPr algn="ctr"/>
            <a:r>
              <a:rPr lang="uk-UA" b="1" dirty="0"/>
              <a:t>Ознаки демократії</a:t>
            </a:r>
          </a:p>
        </p:txBody>
      </p:sp>
      <p:pic>
        <p:nvPicPr>
          <p:cNvPr id="3" name="Рисунок 2">
            <a:extLst>
              <a:ext uri="{FF2B5EF4-FFF2-40B4-BE49-F238E27FC236}">
                <a16:creationId xmlns:a16="http://schemas.microsoft.com/office/drawing/2014/main" id="{6F9B5924-B054-4B93-AC03-3198AC587ABC}"/>
              </a:ext>
            </a:extLst>
          </p:cNvPr>
          <p:cNvPicPr>
            <a:picLocks noChangeAspect="1"/>
          </p:cNvPicPr>
          <p:nvPr/>
        </p:nvPicPr>
        <p:blipFill>
          <a:blip r:embed="rId2"/>
          <a:stretch>
            <a:fillRect/>
          </a:stretch>
        </p:blipFill>
        <p:spPr>
          <a:xfrm>
            <a:off x="91440" y="1514782"/>
            <a:ext cx="12009119" cy="3238152"/>
          </a:xfrm>
          <a:prstGeom prst="rect">
            <a:avLst/>
          </a:prstGeom>
        </p:spPr>
      </p:pic>
    </p:spTree>
    <p:extLst>
      <p:ext uri="{BB962C8B-B14F-4D97-AF65-F5344CB8AC3E}">
        <p14:creationId xmlns:p14="http://schemas.microsoft.com/office/powerpoint/2010/main" val="237901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F6802-1031-46F2-8CC7-4577D4DF1706}"/>
              </a:ext>
            </a:extLst>
          </p:cNvPr>
          <p:cNvSpPr txBox="1"/>
          <p:nvPr/>
        </p:nvSpPr>
        <p:spPr>
          <a:xfrm>
            <a:off x="111760" y="91440"/>
            <a:ext cx="11938000" cy="6186309"/>
          </a:xfrm>
          <a:prstGeom prst="rect">
            <a:avLst/>
          </a:prstGeom>
          <a:noFill/>
        </p:spPr>
        <p:txBody>
          <a:bodyPr wrap="square">
            <a:spAutoFit/>
          </a:bodyPr>
          <a:lstStyle/>
          <a:p>
            <a:r>
              <a:rPr lang="uk-UA" sz="2800" dirty="0">
                <a:highlight>
                  <a:srgbClr val="FFFF00"/>
                </a:highlight>
              </a:rPr>
              <a:t>Чи погоджуєтесь ви з тим, що...</a:t>
            </a:r>
          </a:p>
          <a:p>
            <a:endParaRPr lang="uk-UA" sz="2800" dirty="0">
              <a:highlight>
                <a:srgbClr val="FFFF00"/>
              </a:highlight>
            </a:endParaRPr>
          </a:p>
          <a:p>
            <a:r>
              <a:rPr lang="uk-UA" sz="2800" dirty="0"/>
              <a:t>• </a:t>
            </a:r>
            <a:r>
              <a:rPr lang="uk-UA" sz="2400" b="1" dirty="0"/>
              <a:t>Демократія </a:t>
            </a:r>
            <a:r>
              <a:rPr lang="uk-UA" sz="2400" dirty="0"/>
              <a:t>— це форма управління, яка передбачає участь у ньому всього народу.</a:t>
            </a:r>
          </a:p>
          <a:p>
            <a:endParaRPr lang="uk-UA" sz="2400" dirty="0"/>
          </a:p>
          <a:p>
            <a:r>
              <a:rPr lang="uk-UA" sz="2400" dirty="0"/>
              <a:t>• </a:t>
            </a:r>
            <a:r>
              <a:rPr lang="uk-UA" sz="2400" b="1" dirty="0"/>
              <a:t>Демократія базується на певних принципах</a:t>
            </a:r>
            <a:r>
              <a:rPr lang="uk-UA" sz="2400" dirty="0"/>
              <a:t>: поділ влади, вибори основних органів державної влади, плюралізм (багатоманітність), гласність, незалежний контроль більшості тощо.</a:t>
            </a:r>
          </a:p>
          <a:p>
            <a:endParaRPr lang="uk-UA" sz="2400" dirty="0"/>
          </a:p>
          <a:p>
            <a:r>
              <a:rPr lang="uk-UA" sz="2400" dirty="0"/>
              <a:t>• </a:t>
            </a:r>
            <a:r>
              <a:rPr lang="uk-UA" sz="2400" b="1" dirty="0"/>
              <a:t>Демократія передбачає чесні й справедливі вибори</a:t>
            </a:r>
            <a:r>
              <a:rPr lang="uk-UA" sz="2400" dirty="0"/>
              <a:t>, які мають бути загальними, прямими, відбуватися шляхом таємного голосування.</a:t>
            </a:r>
          </a:p>
          <a:p>
            <a:endParaRPr lang="uk-UA" sz="2400" dirty="0"/>
          </a:p>
          <a:p>
            <a:r>
              <a:rPr lang="uk-UA" sz="2400" dirty="0"/>
              <a:t>• Протягом історії людства сформувалися </a:t>
            </a:r>
            <a:r>
              <a:rPr lang="uk-UA" sz="2400" b="1" dirty="0"/>
              <a:t>дві форми демократії</a:t>
            </a:r>
            <a:r>
              <a:rPr lang="uk-UA" sz="2400" dirty="0"/>
              <a:t>: </a:t>
            </a:r>
            <a:r>
              <a:rPr lang="uk-UA" sz="2400" dirty="0">
                <a:solidFill>
                  <a:srgbClr val="FF0000"/>
                </a:solidFill>
              </a:rPr>
              <a:t>пряма й представницька.</a:t>
            </a:r>
          </a:p>
          <a:p>
            <a:endParaRPr lang="uk-UA" sz="2400" dirty="0"/>
          </a:p>
          <a:p>
            <a:r>
              <a:rPr lang="uk-UA" sz="2400" dirty="0"/>
              <a:t>• </a:t>
            </a:r>
            <a:r>
              <a:rPr lang="uk-UA" sz="2400" b="1" dirty="0"/>
              <a:t>Демократія неможлива без таких прав</a:t>
            </a:r>
            <a:r>
              <a:rPr lang="uk-UA" sz="2400" dirty="0"/>
              <a:t>: свобода думки, совісті та релігії, свобода виражати погляди, свобода мирних зібрань та асоціацій.</a:t>
            </a:r>
          </a:p>
        </p:txBody>
      </p:sp>
    </p:spTree>
    <p:extLst>
      <p:ext uri="{BB962C8B-B14F-4D97-AF65-F5344CB8AC3E}">
        <p14:creationId xmlns:p14="http://schemas.microsoft.com/office/powerpoint/2010/main" val="49396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AB38D9E-A1D2-4461-B5C5-5DCA49DCA8AD}"/>
              </a:ext>
            </a:extLst>
          </p:cNvPr>
          <p:cNvPicPr>
            <a:picLocks noChangeAspect="1"/>
          </p:cNvPicPr>
          <p:nvPr/>
        </p:nvPicPr>
        <p:blipFill>
          <a:blip r:embed="rId2"/>
          <a:stretch>
            <a:fillRect/>
          </a:stretch>
        </p:blipFill>
        <p:spPr>
          <a:xfrm>
            <a:off x="97436" y="198062"/>
            <a:ext cx="4914170" cy="2860098"/>
          </a:xfrm>
          <a:prstGeom prst="rect">
            <a:avLst/>
          </a:prstGeom>
        </p:spPr>
      </p:pic>
      <p:sp>
        <p:nvSpPr>
          <p:cNvPr id="4" name="TextBox 3">
            <a:extLst>
              <a:ext uri="{FF2B5EF4-FFF2-40B4-BE49-F238E27FC236}">
                <a16:creationId xmlns:a16="http://schemas.microsoft.com/office/drawing/2014/main" id="{11D477AD-B0D1-4E74-B11E-2D8647D83A8C}"/>
              </a:ext>
            </a:extLst>
          </p:cNvPr>
          <p:cNvSpPr txBox="1"/>
          <p:nvPr/>
        </p:nvSpPr>
        <p:spPr>
          <a:xfrm>
            <a:off x="5435600" y="345440"/>
            <a:ext cx="4541520" cy="1384995"/>
          </a:xfrm>
          <a:prstGeom prst="rect">
            <a:avLst/>
          </a:prstGeom>
          <a:noFill/>
        </p:spPr>
        <p:txBody>
          <a:bodyPr wrap="square">
            <a:spAutoFit/>
          </a:bodyPr>
          <a:lstStyle/>
          <a:p>
            <a:r>
              <a:rPr lang="ru-RU" sz="2800" dirty="0" err="1"/>
              <a:t>Кожна</a:t>
            </a:r>
            <a:r>
              <a:rPr lang="ru-RU" sz="2800" dirty="0"/>
              <a:t> </a:t>
            </a:r>
            <a:r>
              <a:rPr lang="ru-RU" sz="2800" dirty="0" err="1"/>
              <a:t>людина</a:t>
            </a:r>
            <a:r>
              <a:rPr lang="ru-RU" sz="2800" dirty="0"/>
              <a:t> </a:t>
            </a:r>
            <a:r>
              <a:rPr lang="ru-RU" sz="2800" dirty="0" err="1"/>
              <a:t>має</a:t>
            </a:r>
            <a:r>
              <a:rPr lang="ru-RU" sz="2800" dirty="0"/>
              <a:t> право на свободу думки, </a:t>
            </a:r>
            <a:r>
              <a:rPr lang="ru-RU" sz="2800" dirty="0" err="1"/>
              <a:t>совісті</a:t>
            </a:r>
            <a:r>
              <a:rPr lang="ru-RU" sz="2800" dirty="0"/>
              <a:t> та </a:t>
            </a:r>
            <a:r>
              <a:rPr lang="ru-RU" sz="2800" dirty="0" err="1"/>
              <a:t>релігії</a:t>
            </a:r>
            <a:endParaRPr lang="uk-UA" sz="2800" dirty="0"/>
          </a:p>
        </p:txBody>
      </p:sp>
      <p:pic>
        <p:nvPicPr>
          <p:cNvPr id="3" name="Рисунок 2">
            <a:extLst>
              <a:ext uri="{FF2B5EF4-FFF2-40B4-BE49-F238E27FC236}">
                <a16:creationId xmlns:a16="http://schemas.microsoft.com/office/drawing/2014/main" id="{0FDEA830-E0EA-4018-BCE7-2DDD34DDD7F0}"/>
              </a:ext>
            </a:extLst>
          </p:cNvPr>
          <p:cNvPicPr>
            <a:picLocks noChangeAspect="1"/>
          </p:cNvPicPr>
          <p:nvPr/>
        </p:nvPicPr>
        <p:blipFill>
          <a:blip r:embed="rId3"/>
          <a:stretch>
            <a:fillRect/>
          </a:stretch>
        </p:blipFill>
        <p:spPr>
          <a:xfrm>
            <a:off x="4619625" y="2652712"/>
            <a:ext cx="2952750" cy="1552575"/>
          </a:xfrm>
          <a:prstGeom prst="rect">
            <a:avLst/>
          </a:prstGeom>
        </p:spPr>
      </p:pic>
      <p:pic>
        <p:nvPicPr>
          <p:cNvPr id="5" name="Рисунок 4">
            <a:extLst>
              <a:ext uri="{FF2B5EF4-FFF2-40B4-BE49-F238E27FC236}">
                <a16:creationId xmlns:a16="http://schemas.microsoft.com/office/drawing/2014/main" id="{3FEFB735-F819-4E5E-BDC2-450662DBD8A1}"/>
              </a:ext>
            </a:extLst>
          </p:cNvPr>
          <p:cNvPicPr>
            <a:picLocks noChangeAspect="1"/>
          </p:cNvPicPr>
          <p:nvPr/>
        </p:nvPicPr>
        <p:blipFill>
          <a:blip r:embed="rId4"/>
          <a:stretch>
            <a:fillRect/>
          </a:stretch>
        </p:blipFill>
        <p:spPr>
          <a:xfrm>
            <a:off x="7338695" y="3608704"/>
            <a:ext cx="4755869" cy="3124795"/>
          </a:xfrm>
          <a:prstGeom prst="rect">
            <a:avLst/>
          </a:prstGeom>
        </p:spPr>
      </p:pic>
      <p:pic>
        <p:nvPicPr>
          <p:cNvPr id="6" name="Рисунок 5">
            <a:extLst>
              <a:ext uri="{FF2B5EF4-FFF2-40B4-BE49-F238E27FC236}">
                <a16:creationId xmlns:a16="http://schemas.microsoft.com/office/drawing/2014/main" id="{88C8FA3D-C6D2-4A6D-B474-590BA1586DA0}"/>
              </a:ext>
            </a:extLst>
          </p:cNvPr>
          <p:cNvPicPr>
            <a:picLocks noChangeAspect="1"/>
          </p:cNvPicPr>
          <p:nvPr/>
        </p:nvPicPr>
        <p:blipFill>
          <a:blip r:embed="rId5"/>
          <a:stretch>
            <a:fillRect/>
          </a:stretch>
        </p:blipFill>
        <p:spPr>
          <a:xfrm>
            <a:off x="425132" y="4894580"/>
            <a:ext cx="2847975" cy="1600200"/>
          </a:xfrm>
          <a:prstGeom prst="rect">
            <a:avLst/>
          </a:prstGeom>
        </p:spPr>
      </p:pic>
    </p:spTree>
    <p:extLst>
      <p:ext uri="{BB962C8B-B14F-4D97-AF65-F5344CB8AC3E}">
        <p14:creationId xmlns:p14="http://schemas.microsoft.com/office/powerpoint/2010/main" val="97453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E07A8-C6C9-41CF-BA05-0EB0F44C6300}"/>
              </a:ext>
            </a:extLst>
          </p:cNvPr>
          <p:cNvSpPr>
            <a:spLocks noGrp="1"/>
          </p:cNvSpPr>
          <p:nvPr>
            <p:ph type="title"/>
          </p:nvPr>
        </p:nvSpPr>
        <p:spPr>
          <a:xfrm>
            <a:off x="294641" y="365125"/>
            <a:ext cx="9778142" cy="5923915"/>
          </a:xfrm>
        </p:spPr>
        <p:txBody>
          <a:bodyPr>
            <a:normAutofit fontScale="90000"/>
          </a:bodyPr>
          <a:lstStyle/>
          <a:p>
            <a:br>
              <a:rPr lang="uk-UA" sz="2800" dirty="0">
                <a:highlight>
                  <a:srgbClr val="00FF00"/>
                </a:highlight>
              </a:rPr>
            </a:br>
            <a:br>
              <a:rPr lang="uk-UA" sz="2800" dirty="0">
                <a:highlight>
                  <a:srgbClr val="00FF00"/>
                </a:highlight>
              </a:rPr>
            </a:br>
            <a:br>
              <a:rPr lang="uk-UA" sz="2800" dirty="0">
                <a:highlight>
                  <a:srgbClr val="00FF00"/>
                </a:highlight>
              </a:rPr>
            </a:br>
            <a:r>
              <a:rPr lang="uk-UA" sz="2800" dirty="0">
                <a:highlight>
                  <a:srgbClr val="00FF00"/>
                </a:highlight>
              </a:rPr>
              <a:t>Запитання і завдання</a:t>
            </a:r>
            <a:br>
              <a:rPr lang="uk-UA" sz="2800" dirty="0"/>
            </a:br>
            <a:br>
              <a:rPr lang="uk-UA" sz="2800" dirty="0"/>
            </a:br>
            <a:r>
              <a:rPr lang="uk-UA" sz="2800" dirty="0"/>
              <a:t>1. </a:t>
            </a:r>
            <a:r>
              <a:rPr lang="uk-UA" sz="2800" b="1" dirty="0"/>
              <a:t>Колективне обговорення. </a:t>
            </a:r>
            <a:br>
              <a:rPr lang="uk-UA" sz="2800" dirty="0"/>
            </a:br>
            <a:r>
              <a:rPr lang="uk-UA" sz="2800" dirty="0"/>
              <a:t>Поясніть, як ви розумієте поняття «демократія». Що є головним у розумінні демократії?</a:t>
            </a:r>
            <a:br>
              <a:rPr lang="uk-UA" sz="2800" dirty="0"/>
            </a:br>
            <a:r>
              <a:rPr lang="uk-UA" sz="2800" dirty="0"/>
              <a:t>2. На яких принципах побудована сучасна демократія? </a:t>
            </a:r>
            <a:br>
              <a:rPr lang="uk-UA" sz="2800" dirty="0"/>
            </a:br>
            <a:r>
              <a:rPr lang="uk-UA" sz="2800" dirty="0"/>
              <a:t>Скільки існує форм демократії?</a:t>
            </a:r>
            <a:br>
              <a:rPr lang="uk-UA" sz="2800" dirty="0"/>
            </a:br>
            <a:r>
              <a:rPr lang="uk-UA" sz="2800" dirty="0"/>
              <a:t>3. За допомогою додаткових джерел визначте обов'язки громадян України перед своєю державою.</a:t>
            </a:r>
            <a:br>
              <a:rPr lang="uk-UA" sz="2800" dirty="0"/>
            </a:br>
            <a:r>
              <a:rPr lang="uk-UA" sz="2800" dirty="0"/>
              <a:t>4. Які принципи забезпечують справедливість виборів?</a:t>
            </a:r>
            <a:br>
              <a:rPr lang="uk-UA" sz="2800" dirty="0"/>
            </a:br>
            <a:r>
              <a:rPr lang="uk-UA" sz="2800" dirty="0"/>
              <a:t>5. </a:t>
            </a:r>
            <a:r>
              <a:rPr lang="uk-UA" sz="2800" b="1" dirty="0"/>
              <a:t>Робота в парах. </a:t>
            </a:r>
            <a:r>
              <a:rPr lang="uk-UA" sz="2800" dirty="0"/>
              <a:t>16-й президент США </a:t>
            </a:r>
            <a:r>
              <a:rPr lang="uk-UA" sz="2800" b="1" dirty="0"/>
              <a:t>Авраам Лінкольн </a:t>
            </a:r>
            <a:r>
              <a:rPr lang="uk-UA" sz="2800" dirty="0"/>
              <a:t>характеризує демократію як «владу народу, створену народом і для народу». Обговоріть і поясніть ці три ознаки.</a:t>
            </a:r>
            <a:br>
              <a:rPr lang="uk-UA" sz="2800" dirty="0"/>
            </a:br>
            <a:r>
              <a:rPr lang="ru-RU" sz="2800" dirty="0"/>
              <a:t>6. </a:t>
            </a:r>
            <a:r>
              <a:rPr lang="ru-RU" sz="2800" dirty="0" err="1"/>
              <a:t>Чому</a:t>
            </a:r>
            <a:r>
              <a:rPr lang="ru-RU" sz="2800" dirty="0"/>
              <a:t> </a:t>
            </a:r>
            <a:r>
              <a:rPr lang="ru-RU" sz="2800" dirty="0" err="1"/>
              <a:t>демократія</a:t>
            </a:r>
            <a:r>
              <a:rPr lang="ru-RU" sz="2800" dirty="0"/>
              <a:t> </a:t>
            </a:r>
            <a:r>
              <a:rPr lang="ru-RU" sz="2800" dirty="0" err="1"/>
              <a:t>неможлива</a:t>
            </a:r>
            <a:r>
              <a:rPr lang="ru-RU" sz="2800" dirty="0"/>
              <a:t> без </a:t>
            </a:r>
            <a:r>
              <a:rPr lang="ru-RU" sz="2800" dirty="0" err="1"/>
              <a:t>свободи</a:t>
            </a:r>
            <a:r>
              <a:rPr lang="ru-RU" sz="2800" dirty="0"/>
              <a:t> думки, </a:t>
            </a:r>
            <a:r>
              <a:rPr lang="ru-RU" sz="2800" dirty="0" err="1"/>
              <a:t>совісті</a:t>
            </a:r>
            <a:r>
              <a:rPr lang="ru-RU" sz="2800" dirty="0"/>
              <a:t> та </a:t>
            </a:r>
            <a:r>
              <a:rPr lang="ru-RU" sz="2800" dirty="0" err="1"/>
              <a:t>релігії</a:t>
            </a:r>
            <a:r>
              <a:rPr lang="ru-RU" sz="2800" dirty="0"/>
              <a:t>, </a:t>
            </a:r>
            <a:r>
              <a:rPr lang="ru-RU" sz="2800" dirty="0" err="1"/>
              <a:t>свободи</a:t>
            </a:r>
            <a:r>
              <a:rPr lang="ru-RU" sz="2800" dirty="0"/>
              <a:t> </a:t>
            </a:r>
            <a:r>
              <a:rPr lang="ru-RU" sz="2800" dirty="0" err="1"/>
              <a:t>виражати</a:t>
            </a:r>
            <a:r>
              <a:rPr lang="ru-RU" sz="2800" dirty="0"/>
              <a:t> погляди й </a:t>
            </a:r>
            <a:r>
              <a:rPr lang="ru-RU" sz="2800" dirty="0" err="1"/>
              <a:t>свободи</a:t>
            </a:r>
            <a:r>
              <a:rPr lang="ru-RU" sz="2800" dirty="0"/>
              <a:t> </a:t>
            </a:r>
            <a:r>
              <a:rPr lang="ru-RU" sz="2800" dirty="0" err="1"/>
              <a:t>мирних</a:t>
            </a:r>
            <a:r>
              <a:rPr lang="ru-RU" sz="2800" dirty="0"/>
              <a:t> </a:t>
            </a:r>
            <a:r>
              <a:rPr lang="ru-RU" sz="2800" dirty="0" err="1"/>
              <a:t>зібрань</a:t>
            </a:r>
            <a:r>
              <a:rPr lang="ru-RU" sz="2800" dirty="0"/>
              <a:t> та </a:t>
            </a:r>
            <a:r>
              <a:rPr lang="ru-RU" sz="2800" dirty="0" err="1"/>
              <a:t>асоціацій</a:t>
            </a:r>
            <a:r>
              <a:rPr lang="ru-RU" sz="2800" dirty="0"/>
              <a:t>?</a:t>
            </a:r>
            <a:br>
              <a:rPr lang="uk-UA" sz="2800" dirty="0"/>
            </a:br>
            <a:endParaRPr lang="uk-UA" sz="2800" dirty="0"/>
          </a:p>
        </p:txBody>
      </p:sp>
      <p:pic>
        <p:nvPicPr>
          <p:cNvPr id="3" name="Рисунок 2">
            <a:extLst>
              <a:ext uri="{FF2B5EF4-FFF2-40B4-BE49-F238E27FC236}">
                <a16:creationId xmlns:a16="http://schemas.microsoft.com/office/drawing/2014/main" id="{205081E9-BA7D-4750-B3F2-28E98F36F0AF}"/>
              </a:ext>
            </a:extLst>
          </p:cNvPr>
          <p:cNvPicPr>
            <a:picLocks noChangeAspect="1"/>
          </p:cNvPicPr>
          <p:nvPr/>
        </p:nvPicPr>
        <p:blipFill>
          <a:blip r:embed="rId2"/>
          <a:stretch>
            <a:fillRect/>
          </a:stretch>
        </p:blipFill>
        <p:spPr>
          <a:xfrm>
            <a:off x="10220960" y="2826753"/>
            <a:ext cx="1822862" cy="2219136"/>
          </a:xfrm>
          <a:prstGeom prst="rect">
            <a:avLst/>
          </a:prstGeom>
        </p:spPr>
      </p:pic>
      <p:sp>
        <p:nvSpPr>
          <p:cNvPr id="5" name="TextBox 4">
            <a:extLst>
              <a:ext uri="{FF2B5EF4-FFF2-40B4-BE49-F238E27FC236}">
                <a16:creationId xmlns:a16="http://schemas.microsoft.com/office/drawing/2014/main" id="{007C45CE-5702-400E-94BF-1D1A54E2880F}"/>
              </a:ext>
            </a:extLst>
          </p:cNvPr>
          <p:cNvSpPr txBox="1"/>
          <p:nvPr/>
        </p:nvSpPr>
        <p:spPr>
          <a:xfrm>
            <a:off x="10220960" y="1645920"/>
            <a:ext cx="1971040" cy="1200329"/>
          </a:xfrm>
          <a:prstGeom prst="rect">
            <a:avLst/>
          </a:prstGeom>
          <a:noFill/>
        </p:spPr>
        <p:txBody>
          <a:bodyPr wrap="square">
            <a:spAutoFit/>
          </a:bodyPr>
          <a:lstStyle/>
          <a:p>
            <a:r>
              <a:rPr lang="ru-RU" dirty="0"/>
              <a:t>Авраам </a:t>
            </a:r>
            <a:r>
              <a:rPr lang="ru-RU" dirty="0" err="1"/>
              <a:t>Лінкольн</a:t>
            </a:r>
            <a:r>
              <a:rPr lang="ru-RU" dirty="0"/>
              <a:t>, </a:t>
            </a:r>
            <a:r>
              <a:rPr lang="ru-RU" dirty="0" err="1"/>
              <a:t>що</a:t>
            </a:r>
            <a:r>
              <a:rPr lang="ru-RU" dirty="0"/>
              <a:t> </a:t>
            </a:r>
            <a:r>
              <a:rPr lang="ru-RU" dirty="0" err="1"/>
              <a:t>сформулював</a:t>
            </a:r>
            <a:r>
              <a:rPr lang="ru-RU" dirty="0"/>
              <a:t> </a:t>
            </a:r>
            <a:r>
              <a:rPr lang="ru-RU" dirty="0" err="1"/>
              <a:t>основні</a:t>
            </a:r>
            <a:r>
              <a:rPr lang="ru-RU" dirty="0"/>
              <a:t> </a:t>
            </a:r>
            <a:r>
              <a:rPr lang="ru-RU" dirty="0" err="1"/>
              <a:t>цілі</a:t>
            </a:r>
            <a:r>
              <a:rPr lang="ru-RU" dirty="0"/>
              <a:t> </a:t>
            </a:r>
            <a:r>
              <a:rPr lang="ru-RU" dirty="0" err="1"/>
              <a:t>демократії</a:t>
            </a:r>
            <a:endParaRPr lang="uk-UA" dirty="0"/>
          </a:p>
        </p:txBody>
      </p:sp>
      <p:pic>
        <p:nvPicPr>
          <p:cNvPr id="4" name="Рисунок 3">
            <a:extLst>
              <a:ext uri="{FF2B5EF4-FFF2-40B4-BE49-F238E27FC236}">
                <a16:creationId xmlns:a16="http://schemas.microsoft.com/office/drawing/2014/main" id="{86E9761D-0C27-431A-8470-32E9F72FBC14}"/>
              </a:ext>
            </a:extLst>
          </p:cNvPr>
          <p:cNvPicPr>
            <a:picLocks noChangeAspect="1"/>
          </p:cNvPicPr>
          <p:nvPr/>
        </p:nvPicPr>
        <p:blipFill>
          <a:blip r:embed="rId3"/>
          <a:stretch>
            <a:fillRect/>
          </a:stretch>
        </p:blipFill>
        <p:spPr>
          <a:xfrm>
            <a:off x="5102542" y="260667"/>
            <a:ext cx="2657475" cy="1724025"/>
          </a:xfrm>
          <a:prstGeom prst="rect">
            <a:avLst/>
          </a:prstGeom>
        </p:spPr>
      </p:pic>
    </p:spTree>
    <p:extLst>
      <p:ext uri="{BB962C8B-B14F-4D97-AF65-F5344CB8AC3E}">
        <p14:creationId xmlns:p14="http://schemas.microsoft.com/office/powerpoint/2010/main" val="143089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C6AD70-9470-4A05-A932-735DEA94D628}"/>
              </a:ext>
            </a:extLst>
          </p:cNvPr>
          <p:cNvSpPr>
            <a:spLocks noGrp="1"/>
          </p:cNvSpPr>
          <p:nvPr>
            <p:ph type="title"/>
          </p:nvPr>
        </p:nvSpPr>
        <p:spPr/>
        <p:txBody>
          <a:bodyPr/>
          <a:lstStyle/>
          <a:p>
            <a:r>
              <a:rPr lang="uk-UA" dirty="0">
                <a:highlight>
                  <a:srgbClr val="00FF00"/>
                </a:highlight>
              </a:rPr>
              <a:t>1. Поняття демократії.</a:t>
            </a:r>
          </a:p>
        </p:txBody>
      </p:sp>
      <p:sp>
        <p:nvSpPr>
          <p:cNvPr id="3" name="Объект 2">
            <a:extLst>
              <a:ext uri="{FF2B5EF4-FFF2-40B4-BE49-F238E27FC236}">
                <a16:creationId xmlns:a16="http://schemas.microsoft.com/office/drawing/2014/main" id="{739045D2-FE70-4383-AEF1-4BD15462427B}"/>
              </a:ext>
            </a:extLst>
          </p:cNvPr>
          <p:cNvSpPr>
            <a:spLocks noGrp="1"/>
          </p:cNvSpPr>
          <p:nvPr>
            <p:ph idx="1"/>
          </p:nvPr>
        </p:nvSpPr>
        <p:spPr>
          <a:xfrm>
            <a:off x="233265" y="1825625"/>
            <a:ext cx="11821886" cy="3315542"/>
          </a:xfrm>
        </p:spPr>
        <p:txBody>
          <a:bodyPr>
            <a:normAutofit fontScale="92500"/>
          </a:bodyPr>
          <a:lstStyle/>
          <a:p>
            <a:pPr marL="0" indent="0">
              <a:buNone/>
            </a:pPr>
            <a:r>
              <a:rPr lang="uk-UA" dirty="0"/>
              <a:t>Життя в суспільстві потребує узгодження інтересів всіх його членів. Один із таких способів, які людство виробило впродовж віків, отримав назву </a:t>
            </a:r>
            <a:r>
              <a:rPr lang="uk-UA" b="1" dirty="0"/>
              <a:t>демократія</a:t>
            </a:r>
            <a:r>
              <a:rPr lang="uk-UA" dirty="0"/>
              <a:t>. Ця назва походить від грецьких слів </a:t>
            </a:r>
            <a:r>
              <a:rPr lang="en-US" dirty="0"/>
              <a:t>demos («</a:t>
            </a:r>
            <a:r>
              <a:rPr lang="uk-UA" dirty="0"/>
              <a:t>народ») і </a:t>
            </a:r>
            <a:r>
              <a:rPr lang="en-US" dirty="0" err="1"/>
              <a:t>kratos</a:t>
            </a:r>
            <a:r>
              <a:rPr lang="en-US" dirty="0"/>
              <a:t> («</a:t>
            </a:r>
            <a:r>
              <a:rPr lang="uk-UA" dirty="0"/>
              <a:t>влада»). </a:t>
            </a:r>
          </a:p>
          <a:p>
            <a:pPr marL="0" indent="0">
              <a:buNone/>
            </a:pPr>
            <a:r>
              <a:rPr lang="uk-UA" dirty="0"/>
              <a:t>Отже, демократію можна розуміти як </a:t>
            </a:r>
            <a:r>
              <a:rPr lang="uk-UA" b="1" dirty="0">
                <a:solidFill>
                  <a:srgbClr val="FF0000"/>
                </a:solidFill>
              </a:rPr>
              <a:t>«владу народу»: </a:t>
            </a:r>
            <a:r>
              <a:rPr lang="uk-UA" dirty="0"/>
              <a:t>спосіб правління, який залежить від волі народу, або правління від імені всього народу, що відповідає його волі. </a:t>
            </a:r>
          </a:p>
          <a:p>
            <a:pPr marL="0" indent="0">
              <a:buNone/>
            </a:pPr>
            <a:r>
              <a:rPr lang="uk-UA" b="1" dirty="0"/>
              <a:t>Держави, у яких сформувалася така форма правління, називають демократичними.</a:t>
            </a:r>
          </a:p>
        </p:txBody>
      </p:sp>
      <p:pic>
        <p:nvPicPr>
          <p:cNvPr id="4" name="Рисунок 3">
            <a:extLst>
              <a:ext uri="{FF2B5EF4-FFF2-40B4-BE49-F238E27FC236}">
                <a16:creationId xmlns:a16="http://schemas.microsoft.com/office/drawing/2014/main" id="{DD4E0D9F-78B9-42F0-BA3E-0C8A8EF37446}"/>
              </a:ext>
            </a:extLst>
          </p:cNvPr>
          <p:cNvPicPr>
            <a:picLocks noChangeAspect="1"/>
          </p:cNvPicPr>
          <p:nvPr/>
        </p:nvPicPr>
        <p:blipFill>
          <a:blip r:embed="rId2"/>
          <a:stretch>
            <a:fillRect/>
          </a:stretch>
        </p:blipFill>
        <p:spPr>
          <a:xfrm>
            <a:off x="7763069" y="4677843"/>
            <a:ext cx="4358659" cy="2186204"/>
          </a:xfrm>
          <a:prstGeom prst="rect">
            <a:avLst/>
          </a:prstGeom>
        </p:spPr>
      </p:pic>
    </p:spTree>
    <p:extLst>
      <p:ext uri="{BB962C8B-B14F-4D97-AF65-F5344CB8AC3E}">
        <p14:creationId xmlns:p14="http://schemas.microsoft.com/office/powerpoint/2010/main" val="3826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6CC1D8-6409-417A-AC44-3EFBD45A3A4D}"/>
              </a:ext>
            </a:extLst>
          </p:cNvPr>
          <p:cNvSpPr>
            <a:spLocks noGrp="1"/>
          </p:cNvSpPr>
          <p:nvPr>
            <p:ph type="title"/>
          </p:nvPr>
        </p:nvSpPr>
        <p:spPr>
          <a:xfrm>
            <a:off x="264695" y="365125"/>
            <a:ext cx="11089105" cy="6288338"/>
          </a:xfrm>
        </p:spPr>
        <p:txBody>
          <a:bodyPr>
            <a:normAutofit fontScale="90000"/>
          </a:bodyPr>
          <a:lstStyle/>
          <a:p>
            <a:r>
              <a:rPr lang="uk-UA" dirty="0">
                <a:highlight>
                  <a:srgbClr val="FFFF00"/>
                </a:highlight>
              </a:rPr>
              <a:t>Словник</a:t>
            </a:r>
            <a:br>
              <a:rPr lang="uk-UA" dirty="0"/>
            </a:br>
            <a:br>
              <a:rPr lang="uk-UA" dirty="0"/>
            </a:br>
            <a:r>
              <a:rPr lang="uk-UA" sz="3100" b="1" dirty="0"/>
              <a:t>Демократія</a:t>
            </a:r>
            <a:r>
              <a:rPr lang="uk-UA" sz="3100" dirty="0"/>
              <a:t> — форма політичної організації суспільства, що характеризується участю народу в управлінні державою.</a:t>
            </a:r>
            <a:br>
              <a:rPr lang="uk-UA" sz="3100" dirty="0"/>
            </a:br>
            <a:br>
              <a:rPr lang="uk-UA" sz="3100" dirty="0"/>
            </a:br>
            <a:r>
              <a:rPr lang="uk-UA" sz="3100" b="1" dirty="0"/>
              <a:t>Влада</a:t>
            </a:r>
            <a:r>
              <a:rPr lang="uk-UA" sz="3100" dirty="0"/>
              <a:t> — здатність примушувати і впливати незалежно від бажань інших. За демократії народна більшість володіє цими ознаками, і саме вона є джерелом влади.</a:t>
            </a:r>
            <a:br>
              <a:rPr lang="uk-UA" sz="3100" dirty="0"/>
            </a:br>
            <a:br>
              <a:rPr lang="uk-UA" sz="3100" dirty="0"/>
            </a:br>
            <a:r>
              <a:rPr lang="uk-UA" sz="3100" b="1" dirty="0"/>
              <a:t>Демократична держава </a:t>
            </a:r>
            <a:r>
              <a:rPr lang="uk-UA" sz="3100" dirty="0"/>
              <a:t>— держава, заснована на здійсненні народовладдя шляхом забезпечення прав громадян, їх рівної участі у формуванні державної влади та контролю за її діяльністю.</a:t>
            </a:r>
            <a:br>
              <a:rPr lang="uk-UA" sz="3100" dirty="0"/>
            </a:br>
            <a:endParaRPr lang="uk-UA" sz="3100" dirty="0"/>
          </a:p>
        </p:txBody>
      </p:sp>
      <p:pic>
        <p:nvPicPr>
          <p:cNvPr id="3" name="Рисунок 2">
            <a:extLst>
              <a:ext uri="{FF2B5EF4-FFF2-40B4-BE49-F238E27FC236}">
                <a16:creationId xmlns:a16="http://schemas.microsoft.com/office/drawing/2014/main" id="{C3CA050D-D776-4C70-A4B8-113569A0EF17}"/>
              </a:ext>
            </a:extLst>
          </p:cNvPr>
          <p:cNvPicPr>
            <a:picLocks noChangeAspect="1"/>
          </p:cNvPicPr>
          <p:nvPr/>
        </p:nvPicPr>
        <p:blipFill>
          <a:blip r:embed="rId2"/>
          <a:stretch>
            <a:fillRect/>
          </a:stretch>
        </p:blipFill>
        <p:spPr>
          <a:xfrm>
            <a:off x="9144001" y="0"/>
            <a:ext cx="3048000" cy="2028305"/>
          </a:xfrm>
          <a:prstGeom prst="rect">
            <a:avLst/>
          </a:prstGeom>
        </p:spPr>
      </p:pic>
    </p:spTree>
    <p:extLst>
      <p:ext uri="{BB962C8B-B14F-4D97-AF65-F5344CB8AC3E}">
        <p14:creationId xmlns:p14="http://schemas.microsoft.com/office/powerpoint/2010/main" val="145992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19F8B-8B0B-47FC-A9F2-BF63623FC6D1}"/>
              </a:ext>
            </a:extLst>
          </p:cNvPr>
          <p:cNvSpPr>
            <a:spLocks noGrp="1"/>
          </p:cNvSpPr>
          <p:nvPr>
            <p:ph type="title"/>
          </p:nvPr>
        </p:nvSpPr>
        <p:spPr>
          <a:xfrm>
            <a:off x="205273" y="365125"/>
            <a:ext cx="11148527" cy="1612965"/>
          </a:xfrm>
        </p:spPr>
        <p:txBody>
          <a:bodyPr>
            <a:normAutofit/>
          </a:bodyPr>
          <a:lstStyle/>
          <a:p>
            <a:r>
              <a:rPr lang="uk-UA" sz="2400" dirty="0"/>
              <a:t>Ідеї демократії привабливі для народу завдяки тому, що ніхто не зобов’язаний підкорятися правилам, які нав’язані іншими людьми. Також її переваги полягають у тому, що </a:t>
            </a:r>
            <a:r>
              <a:rPr lang="uk-UA" sz="2400" b="1" dirty="0"/>
              <a:t>кожна людина має однакові можливості </a:t>
            </a:r>
            <a:r>
              <a:rPr lang="uk-UA" sz="2400" dirty="0"/>
              <a:t>впливати на рішення, що стосуються всього суспільства.</a:t>
            </a:r>
          </a:p>
        </p:txBody>
      </p:sp>
      <p:pic>
        <p:nvPicPr>
          <p:cNvPr id="3" name="Рисунок 2">
            <a:extLst>
              <a:ext uri="{FF2B5EF4-FFF2-40B4-BE49-F238E27FC236}">
                <a16:creationId xmlns:a16="http://schemas.microsoft.com/office/drawing/2014/main" id="{6C48BACD-5506-4E16-9CE5-56885DB33DC8}"/>
              </a:ext>
            </a:extLst>
          </p:cNvPr>
          <p:cNvPicPr>
            <a:picLocks noChangeAspect="1"/>
          </p:cNvPicPr>
          <p:nvPr/>
        </p:nvPicPr>
        <p:blipFill>
          <a:blip r:embed="rId2"/>
          <a:stretch>
            <a:fillRect/>
          </a:stretch>
        </p:blipFill>
        <p:spPr>
          <a:xfrm>
            <a:off x="531845" y="1978090"/>
            <a:ext cx="10939268" cy="4688258"/>
          </a:xfrm>
          <a:prstGeom prst="rect">
            <a:avLst/>
          </a:prstGeom>
        </p:spPr>
      </p:pic>
    </p:spTree>
    <p:extLst>
      <p:ext uri="{BB962C8B-B14F-4D97-AF65-F5344CB8AC3E}">
        <p14:creationId xmlns:p14="http://schemas.microsoft.com/office/powerpoint/2010/main" val="288492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9D7E29-0006-497B-95B7-84A5C0A9E12C}"/>
              </a:ext>
            </a:extLst>
          </p:cNvPr>
          <p:cNvSpPr>
            <a:spLocks noGrp="1"/>
          </p:cNvSpPr>
          <p:nvPr>
            <p:ph type="title"/>
          </p:nvPr>
        </p:nvSpPr>
        <p:spPr>
          <a:xfrm>
            <a:off x="141232" y="365125"/>
            <a:ext cx="11212568" cy="1193087"/>
          </a:xfrm>
          <a:solidFill>
            <a:srgbClr val="FFFF00"/>
          </a:solidFill>
        </p:spPr>
        <p:txBody>
          <a:bodyPr>
            <a:normAutofit fontScale="90000"/>
          </a:bodyPr>
          <a:lstStyle/>
          <a:p>
            <a:r>
              <a:rPr lang="ru-RU" sz="2400" dirty="0" err="1">
                <a:highlight>
                  <a:srgbClr val="00FF00"/>
                </a:highlight>
              </a:rPr>
              <a:t>Цікаво</a:t>
            </a:r>
            <a:r>
              <a:rPr lang="ru-RU" sz="2400" dirty="0">
                <a:highlight>
                  <a:srgbClr val="00FF00"/>
                </a:highlight>
              </a:rPr>
              <a:t> знати</a:t>
            </a:r>
            <a:br>
              <a:rPr lang="ru-RU" sz="2400" dirty="0"/>
            </a:br>
            <a:br>
              <a:rPr lang="ru-RU" sz="2400" dirty="0"/>
            </a:br>
            <a:r>
              <a:rPr lang="ru-RU" sz="2400" b="1" dirty="0"/>
              <a:t>15 вересня </a:t>
            </a:r>
            <a:r>
              <a:rPr lang="ru-RU" sz="2400" dirty="0" err="1"/>
              <a:t>відзначають</a:t>
            </a:r>
            <a:r>
              <a:rPr lang="ru-RU" sz="2400" dirty="0"/>
              <a:t> </a:t>
            </a:r>
            <a:r>
              <a:rPr lang="ru-RU" sz="2400" b="1" dirty="0" err="1"/>
              <a:t>Міжнародний</a:t>
            </a:r>
            <a:r>
              <a:rPr lang="ru-RU" sz="2400" b="1" dirty="0"/>
              <a:t> день </a:t>
            </a:r>
            <a:r>
              <a:rPr lang="ru-RU" sz="2400" b="1" dirty="0" err="1"/>
              <a:t>демократії</a:t>
            </a:r>
            <a:r>
              <a:rPr lang="ru-RU" sz="2400" b="1" dirty="0"/>
              <a:t>. </a:t>
            </a:r>
            <a:br>
              <a:rPr lang="ru-RU" sz="2400" b="1" dirty="0"/>
            </a:br>
            <a:r>
              <a:rPr lang="ru-RU" sz="2400" dirty="0" err="1"/>
              <a:t>Його</a:t>
            </a:r>
            <a:r>
              <a:rPr lang="ru-RU" sz="2400" dirty="0"/>
              <a:t> </a:t>
            </a:r>
            <a:r>
              <a:rPr lang="ru-RU" sz="2400" dirty="0" err="1"/>
              <a:t>було</a:t>
            </a:r>
            <a:r>
              <a:rPr lang="ru-RU" sz="2400" dirty="0"/>
              <a:t> </a:t>
            </a:r>
            <a:r>
              <a:rPr lang="ru-RU" sz="2400" dirty="0" err="1"/>
              <a:t>проголошено</a:t>
            </a:r>
            <a:r>
              <a:rPr lang="ru-RU" sz="2400" dirty="0"/>
              <a:t> Генеральною </a:t>
            </a:r>
            <a:r>
              <a:rPr lang="ru-RU" sz="2400" dirty="0" err="1"/>
              <a:t>асамблеєю</a:t>
            </a:r>
            <a:r>
              <a:rPr lang="ru-RU" sz="2400" dirty="0"/>
              <a:t> ООН у </a:t>
            </a:r>
            <a:r>
              <a:rPr lang="ru-RU" sz="2400" b="1" dirty="0" err="1"/>
              <a:t>грудні</a:t>
            </a:r>
            <a:r>
              <a:rPr lang="ru-RU" sz="2400" b="1" dirty="0"/>
              <a:t> 2007 р.</a:t>
            </a:r>
            <a:br>
              <a:rPr lang="ru-RU" sz="2400" b="1" dirty="0"/>
            </a:br>
            <a:endParaRPr lang="uk-UA" sz="2400" b="1" dirty="0"/>
          </a:p>
        </p:txBody>
      </p:sp>
      <p:pic>
        <p:nvPicPr>
          <p:cNvPr id="3" name="Рисунок 2">
            <a:extLst>
              <a:ext uri="{FF2B5EF4-FFF2-40B4-BE49-F238E27FC236}">
                <a16:creationId xmlns:a16="http://schemas.microsoft.com/office/drawing/2014/main" id="{2A21ABD8-6324-46F9-88BA-17B7ABBE8870}"/>
              </a:ext>
            </a:extLst>
          </p:cNvPr>
          <p:cNvPicPr>
            <a:picLocks noChangeAspect="1"/>
          </p:cNvPicPr>
          <p:nvPr/>
        </p:nvPicPr>
        <p:blipFill>
          <a:blip r:embed="rId2"/>
          <a:stretch>
            <a:fillRect/>
          </a:stretch>
        </p:blipFill>
        <p:spPr>
          <a:xfrm>
            <a:off x="141232" y="2651853"/>
            <a:ext cx="5954768" cy="3975125"/>
          </a:xfrm>
          <a:prstGeom prst="rect">
            <a:avLst/>
          </a:prstGeom>
        </p:spPr>
      </p:pic>
      <p:sp>
        <p:nvSpPr>
          <p:cNvPr id="5" name="TextBox 4">
            <a:extLst>
              <a:ext uri="{FF2B5EF4-FFF2-40B4-BE49-F238E27FC236}">
                <a16:creationId xmlns:a16="http://schemas.microsoft.com/office/drawing/2014/main" id="{7B528D06-2BDE-4323-A590-CD22DC2A23E1}"/>
              </a:ext>
            </a:extLst>
          </p:cNvPr>
          <p:cNvSpPr txBox="1"/>
          <p:nvPr/>
        </p:nvSpPr>
        <p:spPr>
          <a:xfrm>
            <a:off x="141233" y="2189747"/>
            <a:ext cx="5954768" cy="369332"/>
          </a:xfrm>
          <a:prstGeom prst="rect">
            <a:avLst/>
          </a:prstGeom>
          <a:noFill/>
        </p:spPr>
        <p:txBody>
          <a:bodyPr wrap="square">
            <a:spAutoFit/>
          </a:bodyPr>
          <a:lstStyle/>
          <a:p>
            <a:r>
              <a:rPr lang="ru-RU" b="1" dirty="0"/>
              <a:t>Плакат до </a:t>
            </a:r>
            <a:r>
              <a:rPr lang="ru-RU" b="1" dirty="0" err="1"/>
              <a:t>Міжнародного</a:t>
            </a:r>
            <a:r>
              <a:rPr lang="ru-RU" b="1" dirty="0"/>
              <a:t> дня </a:t>
            </a:r>
            <a:r>
              <a:rPr lang="ru-RU" b="1" dirty="0" err="1"/>
              <a:t>демократії</a:t>
            </a:r>
            <a:endParaRPr lang="uk-UA" b="1" dirty="0"/>
          </a:p>
        </p:txBody>
      </p:sp>
      <p:sp>
        <p:nvSpPr>
          <p:cNvPr id="7" name="TextBox 6">
            <a:extLst>
              <a:ext uri="{FF2B5EF4-FFF2-40B4-BE49-F238E27FC236}">
                <a16:creationId xmlns:a16="http://schemas.microsoft.com/office/drawing/2014/main" id="{CBFFB700-C611-4571-9FAE-D79016D19618}"/>
              </a:ext>
            </a:extLst>
          </p:cNvPr>
          <p:cNvSpPr txBox="1"/>
          <p:nvPr/>
        </p:nvSpPr>
        <p:spPr>
          <a:xfrm>
            <a:off x="6344816" y="1754156"/>
            <a:ext cx="5494257" cy="5016758"/>
          </a:xfrm>
          <a:prstGeom prst="rect">
            <a:avLst/>
          </a:prstGeom>
          <a:noFill/>
        </p:spPr>
        <p:txBody>
          <a:bodyPr wrap="square">
            <a:spAutoFit/>
          </a:bodyPr>
          <a:lstStyle/>
          <a:p>
            <a:r>
              <a:rPr lang="uk-UA" sz="2000" b="1" dirty="0"/>
              <a:t>Проте як це втілити в життя? </a:t>
            </a:r>
          </a:p>
          <a:p>
            <a:r>
              <a:rPr lang="uk-UA" sz="2000" dirty="0"/>
              <a:t>Як має функціонувати механізм прийняття рішень? </a:t>
            </a:r>
          </a:p>
          <a:p>
            <a:r>
              <a:rPr lang="uk-UA" sz="2000" b="1" dirty="0"/>
              <a:t>Як урахувати суперечливі погляди?</a:t>
            </a:r>
          </a:p>
          <a:p>
            <a:endParaRPr lang="uk-UA" sz="2000" dirty="0"/>
          </a:p>
          <a:p>
            <a:r>
              <a:rPr lang="uk-UA" sz="2000" dirty="0"/>
              <a:t>Спочатку демократія пропонувала простий механізм — це правління більшості. Однак це означає, що інтереси деяких людей так ніколи й не будуть представлені. </a:t>
            </a:r>
          </a:p>
          <a:p>
            <a:endParaRPr lang="uk-UA" sz="2000" dirty="0"/>
          </a:p>
          <a:p>
            <a:r>
              <a:rPr lang="uk-UA" sz="2000" dirty="0"/>
              <a:t>Згодом сформувався більш прийнятний підхід — коли рішення приймаються шляхом згоди всіх (консенсусу).</a:t>
            </a:r>
          </a:p>
          <a:p>
            <a:r>
              <a:rPr lang="uk-UA" sz="2000" b="1" dirty="0"/>
              <a:t>Демократія не виникає миттєво і її не можна побудувати за рік. Її формування — це кропітка й тривала робота.</a:t>
            </a:r>
          </a:p>
        </p:txBody>
      </p:sp>
    </p:spTree>
    <p:extLst>
      <p:ext uri="{BB962C8B-B14F-4D97-AF65-F5344CB8AC3E}">
        <p14:creationId xmlns:p14="http://schemas.microsoft.com/office/powerpoint/2010/main" val="90190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30FD4F-DF60-4818-AE12-037662C827EB}"/>
              </a:ext>
            </a:extLst>
          </p:cNvPr>
          <p:cNvSpPr>
            <a:spLocks noGrp="1"/>
          </p:cNvSpPr>
          <p:nvPr>
            <p:ph type="title"/>
          </p:nvPr>
        </p:nvSpPr>
        <p:spPr/>
        <p:txBody>
          <a:bodyPr/>
          <a:lstStyle/>
          <a:p>
            <a:r>
              <a:rPr lang="uk-UA" dirty="0">
                <a:highlight>
                  <a:srgbClr val="00FF00"/>
                </a:highlight>
              </a:rPr>
              <a:t>2. Принципи демократичної держави.</a:t>
            </a:r>
          </a:p>
        </p:txBody>
      </p:sp>
      <p:sp>
        <p:nvSpPr>
          <p:cNvPr id="3" name="Объект 2">
            <a:extLst>
              <a:ext uri="{FF2B5EF4-FFF2-40B4-BE49-F238E27FC236}">
                <a16:creationId xmlns:a16="http://schemas.microsoft.com/office/drawing/2014/main" id="{FD938C2B-AE2D-4BE0-A7AB-82EDABD64681}"/>
              </a:ext>
            </a:extLst>
          </p:cNvPr>
          <p:cNvSpPr>
            <a:spLocks noGrp="1"/>
          </p:cNvSpPr>
          <p:nvPr>
            <p:ph idx="1"/>
          </p:nvPr>
        </p:nvSpPr>
        <p:spPr>
          <a:xfrm>
            <a:off x="81280" y="1825625"/>
            <a:ext cx="11877040" cy="2756535"/>
          </a:xfrm>
        </p:spPr>
        <p:txBody>
          <a:bodyPr/>
          <a:lstStyle/>
          <a:p>
            <a:pPr marL="0" indent="0">
              <a:buNone/>
            </a:pPr>
            <a:r>
              <a:rPr lang="uk-UA" dirty="0"/>
              <a:t>У наш час існують стільки ж різних форм демократії, скільки є демократичних держав у світі. </a:t>
            </a:r>
          </a:p>
          <a:p>
            <a:pPr marL="0" indent="0">
              <a:buNone/>
            </a:pPr>
            <a:r>
              <a:rPr lang="uk-UA" dirty="0"/>
              <a:t>Немає двох однакових демократичних держав. </a:t>
            </a:r>
          </a:p>
          <a:p>
            <a:pPr marL="0" indent="0">
              <a:buNone/>
            </a:pPr>
            <a:r>
              <a:rPr lang="uk-UA" dirty="0"/>
              <a:t>Проте існують єдині демократичні принципи: </a:t>
            </a:r>
            <a:r>
              <a:rPr lang="uk-UA" b="1" dirty="0"/>
              <a:t>поділ влади, вибори основних органів державної влади, плюралізм (багатоманітність), гласність, незалежний контроль, рівність</a:t>
            </a:r>
            <a:r>
              <a:rPr lang="uk-UA" dirty="0"/>
              <a:t> тощо.</a:t>
            </a:r>
          </a:p>
        </p:txBody>
      </p:sp>
      <p:pic>
        <p:nvPicPr>
          <p:cNvPr id="4" name="Рисунок 3">
            <a:extLst>
              <a:ext uri="{FF2B5EF4-FFF2-40B4-BE49-F238E27FC236}">
                <a16:creationId xmlns:a16="http://schemas.microsoft.com/office/drawing/2014/main" id="{B896B56F-5326-407C-B724-2FE1AB8B6AC5}"/>
              </a:ext>
            </a:extLst>
          </p:cNvPr>
          <p:cNvPicPr>
            <a:picLocks noChangeAspect="1"/>
          </p:cNvPicPr>
          <p:nvPr/>
        </p:nvPicPr>
        <p:blipFill>
          <a:blip r:embed="rId2"/>
          <a:stretch>
            <a:fillRect/>
          </a:stretch>
        </p:blipFill>
        <p:spPr>
          <a:xfrm>
            <a:off x="2527300" y="4717097"/>
            <a:ext cx="3710940" cy="1914940"/>
          </a:xfrm>
          <a:prstGeom prst="rect">
            <a:avLst/>
          </a:prstGeom>
        </p:spPr>
      </p:pic>
      <p:pic>
        <p:nvPicPr>
          <p:cNvPr id="5" name="Рисунок 4">
            <a:extLst>
              <a:ext uri="{FF2B5EF4-FFF2-40B4-BE49-F238E27FC236}">
                <a16:creationId xmlns:a16="http://schemas.microsoft.com/office/drawing/2014/main" id="{086C0859-A443-4449-A1BD-D557EB224C12}"/>
              </a:ext>
            </a:extLst>
          </p:cNvPr>
          <p:cNvPicPr>
            <a:picLocks noChangeAspect="1"/>
          </p:cNvPicPr>
          <p:nvPr/>
        </p:nvPicPr>
        <p:blipFill>
          <a:blip r:embed="rId3"/>
          <a:stretch>
            <a:fillRect/>
          </a:stretch>
        </p:blipFill>
        <p:spPr>
          <a:xfrm>
            <a:off x="10229850" y="0"/>
            <a:ext cx="1962150" cy="2333625"/>
          </a:xfrm>
          <a:prstGeom prst="rect">
            <a:avLst/>
          </a:prstGeom>
        </p:spPr>
      </p:pic>
    </p:spTree>
    <p:extLst>
      <p:ext uri="{BB962C8B-B14F-4D97-AF65-F5344CB8AC3E}">
        <p14:creationId xmlns:p14="http://schemas.microsoft.com/office/powerpoint/2010/main" val="98932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59AEF-76FF-476F-A9D8-9556813C6CA0}"/>
              </a:ext>
            </a:extLst>
          </p:cNvPr>
          <p:cNvSpPr txBox="1"/>
          <p:nvPr/>
        </p:nvSpPr>
        <p:spPr>
          <a:xfrm>
            <a:off x="356937" y="173629"/>
            <a:ext cx="11478126" cy="1323439"/>
          </a:xfrm>
          <a:prstGeom prst="rect">
            <a:avLst/>
          </a:prstGeom>
          <a:solidFill>
            <a:schemeClr val="accent4">
              <a:lumMod val="20000"/>
              <a:lumOff val="80000"/>
            </a:schemeClr>
          </a:solidFill>
        </p:spPr>
        <p:txBody>
          <a:bodyPr wrap="square">
            <a:spAutoFit/>
          </a:bodyPr>
          <a:lstStyle/>
          <a:p>
            <a:r>
              <a:rPr lang="uk-UA" sz="2000" b="1" dirty="0"/>
              <a:t>Принцип поділу влади в державі </a:t>
            </a:r>
            <a:r>
              <a:rPr lang="uk-UA" sz="2000" dirty="0"/>
              <a:t>передбачає її поділ на три гілки: законодавчу (та, що створює закони), виконавчу (яка втілює в життя закони, управляє суспільством) і судову (яка забезпечує справедливість). При цьому жодна гілка влади не має зазнавати обмеження або переважати над іншими гілками.</a:t>
            </a:r>
          </a:p>
        </p:txBody>
      </p:sp>
      <p:sp>
        <p:nvSpPr>
          <p:cNvPr id="5" name="TextBox 4">
            <a:extLst>
              <a:ext uri="{FF2B5EF4-FFF2-40B4-BE49-F238E27FC236}">
                <a16:creationId xmlns:a16="http://schemas.microsoft.com/office/drawing/2014/main" id="{8CC7FCF4-503B-4E62-A34A-213B53CF5F8A}"/>
              </a:ext>
            </a:extLst>
          </p:cNvPr>
          <p:cNvSpPr txBox="1"/>
          <p:nvPr/>
        </p:nvSpPr>
        <p:spPr>
          <a:xfrm>
            <a:off x="348916" y="1616958"/>
            <a:ext cx="11478126" cy="1323439"/>
          </a:xfrm>
          <a:prstGeom prst="rect">
            <a:avLst/>
          </a:prstGeom>
          <a:solidFill>
            <a:schemeClr val="accent2">
              <a:lumMod val="40000"/>
              <a:lumOff val="60000"/>
            </a:schemeClr>
          </a:solidFill>
        </p:spPr>
        <p:txBody>
          <a:bodyPr wrap="square">
            <a:spAutoFit/>
          </a:bodyPr>
          <a:lstStyle/>
          <a:p>
            <a:r>
              <a:rPr lang="ru-RU" sz="2000" b="1" dirty="0"/>
              <a:t>Принцип </a:t>
            </a:r>
            <a:r>
              <a:rPr lang="ru-RU" sz="2000" b="1" dirty="0" err="1"/>
              <a:t>виборності</a:t>
            </a:r>
            <a:r>
              <a:rPr lang="ru-RU" sz="2000" b="1" dirty="0"/>
              <a:t> </a:t>
            </a:r>
            <a:r>
              <a:rPr lang="ru-RU" sz="2000" b="1" dirty="0" err="1"/>
              <a:t>основних</a:t>
            </a:r>
            <a:r>
              <a:rPr lang="ru-RU" sz="2000" b="1" dirty="0"/>
              <a:t> </a:t>
            </a:r>
            <a:r>
              <a:rPr lang="ru-RU" sz="2000" b="1" dirty="0" err="1"/>
              <a:t>органів</a:t>
            </a:r>
            <a:r>
              <a:rPr lang="ru-RU" sz="2000" b="1" dirty="0"/>
              <a:t> </a:t>
            </a:r>
            <a:r>
              <a:rPr lang="ru-RU" sz="2000" b="1" dirty="0" err="1"/>
              <a:t>державної</a:t>
            </a:r>
            <a:r>
              <a:rPr lang="ru-RU" sz="2000" b="1" dirty="0"/>
              <a:t> </a:t>
            </a:r>
            <a:r>
              <a:rPr lang="ru-RU" sz="2000" b="1" dirty="0" err="1"/>
              <a:t>влади</a:t>
            </a:r>
            <a:r>
              <a:rPr lang="ru-RU" sz="2000" dirty="0"/>
              <a:t> </a:t>
            </a:r>
            <a:r>
              <a:rPr lang="ru-RU" sz="2000" dirty="0" err="1"/>
              <a:t>передбачає</a:t>
            </a:r>
            <a:r>
              <a:rPr lang="ru-RU" sz="2000" dirty="0"/>
              <a:t>, </a:t>
            </a:r>
            <a:r>
              <a:rPr lang="ru-RU" sz="2000" dirty="0" err="1"/>
              <a:t>що</a:t>
            </a:r>
            <a:r>
              <a:rPr lang="ru-RU" sz="2000" dirty="0"/>
              <a:t> </a:t>
            </a:r>
            <a:r>
              <a:rPr lang="ru-RU" sz="2000" dirty="0" err="1"/>
              <a:t>всі</a:t>
            </a:r>
            <a:r>
              <a:rPr lang="ru-RU" sz="2000" dirty="0"/>
              <a:t> особи, </a:t>
            </a:r>
            <a:r>
              <a:rPr lang="ru-RU" sz="2000" dirty="0" err="1"/>
              <a:t>які</a:t>
            </a:r>
            <a:r>
              <a:rPr lang="ru-RU" sz="2000" dirty="0"/>
              <a:t> </a:t>
            </a:r>
            <a:r>
              <a:rPr lang="ru-RU" sz="2000" dirty="0" err="1"/>
              <a:t>перебувають</a:t>
            </a:r>
            <a:r>
              <a:rPr lang="ru-RU" sz="2000" dirty="0"/>
              <a:t> при </a:t>
            </a:r>
            <a:r>
              <a:rPr lang="ru-RU" sz="2000" dirty="0" err="1"/>
              <a:t>владі</a:t>
            </a:r>
            <a:r>
              <a:rPr lang="ru-RU" sz="2000" dirty="0"/>
              <a:t>, </a:t>
            </a:r>
            <a:r>
              <a:rPr lang="ru-RU" sz="2000" dirty="0" err="1"/>
              <a:t>мають</a:t>
            </a:r>
            <a:r>
              <a:rPr lang="ru-RU" sz="2000" dirty="0"/>
              <a:t> бути </a:t>
            </a:r>
            <a:r>
              <a:rPr lang="ru-RU" sz="2000" dirty="0" err="1"/>
              <a:t>відповідальними</a:t>
            </a:r>
            <a:r>
              <a:rPr lang="ru-RU" sz="2000" dirty="0"/>
              <a:t> перед </a:t>
            </a:r>
            <a:r>
              <a:rPr lang="ru-RU" sz="2000" dirty="0" err="1"/>
              <a:t>своїми</a:t>
            </a:r>
            <a:r>
              <a:rPr lang="ru-RU" sz="2000" dirty="0"/>
              <a:t> </a:t>
            </a:r>
            <a:r>
              <a:rPr lang="ru-RU" sz="2000" dirty="0" err="1"/>
              <a:t>виборцями</a:t>
            </a:r>
            <a:r>
              <a:rPr lang="ru-RU" sz="2000" dirty="0"/>
              <a:t> і </a:t>
            </a:r>
            <a:r>
              <a:rPr lang="ru-RU" sz="2000" dirty="0" err="1"/>
              <a:t>періодично</a:t>
            </a:r>
            <a:r>
              <a:rPr lang="ru-RU" sz="2000" dirty="0"/>
              <a:t> через </a:t>
            </a:r>
            <a:r>
              <a:rPr lang="ru-RU" sz="2000" dirty="0" err="1"/>
              <a:t>чітко</a:t>
            </a:r>
            <a:r>
              <a:rPr lang="ru-RU" sz="2000" dirty="0"/>
              <a:t> </a:t>
            </a:r>
            <a:r>
              <a:rPr lang="ru-RU" sz="2000" dirty="0" err="1"/>
              <a:t>встановлений</a:t>
            </a:r>
            <a:r>
              <a:rPr lang="ru-RU" sz="2000" dirty="0"/>
              <a:t> час </a:t>
            </a:r>
            <a:r>
              <a:rPr lang="ru-RU" sz="2000" dirty="0" err="1"/>
              <a:t>переобиратися</a:t>
            </a:r>
            <a:r>
              <a:rPr lang="ru-RU" sz="2000" dirty="0"/>
              <a:t> (</a:t>
            </a:r>
            <a:r>
              <a:rPr lang="ru-RU" sz="2000" dirty="0" err="1"/>
              <a:t>від</a:t>
            </a:r>
            <a:r>
              <a:rPr lang="ru-RU" sz="2000" dirty="0"/>
              <a:t> одного до десяти </a:t>
            </a:r>
            <a:r>
              <a:rPr lang="ru-RU" sz="2000" dirty="0" err="1"/>
              <a:t>років</a:t>
            </a:r>
            <a:r>
              <a:rPr lang="ru-RU" sz="2000" dirty="0"/>
              <a:t>). </a:t>
            </a:r>
            <a:r>
              <a:rPr lang="ru-RU" sz="2000" dirty="0" err="1"/>
              <a:t>Переобрання</a:t>
            </a:r>
            <a:r>
              <a:rPr lang="ru-RU" sz="2000" dirty="0"/>
              <a:t> </a:t>
            </a:r>
            <a:r>
              <a:rPr lang="ru-RU" sz="2000" dirty="0" err="1"/>
              <a:t>відбувається</a:t>
            </a:r>
            <a:r>
              <a:rPr lang="ru-RU" sz="2000" dirty="0"/>
              <a:t> шляхом </a:t>
            </a:r>
            <a:r>
              <a:rPr lang="ru-RU" sz="2000" dirty="0" err="1"/>
              <a:t>проведення</a:t>
            </a:r>
            <a:r>
              <a:rPr lang="ru-RU" sz="2000" dirty="0"/>
              <a:t> </a:t>
            </a:r>
            <a:r>
              <a:rPr lang="ru-RU" sz="2000" dirty="0" err="1"/>
              <a:t>вільних</a:t>
            </a:r>
            <a:r>
              <a:rPr lang="ru-RU" sz="2000" dirty="0"/>
              <a:t>, </a:t>
            </a:r>
            <a:r>
              <a:rPr lang="ru-RU" sz="2000" dirty="0" err="1"/>
              <a:t>конкурентних</a:t>
            </a:r>
            <a:r>
              <a:rPr lang="ru-RU" sz="2000" dirty="0"/>
              <a:t> </a:t>
            </a:r>
            <a:r>
              <a:rPr lang="ru-RU" sz="2000" dirty="0" err="1"/>
              <a:t>виборів</a:t>
            </a:r>
            <a:r>
              <a:rPr lang="ru-RU" sz="2000" dirty="0"/>
              <a:t>.</a:t>
            </a:r>
            <a:endParaRPr lang="uk-UA" sz="2000" dirty="0"/>
          </a:p>
        </p:txBody>
      </p:sp>
      <p:sp>
        <p:nvSpPr>
          <p:cNvPr id="7" name="TextBox 6">
            <a:extLst>
              <a:ext uri="{FF2B5EF4-FFF2-40B4-BE49-F238E27FC236}">
                <a16:creationId xmlns:a16="http://schemas.microsoft.com/office/drawing/2014/main" id="{4000D96A-29D1-4114-9FC6-0C8D4C9637D2}"/>
              </a:ext>
            </a:extLst>
          </p:cNvPr>
          <p:cNvSpPr txBox="1"/>
          <p:nvPr/>
        </p:nvSpPr>
        <p:spPr>
          <a:xfrm>
            <a:off x="316561" y="2990303"/>
            <a:ext cx="11518502" cy="1015663"/>
          </a:xfrm>
          <a:prstGeom prst="rect">
            <a:avLst/>
          </a:prstGeom>
          <a:solidFill>
            <a:srgbClr val="FFFF00"/>
          </a:solidFill>
        </p:spPr>
        <p:txBody>
          <a:bodyPr wrap="square">
            <a:spAutoFit/>
          </a:bodyPr>
          <a:lstStyle/>
          <a:p>
            <a:r>
              <a:rPr lang="uk-UA" sz="2000" b="1" dirty="0"/>
              <a:t>Принцип плюралізму </a:t>
            </a:r>
            <a:r>
              <a:rPr lang="uk-UA" sz="2000" dirty="0"/>
              <a:t>(багатоманітності) виключає одноосібну владу однієї особи або групи осіб. Усі мають рівні правові можливості боротися за виборців і своє представництво в органах державної влади.</a:t>
            </a:r>
          </a:p>
        </p:txBody>
      </p:sp>
      <p:sp>
        <p:nvSpPr>
          <p:cNvPr id="9" name="TextBox 8">
            <a:extLst>
              <a:ext uri="{FF2B5EF4-FFF2-40B4-BE49-F238E27FC236}">
                <a16:creationId xmlns:a16="http://schemas.microsoft.com/office/drawing/2014/main" id="{05AF4C46-B774-4CEC-8FAD-7D6B910217B3}"/>
              </a:ext>
            </a:extLst>
          </p:cNvPr>
          <p:cNvSpPr txBox="1"/>
          <p:nvPr/>
        </p:nvSpPr>
        <p:spPr>
          <a:xfrm>
            <a:off x="316561" y="4062157"/>
            <a:ext cx="11510481" cy="707886"/>
          </a:xfrm>
          <a:prstGeom prst="rect">
            <a:avLst/>
          </a:prstGeom>
          <a:solidFill>
            <a:srgbClr val="92D050"/>
          </a:solidFill>
        </p:spPr>
        <p:txBody>
          <a:bodyPr wrap="square">
            <a:spAutoFit/>
          </a:bodyPr>
          <a:lstStyle/>
          <a:p>
            <a:r>
              <a:rPr lang="uk-UA" sz="2000" b="1" dirty="0"/>
              <a:t>Принцип гласності </a:t>
            </a:r>
            <a:r>
              <a:rPr lang="uk-UA" sz="2000" dirty="0"/>
              <a:t>передбачає вільний доступ преси й громадськості до інформації про діяльність органів влади, громадських організацій тощо.</a:t>
            </a:r>
          </a:p>
        </p:txBody>
      </p:sp>
      <p:sp>
        <p:nvSpPr>
          <p:cNvPr id="11" name="TextBox 10">
            <a:extLst>
              <a:ext uri="{FF2B5EF4-FFF2-40B4-BE49-F238E27FC236}">
                <a16:creationId xmlns:a16="http://schemas.microsoft.com/office/drawing/2014/main" id="{83EAC0F5-1CA0-42A2-82BB-C45E6F47CFF4}"/>
              </a:ext>
            </a:extLst>
          </p:cNvPr>
          <p:cNvSpPr txBox="1"/>
          <p:nvPr/>
        </p:nvSpPr>
        <p:spPr>
          <a:xfrm>
            <a:off x="348916" y="4927920"/>
            <a:ext cx="11510481" cy="707886"/>
          </a:xfrm>
          <a:prstGeom prst="rect">
            <a:avLst/>
          </a:prstGeom>
          <a:solidFill>
            <a:srgbClr val="FFC000"/>
          </a:solidFill>
        </p:spPr>
        <p:txBody>
          <a:bodyPr wrap="square">
            <a:spAutoFit/>
          </a:bodyPr>
          <a:lstStyle/>
          <a:p>
            <a:r>
              <a:rPr lang="ru-RU" sz="2000" b="1" dirty="0"/>
              <a:t>Принцип </a:t>
            </a:r>
            <a:r>
              <a:rPr lang="ru-RU" sz="2000" b="1" dirty="0" err="1"/>
              <a:t>рівності</a:t>
            </a:r>
            <a:r>
              <a:rPr lang="ru-RU" sz="2000" b="1" dirty="0"/>
              <a:t> </a:t>
            </a:r>
            <a:r>
              <a:rPr lang="ru-RU" sz="2000" dirty="0" err="1"/>
              <a:t>передбачає</a:t>
            </a:r>
            <a:r>
              <a:rPr lang="ru-RU" sz="2000" dirty="0"/>
              <a:t> </a:t>
            </a:r>
            <a:r>
              <a:rPr lang="ru-RU" sz="2000" dirty="0" err="1"/>
              <a:t>рівність</a:t>
            </a:r>
            <a:r>
              <a:rPr lang="ru-RU" sz="2000" dirty="0"/>
              <a:t> </a:t>
            </a:r>
            <a:r>
              <a:rPr lang="ru-RU" sz="2000" dirty="0" err="1"/>
              <a:t>усіх</a:t>
            </a:r>
            <a:r>
              <a:rPr lang="ru-RU" sz="2000" dirty="0"/>
              <a:t> перед законом </a:t>
            </a:r>
            <a:r>
              <a:rPr lang="ru-RU" sz="2000" dirty="0" err="1"/>
              <a:t>незалежно</a:t>
            </a:r>
            <a:r>
              <a:rPr lang="ru-RU" sz="2000" dirty="0"/>
              <a:t> </a:t>
            </a:r>
            <a:r>
              <a:rPr lang="ru-RU" sz="2000" dirty="0" err="1"/>
              <a:t>від</a:t>
            </a:r>
            <a:r>
              <a:rPr lang="ru-RU" sz="2000" dirty="0"/>
              <a:t> </a:t>
            </a:r>
            <a:r>
              <a:rPr lang="ru-RU" sz="2000" dirty="0" err="1"/>
              <a:t>соціального</a:t>
            </a:r>
            <a:r>
              <a:rPr lang="ru-RU" sz="2000" dirty="0"/>
              <a:t> й </a:t>
            </a:r>
            <a:r>
              <a:rPr lang="ru-RU" sz="2000" dirty="0" err="1"/>
              <a:t>матеріального</a:t>
            </a:r>
            <a:r>
              <a:rPr lang="ru-RU" sz="2000" dirty="0"/>
              <a:t> становища.</a:t>
            </a:r>
            <a:endParaRPr lang="uk-UA" sz="2000" dirty="0"/>
          </a:p>
        </p:txBody>
      </p:sp>
      <p:sp>
        <p:nvSpPr>
          <p:cNvPr id="13" name="TextBox 12">
            <a:extLst>
              <a:ext uri="{FF2B5EF4-FFF2-40B4-BE49-F238E27FC236}">
                <a16:creationId xmlns:a16="http://schemas.microsoft.com/office/drawing/2014/main" id="{D938D78B-B3CF-468F-BFEF-DBCACA2F88E9}"/>
              </a:ext>
            </a:extLst>
          </p:cNvPr>
          <p:cNvSpPr txBox="1"/>
          <p:nvPr/>
        </p:nvSpPr>
        <p:spPr>
          <a:xfrm>
            <a:off x="316561" y="5875586"/>
            <a:ext cx="11510481" cy="707886"/>
          </a:xfrm>
          <a:prstGeom prst="rect">
            <a:avLst/>
          </a:prstGeom>
          <a:solidFill>
            <a:schemeClr val="accent5">
              <a:lumMod val="60000"/>
              <a:lumOff val="40000"/>
            </a:schemeClr>
          </a:solidFill>
        </p:spPr>
        <p:txBody>
          <a:bodyPr wrap="square">
            <a:spAutoFit/>
          </a:bodyPr>
          <a:lstStyle/>
          <a:p>
            <a:r>
              <a:rPr lang="uk-UA" sz="2000" b="1" dirty="0"/>
              <a:t>Принцип ухвалення рішень більшістю </a:t>
            </a:r>
            <a:r>
              <a:rPr lang="uk-UA" sz="2000" dirty="0"/>
              <a:t>з урахуванням прав меншості гарантує, що рішення приймається на основі думки більшості, але при цьому меншість може створити опозицію.</a:t>
            </a:r>
          </a:p>
        </p:txBody>
      </p:sp>
    </p:spTree>
    <p:extLst>
      <p:ext uri="{BB962C8B-B14F-4D97-AF65-F5344CB8AC3E}">
        <p14:creationId xmlns:p14="http://schemas.microsoft.com/office/powerpoint/2010/main" val="27069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5EDBE-37EE-4A0E-A652-9850A7D3AC27}"/>
              </a:ext>
            </a:extLst>
          </p:cNvPr>
          <p:cNvSpPr>
            <a:spLocks noGrp="1"/>
          </p:cNvSpPr>
          <p:nvPr>
            <p:ph type="title"/>
          </p:nvPr>
        </p:nvSpPr>
        <p:spPr>
          <a:xfrm>
            <a:off x="264160" y="2794000"/>
            <a:ext cx="11089640" cy="3769360"/>
          </a:xfrm>
        </p:spPr>
        <p:txBody>
          <a:bodyPr>
            <a:normAutofit fontScale="90000"/>
          </a:bodyPr>
          <a:lstStyle/>
          <a:p>
            <a:r>
              <a:rPr lang="ru-RU" sz="3200" dirty="0">
                <a:highlight>
                  <a:srgbClr val="00FF00"/>
                </a:highlight>
              </a:rPr>
              <a:t>Словник</a:t>
            </a:r>
            <a:br>
              <a:rPr lang="ru-RU" sz="3200" dirty="0"/>
            </a:br>
            <a:br>
              <a:rPr lang="ru-RU" sz="3200" dirty="0"/>
            </a:br>
            <a:r>
              <a:rPr lang="ru-RU" sz="3200" b="1" dirty="0" err="1"/>
              <a:t>Опозиція</a:t>
            </a:r>
            <a:r>
              <a:rPr lang="ru-RU" sz="3200" dirty="0"/>
              <a:t> — </a:t>
            </a:r>
            <a:r>
              <a:rPr lang="ru-RU" sz="3200" dirty="0" err="1"/>
              <a:t>об'єднання</a:t>
            </a:r>
            <a:r>
              <a:rPr lang="ru-RU" sz="3200" dirty="0"/>
              <a:t> </a:t>
            </a:r>
            <a:r>
              <a:rPr lang="ru-RU" sz="3200" dirty="0" err="1"/>
              <a:t>громадян</a:t>
            </a:r>
            <a:r>
              <a:rPr lang="ru-RU" sz="3200" dirty="0"/>
              <a:t>, </a:t>
            </a:r>
            <a:r>
              <a:rPr lang="ru-RU" sz="3200" dirty="0" err="1"/>
              <a:t>які</a:t>
            </a:r>
            <a:r>
              <a:rPr lang="ru-RU" sz="3200" dirty="0"/>
              <a:t> </a:t>
            </a:r>
            <a:r>
              <a:rPr lang="ru-RU" sz="3200" dirty="0" err="1"/>
              <a:t>можуть</a:t>
            </a:r>
            <a:r>
              <a:rPr lang="ru-RU" sz="3200" dirty="0"/>
              <a:t> </a:t>
            </a:r>
            <a:r>
              <a:rPr lang="ru-RU" sz="3200" dirty="0" err="1"/>
              <a:t>вільно</a:t>
            </a:r>
            <a:r>
              <a:rPr lang="ru-RU" sz="3200" dirty="0"/>
              <a:t> </a:t>
            </a:r>
            <a:r>
              <a:rPr lang="ru-RU" sz="3200" dirty="0" err="1"/>
              <a:t>висловлюватися</a:t>
            </a:r>
            <a:r>
              <a:rPr lang="ru-RU" sz="3200" dirty="0"/>
              <a:t> та </a:t>
            </a:r>
            <a:r>
              <a:rPr lang="ru-RU" sz="3200" dirty="0" err="1"/>
              <a:t>вказувати</a:t>
            </a:r>
            <a:r>
              <a:rPr lang="ru-RU" sz="3200" dirty="0"/>
              <a:t> на </a:t>
            </a:r>
            <a:r>
              <a:rPr lang="ru-RU" sz="3200" dirty="0" err="1"/>
              <a:t>недоліки</a:t>
            </a:r>
            <a:r>
              <a:rPr lang="ru-RU" sz="3200" dirty="0"/>
              <a:t> </a:t>
            </a:r>
            <a:r>
              <a:rPr lang="ru-RU" sz="3200" dirty="0" err="1"/>
              <a:t>влади</a:t>
            </a:r>
            <a:r>
              <a:rPr lang="ru-RU" sz="3200" dirty="0"/>
              <a:t>.</a:t>
            </a:r>
            <a:br>
              <a:rPr lang="ru-RU" sz="3200" dirty="0"/>
            </a:br>
            <a:br>
              <a:rPr lang="ru-RU" sz="3200" dirty="0"/>
            </a:br>
            <a:r>
              <a:rPr lang="ru-RU" sz="3200" dirty="0"/>
              <a:t>Принцип </a:t>
            </a:r>
            <a:r>
              <a:rPr lang="ru-RU" sz="3200" dirty="0" err="1"/>
              <a:t>незалежного</a:t>
            </a:r>
            <a:r>
              <a:rPr lang="ru-RU" sz="3200" dirty="0"/>
              <a:t> контролю </a:t>
            </a:r>
            <a:r>
              <a:rPr lang="ru-RU" sz="3200" dirty="0" err="1"/>
              <a:t>здійснюється</a:t>
            </a:r>
            <a:r>
              <a:rPr lang="ru-RU" sz="3200" dirty="0"/>
              <a:t> </a:t>
            </a:r>
            <a:r>
              <a:rPr lang="ru-RU" sz="3200" dirty="0" err="1"/>
              <a:t>громадськими</a:t>
            </a:r>
            <a:r>
              <a:rPr lang="ru-RU" sz="3200" dirty="0"/>
              <a:t> </a:t>
            </a:r>
            <a:r>
              <a:rPr lang="ru-RU" sz="3200" dirty="0" err="1"/>
              <a:t>об’єднаннями</a:t>
            </a:r>
            <a:r>
              <a:rPr lang="ru-RU" sz="3200" dirty="0"/>
              <a:t>, самими </a:t>
            </a:r>
            <a:r>
              <a:rPr lang="ru-RU" sz="3200" dirty="0" err="1"/>
              <a:t>громадянами</a:t>
            </a:r>
            <a:r>
              <a:rPr lang="ru-RU" sz="3200" dirty="0"/>
              <a:t> </a:t>
            </a:r>
            <a:r>
              <a:rPr lang="ru-RU" sz="3200" dirty="0" err="1"/>
              <a:t>самостійно</a:t>
            </a:r>
            <a:r>
              <a:rPr lang="ru-RU" sz="3200" dirty="0"/>
              <a:t> </a:t>
            </a:r>
            <a:r>
              <a:rPr lang="ru-RU" sz="3200" dirty="0" err="1"/>
              <a:t>або</a:t>
            </a:r>
            <a:r>
              <a:rPr lang="ru-RU" sz="3200" dirty="0"/>
              <a:t> разом з органами державного контролю за </a:t>
            </a:r>
            <a:r>
              <a:rPr lang="ru-RU" sz="3200" dirty="0" err="1"/>
              <a:t>діяльністю</a:t>
            </a:r>
            <a:r>
              <a:rPr lang="ru-RU" sz="3200" dirty="0"/>
              <a:t> </a:t>
            </a:r>
            <a:r>
              <a:rPr lang="ru-RU" sz="3200" dirty="0" err="1"/>
              <a:t>державних</a:t>
            </a:r>
            <a:r>
              <a:rPr lang="ru-RU" sz="3200" dirty="0"/>
              <a:t> структур.</a:t>
            </a:r>
            <a:br>
              <a:rPr lang="ru-RU" sz="3200" dirty="0"/>
            </a:br>
            <a:endParaRPr lang="uk-UA" sz="3200" dirty="0"/>
          </a:p>
        </p:txBody>
      </p:sp>
      <p:pic>
        <p:nvPicPr>
          <p:cNvPr id="3" name="Рисунок 2">
            <a:extLst>
              <a:ext uri="{FF2B5EF4-FFF2-40B4-BE49-F238E27FC236}">
                <a16:creationId xmlns:a16="http://schemas.microsoft.com/office/drawing/2014/main" id="{7DA62106-1A01-4879-A6E3-92BA7E343F9C}"/>
              </a:ext>
            </a:extLst>
          </p:cNvPr>
          <p:cNvPicPr>
            <a:picLocks noChangeAspect="1"/>
          </p:cNvPicPr>
          <p:nvPr/>
        </p:nvPicPr>
        <p:blipFill>
          <a:blip r:embed="rId2"/>
          <a:stretch>
            <a:fillRect/>
          </a:stretch>
        </p:blipFill>
        <p:spPr>
          <a:xfrm>
            <a:off x="3011670" y="487615"/>
            <a:ext cx="3539597" cy="2306385"/>
          </a:xfrm>
          <a:prstGeom prst="rect">
            <a:avLst/>
          </a:prstGeom>
        </p:spPr>
      </p:pic>
      <p:sp>
        <p:nvSpPr>
          <p:cNvPr id="5" name="TextBox 4">
            <a:extLst>
              <a:ext uri="{FF2B5EF4-FFF2-40B4-BE49-F238E27FC236}">
                <a16:creationId xmlns:a16="http://schemas.microsoft.com/office/drawing/2014/main" id="{1B2E2945-64FA-4EC7-89DE-1BB948018136}"/>
              </a:ext>
            </a:extLst>
          </p:cNvPr>
          <p:cNvSpPr txBox="1"/>
          <p:nvPr/>
        </p:nvSpPr>
        <p:spPr>
          <a:xfrm>
            <a:off x="1849120" y="162560"/>
            <a:ext cx="7294880" cy="369332"/>
          </a:xfrm>
          <a:prstGeom prst="rect">
            <a:avLst/>
          </a:prstGeom>
          <a:noFill/>
        </p:spPr>
        <p:txBody>
          <a:bodyPr wrap="square">
            <a:spAutoFit/>
          </a:bodyPr>
          <a:lstStyle/>
          <a:p>
            <a:r>
              <a:rPr lang="ru-RU" dirty="0" err="1"/>
              <a:t>Чи</a:t>
            </a:r>
            <a:r>
              <a:rPr lang="ru-RU" dirty="0"/>
              <a:t> </a:t>
            </a:r>
            <a:r>
              <a:rPr lang="ru-RU" dirty="0" err="1"/>
              <a:t>відповідає</a:t>
            </a:r>
            <a:r>
              <a:rPr lang="ru-RU" dirty="0"/>
              <a:t> </a:t>
            </a:r>
            <a:r>
              <a:rPr lang="ru-RU" dirty="0" err="1"/>
              <a:t>поняттю</a:t>
            </a:r>
            <a:r>
              <a:rPr lang="ru-RU" dirty="0"/>
              <a:t> «</a:t>
            </a:r>
            <a:r>
              <a:rPr lang="ru-RU" dirty="0" err="1"/>
              <a:t>опозиція</a:t>
            </a:r>
            <a:r>
              <a:rPr lang="ru-RU" dirty="0"/>
              <a:t>» </a:t>
            </a:r>
            <a:r>
              <a:rPr lang="ru-RU" dirty="0" err="1"/>
              <a:t>зображений</a:t>
            </a:r>
            <a:r>
              <a:rPr lang="ru-RU" dirty="0"/>
              <a:t> </a:t>
            </a:r>
            <a:r>
              <a:rPr lang="ru-RU" dirty="0" err="1"/>
              <a:t>малюнок</a:t>
            </a:r>
            <a:r>
              <a:rPr lang="ru-RU" dirty="0"/>
              <a:t>?</a:t>
            </a:r>
            <a:endParaRPr lang="uk-UA" dirty="0"/>
          </a:p>
        </p:txBody>
      </p:sp>
    </p:spTree>
    <p:extLst>
      <p:ext uri="{BB962C8B-B14F-4D97-AF65-F5344CB8AC3E}">
        <p14:creationId xmlns:p14="http://schemas.microsoft.com/office/powerpoint/2010/main" val="25634433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1972</Words>
  <Application>Microsoft Office PowerPoint</Application>
  <PresentationFormat>Широкоэкранный</PresentationFormat>
  <Paragraphs>84</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Calibri Light</vt:lpstr>
      <vt:lpstr>Тема Office</vt:lpstr>
      <vt:lpstr>РОЗДІЛ VI. ПРАВА ЛЮДИНИ І  ГРОМАДЯНИНА. ДЕМОКРАТІЯ </vt:lpstr>
      <vt:lpstr>ПРИГАДАЙТЕ 1. Що таке суспільство? 2. Як формуються правила поведінки? </vt:lpstr>
      <vt:lpstr>1. Поняття демократії.</vt:lpstr>
      <vt:lpstr>Словник  Демократія — форма політичної організації суспільства, що характеризується участю народу в управлінні державою.  Влада — здатність примушувати і впливати незалежно від бажань інших. За демократії народна більшість володіє цими ознаками, і саме вона є джерелом влади.  Демократична держава — держава, заснована на здійсненні народовладдя шляхом забезпечення прав громадян, їх рівної участі у формуванні державної влади та контролю за її діяльністю. </vt:lpstr>
      <vt:lpstr>Ідеї демократії привабливі для народу завдяки тому, що ніхто не зобов’язаний підкорятися правилам, які нав’язані іншими людьми. Також її переваги полягають у тому, що кожна людина має однакові можливості впливати на рішення, що стосуються всього суспільства.</vt:lpstr>
      <vt:lpstr>Цікаво знати  15 вересня відзначають Міжнародний день демократії.  Його було проголошено Генеральною асамблеєю ООН у грудні 2007 р. </vt:lpstr>
      <vt:lpstr>2. Принципи демократичної держави.</vt:lpstr>
      <vt:lpstr>Презентация PowerPoint</vt:lpstr>
      <vt:lpstr>Словник  Опозиція — об'єднання громадян, які можуть вільно висловлюватися та вказувати на недоліки влади.  Принцип незалежного контролю здійснюється громадськими об’єднаннями, самими громадянами самостійно або разом з органами державного контролю за діяльністю державних структур. </vt:lpstr>
      <vt:lpstr>Реалізація принципу поділу влади в Україні</vt:lpstr>
      <vt:lpstr>3. Пряма і представницька демократія.</vt:lpstr>
      <vt:lpstr>Із давніх-давен важливі рішення люди приймали на загальних зборах чоловіків. Згодом така практика стала основою для формування моделі демократії, яка була створена в V ст. до н. е. в Афінах. Афінська демократія була формою прямої демократії. Сам народ зустрічався, обговорював важливі питання життя суспільства, а потім приймав та виконував ці рішення. Така система була можливою тому, що населення Афін було порівняно невеликим і всі, хто мав право приймати рішення, а це чоловіки-громадяни, могли зібратися на площі міста. Рішення приймалися голосуванням більшості. Жінки, раби, іноземці, діти не мали права брати участь у народних зборах.</vt:lpstr>
      <vt:lpstr>Народні збори (віче) були важливими і за часів Русі-України.  Іноді могли усунути від влади навіть князя. Народні збори також були важливим елементом Козацької держави.</vt:lpstr>
      <vt:lpstr>Такий недолік прямої демократії зумовив появу представницької демократії. А пряма демократія стала лише складовим елементом організації системи управління демократичною державою.  За представницькою демократією інтереси народу представляють обрані представники (депутати). Справедлива система виборів є ключовою, щоб обранці стали справжніми виразниками волі народу.   Як визначити, що вибори є справедливими? Перш за все вони мають бути загальними, тобто коли всі громадяни наділені правом обирати й бути обраними. </vt:lpstr>
      <vt:lpstr>Тривалий час різні категорії громадян не мали такого права, зокрема жінки. Боротьба за це право була довгою.   Нова Зеландія стала першою країною у світі, яка в 1893 р. запровадила загальне виборче право, хоча й там жінкам право висувати свою кандидатуру в парламент було надано лише в 1919 р.   Багато країн спочатку надали жінкам право голосу, а лише через кілька років дозволили їм висувати свої кандидатури на виборні посади.   В Україні право обирати й бути обраними жінки отримали в 1917 р., а в Саудівській Аравії право голосу на виборах жінкам надали лише у 2011 р. А в Афганістані жінки у 2021 р. втратили це право.</vt:lpstr>
      <vt:lpstr>Цікаво знати Зараз найпоширенішою формою прямої демократії є референдум. Це форма безпосереднього волевиявлення громадян, що виражається в голосуванні з найбільш важливих питань держави, регіону або міста. Референдум є одним зі способів участі громадськості в прийнятті рішень, важливих для держави та кожного окремого громадянина. Так, 1 грудня 1991 р. на Всеукраїнському референдумі народ України підтвердив проголошення незалежності держави 24 серпня 1991 р. Саме після цього Україна була визнана всіма державами світу. </vt:lpstr>
      <vt:lpstr>Також важливою характеристикою виборів є те, що громадяни мають подавати свій голос безпосередньо за того кандидата, який обирається (щоб не існувало підміни представників). Такі вибори називають прямими. Проте навіть найбільш справедливі вибори не захищають від того, що обранці народу іноді відриваються від народу, забуваючи, чиї інтереси вони мають представляти. Можливі ситуації, коли обранці діють в інтересах лише незначної групи людей. </vt:lpstr>
      <vt:lpstr>Джерела повідомляють Із постанови Європейського суду у справі Джона Герста проти Великої Британії  ...виборче право є правом, а не привілеєм. ...Будь-яке відхилення від принципу загального виборчого права може підірвати демократичну дієвість законодавчої влади, обраної таким способом, а також ефективність тих законів, які вони приймають. • Чому Європейський суд вважає, що загальне виборче право є запорукою демократії? </vt:lpstr>
      <vt:lpstr>Ще одним недоліком демократії є те, що народною думкою за допомогою емоцій або обману можна маніпулювати. Це призводить до обрання негідних представників або прийняття законів, що шкодять суспільству. Щоб уникнути таких ситуацій, у демократичних державах існує ціла система запобіжних заходів. Важливими є контроль із боку громадськості за діяльністю депутатів, система відклику депутатів та їх політичної відповідальності. </vt:lpstr>
      <vt:lpstr>Однак демократія — це набагато більше, ніж просто участь у виборах, і є безліч інших способів брати участь у політичному житті та управлінні країною. Дійсно, ефективне функціонування демократії залежить від звичайних людей, які якомога більше використовують ці та інші засоби.  Якщо ж люди лише голосують раз на чотири або п’ять років (або взагалі не голосують) і більше нічого не роблять, то не можна сказати, що правління в країні здійснює народ.</vt:lpstr>
      <vt:lpstr>Демократія буде неповною без ретельного дотримання прав людини. Також демократія неможлива без таких прав:  • Свобода думки, совісті та релігії: людям необхідно мати можливість вільно думати, дотримуватися будь-яких поглядів, що важливі для них, при цьому не піддаючись за це покаранню.  • Свобода вираження поглядів дозволяє не тільки мати можливість думати те, що ви хочете, але і привселюдно висловлювати свою думку незалежно від того, якою вона може бути.  • Свобода мирних зібрань та асоціацій дозволяє вам обговорювати ідеї з іншими людьми, які цього побажають, створювати групи за інтересами або збиратися для того, щоб висловити протест проти тих рішень, із якими ви не згодні. Це надзвичайно важливо, щоб різні точки зору ставали відомі та враховувалися. </vt:lpstr>
      <vt:lpstr>Тяжке матеріальне становище, погане здоров’я або відсутність житла — усе це може створити перешкоди для реального волевиявлення виборців.</vt:lpstr>
      <vt:lpstr>Ознаки демократії</vt:lpstr>
      <vt:lpstr>Презентация PowerPoint</vt:lpstr>
      <vt:lpstr>Презентация PowerPoint</vt:lpstr>
      <vt:lpstr>   Запитання і завдання  1. Колективне обговорення.  Поясніть, як ви розумієте поняття «демократія». Що є головним у розумінні демократії? 2. На яких принципах побудована сучасна демократія?  Скільки існує форм демократії? 3. За допомогою додаткових джерел визначте обов'язки громадян України перед своєю державою. 4. Які принципи забезпечують справедливість виборів? 5. Робота в парах. 16-й президент США Авраам Лінкольн характеризує демократію як «владу народу, створену народом і для народу». Обговоріть і поясніть ці три ознаки. 6. Чому демократія неможлива без свободи думки, совісті та релігії, свободи виражати погляди й свободи мирних зібрань та асоціацій?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РОЗДІЛ VI. ПРАВА ЛЮДИНИ І  ГРОМАДЯНИНА. ДЕМОКРАТІЯ </dc:title>
  <dc:creator>User</dc:creator>
  <cp:lastModifiedBy>User</cp:lastModifiedBy>
  <cp:revision>3</cp:revision>
  <dcterms:created xsi:type="dcterms:W3CDTF">2023-05-08T16:59:03Z</dcterms:created>
  <dcterms:modified xsi:type="dcterms:W3CDTF">2023-05-08T20:21:56Z</dcterms:modified>
</cp:coreProperties>
</file>