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3" r:id="rId4"/>
    <p:sldId id="257" r:id="rId5"/>
    <p:sldId id="259" r:id="rId6"/>
    <p:sldId id="260" r:id="rId7"/>
    <p:sldId id="258" r:id="rId8"/>
    <p:sldId id="261" r:id="rId9"/>
    <p:sldId id="264" r:id="rId10"/>
    <p:sldId id="266" r:id="rId11"/>
    <p:sldId id="273" r:id="rId12"/>
    <p:sldId id="265" r:id="rId13"/>
    <p:sldId id="267" r:id="rId14"/>
    <p:sldId id="274" r:id="rId15"/>
    <p:sldId id="271" r:id="rId16"/>
    <p:sldId id="275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1625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1C663D-9AC8-4D7A-8964-58FC16A91257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F6AB52-8E16-4953-9C80-64DB4339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Галина </a:t>
            </a:r>
            <a:r>
              <a:rPr lang="uk-UA" dirty="0" err="1" smtClean="0"/>
              <a:t>пагутяк</a:t>
            </a:r>
            <a:r>
              <a:rPr lang="uk-UA" dirty="0" smtClean="0"/>
              <a:t>. </a:t>
            </a:r>
            <a:r>
              <a:rPr lang="uk-UA" dirty="0" err="1" smtClean="0"/>
              <a:t>“Потрапити</a:t>
            </a:r>
            <a:r>
              <a:rPr lang="uk-UA" dirty="0" smtClean="0"/>
              <a:t> в </a:t>
            </a:r>
            <a:r>
              <a:rPr lang="uk-UA" dirty="0" err="1" smtClean="0"/>
              <a:t>сад”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Мета:</a:t>
            </a:r>
            <a:r>
              <a:rPr lang="ru-RU" b="1" dirty="0" smtClean="0"/>
              <a:t> </a:t>
            </a:r>
            <a:r>
              <a:rPr lang="ru-RU" sz="2800" dirty="0" smtClean="0"/>
              <a:t>знати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відомості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творчий</a:t>
            </a:r>
            <a:r>
              <a:rPr lang="ru-RU" sz="2800" dirty="0" smtClean="0"/>
              <a:t> шлях </a:t>
            </a:r>
            <a:r>
              <a:rPr lang="ru-RU" sz="2800" dirty="0" err="1" smtClean="0"/>
              <a:t>Галини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Пагутяк</a:t>
            </a:r>
            <a:r>
              <a:rPr lang="ru-RU" sz="2800" dirty="0" smtClean="0"/>
              <a:t>, тонкого </a:t>
            </a:r>
            <a:r>
              <a:rPr lang="ru-RU" sz="2800" dirty="0" err="1" smtClean="0"/>
              <a:t>прозаїка</a:t>
            </a:r>
            <a:r>
              <a:rPr lang="ru-RU" sz="2800" dirty="0" smtClean="0"/>
              <a:t>, </a:t>
            </a:r>
            <a:r>
              <a:rPr lang="ru-RU" sz="2800" dirty="0" err="1" smtClean="0"/>
              <a:t>гарячого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публіциста</a:t>
            </a:r>
            <a:r>
              <a:rPr lang="ru-RU" sz="2800" dirty="0" smtClean="0"/>
              <a:t>, </a:t>
            </a:r>
            <a:r>
              <a:rPr lang="ru-RU" sz="2800" dirty="0" err="1" smtClean="0"/>
              <a:t>гуманіста</a:t>
            </a:r>
            <a:r>
              <a:rPr lang="ru-RU" sz="2800" dirty="0" smtClean="0"/>
              <a:t> й </a:t>
            </a:r>
            <a:r>
              <a:rPr lang="ru-RU" sz="2800" dirty="0" err="1" smtClean="0"/>
              <a:t>інтелектуалки</a:t>
            </a:r>
            <a:r>
              <a:rPr lang="ru-RU" sz="2800" dirty="0" smtClean="0"/>
              <a:t>, лауреата </a:t>
            </a:r>
            <a:r>
              <a:rPr lang="ru-RU" sz="2800" dirty="0" err="1" smtClean="0"/>
              <a:t>Шевченківської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премії</a:t>
            </a:r>
            <a:r>
              <a:rPr lang="ru-RU" sz="2800" dirty="0" smtClean="0"/>
              <a:t>; </a:t>
            </a:r>
          </a:p>
          <a:p>
            <a:r>
              <a:rPr lang="ru-RU" sz="2800" dirty="0" err="1" smtClean="0"/>
              <a:t>проаналізувати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оповідання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Галини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Пагутяк</a:t>
            </a:r>
            <a:r>
              <a:rPr lang="ru-RU" sz="2800" dirty="0" smtClean="0"/>
              <a:t> «</a:t>
            </a:r>
            <a:r>
              <a:rPr lang="ru-RU" sz="2800" dirty="0" err="1" smtClean="0"/>
              <a:t>Потрапити</a:t>
            </a:r>
            <a:r>
              <a:rPr lang="ru-RU" sz="2800" dirty="0" smtClean="0"/>
              <a:t> в сад»; </a:t>
            </a:r>
            <a:r>
              <a:rPr lang="ru-RU" sz="2800" dirty="0" err="1" smtClean="0"/>
              <a:t>зупинитися</a:t>
            </a:r>
            <a:r>
              <a:rPr lang="ru-RU" sz="2800" dirty="0" smtClean="0"/>
              <a:t> на образах, </a:t>
            </a:r>
            <a:r>
              <a:rPr lang="ru-RU" sz="2800" dirty="0" err="1" smtClean="0"/>
              <a:t>багатій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символіці</a:t>
            </a:r>
            <a:r>
              <a:rPr lang="ru-RU" sz="2800" dirty="0" smtClean="0"/>
              <a:t>, </a:t>
            </a:r>
            <a:r>
              <a:rPr lang="ru-RU" sz="2800" dirty="0" err="1" smtClean="0"/>
              <a:t>глибоких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підтекстах</a:t>
            </a:r>
            <a:r>
              <a:rPr lang="ru-RU" sz="2800" dirty="0" smtClean="0"/>
              <a:t>, </a:t>
            </a:r>
            <a:r>
              <a:rPr lang="ru-RU" sz="2800" dirty="0" err="1" smtClean="0"/>
              <a:t>визначити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ідейний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зміст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твору</a:t>
            </a:r>
            <a:r>
              <a:rPr lang="ru-RU" sz="2800" dirty="0" smtClean="0"/>
              <a:t>; </a:t>
            </a:r>
          </a:p>
          <a:p>
            <a:r>
              <a:rPr lang="ru-RU" sz="2800" dirty="0" err="1" smtClean="0"/>
              <a:t>розвивати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мислення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відпрацювати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навички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аналізу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прозових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творів</a:t>
            </a:r>
            <a:r>
              <a:rPr lang="ru-RU" sz="2800" dirty="0" smtClean="0"/>
              <a:t>; </a:t>
            </a:r>
            <a:r>
              <a:rPr lang="ru-RU" sz="2800" dirty="0" err="1" smtClean="0"/>
              <a:t>поширювати</a:t>
            </a:r>
            <a:r>
              <a:rPr lang="ru-RU" sz="2800" dirty="0" smtClean="0"/>
              <a:t> й </a:t>
            </a:r>
            <a:r>
              <a:rPr lang="ru-RU" sz="2800" dirty="0" err="1" smtClean="0"/>
              <a:t>уточнювати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словниковий</a:t>
            </a:r>
            <a:r>
              <a:rPr lang="ru-RU" sz="2800" dirty="0" smtClean="0"/>
              <a:t> </a:t>
            </a:r>
            <a:r>
              <a:rPr lang="ru-RU" sz="2800" dirty="0" smtClean="0"/>
              <a:t>запас; </a:t>
            </a:r>
            <a:endParaRPr lang="ru-RU" sz="2800" dirty="0" smtClean="0"/>
          </a:p>
          <a:p>
            <a:r>
              <a:rPr lang="ru-RU" sz="2800" dirty="0" err="1" smtClean="0"/>
              <a:t>виховувати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гуманізм</a:t>
            </a:r>
            <a:r>
              <a:rPr lang="ru-RU" sz="2800" dirty="0" smtClean="0"/>
              <a:t>, </a:t>
            </a:r>
            <a:r>
              <a:rPr lang="ru-RU" sz="2800" dirty="0" err="1" smtClean="0"/>
              <a:t>любов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згаданий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Перебенді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Шевченкового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«Кобзаря».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словником Бориса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Грінченка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перебендя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дивак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химерник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примхливий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творчості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Тараса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Шевченка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романтичний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співця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Франко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глибше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осмислює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Перебенді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як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самітника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фігури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ідеальної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митця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піднімається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буденщиною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причини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конфлікт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Перебенді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суспільством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люди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розуміють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глузують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спроможні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піднятися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побутовими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клопотами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збагнути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глибину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співця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C\Desktop\Lirnik_ukraiń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066711" cy="6429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571480"/>
            <a:ext cx="32803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Перебендя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сліпий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усюди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вештається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кобзі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знають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дякують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люде: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розганяє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Хоть сам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нудить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Т.Шевченко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357298"/>
            <a:ext cx="743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«Гриць побожно взяв до рук книжку в грубій шкіряній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палітурці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714356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Художня деталь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428868"/>
            <a:ext cx="7997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«І рушив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вузькою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вуличкою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перехнябленими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парканами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Собаки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визирали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будок,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гавкали».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400050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Грицько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спав,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слухав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дихають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Микольцьо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(собака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ночувати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500042"/>
            <a:ext cx="27146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Жанр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Тема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твору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Проблематика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148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оповідання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107154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самотність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безпритульність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суспільстві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байдужому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2428868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розкриття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душевного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гідності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самоповаги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щирості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оточуючих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435769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гуманістичних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ідеалів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композиція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Потрапити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сад»  не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чітко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вираженого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сюжету,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характерною </a:t>
            </a: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ознакою</a:t>
            </a:r>
            <a:r>
              <a:rPr lang="ru-RU" sz="2400" b="1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постмодерної</a:t>
            </a:r>
            <a:r>
              <a:rPr lang="ru-RU" sz="2400" b="1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1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 </a:t>
            </a: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твору</a:t>
            </a:r>
            <a:r>
              <a:rPr lang="ru-RU" sz="2400" b="1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насичений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зовнішніми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подіями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лаконічністю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письма.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Фінал</a:t>
            </a:r>
            <a:r>
              <a:rPr lang="ru-RU" sz="2400" b="1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твору</a:t>
            </a:r>
            <a:r>
              <a:rPr lang="ru-RU" sz="2400" b="1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Грицько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слухаючи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завивання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нічної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бідкається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вітер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поламав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гілля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саду та не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пошкодив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хату.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оповіданні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немає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розлогих</a:t>
            </a:r>
            <a:r>
              <a:rPr lang="ru-RU" sz="2400" b="1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описів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компенсують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влучні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яскраві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Духовний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головного героя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монологи та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діалоги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авторську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присутність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Композиційною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твору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своєрідне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обрамлення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образ саду на початку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400" dirty="0" smtClean="0">
                <a:solidFill>
                  <a:srgbClr val="292B2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PC\Desktop\f28319dffd45cb435135b2a5985fbf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500562" cy="2497694"/>
          </a:xfrm>
          <a:prstGeom prst="rect">
            <a:avLst/>
          </a:prstGeom>
          <a:noFill/>
        </p:spPr>
      </p:pic>
      <p:pic>
        <p:nvPicPr>
          <p:cNvPr id="27650" name="Picture 2" descr="C:\Users\PC\Desktop\2015-11-30_Kak-obu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89498"/>
            <a:ext cx="6215106" cy="4029551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072066" y="571480"/>
            <a:ext cx="40719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Образ-символ саду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стрижневим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оповіданні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Галини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Пагутяк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Потрапити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сад».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лнечный сад на рабочий стол, скачать картинки, фото и обо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429420" cy="4010352"/>
          </a:xfrm>
          <a:prstGeom prst="rect">
            <a:avLst/>
          </a:prstGeom>
          <a:noFill/>
        </p:spPr>
      </p:pic>
      <p:pic>
        <p:nvPicPr>
          <p:cNvPr id="1028" name="Picture 4" descr="Благословення на квітучі дерева та сонце у місяці ніс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214554"/>
            <a:ext cx="4876800" cy="304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286388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Традиційно сад – це образ ідеального Світу,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Космічного порядку й гармонії,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загубленого і віднайденого Раю.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357167"/>
            <a:ext cx="3643338" cy="5718620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Епіграф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територія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гуманізму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Пагутяк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4143404" cy="6215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C:\Users\PC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0750">
            <a:off x="511616" y="526723"/>
            <a:ext cx="2047877" cy="3232325"/>
          </a:xfrm>
          <a:prstGeom prst="rect">
            <a:avLst/>
          </a:prstGeom>
          <a:noFill/>
        </p:spPr>
      </p:pic>
      <p:pic>
        <p:nvPicPr>
          <p:cNvPr id="1029" name="Picture 5" descr="C:\Users\PC\Desktop\boo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0588">
            <a:off x="2676009" y="539665"/>
            <a:ext cx="2047876" cy="3071814"/>
          </a:xfrm>
          <a:prstGeom prst="rect">
            <a:avLst/>
          </a:prstGeom>
          <a:noFill/>
        </p:spPr>
      </p:pic>
      <p:pic>
        <p:nvPicPr>
          <p:cNvPr id="1030" name="Picture 6" descr="C:\Users\PC\Desktop\потрапити-в-сад-аналіз-паспор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143248"/>
            <a:ext cx="266961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PC\Desktop\fruktovyy-s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858180" cy="55400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786454"/>
            <a:ext cx="5793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Тож нехай у кожного з нас буде свій сад, 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в який можна увійти без перешкод!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357167"/>
            <a:ext cx="3643338" cy="5718620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Епіграф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територія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гуманізму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Пагутяк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4143404" cy="6215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C:\Users\PC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0750">
            <a:off x="511616" y="526723"/>
            <a:ext cx="2047877" cy="3232325"/>
          </a:xfrm>
          <a:prstGeom prst="rect">
            <a:avLst/>
          </a:prstGeom>
          <a:noFill/>
        </p:spPr>
      </p:pic>
      <p:pic>
        <p:nvPicPr>
          <p:cNvPr id="1029" name="Picture 5" descr="C:\Users\PC\Desktop\boo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0588">
            <a:off x="2676009" y="539665"/>
            <a:ext cx="2047876" cy="3071814"/>
          </a:xfrm>
          <a:prstGeom prst="rect">
            <a:avLst/>
          </a:prstGeom>
          <a:noFill/>
        </p:spPr>
      </p:pic>
      <p:pic>
        <p:nvPicPr>
          <p:cNvPr id="1030" name="Picture 6" descr="C:\Users\PC\Desktop\потрапити-в-сад-аналіз-паспор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143248"/>
            <a:ext cx="266961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343400" cy="58245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«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комфортно </a:t>
            </a:r>
            <a:r>
              <a:rPr lang="ru-RU" dirty="0" err="1" smtClean="0"/>
              <a:t>почуває</a:t>
            </a:r>
            <a:r>
              <a:rPr lang="ru-RU" dirty="0" smtClean="0"/>
              <a:t> себе в </a:t>
            </a:r>
            <a:r>
              <a:rPr lang="ru-RU" dirty="0" err="1" smtClean="0"/>
              <a:t>суспільстві</a:t>
            </a:r>
            <a:r>
              <a:rPr lang="ru-RU" dirty="0" smtClean="0"/>
              <a:t>, значить, </a:t>
            </a:r>
            <a:r>
              <a:rPr lang="ru-RU" dirty="0" err="1" smtClean="0"/>
              <a:t>з</a:t>
            </a:r>
            <a:r>
              <a:rPr lang="ru-RU" dirty="0" smtClean="0"/>
              <a:t> ним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негаразд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повинен бути альтернативою </a:t>
            </a:r>
            <a:r>
              <a:rPr lang="ru-RU" dirty="0" err="1" smtClean="0"/>
              <a:t>суспільству</a:t>
            </a:r>
            <a:r>
              <a:rPr lang="ru-RU" dirty="0" smtClean="0"/>
              <a:t>», — </a:t>
            </a:r>
          </a:p>
          <a:p>
            <a:pPr>
              <a:buNone/>
            </a:pPr>
            <a:r>
              <a:rPr lang="ru-RU" dirty="0" smtClean="0"/>
              <a:t>   так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Пагутяк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митця</a:t>
            </a:r>
            <a:r>
              <a:rPr lang="ru-RU" dirty="0" smtClean="0"/>
              <a:t> в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 descr="C:\Users\PC\Desktop\78e7b582b07abea3de5ad0c3538103b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3106431" cy="582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02" y="214290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20" y="785794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Галину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Пагутяк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вважають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найзагадковішою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постаттю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літературі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Львівська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богема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містичною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письменницею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Вона, за словами Ю.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Винничука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«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увійшла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зовсім не одними й тими ж дверима, якими входили всі інші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радянського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Вона ввійшла, не постукавши й не попросивши дозволу ввійти,  вона влетіла через димар і змусила поважати себе. Їй вдалося обійтися без творів, яких вимагала епоха, а разом з тим подарувати твори, яких вимагала душа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Дебютувала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Галина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Пагутяк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Дніпро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повістю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зізнається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навіяна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снами.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Першопочатки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Пагутяк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Габар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«Вона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ввійшла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рано,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двадцятирічною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дівчиною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ввійшла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стрімко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сміливо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Дебютувала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великими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кожному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Згодом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подивувала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прихильників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філігранною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малою прозою.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новелах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декількох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рядках, в одному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абзаці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вона творить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надзвичайної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Нині у творчому доробку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Пагутяк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понад 20 книжок прози, серед яких «Діти» (1982), «Господар» (1986), «Потрапити в сад» (1989), «Гірчичне зерно» (1990), «Записки Білого Пташка» (1999), «Захід сонця в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Урожі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(1993), «Перевал» (1994), «Основа» (1995), «Біограф Леонтовича» (2001), «Слуга з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Добромиля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(2006), «Зачаровані музиканти» (2010), «Сни Юлії і Германа» (2011),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поезії.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357166"/>
            <a:ext cx="55721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Пагутяк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1980-х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реалістичний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фантастичний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стиль,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натомість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1990-х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вирізняються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стилістичною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неоднозначністю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214686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Виразними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суб’єктивності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підтекст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образи-символи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екзистенційно-філософські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релігійно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Пагутяк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перекладена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словацькою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хорватською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удостоєні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Шевченківської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(2010).</a:t>
            </a:r>
          </a:p>
        </p:txBody>
      </p:sp>
      <p:sp>
        <p:nvSpPr>
          <p:cNvPr id="5122" name="AutoShape 2" descr="https://lh6.googleusercontent.com/lN8RS27DBr4ifwEn399xU51PyX6nxGxOxzCY_SxiO_Zwa1nnvnWnE7TefxVBTG7E1yVylg=w1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lh6.googleusercontent.com/lN8RS27DBr4ifwEn399xU51PyX6nxGxOxzCY_SxiO_Zwa1nnvnWnE7TefxVBTG7E1yVylg=w1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PC\Desktop\EmbeddedImag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42918"/>
            <a:ext cx="6000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Теорія літератури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857364"/>
            <a:ext cx="190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Оповідання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786058"/>
            <a:ext cx="151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Символ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92906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Підтекст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50057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Художня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деталь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1857364"/>
            <a:ext cx="645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невеликий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обсягом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прозовий</a:t>
            </a:r>
            <a:r>
              <a:rPr kumimoji="0" lang="ru-RU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зображу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сформованих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персонажів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2643182"/>
            <a:ext cx="6778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позначає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Знаком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виступати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зображення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слово,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заміняє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собою </a:t>
            </a:r>
          </a:p>
          <a:p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еяке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асоціацію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подібність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домовленість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27326" y="3929066"/>
            <a:ext cx="681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нутрішній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прихований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якого-небудь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висловлювання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28860" y="4500570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(від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аі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подробиця, дрібниця) — виразна подробиця у  творі, що має значне змістовне та  ідейно-емоційне навантаження.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857232"/>
            <a:ext cx="70009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Словникова робота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хвороба» — </a:t>
            </a:r>
          </a:p>
        </p:txBody>
      </p:sp>
      <p:pic>
        <p:nvPicPr>
          <p:cNvPr id="4097" name="Picture 1" descr="C:\Users\PC\Desktop\image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067066" cy="4133058"/>
          </a:xfrm>
          <a:prstGeom prst="rect">
            <a:avLst/>
          </a:prstGeom>
          <a:noFill/>
        </p:spPr>
      </p:pic>
      <p:pic>
        <p:nvPicPr>
          <p:cNvPr id="4098" name="Picture 2" descr="C:\Users\PC\Desktop\Жебрак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14554"/>
            <a:ext cx="4662820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1285860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пілепсія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071546"/>
            <a:ext cx="1630126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Упертість 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Жалість 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Щедрість 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Гордість 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Чуйність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4612" y="357166"/>
            <a:ext cx="41978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Риси характеру Грицька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071546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сідав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лавицю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ним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ставали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просили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набридло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Грицькові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хотілося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хотілося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546" y="2143116"/>
            <a:ext cx="661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Гриць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списати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 дав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таланту».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7" y="3000372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«Грицько витяг з кишені жменю дрібних і дав йому (Стьопі)»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500438"/>
            <a:ext cx="67955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Бачать люди, що він не жебрак. Красти легше, ніж грати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гармошці по електричках.»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4643446"/>
            <a:ext cx="6853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маю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книжці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Хай на похорон.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Грицько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Демонстративно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сусідко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сусідко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самому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вухах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закололо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відклав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гармошку,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Микольця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610</TotalTime>
  <Words>1137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Галина пагутяк. “Потрапити в сад”</vt:lpstr>
      <vt:lpstr>Епіграф:  Література – територія гуманізму.   Галина Пагутяк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Епіграф:  Література – територія гуманізму.   Галина Пагутяк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Галина пагутяк. “Потрапити в сад”</dc:title>
  <dc:creator>Карпатська Джерельна</dc:creator>
  <cp:lastModifiedBy>Карпатська Джерельна</cp:lastModifiedBy>
  <cp:revision>70</cp:revision>
  <dcterms:created xsi:type="dcterms:W3CDTF">2021-05-02T08:52:50Z</dcterms:created>
  <dcterms:modified xsi:type="dcterms:W3CDTF">2023-05-09T06:23:14Z</dcterms:modified>
</cp:coreProperties>
</file>