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60363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580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36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443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856029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659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685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997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50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26800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359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CDE57B0-D3C3-4175-B968-29FE5D005269}" type="datetimeFigureOut">
              <a:rPr lang="ru-RU" smtClean="0"/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84434DB-E775-4788-8EB6-80629F9E0E7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84501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2EB94F-8918-4CA9-A426-7146EE69D1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6420" y="409213"/>
            <a:ext cx="8426363" cy="2098226"/>
          </a:xfrm>
        </p:spPr>
        <p:txBody>
          <a:bodyPr/>
          <a:lstStyle/>
          <a:p>
            <a:r>
              <a:rPr lang="uk-UA" b="1" dirty="0"/>
              <a:t>«</a:t>
            </a:r>
            <a:r>
              <a:rPr lang="en-US" b="1" dirty="0"/>
              <a:t>Shevchenko </a:t>
            </a:r>
            <a:r>
              <a:rPr lang="uk-UA" b="1" dirty="0"/>
              <a:t/>
            </a:r>
            <a:br>
              <a:rPr lang="uk-UA" b="1" dirty="0"/>
            </a:br>
            <a:r>
              <a:rPr lang="en-US" b="1" dirty="0"/>
              <a:t>is OK</a:t>
            </a:r>
            <a:r>
              <a:rPr lang="uk-UA" b="1" dirty="0"/>
              <a:t>»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0C4452-466C-427E-8A08-7C0819FCC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7351" y="5344555"/>
            <a:ext cx="6831673" cy="1086237"/>
          </a:xfrm>
        </p:spPr>
        <p:txBody>
          <a:bodyPr>
            <a:normAutofit/>
          </a:bodyPr>
          <a:lstStyle/>
          <a:p>
            <a:r>
              <a:rPr lang="uk-UA" sz="4000" dirty="0"/>
              <a:t>Юрій Андрухович</a:t>
            </a:r>
            <a:endParaRPr lang="ru-RU" sz="4000" dirty="0"/>
          </a:p>
        </p:txBody>
      </p:sp>
      <p:pic>
        <p:nvPicPr>
          <p:cNvPr id="1026" name="Picture 2" descr="Юрій Андрухович | Translatorium">
            <a:extLst>
              <a:ext uri="{FF2B5EF4-FFF2-40B4-BE49-F238E27FC236}">
                <a16:creationId xmlns:a16="http://schemas.microsoft.com/office/drawing/2014/main" id="{B10CC1DA-DBE7-4E57-8946-2EA7DDEB00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72"/>
          <a:stretch/>
        </p:blipFill>
        <p:spPr bwMode="auto">
          <a:xfrm>
            <a:off x="8146760" y="2290354"/>
            <a:ext cx="3157755" cy="3628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Тарас Шевченко">
            <a:extLst>
              <a:ext uri="{FF2B5EF4-FFF2-40B4-BE49-F238E27FC236}">
                <a16:creationId xmlns:a16="http://schemas.microsoft.com/office/drawing/2014/main" id="{999B7C1C-8D6D-43FF-9EA5-88B8EAD600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573" y="970326"/>
            <a:ext cx="3002667" cy="422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016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B56EE-3CA3-4068-9DB7-0E71286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338"/>
            <a:ext cx="9601200" cy="1241570"/>
          </a:xfrm>
        </p:spPr>
        <p:txBody>
          <a:bodyPr/>
          <a:lstStyle/>
          <a:p>
            <a:r>
              <a:rPr lang="en-US" dirty="0"/>
              <a:t>Shevchenko is OK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1752D-6847-46E0-9E3B-D8C2A4E1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291" y="1409349"/>
            <a:ext cx="10947632" cy="5184397"/>
          </a:xfrm>
        </p:spPr>
        <p:txBody>
          <a:bodyPr>
            <a:normAutofit lnSpcReduction="10000"/>
          </a:bodyPr>
          <a:lstStyle/>
          <a:p>
            <a:r>
              <a:rPr lang="uk-UA" sz="2800" b="1" u="sng" dirty="0"/>
              <a:t>Композиція</a:t>
            </a:r>
            <a:r>
              <a:rPr lang="uk-UA" sz="2800" u="sng" dirty="0"/>
              <a:t> – складається з 4 частин:</a:t>
            </a:r>
          </a:p>
          <a:p>
            <a:r>
              <a:rPr lang="ru-RU" sz="2800" b="1" dirty="0"/>
              <a:t>Харизма</a:t>
            </a:r>
            <a:r>
              <a:rPr lang="ru-RU" sz="2800" dirty="0"/>
              <a:t>, де </a:t>
            </a:r>
            <a:r>
              <a:rPr lang="ru-RU" sz="2800" dirty="0" err="1"/>
              <a:t>йдеться</a:t>
            </a:r>
            <a:r>
              <a:rPr lang="ru-RU" sz="2800" dirty="0"/>
              <a:t> про </a:t>
            </a:r>
            <a:r>
              <a:rPr lang="ru-RU" sz="2800" dirty="0" err="1"/>
              <a:t>стереотипізацію</a:t>
            </a:r>
            <a:r>
              <a:rPr lang="ru-RU" sz="2800" dirty="0"/>
              <a:t> образу Тараса Шевченка, яка </a:t>
            </a:r>
            <a:r>
              <a:rPr lang="ru-RU" sz="2800" dirty="0" err="1"/>
              <a:t>починається</a:t>
            </a:r>
            <a:r>
              <a:rPr lang="ru-RU" sz="2800" dirty="0"/>
              <a:t> </a:t>
            </a:r>
            <a:r>
              <a:rPr lang="ru-RU" sz="2800" dirty="0" err="1"/>
              <a:t>зі</a:t>
            </a:r>
            <a:r>
              <a:rPr lang="ru-RU" sz="2800" dirty="0"/>
              <a:t> </a:t>
            </a:r>
            <a:r>
              <a:rPr lang="ru-RU" sz="2800" dirty="0" err="1"/>
              <a:t>шкільної</a:t>
            </a:r>
            <a:r>
              <a:rPr lang="ru-RU" sz="2800" dirty="0"/>
              <a:t> </a:t>
            </a:r>
            <a:r>
              <a:rPr lang="ru-RU" sz="2800" dirty="0" err="1"/>
              <a:t>парти</a:t>
            </a:r>
            <a:r>
              <a:rPr lang="ru-RU" sz="2800" dirty="0"/>
              <a:t>.</a:t>
            </a:r>
          </a:p>
          <a:p>
            <a:r>
              <a:rPr lang="ru-RU" sz="2800" b="1" dirty="0"/>
              <a:t>Культ</a:t>
            </a:r>
            <a:r>
              <a:rPr lang="ru-RU" sz="2800" dirty="0"/>
              <a:t> (</a:t>
            </a:r>
            <a:r>
              <a:rPr lang="ru-RU" sz="2800" dirty="0" err="1"/>
              <a:t>різновидів</a:t>
            </a:r>
            <a:r>
              <a:rPr lang="ru-RU" sz="2800" dirty="0"/>
              <a:t> </a:t>
            </a:r>
            <a:r>
              <a:rPr lang="ru-RU" sz="2800" dirty="0" err="1"/>
              <a:t>якого</a:t>
            </a:r>
            <a:r>
              <a:rPr lang="ru-RU" sz="2800" dirty="0"/>
              <a:t> </a:t>
            </a:r>
            <a:r>
              <a:rPr lang="ru-RU" sz="2800" dirty="0" err="1"/>
              <a:t>існує</a:t>
            </a:r>
            <a:r>
              <a:rPr lang="ru-RU" sz="2800" dirty="0"/>
              <a:t> не </a:t>
            </a:r>
            <a:r>
              <a:rPr lang="ru-RU" sz="2800" dirty="0" err="1"/>
              <a:t>менше</a:t>
            </a:r>
            <a:r>
              <a:rPr lang="ru-RU" sz="2800" dirty="0"/>
              <a:t> </a:t>
            </a:r>
            <a:r>
              <a:rPr lang="ru-RU" sz="2800" dirty="0" err="1"/>
              <a:t>п’яти</a:t>
            </a:r>
            <a:r>
              <a:rPr lang="ru-RU" sz="2800" dirty="0"/>
              <a:t> і </a:t>
            </a:r>
            <a:r>
              <a:rPr lang="ru-RU" sz="2800" dirty="0" err="1"/>
              <a:t>які</a:t>
            </a:r>
            <a:r>
              <a:rPr lang="ru-RU" sz="2800" dirty="0"/>
              <a:t> часто </a:t>
            </a:r>
            <a:r>
              <a:rPr lang="ru-RU" sz="2800" dirty="0" err="1"/>
              <a:t>заперечують</a:t>
            </a:r>
            <a:r>
              <a:rPr lang="ru-RU" sz="2800" dirty="0"/>
              <a:t> </a:t>
            </a:r>
            <a:r>
              <a:rPr lang="ru-RU" sz="2800" dirty="0" err="1"/>
              <a:t>одне</a:t>
            </a:r>
            <a:r>
              <a:rPr lang="ru-RU" sz="2800" dirty="0"/>
              <a:t> одного),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пов’язаний</a:t>
            </a:r>
            <a:r>
              <a:rPr lang="ru-RU" sz="2800" dirty="0"/>
              <a:t> </a:t>
            </a:r>
            <a:r>
              <a:rPr lang="ru-RU" sz="2800" dirty="0" err="1"/>
              <a:t>зі</a:t>
            </a:r>
            <a:r>
              <a:rPr lang="ru-RU" sz="2800" dirty="0"/>
              <a:t> </a:t>
            </a:r>
            <a:r>
              <a:rPr lang="ru-RU" sz="2800" dirty="0" err="1"/>
              <a:t>ставленням</a:t>
            </a:r>
            <a:r>
              <a:rPr lang="ru-RU" sz="2800" dirty="0"/>
              <a:t> </a:t>
            </a:r>
            <a:r>
              <a:rPr lang="ru-RU" sz="2800" dirty="0" err="1"/>
              <a:t>сучасників</a:t>
            </a:r>
            <a:r>
              <a:rPr lang="ru-RU" sz="2800" dirty="0"/>
              <a:t> до </a:t>
            </a:r>
            <a:r>
              <a:rPr lang="ru-RU" sz="2800" dirty="0" err="1"/>
              <a:t>письменника</a:t>
            </a:r>
            <a:r>
              <a:rPr lang="ru-RU" sz="2800" dirty="0"/>
              <a:t> та </a:t>
            </a:r>
            <a:r>
              <a:rPr lang="ru-RU" sz="2800" dirty="0" err="1"/>
              <a:t>потрактування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творчості</a:t>
            </a:r>
            <a:r>
              <a:rPr lang="ru-RU" sz="2800" dirty="0"/>
              <a:t> в </a:t>
            </a:r>
            <a:r>
              <a:rPr lang="ru-RU" sz="2800" dirty="0" err="1"/>
              <a:t>подальшому</a:t>
            </a:r>
            <a:r>
              <a:rPr lang="ru-RU" sz="2800" dirty="0"/>
              <a:t>.</a:t>
            </a:r>
          </a:p>
          <a:p>
            <a:r>
              <a:rPr lang="ru-RU" sz="2800" b="1" dirty="0"/>
              <a:t>Поляки</a:t>
            </a:r>
            <a:r>
              <a:rPr lang="ru-RU" sz="2800" dirty="0"/>
              <a:t> і </a:t>
            </a:r>
            <a:r>
              <a:rPr lang="ru-RU" sz="2800" dirty="0" err="1"/>
              <a:t>ставлення</a:t>
            </a:r>
            <a:r>
              <a:rPr lang="ru-RU" sz="2800" dirty="0"/>
              <a:t> до них Шевченка, яке часто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визначити</a:t>
            </a:r>
            <a:r>
              <a:rPr lang="ru-RU" sz="2800" dirty="0"/>
              <a:t> неправильно, </a:t>
            </a:r>
            <a:r>
              <a:rPr lang="ru-RU" sz="2800" dirty="0" err="1"/>
              <a:t>головно</a:t>
            </a:r>
            <a:r>
              <a:rPr lang="ru-RU" sz="2800" dirty="0"/>
              <a:t>, </a:t>
            </a:r>
            <a:r>
              <a:rPr lang="ru-RU" sz="2800" dirty="0" err="1"/>
              <a:t>якщо</a:t>
            </a:r>
            <a:r>
              <a:rPr lang="ru-RU" sz="2800" dirty="0"/>
              <a:t> </a:t>
            </a:r>
            <a:r>
              <a:rPr lang="ru-RU" sz="2800" dirty="0" err="1"/>
              <a:t>спиратись</a:t>
            </a:r>
            <a:r>
              <a:rPr lang="ru-RU" sz="2800" dirty="0"/>
              <a:t> на поему «Гайдамаки».</a:t>
            </a:r>
          </a:p>
          <a:p>
            <a:r>
              <a:rPr lang="ru-RU" sz="2800" b="1" dirty="0"/>
              <a:t>Слава </a:t>
            </a:r>
            <a:r>
              <a:rPr lang="ru-RU" sz="2800" b="1" dirty="0" err="1"/>
              <a:t>світу</a:t>
            </a:r>
            <a:r>
              <a:rPr lang="ru-RU" sz="2800" dirty="0"/>
              <a:t>, де говориться про те, </a:t>
            </a:r>
            <a:r>
              <a:rPr lang="ru-RU" sz="2800" dirty="0" err="1"/>
              <a:t>чому</a:t>
            </a:r>
            <a:r>
              <a:rPr lang="ru-RU" sz="2800" dirty="0"/>
              <a:t> по </a:t>
            </a:r>
            <a:r>
              <a:rPr lang="ru-RU" sz="2800" dirty="0" err="1"/>
              <a:t>всьому</a:t>
            </a:r>
            <a:r>
              <a:rPr lang="ru-RU" sz="2800" dirty="0"/>
              <a:t> </a:t>
            </a:r>
            <a:r>
              <a:rPr lang="ru-RU" sz="2800" dirty="0" err="1"/>
              <a:t>світу</a:t>
            </a:r>
            <a:r>
              <a:rPr lang="ru-RU" sz="2800" dirty="0"/>
              <a:t> так </a:t>
            </a:r>
            <a:r>
              <a:rPr lang="ru-RU" sz="2800" dirty="0" err="1"/>
              <a:t>багато</a:t>
            </a:r>
            <a:r>
              <a:rPr lang="ru-RU" sz="2800" dirty="0"/>
              <a:t> </a:t>
            </a:r>
            <a:r>
              <a:rPr lang="ru-RU" sz="2800" dirty="0" err="1"/>
              <a:t>пам’ятників</a:t>
            </a:r>
            <a:r>
              <a:rPr lang="ru-RU" sz="2800" dirty="0"/>
              <a:t> </a:t>
            </a:r>
            <a:r>
              <a:rPr lang="ru-RU" sz="2800" dirty="0" err="1"/>
              <a:t>поету</a:t>
            </a:r>
            <a:r>
              <a:rPr lang="ru-RU" sz="2800" dirty="0"/>
              <a:t> і, як </a:t>
            </a:r>
            <a:r>
              <a:rPr lang="ru-RU" sz="2800" dirty="0" err="1"/>
              <a:t>доказ</a:t>
            </a:r>
            <a:r>
              <a:rPr lang="ru-RU" sz="2800" dirty="0"/>
              <a:t> </a:t>
            </a:r>
            <a:r>
              <a:rPr lang="ru-RU" sz="2800" dirty="0" err="1"/>
              <a:t>світової</a:t>
            </a:r>
            <a:r>
              <a:rPr lang="ru-RU" sz="2800" dirty="0"/>
              <a:t> </a:t>
            </a:r>
            <a:r>
              <a:rPr lang="ru-RU" sz="2800" dirty="0" err="1"/>
              <a:t>слави</a:t>
            </a:r>
            <a:r>
              <a:rPr lang="ru-RU" sz="2800" dirty="0"/>
              <a:t> Шевченка, </a:t>
            </a:r>
            <a:r>
              <a:rPr lang="ru-RU" sz="2800" dirty="0" err="1"/>
              <a:t>розповідається</a:t>
            </a:r>
            <a:r>
              <a:rPr lang="ru-RU" sz="2800" dirty="0"/>
              <a:t> </a:t>
            </a:r>
            <a:r>
              <a:rPr lang="ru-RU" sz="2800" dirty="0" err="1"/>
              <a:t>випадок</a:t>
            </a:r>
            <a:r>
              <a:rPr lang="ru-RU" sz="2800" dirty="0"/>
              <a:t> з </a:t>
            </a:r>
            <a:r>
              <a:rPr lang="ru-RU" sz="2800" dirty="0" err="1"/>
              <a:t>життя</a:t>
            </a:r>
            <a:r>
              <a:rPr lang="ru-RU" sz="2800" dirty="0"/>
              <a:t> автора </a:t>
            </a:r>
            <a:r>
              <a:rPr lang="ru-RU" sz="2800" dirty="0" err="1"/>
              <a:t>есею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9339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B56EE-3CA3-4068-9DB7-0E71286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338"/>
            <a:ext cx="9601200" cy="1241570"/>
          </a:xfrm>
        </p:spPr>
        <p:txBody>
          <a:bodyPr/>
          <a:lstStyle/>
          <a:p>
            <a:r>
              <a:rPr lang="en-US" dirty="0"/>
              <a:t>Shevchenko is OK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1752D-6847-46E0-9E3B-D8C2A4E1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233" y="1476461"/>
            <a:ext cx="7357145" cy="5150841"/>
          </a:xfrm>
        </p:spPr>
        <p:txBody>
          <a:bodyPr>
            <a:normAutofit fontScale="92500"/>
          </a:bodyPr>
          <a:lstStyle/>
          <a:p>
            <a:r>
              <a:rPr lang="ru-RU" sz="2800" dirty="0"/>
              <a:t>На одному </a:t>
            </a:r>
            <a:r>
              <a:rPr lang="ru-RU" sz="2800" dirty="0" err="1"/>
              <a:t>із</a:t>
            </a:r>
            <a:r>
              <a:rPr lang="ru-RU" sz="2800" dirty="0"/>
              <a:t> </a:t>
            </a:r>
            <a:r>
              <a:rPr lang="ru-RU" sz="2800" dirty="0" err="1"/>
              <a:t>Шевченківських</a:t>
            </a:r>
            <a:r>
              <a:rPr lang="ru-RU" sz="2800" dirty="0"/>
              <a:t> </a:t>
            </a:r>
            <a:r>
              <a:rPr lang="ru-RU" sz="2800" dirty="0" err="1"/>
              <a:t>вечорів</a:t>
            </a:r>
            <a:r>
              <a:rPr lang="ru-RU" sz="2800" dirty="0"/>
              <a:t> </a:t>
            </a:r>
            <a:r>
              <a:rPr lang="ru-RU" sz="2800" dirty="0" err="1"/>
              <a:t>Ю.Андрухович</a:t>
            </a:r>
            <a:r>
              <a:rPr lang="ru-RU" sz="2800" dirty="0"/>
              <a:t> </a:t>
            </a:r>
            <a:r>
              <a:rPr lang="ru-RU" sz="2800" dirty="0" err="1"/>
              <a:t>висловив</a:t>
            </a:r>
            <a:r>
              <a:rPr lang="ru-RU" sz="2800" dirty="0"/>
              <a:t> </a:t>
            </a:r>
            <a:r>
              <a:rPr lang="ru-RU" sz="2800" dirty="0" err="1"/>
              <a:t>своє</a:t>
            </a:r>
            <a:r>
              <a:rPr lang="ru-RU" sz="2800" dirty="0"/>
              <a:t> </a:t>
            </a:r>
            <a:r>
              <a:rPr lang="ru-RU" sz="2800" dirty="0" err="1"/>
              <a:t>бачення</a:t>
            </a:r>
            <a:r>
              <a:rPr lang="ru-RU" sz="2800" dirty="0"/>
              <a:t> </a:t>
            </a:r>
            <a:r>
              <a:rPr lang="ru-RU" sz="2800" dirty="0" err="1"/>
              <a:t>стосовно</a:t>
            </a:r>
            <a:r>
              <a:rPr lang="ru-RU" sz="2800" dirty="0"/>
              <a:t> Т.Г. Шевченка </a:t>
            </a:r>
            <a:r>
              <a:rPr lang="ru-RU" sz="2800" dirty="0" err="1"/>
              <a:t>говорячи</a:t>
            </a:r>
            <a:r>
              <a:rPr lang="ru-RU" sz="2800" dirty="0"/>
              <a:t> про те, </a:t>
            </a:r>
            <a:r>
              <a:rPr lang="ru-RU" sz="2800" dirty="0" err="1"/>
              <a:t>що</a:t>
            </a:r>
            <a:r>
              <a:rPr lang="ru-RU" sz="2800" dirty="0"/>
              <a:t> ми </a:t>
            </a:r>
            <a:r>
              <a:rPr lang="ru-RU" sz="2800" dirty="0" err="1"/>
              <a:t>звикли</a:t>
            </a:r>
            <a:r>
              <a:rPr lang="ru-RU" sz="2800" dirty="0"/>
              <a:t> </a:t>
            </a:r>
            <a:r>
              <a:rPr lang="ru-RU" sz="2800" dirty="0" err="1"/>
              <a:t>ідеалізувати</a:t>
            </a:r>
            <a:r>
              <a:rPr lang="ru-RU" sz="2800" dirty="0"/>
              <a:t> </a:t>
            </a:r>
            <a:r>
              <a:rPr lang="ru-RU" sz="2800" dirty="0" err="1"/>
              <a:t>цю</a:t>
            </a:r>
            <a:r>
              <a:rPr lang="ru-RU" sz="2800" dirty="0"/>
              <a:t> </a:t>
            </a:r>
            <a:r>
              <a:rPr lang="ru-RU" sz="2800" dirty="0" err="1"/>
              <a:t>постать</a:t>
            </a:r>
            <a:r>
              <a:rPr lang="ru-RU" sz="2800" dirty="0"/>
              <a:t>, </a:t>
            </a:r>
            <a:r>
              <a:rPr lang="ru-RU" sz="2800" dirty="0" err="1"/>
              <a:t>натомість</a:t>
            </a:r>
            <a:r>
              <a:rPr lang="ru-RU" sz="2800" dirty="0"/>
              <a:t> </a:t>
            </a:r>
            <a:r>
              <a:rPr lang="ru-RU" sz="2800" dirty="0" err="1"/>
              <a:t>стверджує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i="1" dirty="0">
                <a:solidFill>
                  <a:srgbClr val="0070C0"/>
                </a:solidFill>
              </a:rPr>
              <a:t>«Шевченко — не </a:t>
            </a:r>
            <a:r>
              <a:rPr lang="ru-RU" sz="2800" i="1" dirty="0" err="1">
                <a:solidFill>
                  <a:srgbClr val="0070C0"/>
                </a:solidFill>
              </a:rPr>
              <a:t>ідеолог</a:t>
            </a:r>
            <a:r>
              <a:rPr lang="ru-RU" sz="2800" i="1" dirty="0">
                <a:solidFill>
                  <a:srgbClr val="0070C0"/>
                </a:solidFill>
              </a:rPr>
              <a:t>, а </a:t>
            </a:r>
            <a:r>
              <a:rPr lang="ru-RU" sz="2800" i="1" dirty="0" err="1">
                <a:solidFill>
                  <a:srgbClr val="0070C0"/>
                </a:solidFill>
              </a:rPr>
              <a:t>видатний</a:t>
            </a:r>
            <a:r>
              <a:rPr lang="ru-RU" sz="2800" i="1" dirty="0">
                <a:solidFill>
                  <a:srgbClr val="0070C0"/>
                </a:solidFill>
              </a:rPr>
              <a:t> поет і </a:t>
            </a:r>
            <a:r>
              <a:rPr lang="ru-RU" sz="2800" i="1" dirty="0" err="1">
                <a:solidFill>
                  <a:srgbClr val="0070C0"/>
                </a:solidFill>
              </a:rPr>
              <a:t>дуже</a:t>
            </a:r>
            <a:r>
              <a:rPr lang="ru-RU" sz="2800" i="1" dirty="0">
                <a:solidFill>
                  <a:srgbClr val="0070C0"/>
                </a:solidFill>
              </a:rPr>
              <a:t> харизматична </a:t>
            </a:r>
            <a:r>
              <a:rPr lang="ru-RU" sz="2800" i="1" dirty="0" err="1">
                <a:solidFill>
                  <a:srgbClr val="0070C0"/>
                </a:solidFill>
              </a:rPr>
              <a:t>постать</a:t>
            </a:r>
            <a:r>
              <a:rPr lang="ru-RU" sz="2800" i="1" dirty="0">
                <a:solidFill>
                  <a:srgbClr val="0070C0"/>
                </a:solidFill>
              </a:rPr>
              <a:t>, </a:t>
            </a:r>
            <a:r>
              <a:rPr lang="ru-RU" sz="2800" i="1" dirty="0" err="1">
                <a:solidFill>
                  <a:srgbClr val="0070C0"/>
                </a:solidFill>
              </a:rPr>
              <a:t>здатна</a:t>
            </a:r>
            <a:r>
              <a:rPr lang="ru-RU" sz="2800" i="1" dirty="0">
                <a:solidFill>
                  <a:srgbClr val="0070C0"/>
                </a:solidFill>
              </a:rPr>
              <a:t> </a:t>
            </a:r>
            <a:r>
              <a:rPr lang="ru-RU" sz="2800" i="1" dirty="0" err="1">
                <a:solidFill>
                  <a:srgbClr val="0070C0"/>
                </a:solidFill>
              </a:rPr>
              <a:t>притягувати</a:t>
            </a:r>
            <a:r>
              <a:rPr lang="ru-RU" sz="2800" i="1" dirty="0">
                <a:solidFill>
                  <a:srgbClr val="0070C0"/>
                </a:solidFill>
              </a:rPr>
              <a:t> людей і </a:t>
            </a:r>
            <a:r>
              <a:rPr lang="ru-RU" sz="2800" i="1" dirty="0" err="1">
                <a:solidFill>
                  <a:srgbClr val="0070C0"/>
                </a:solidFill>
              </a:rPr>
              <a:t>породжувати</a:t>
            </a:r>
            <a:r>
              <a:rPr lang="ru-RU" sz="2800" i="1" dirty="0">
                <a:solidFill>
                  <a:srgbClr val="0070C0"/>
                </a:solidFill>
              </a:rPr>
              <a:t> чутки </a:t>
            </a:r>
            <a:r>
              <a:rPr lang="ru-RU" sz="2800" i="1" dirty="0" err="1">
                <a:solidFill>
                  <a:srgbClr val="0070C0"/>
                </a:solidFill>
              </a:rPr>
              <a:t>навіть</a:t>
            </a:r>
            <a:r>
              <a:rPr lang="ru-RU" sz="2800" i="1" dirty="0">
                <a:solidFill>
                  <a:srgbClr val="0070C0"/>
                </a:solidFill>
              </a:rPr>
              <a:t> </a:t>
            </a:r>
            <a:r>
              <a:rPr lang="ru-RU" sz="2800" i="1" dirty="0" err="1">
                <a:solidFill>
                  <a:srgbClr val="0070C0"/>
                </a:solidFill>
              </a:rPr>
              <a:t>тепер</a:t>
            </a:r>
            <a:r>
              <a:rPr lang="ru-RU" sz="2800" i="1" dirty="0">
                <a:solidFill>
                  <a:srgbClr val="0070C0"/>
                </a:solidFill>
              </a:rPr>
              <a:t>. </a:t>
            </a:r>
            <a:r>
              <a:rPr lang="ru-RU" sz="2800" i="1" dirty="0" err="1">
                <a:solidFill>
                  <a:srgbClr val="0070C0"/>
                </a:solidFill>
              </a:rPr>
              <a:t>Цю</a:t>
            </a:r>
            <a:r>
              <a:rPr lang="ru-RU" sz="2800" i="1" dirty="0">
                <a:solidFill>
                  <a:srgbClr val="0070C0"/>
                </a:solidFill>
              </a:rPr>
              <a:t> </a:t>
            </a:r>
            <a:r>
              <a:rPr lang="ru-RU" sz="2800" i="1" dirty="0" err="1">
                <a:solidFill>
                  <a:srgbClr val="0070C0"/>
                </a:solidFill>
              </a:rPr>
              <a:t>постать</a:t>
            </a:r>
            <a:r>
              <a:rPr lang="ru-RU" sz="2800" i="1" dirty="0">
                <a:solidFill>
                  <a:srgbClr val="0070C0"/>
                </a:solidFill>
              </a:rPr>
              <a:t> треба </a:t>
            </a:r>
            <a:r>
              <a:rPr lang="ru-RU" sz="2800" i="1" dirty="0" err="1">
                <a:solidFill>
                  <a:srgbClr val="0070C0"/>
                </a:solidFill>
              </a:rPr>
              <a:t>олюднювати</a:t>
            </a:r>
            <a:r>
              <a:rPr lang="ru-RU" sz="2800" i="1" dirty="0">
                <a:solidFill>
                  <a:srgbClr val="0070C0"/>
                </a:solidFill>
              </a:rPr>
              <a:t>, </a:t>
            </a:r>
            <a:r>
              <a:rPr lang="ru-RU" sz="2800" i="1" dirty="0" err="1">
                <a:solidFill>
                  <a:srgbClr val="0070C0"/>
                </a:solidFill>
              </a:rPr>
              <a:t>позбавляючи</a:t>
            </a:r>
            <a:r>
              <a:rPr lang="ru-RU" sz="2800" i="1" dirty="0">
                <a:solidFill>
                  <a:srgbClr val="0070C0"/>
                </a:solidFill>
              </a:rPr>
              <a:t> </a:t>
            </a:r>
            <a:r>
              <a:rPr lang="ru-RU" sz="2800" i="1" dirty="0" err="1">
                <a:solidFill>
                  <a:srgbClr val="0070C0"/>
                </a:solidFill>
              </a:rPr>
              <a:t>ритуалізації</a:t>
            </a:r>
            <a:r>
              <a:rPr lang="ru-RU" sz="2800" i="1" dirty="0">
                <a:solidFill>
                  <a:srgbClr val="0070C0"/>
                </a:solidFill>
              </a:rPr>
              <a:t>» </a:t>
            </a:r>
            <a:r>
              <a:rPr lang="ru-RU" sz="2800" dirty="0"/>
              <a:t>.</a:t>
            </a:r>
          </a:p>
          <a:p>
            <a:r>
              <a:rPr lang="ru-RU" sz="2800" dirty="0" err="1"/>
              <a:t>Письменник</a:t>
            </a:r>
            <a:r>
              <a:rPr lang="ru-RU" sz="2800" dirty="0"/>
              <a:t> </a:t>
            </a:r>
            <a:r>
              <a:rPr lang="ru-RU" sz="2800" dirty="0" err="1"/>
              <a:t>намагається</a:t>
            </a:r>
            <a:r>
              <a:rPr lang="ru-RU" sz="2800" dirty="0"/>
              <a:t> </a:t>
            </a:r>
            <a:r>
              <a:rPr lang="ru-RU" sz="2800" dirty="0" err="1"/>
              <a:t>розвінчати</a:t>
            </a:r>
            <a:r>
              <a:rPr lang="ru-RU" sz="2800" dirty="0"/>
              <a:t> </a:t>
            </a:r>
            <a:r>
              <a:rPr lang="ru-RU" sz="2800" dirty="0" err="1"/>
              <a:t>міф</a:t>
            </a:r>
            <a:r>
              <a:rPr lang="ru-RU" sz="2800" dirty="0"/>
              <a:t> про Шевченка як мученика і </a:t>
            </a:r>
            <a:r>
              <a:rPr lang="ru-RU" sz="2800" dirty="0" err="1"/>
              <a:t>відзначає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він</a:t>
            </a:r>
            <a:r>
              <a:rPr lang="ru-RU" sz="2800" dirty="0"/>
              <a:t> є «</a:t>
            </a:r>
            <a:r>
              <a:rPr lang="ru-RU" sz="2800" dirty="0" err="1"/>
              <a:t>рідкісним</a:t>
            </a:r>
            <a:r>
              <a:rPr lang="ru-RU" sz="2800" dirty="0"/>
              <a:t> </a:t>
            </a:r>
            <a:r>
              <a:rPr lang="ru-RU" sz="2800" dirty="0" err="1"/>
              <a:t>щасливцем</a:t>
            </a:r>
            <a:r>
              <a:rPr lang="ru-RU" sz="2800" dirty="0"/>
              <a:t>», </a:t>
            </a:r>
            <a:r>
              <a:rPr lang="ru-RU" sz="2800" dirty="0" err="1"/>
              <a:t>адже</a:t>
            </a:r>
            <a:r>
              <a:rPr lang="ru-RU" sz="2800" dirty="0"/>
              <a:t> мало </a:t>
            </a:r>
            <a:r>
              <a:rPr lang="ru-RU" sz="2800" dirty="0" err="1"/>
              <a:t>хто</a:t>
            </a:r>
            <a:r>
              <a:rPr lang="ru-RU" sz="2800" dirty="0"/>
              <a:t> </a:t>
            </a:r>
            <a:r>
              <a:rPr lang="ru-RU" sz="2800" dirty="0" err="1"/>
              <a:t>досягає</a:t>
            </a:r>
            <a:r>
              <a:rPr lang="ru-RU" sz="2800" dirty="0"/>
              <a:t> так </a:t>
            </a:r>
            <a:r>
              <a:rPr lang="ru-RU" sz="2800" dirty="0" err="1"/>
              <a:t>багато</a:t>
            </a:r>
            <a:r>
              <a:rPr lang="ru-RU" sz="2800" dirty="0"/>
              <a:t> в земному </a:t>
            </a:r>
            <a:r>
              <a:rPr lang="ru-RU" sz="2800" dirty="0" err="1"/>
              <a:t>житті</a:t>
            </a:r>
            <a:r>
              <a:rPr lang="ru-RU" sz="2800" dirty="0"/>
              <a:t>, як </a:t>
            </a:r>
            <a:r>
              <a:rPr lang="ru-RU" sz="2800" dirty="0" err="1"/>
              <a:t>він</a:t>
            </a:r>
            <a:r>
              <a:rPr lang="ru-RU" sz="2800" dirty="0"/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57E154E-B170-4548-9A60-4F3C98E908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5434" y="1917126"/>
            <a:ext cx="3682592" cy="3694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511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B56EE-3CA3-4068-9DB7-0E71286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338"/>
            <a:ext cx="9601200" cy="1241570"/>
          </a:xfrm>
        </p:spPr>
        <p:txBody>
          <a:bodyPr/>
          <a:lstStyle/>
          <a:p>
            <a:r>
              <a:rPr lang="en-US" dirty="0"/>
              <a:t>Shevchenko is OK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1752D-6847-46E0-9E3B-D8C2A4E1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289" y="1308684"/>
            <a:ext cx="10964410" cy="1493239"/>
          </a:xfrm>
        </p:spPr>
        <p:txBody>
          <a:bodyPr>
            <a:normAutofit/>
          </a:bodyPr>
          <a:lstStyle/>
          <a:p>
            <a:r>
              <a:rPr lang="ru-RU" sz="3200" dirty="0"/>
              <a:t>В </a:t>
            </a:r>
            <a:r>
              <a:rPr lang="ru-RU" sz="3200" dirty="0" err="1"/>
              <a:t>есеї</a:t>
            </a:r>
            <a:r>
              <a:rPr lang="ru-RU" sz="3200" dirty="0"/>
              <a:t> Ю. </a:t>
            </a:r>
            <a:r>
              <a:rPr lang="ru-RU" sz="3200" dirty="0" err="1"/>
              <a:t>Андруховича</a:t>
            </a:r>
            <a:r>
              <a:rPr lang="ru-RU" sz="3200" dirty="0"/>
              <a:t> </a:t>
            </a:r>
            <a:r>
              <a:rPr lang="ru-RU" sz="3200" dirty="0" err="1"/>
              <a:t>згадано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в </a:t>
            </a:r>
            <a:r>
              <a:rPr lang="ru-RU" sz="3200" dirty="0" err="1"/>
              <a:t>наші</a:t>
            </a:r>
            <a:r>
              <a:rPr lang="ru-RU" sz="3200" dirty="0"/>
              <a:t> </a:t>
            </a:r>
            <a:r>
              <a:rPr lang="ru-RU" sz="3200" dirty="0" err="1"/>
              <a:t>дні</a:t>
            </a:r>
            <a:r>
              <a:rPr lang="ru-RU" sz="3200" dirty="0"/>
              <a:t> Шевченко </a:t>
            </a:r>
            <a:r>
              <a:rPr lang="ru-RU" sz="3200" dirty="0" err="1"/>
              <a:t>міг</a:t>
            </a:r>
            <a:r>
              <a:rPr lang="ru-RU" sz="3200" dirty="0"/>
              <a:t> би бути репером. А </a:t>
            </a:r>
            <a:r>
              <a:rPr lang="ru-RU" sz="3200" dirty="0" err="1"/>
              <a:t>яким</a:t>
            </a:r>
            <a:r>
              <a:rPr lang="ru-RU" sz="3200" dirty="0"/>
              <a:t> </a:t>
            </a:r>
            <a:r>
              <a:rPr lang="ru-RU" sz="3200" dirty="0" err="1"/>
              <a:t>ви</a:t>
            </a:r>
            <a:r>
              <a:rPr lang="ru-RU" sz="3200" dirty="0"/>
              <a:t> </a:t>
            </a:r>
            <a:r>
              <a:rPr lang="ru-RU" sz="3200" dirty="0" err="1"/>
              <a:t>уявляєте</a:t>
            </a:r>
            <a:r>
              <a:rPr lang="ru-RU" sz="3200" dirty="0"/>
              <a:t> Тараса Шевченка в </a:t>
            </a:r>
            <a:r>
              <a:rPr lang="ru-RU" sz="3200" dirty="0" err="1"/>
              <a:t>наші</a:t>
            </a:r>
            <a:r>
              <a:rPr lang="ru-RU" sz="3200" dirty="0"/>
              <a:t> </a:t>
            </a:r>
            <a:r>
              <a:rPr lang="ru-RU" sz="3200" dirty="0" err="1"/>
              <a:t>дні</a:t>
            </a:r>
            <a:r>
              <a:rPr lang="ru-RU" sz="3200" dirty="0"/>
              <a:t>? </a:t>
            </a:r>
            <a:r>
              <a:rPr lang="ru-RU" sz="3200" dirty="0" err="1"/>
              <a:t>Викладіть</a:t>
            </a:r>
            <a:r>
              <a:rPr lang="ru-RU" sz="3200" dirty="0"/>
              <a:t> </a:t>
            </a:r>
            <a:r>
              <a:rPr lang="ru-RU" sz="3200" dirty="0" err="1"/>
              <a:t>свої</a:t>
            </a:r>
            <a:r>
              <a:rPr lang="ru-RU" sz="3200" dirty="0"/>
              <a:t> думки в </a:t>
            </a:r>
            <a:r>
              <a:rPr lang="ru-RU" sz="3200" dirty="0" err="1"/>
              <a:t>довільній</a:t>
            </a:r>
            <a:r>
              <a:rPr lang="ru-RU" sz="3200" dirty="0"/>
              <a:t> </a:t>
            </a:r>
            <a:r>
              <a:rPr lang="ru-RU" sz="3200" dirty="0" err="1"/>
              <a:t>формі</a:t>
            </a:r>
            <a:r>
              <a:rPr lang="ru-RU" sz="3200" dirty="0"/>
              <a:t>. 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D8E8E7-1CF0-4FB1-AE13-3198072D07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456" y="2996019"/>
            <a:ext cx="9034944" cy="379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650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B56EE-3CA3-4068-9DB7-0E71286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338"/>
            <a:ext cx="9601200" cy="1241570"/>
          </a:xfrm>
        </p:spPr>
        <p:txBody>
          <a:bodyPr/>
          <a:lstStyle/>
          <a:p>
            <a:r>
              <a:rPr lang="en-US" dirty="0"/>
              <a:t>Shevchenko is OK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1752D-6847-46E0-9E3B-D8C2A4E1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570" y="1400961"/>
            <a:ext cx="7642370" cy="5167619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В </a:t>
            </a:r>
            <a:r>
              <a:rPr lang="ru-RU" sz="3200" u="sng" dirty="0" err="1"/>
              <a:t>основі</a:t>
            </a:r>
            <a:r>
              <a:rPr lang="ru-RU" sz="3200" dirty="0"/>
              <a:t> </a:t>
            </a:r>
            <a:r>
              <a:rPr lang="ru-RU" sz="3200" dirty="0" err="1"/>
              <a:t>цього</a:t>
            </a:r>
            <a:r>
              <a:rPr lang="ru-RU" sz="3200" dirty="0"/>
              <a:t> </a:t>
            </a:r>
            <a:r>
              <a:rPr lang="ru-RU" sz="3200" dirty="0" err="1"/>
              <a:t>есею</a:t>
            </a:r>
            <a:r>
              <a:rPr lang="ru-RU" sz="3200" dirty="0"/>
              <a:t> — </a:t>
            </a:r>
            <a:r>
              <a:rPr lang="ru-RU" sz="3200" u="sng" dirty="0" err="1"/>
              <a:t>деконструкція</a:t>
            </a:r>
            <a:r>
              <a:rPr lang="ru-RU" sz="3200" dirty="0"/>
              <a:t>, </a:t>
            </a:r>
            <a:r>
              <a:rPr lang="ru-RU" sz="3200" dirty="0" err="1"/>
              <a:t>тобто</a:t>
            </a:r>
            <a:r>
              <a:rPr lang="ru-RU" sz="3200" dirty="0"/>
              <a:t> практика </a:t>
            </a:r>
            <a:r>
              <a:rPr lang="ru-RU" sz="3200" dirty="0" err="1"/>
              <a:t>руйнування</a:t>
            </a:r>
            <a:r>
              <a:rPr lang="ru-RU" sz="3200" dirty="0"/>
              <a:t> </a:t>
            </a:r>
            <a:r>
              <a:rPr lang="ru-RU" sz="3200" dirty="0" err="1"/>
              <a:t>стереотипів</a:t>
            </a:r>
            <a:r>
              <a:rPr lang="ru-RU" sz="3200" dirty="0"/>
              <a:t>. </a:t>
            </a:r>
          </a:p>
          <a:p>
            <a:r>
              <a:rPr lang="ru-RU" sz="3200" dirty="0" err="1"/>
              <a:t>Виклад</a:t>
            </a:r>
            <a:r>
              <a:rPr lang="ru-RU" sz="3200" dirty="0"/>
              <a:t> </a:t>
            </a:r>
            <a:r>
              <a:rPr lang="ru-RU" sz="3200" dirty="0" err="1"/>
              <a:t>іронічний</a:t>
            </a:r>
            <a:r>
              <a:rPr lang="ru-RU" sz="3200" dirty="0"/>
              <a:t>, але </a:t>
            </a:r>
            <a:r>
              <a:rPr lang="ru-RU" sz="3200" dirty="0" err="1"/>
              <a:t>водночас</a:t>
            </a:r>
            <a:r>
              <a:rPr lang="ru-RU" sz="3200" dirty="0"/>
              <a:t> у </a:t>
            </a:r>
            <a:r>
              <a:rPr lang="ru-RU" sz="3200" dirty="0" err="1"/>
              <a:t>міру</a:t>
            </a:r>
            <a:r>
              <a:rPr lang="ru-RU" sz="3200" dirty="0"/>
              <a:t> </a:t>
            </a:r>
            <a:r>
              <a:rPr lang="ru-RU" sz="3200" dirty="0" err="1"/>
              <a:t>пафосний</a:t>
            </a:r>
            <a:r>
              <a:rPr lang="ru-RU" sz="3200" dirty="0"/>
              <a:t>, </a:t>
            </a:r>
            <a:r>
              <a:rPr lang="ru-RU" sz="3200" dirty="0" err="1"/>
              <a:t>стилізовано</a:t>
            </a:r>
            <a:r>
              <a:rPr lang="ru-RU" sz="3200" dirty="0"/>
              <a:t> </a:t>
            </a:r>
            <a:r>
              <a:rPr lang="ru-RU" sz="3200" dirty="0" err="1"/>
              <a:t>науковий</a:t>
            </a:r>
            <a:r>
              <a:rPr lang="ru-RU" sz="3200" dirty="0"/>
              <a:t>, </a:t>
            </a:r>
            <a:r>
              <a:rPr lang="ru-RU" sz="3200" dirty="0" err="1"/>
              <a:t>принаймні</a:t>
            </a:r>
            <a:r>
              <a:rPr lang="ru-RU" sz="3200" dirty="0"/>
              <a:t> в перших </a:t>
            </a:r>
            <a:r>
              <a:rPr lang="ru-RU" sz="3200" dirty="0" err="1"/>
              <a:t>трьох</a:t>
            </a:r>
            <a:r>
              <a:rPr lang="ru-RU" sz="3200" dirty="0"/>
              <a:t> </a:t>
            </a:r>
            <a:r>
              <a:rPr lang="ru-RU" sz="3200" dirty="0" err="1"/>
              <a:t>частинах</a:t>
            </a:r>
            <a:r>
              <a:rPr lang="ru-RU" sz="3200" dirty="0"/>
              <a:t> (</a:t>
            </a:r>
            <a:r>
              <a:rPr lang="ru-RU" sz="3200" dirty="0" err="1"/>
              <a:t>усього</a:t>
            </a:r>
            <a:r>
              <a:rPr lang="ru-RU" sz="3200" dirty="0"/>
              <a:t> </a:t>
            </a:r>
            <a:r>
              <a:rPr lang="ru-RU" sz="3200" dirty="0" err="1"/>
              <a:t>їх</a:t>
            </a:r>
            <a:r>
              <a:rPr lang="ru-RU" sz="3200" dirty="0"/>
              <a:t> </a:t>
            </a:r>
            <a:r>
              <a:rPr lang="ru-RU" sz="3200" dirty="0" err="1"/>
              <a:t>чотири</a:t>
            </a:r>
            <a:r>
              <a:rPr lang="ru-RU" sz="3200" dirty="0"/>
              <a:t>). </a:t>
            </a:r>
          </a:p>
          <a:p>
            <a:r>
              <a:rPr lang="ru-RU" sz="3200" dirty="0" err="1"/>
              <a:t>Починає</a:t>
            </a:r>
            <a:r>
              <a:rPr lang="ru-RU" sz="3200" dirty="0"/>
              <a:t> автор </a:t>
            </a:r>
            <a:r>
              <a:rPr lang="ru-RU" sz="3200" dirty="0" err="1"/>
              <a:t>із</a:t>
            </a:r>
            <a:r>
              <a:rPr lang="ru-RU" sz="3200" dirty="0"/>
              <a:t> </a:t>
            </a:r>
            <a:r>
              <a:rPr lang="ru-RU" sz="3200" dirty="0" err="1"/>
              <a:t>висвітлення</a:t>
            </a:r>
            <a:r>
              <a:rPr lang="ru-RU" sz="3200" dirty="0"/>
              <a:t> </a:t>
            </a:r>
            <a:r>
              <a:rPr lang="ru-RU" sz="3200" dirty="0" err="1"/>
              <a:t>Шевченкової</a:t>
            </a:r>
            <a:r>
              <a:rPr lang="ru-RU" sz="3200" dirty="0"/>
              <a:t> «</a:t>
            </a:r>
            <a:r>
              <a:rPr lang="ru-RU" sz="3200" dirty="0" err="1"/>
              <a:t>агіографії</a:t>
            </a:r>
            <a:r>
              <a:rPr lang="ru-RU" sz="3200" dirty="0"/>
              <a:t>»: </a:t>
            </a:r>
            <a:r>
              <a:rPr lang="ru-RU" sz="3200" dirty="0" err="1"/>
              <a:t>стверджує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в </a:t>
            </a:r>
            <a:r>
              <a:rPr lang="ru-RU" sz="3200" dirty="0" err="1"/>
              <a:t>українців</a:t>
            </a:r>
            <a:r>
              <a:rPr lang="ru-RU" sz="3200" dirty="0"/>
              <a:t> </a:t>
            </a:r>
            <a:r>
              <a:rPr lang="ru-RU" sz="3200" dirty="0" err="1"/>
              <a:t>національний</a:t>
            </a:r>
            <a:r>
              <a:rPr lang="ru-RU" sz="3200" dirty="0"/>
              <a:t> </a:t>
            </a:r>
            <a:r>
              <a:rPr lang="ru-RU" sz="3200" u="sng" dirty="0"/>
              <a:t>поет </a:t>
            </a:r>
            <a:r>
              <a:rPr lang="ru-RU" sz="3200" u="sng" dirty="0" err="1"/>
              <a:t>існує</a:t>
            </a:r>
            <a:r>
              <a:rPr lang="ru-RU" sz="3200" u="sng" dirty="0"/>
              <a:t> </a:t>
            </a:r>
            <a:r>
              <a:rPr lang="ru-RU" sz="3200" u="sng" dirty="0" err="1"/>
              <a:t>переважно</a:t>
            </a:r>
            <a:r>
              <a:rPr lang="ru-RU" sz="3200" u="sng" dirty="0"/>
              <a:t> в </a:t>
            </a:r>
            <a:r>
              <a:rPr lang="ru-RU" sz="3200" u="sng" dirty="0" err="1"/>
              <a:t>житійних</a:t>
            </a:r>
            <a:r>
              <a:rPr lang="ru-RU" sz="3200" u="sng" dirty="0"/>
              <a:t> стереотипах та в </a:t>
            </a:r>
            <a:r>
              <a:rPr lang="ru-RU" sz="3200" u="sng" dirty="0" err="1"/>
              <a:t>ритуальних</a:t>
            </a:r>
            <a:r>
              <a:rPr lang="ru-RU" sz="3200" u="sng" dirty="0"/>
              <a:t> </a:t>
            </a:r>
            <a:r>
              <a:rPr lang="ru-RU" sz="3200" u="sng" dirty="0" err="1"/>
              <a:t>публічних</a:t>
            </a:r>
            <a:r>
              <a:rPr lang="ru-RU" sz="3200" u="sng" dirty="0"/>
              <a:t> практиках.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72A230-5579-4791-92A4-DBDECD9D73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822" y="1400961"/>
            <a:ext cx="3163174" cy="421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623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B56EE-3CA3-4068-9DB7-0E71286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338"/>
            <a:ext cx="9601200" cy="1241570"/>
          </a:xfrm>
        </p:spPr>
        <p:txBody>
          <a:bodyPr/>
          <a:lstStyle/>
          <a:p>
            <a:r>
              <a:rPr lang="en-US" dirty="0"/>
              <a:t>Shevchenko is OK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1752D-6847-46E0-9E3B-D8C2A4E1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401" y="1392572"/>
            <a:ext cx="10645629" cy="5113090"/>
          </a:xfrm>
        </p:spPr>
        <p:txBody>
          <a:bodyPr>
            <a:normAutofit/>
          </a:bodyPr>
          <a:lstStyle/>
          <a:p>
            <a:r>
              <a:rPr lang="ru-RU" sz="3200" dirty="0" err="1"/>
              <a:t>Есей</a:t>
            </a:r>
            <a:r>
              <a:rPr lang="ru-RU" sz="3200" dirty="0"/>
              <a:t> Ю. </a:t>
            </a:r>
            <a:r>
              <a:rPr lang="ru-RU" sz="3200" dirty="0" err="1"/>
              <a:t>Андруховича</a:t>
            </a:r>
            <a:r>
              <a:rPr lang="ru-RU" sz="3200" dirty="0"/>
              <a:t> </a:t>
            </a:r>
            <a:r>
              <a:rPr lang="ru-RU" sz="3200" dirty="0" err="1"/>
              <a:t>можна</a:t>
            </a:r>
            <a:r>
              <a:rPr lang="ru-RU" sz="3200" dirty="0"/>
              <a:t> </a:t>
            </a:r>
            <a:r>
              <a:rPr lang="ru-RU" sz="3200" dirty="0" err="1"/>
              <a:t>сприймати</a:t>
            </a:r>
            <a:r>
              <a:rPr lang="ru-RU" sz="3200" dirty="0"/>
              <a:t> </a:t>
            </a:r>
            <a:r>
              <a:rPr lang="ru-RU" sz="3200" u="sng" dirty="0"/>
              <a:t>як </a:t>
            </a:r>
            <a:r>
              <a:rPr lang="ru-RU" sz="3200" u="sng" dirty="0" err="1"/>
              <a:t>добротний</a:t>
            </a:r>
            <a:r>
              <a:rPr lang="ru-RU" sz="3200" u="sng" dirty="0"/>
              <a:t> </a:t>
            </a:r>
            <a:r>
              <a:rPr lang="ru-RU" sz="3200" u="sng" dirty="0" err="1"/>
              <a:t>біографічний</a:t>
            </a:r>
            <a:r>
              <a:rPr lang="ru-RU" sz="3200" u="sng" dirty="0"/>
              <a:t> </a:t>
            </a:r>
            <a:r>
              <a:rPr lang="ru-RU" sz="3200" u="sng" dirty="0" err="1"/>
              <a:t>коментар</a:t>
            </a:r>
            <a:r>
              <a:rPr lang="ru-RU" sz="3200" dirty="0"/>
              <a:t> — </a:t>
            </a:r>
            <a:r>
              <a:rPr lang="ru-RU" sz="3200" dirty="0" err="1"/>
              <a:t>добір</a:t>
            </a:r>
            <a:r>
              <a:rPr lang="ru-RU" sz="3200" dirty="0"/>
              <a:t> </a:t>
            </a:r>
            <a:r>
              <a:rPr lang="ru-RU" sz="3200" dirty="0" err="1"/>
              <a:t>фактів</a:t>
            </a:r>
            <a:r>
              <a:rPr lang="ru-RU" sz="3200" dirty="0"/>
              <a:t> </a:t>
            </a:r>
            <a:r>
              <a:rPr lang="ru-RU" sz="3200" dirty="0" err="1"/>
              <a:t>переважно</a:t>
            </a:r>
            <a:r>
              <a:rPr lang="ru-RU" sz="3200" dirty="0"/>
              <a:t> </a:t>
            </a:r>
            <a:r>
              <a:rPr lang="ru-RU" sz="3200" dirty="0" err="1"/>
              <a:t>точний</a:t>
            </a:r>
            <a:r>
              <a:rPr lang="ru-RU" sz="3200" dirty="0"/>
              <a:t>, а </a:t>
            </a:r>
            <a:r>
              <a:rPr lang="ru-RU" sz="3200" dirty="0" err="1"/>
              <a:t>авторські</a:t>
            </a:r>
            <a:r>
              <a:rPr lang="ru-RU" sz="3200" dirty="0"/>
              <a:t> </a:t>
            </a:r>
            <a:r>
              <a:rPr lang="ru-RU" sz="3200" dirty="0" err="1"/>
              <a:t>зауваги</a:t>
            </a:r>
            <a:r>
              <a:rPr lang="ru-RU" sz="3200" dirty="0"/>
              <a:t> в </a:t>
            </a:r>
            <a:r>
              <a:rPr lang="ru-RU" sz="3200" dirty="0" err="1"/>
              <a:t>міру</a:t>
            </a:r>
            <a:r>
              <a:rPr lang="ru-RU" sz="3200" dirty="0"/>
              <a:t> </a:t>
            </a:r>
            <a:r>
              <a:rPr lang="ru-RU" sz="3200" dirty="0" err="1"/>
              <a:t>дотепні</a:t>
            </a:r>
            <a:r>
              <a:rPr lang="ru-RU" sz="3200" dirty="0"/>
              <a:t>. Та </a:t>
            </a:r>
            <a:r>
              <a:rPr lang="ru-RU" sz="3200" dirty="0" err="1"/>
              <a:t>ще</a:t>
            </a:r>
            <a:r>
              <a:rPr lang="ru-RU" sz="3200" dirty="0"/>
              <a:t> й </a:t>
            </a:r>
            <a:r>
              <a:rPr lang="ru-RU" sz="3200" dirty="0" err="1"/>
              <a:t>стереотипи</a:t>
            </a:r>
            <a:r>
              <a:rPr lang="ru-RU" sz="3200" dirty="0"/>
              <a:t> названо і </a:t>
            </a:r>
            <a:r>
              <a:rPr lang="ru-RU" sz="3200" dirty="0" err="1"/>
              <a:t>проаналізовано</a:t>
            </a:r>
            <a:r>
              <a:rPr lang="ru-RU" sz="3200" dirty="0"/>
              <a:t>: є Т. Шевченко </a:t>
            </a:r>
            <a:r>
              <a:rPr lang="ru-RU" sz="3200" dirty="0" err="1"/>
              <a:t>комуністичний</a:t>
            </a:r>
            <a:r>
              <a:rPr lang="ru-RU" sz="3200" dirty="0"/>
              <a:t>, </a:t>
            </a:r>
            <a:r>
              <a:rPr lang="ru-RU" sz="3200" dirty="0" err="1"/>
              <a:t>націоналістичний</a:t>
            </a:r>
            <a:r>
              <a:rPr lang="ru-RU" sz="3200" dirty="0"/>
              <a:t>, </a:t>
            </a:r>
            <a:r>
              <a:rPr lang="ru-RU" sz="3200" dirty="0" err="1"/>
              <a:t>християнський</a:t>
            </a:r>
            <a:r>
              <a:rPr lang="ru-RU" sz="3200" dirty="0"/>
              <a:t>, </a:t>
            </a:r>
            <a:r>
              <a:rPr lang="ru-RU" sz="3200" dirty="0" err="1"/>
              <a:t>атеїстичний</a:t>
            </a:r>
            <a:r>
              <a:rPr lang="ru-RU" sz="3200" dirty="0"/>
              <a:t>, </a:t>
            </a:r>
            <a:r>
              <a:rPr lang="ru-RU" sz="3200" dirty="0" err="1"/>
              <a:t>богоборчий</a:t>
            </a:r>
            <a:r>
              <a:rPr lang="ru-RU" sz="3200" dirty="0"/>
              <a:t>, </a:t>
            </a:r>
            <a:r>
              <a:rPr lang="ru-RU" sz="3200" dirty="0" err="1"/>
              <a:t>дисидентський</a:t>
            </a:r>
            <a:r>
              <a:rPr lang="ru-RU" sz="3200" dirty="0"/>
              <a:t>, </a:t>
            </a:r>
            <a:r>
              <a:rPr lang="ru-RU" sz="3200" dirty="0" err="1"/>
              <a:t>анархічний</a:t>
            </a:r>
            <a:r>
              <a:rPr lang="ru-RU" sz="3200" dirty="0"/>
              <a:t>. А </a:t>
            </a:r>
            <a:r>
              <a:rPr lang="ru-RU" sz="3200" dirty="0" err="1"/>
              <a:t>насправді</a:t>
            </a:r>
            <a:r>
              <a:rPr lang="ru-RU" sz="3200" dirty="0"/>
              <a:t> </a:t>
            </a:r>
            <a:r>
              <a:rPr lang="ru-RU" sz="3200" dirty="0" err="1"/>
              <a:t>який</a:t>
            </a:r>
            <a:r>
              <a:rPr lang="ru-RU" sz="3200" dirty="0"/>
              <a:t>?.</a:t>
            </a:r>
          </a:p>
          <a:p>
            <a:r>
              <a:rPr lang="ru-RU" sz="3200" dirty="0"/>
              <a:t>Стереотип — </a:t>
            </a:r>
            <a:r>
              <a:rPr lang="ru-RU" sz="3200" dirty="0" err="1"/>
              <a:t>завжди</a:t>
            </a:r>
            <a:r>
              <a:rPr lang="ru-RU" sz="3200" dirty="0"/>
              <a:t> </a:t>
            </a:r>
            <a:r>
              <a:rPr lang="ru-RU" sz="3200" dirty="0" err="1"/>
              <a:t>спрощення</a:t>
            </a:r>
            <a:r>
              <a:rPr lang="ru-RU" sz="3200" dirty="0"/>
              <a:t>. </a:t>
            </a:r>
            <a:r>
              <a:rPr lang="ru-RU" sz="3200" dirty="0" err="1"/>
              <a:t>Саме</a:t>
            </a:r>
            <a:r>
              <a:rPr lang="ru-RU" sz="3200" dirty="0"/>
              <a:t>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демонструє</a:t>
            </a:r>
            <a:r>
              <a:rPr lang="ru-RU" sz="3200" dirty="0"/>
              <a:t> </a:t>
            </a:r>
            <a:r>
              <a:rPr lang="ru-RU" sz="3200" dirty="0" err="1"/>
              <a:t>Ю.Андрухович</a:t>
            </a:r>
            <a:r>
              <a:rPr lang="ru-RU" sz="3200" dirty="0"/>
              <a:t>, </a:t>
            </a:r>
            <a:r>
              <a:rPr lang="ru-RU" sz="3200" dirty="0" err="1"/>
              <a:t>пишучи</a:t>
            </a:r>
            <a:r>
              <a:rPr lang="ru-RU" sz="3200" dirty="0"/>
              <a:t> про Т. Шевченка.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742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B56EE-3CA3-4068-9DB7-0E71286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338"/>
            <a:ext cx="9601200" cy="1241570"/>
          </a:xfrm>
        </p:spPr>
        <p:txBody>
          <a:bodyPr/>
          <a:lstStyle/>
          <a:p>
            <a:r>
              <a:rPr lang="en-US" dirty="0"/>
              <a:t>Shevchenko is OK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1752D-6847-46E0-9E3B-D8C2A4E1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234" y="1367405"/>
            <a:ext cx="6929306" cy="5276675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А завершено </a:t>
            </a:r>
            <a:r>
              <a:rPr lang="ru-RU" sz="3200" dirty="0" err="1"/>
              <a:t>твір</a:t>
            </a:r>
            <a:r>
              <a:rPr lang="ru-RU" sz="3200" dirty="0"/>
              <a:t> мало не </a:t>
            </a:r>
            <a:r>
              <a:rPr lang="ru-RU" sz="3200" dirty="0" err="1"/>
              <a:t>провокаційним</a:t>
            </a:r>
            <a:r>
              <a:rPr lang="ru-RU" sz="3200" dirty="0"/>
              <a:t> </a:t>
            </a:r>
            <a:r>
              <a:rPr lang="ru-RU" sz="3200" dirty="0" err="1"/>
              <a:t>зниженням</a:t>
            </a:r>
            <a:r>
              <a:rPr lang="ru-RU" sz="3200" dirty="0"/>
              <a:t> пафосу перших </a:t>
            </a:r>
            <a:r>
              <a:rPr lang="ru-RU" sz="3200" dirty="0" err="1"/>
              <a:t>трьох</a:t>
            </a:r>
            <a:r>
              <a:rPr lang="ru-RU" sz="3200" dirty="0"/>
              <a:t> </a:t>
            </a:r>
            <a:r>
              <a:rPr lang="ru-RU" sz="3200" dirty="0" err="1"/>
              <a:t>частин</a:t>
            </a:r>
            <a:r>
              <a:rPr lang="ru-RU" sz="3200" dirty="0"/>
              <a:t> — </a:t>
            </a:r>
            <a:r>
              <a:rPr lang="ru-RU" sz="3200" dirty="0" err="1"/>
              <a:t>спогадом</a:t>
            </a:r>
            <a:r>
              <a:rPr lang="ru-RU" sz="3200" dirty="0"/>
              <a:t> про </a:t>
            </a:r>
            <a:r>
              <a:rPr lang="ru-RU" sz="3200" dirty="0" err="1"/>
              <a:t>виступ</a:t>
            </a:r>
            <a:r>
              <a:rPr lang="ru-RU" sz="3200" dirty="0"/>
              <a:t> автора в одному з Нью-</a:t>
            </a:r>
            <a:r>
              <a:rPr lang="ru-RU" sz="3200" dirty="0" err="1"/>
              <a:t>Йоркських</a:t>
            </a:r>
            <a:r>
              <a:rPr lang="ru-RU" sz="3200" dirty="0"/>
              <a:t> </a:t>
            </a:r>
            <a:r>
              <a:rPr lang="ru-RU" sz="3200" dirty="0" err="1"/>
              <a:t>поетичних</a:t>
            </a:r>
            <a:r>
              <a:rPr lang="ru-RU" sz="3200" dirty="0"/>
              <a:t> кафе: тут </a:t>
            </a:r>
            <a:r>
              <a:rPr lang="ru-RU" sz="3200" dirty="0" err="1"/>
              <a:t>теж</a:t>
            </a:r>
            <a:r>
              <a:rPr lang="ru-RU" sz="3200" dirty="0"/>
              <a:t> є </a:t>
            </a:r>
            <a:r>
              <a:rPr lang="ru-RU" sz="3200" dirty="0" err="1"/>
              <a:t>трохи</a:t>
            </a:r>
            <a:r>
              <a:rPr lang="ru-RU" sz="3200" dirty="0"/>
              <a:t> про Т. Шевченка.</a:t>
            </a:r>
          </a:p>
          <a:p>
            <a:r>
              <a:rPr lang="ru-RU" sz="3200" dirty="0" err="1"/>
              <a:t>Осучаснюючи</a:t>
            </a:r>
            <a:r>
              <a:rPr lang="ru-RU" sz="3200" dirty="0"/>
              <a:t> </a:t>
            </a:r>
            <a:r>
              <a:rPr lang="ru-RU" sz="3200" dirty="0" err="1"/>
              <a:t>знаковий</a:t>
            </a:r>
            <a:r>
              <a:rPr lang="ru-RU" sz="3200" dirty="0"/>
              <a:t> образ, </a:t>
            </a:r>
            <a:r>
              <a:rPr lang="ru-RU" sz="3200" dirty="0" err="1"/>
              <a:t>Ю.Андрухович</a:t>
            </a:r>
            <a:r>
              <a:rPr lang="ru-RU" sz="3200" dirty="0"/>
              <a:t>, </a:t>
            </a:r>
            <a:r>
              <a:rPr lang="ru-RU" sz="3200" dirty="0" err="1"/>
              <a:t>певно</a:t>
            </a:r>
            <a:r>
              <a:rPr lang="ru-RU" sz="3200" dirty="0"/>
              <a:t>, </a:t>
            </a:r>
            <a:r>
              <a:rPr lang="ru-RU" sz="3200" dirty="0" err="1"/>
              <a:t>розповідає</a:t>
            </a:r>
            <a:r>
              <a:rPr lang="ru-RU" sz="3200" dirty="0"/>
              <a:t> </a:t>
            </a:r>
            <a:r>
              <a:rPr lang="ru-RU" sz="3200" dirty="0" err="1"/>
              <a:t>ще</a:t>
            </a:r>
            <a:r>
              <a:rPr lang="ru-RU" sz="3200" dirty="0"/>
              <a:t> й про себе: </a:t>
            </a:r>
            <a:r>
              <a:rPr lang="ru-RU" sz="3200" dirty="0" err="1"/>
              <a:t>проектує</a:t>
            </a:r>
            <a:r>
              <a:rPr lang="ru-RU" sz="3200" dirty="0"/>
              <a:t> на </a:t>
            </a:r>
            <a:r>
              <a:rPr lang="ru-RU" sz="3200" dirty="0" err="1"/>
              <a:t>Т.Шевченка</a:t>
            </a:r>
            <a:r>
              <a:rPr lang="ru-RU" sz="3200" dirty="0"/>
              <a:t> </a:t>
            </a:r>
            <a:r>
              <a:rPr lang="ru-RU" sz="3200" dirty="0" err="1"/>
              <a:t>власні</a:t>
            </a:r>
            <a:r>
              <a:rPr lang="ru-RU" sz="3200" dirty="0"/>
              <a:t> </a:t>
            </a:r>
            <a:r>
              <a:rPr lang="ru-RU" sz="3200" dirty="0" err="1"/>
              <a:t>уявлення</a:t>
            </a:r>
            <a:r>
              <a:rPr lang="ru-RU" sz="3200" dirty="0"/>
              <a:t> про те, як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воно</a:t>
            </a:r>
            <a:r>
              <a:rPr lang="ru-RU" sz="3200" dirty="0"/>
              <a:t>, бути </a:t>
            </a:r>
            <a:r>
              <a:rPr lang="ru-RU" sz="3200" dirty="0" err="1"/>
              <a:t>поетом</a:t>
            </a:r>
            <a:r>
              <a:rPr lang="ru-RU" sz="3200" dirty="0"/>
              <a:t> і разом </a:t>
            </a:r>
            <a:r>
              <a:rPr lang="ru-RU" sz="3200" dirty="0" err="1"/>
              <a:t>із</a:t>
            </a:r>
            <a:r>
              <a:rPr lang="ru-RU" sz="3200" dirty="0"/>
              <a:t> </a:t>
            </a:r>
            <a:r>
              <a:rPr lang="ru-RU" sz="3200" dirty="0" err="1"/>
              <a:t>тим</a:t>
            </a:r>
            <a:r>
              <a:rPr lang="ru-RU" sz="3200" dirty="0"/>
              <a:t> бути «ОК»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B18803E-3183-4847-B6D1-CB426BAFC0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540" y="1367405"/>
            <a:ext cx="4312913" cy="474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97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B56EE-3CA3-4068-9DB7-0E71286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338"/>
            <a:ext cx="9601200" cy="1241570"/>
          </a:xfrm>
        </p:spPr>
        <p:txBody>
          <a:bodyPr/>
          <a:lstStyle/>
          <a:p>
            <a:r>
              <a:rPr lang="en-US" dirty="0"/>
              <a:t>Shevchenko is OK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1752D-6847-46E0-9E3B-D8C2A4E1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7347" y="1149292"/>
            <a:ext cx="10939243" cy="5708707"/>
          </a:xfrm>
        </p:spPr>
        <p:txBody>
          <a:bodyPr>
            <a:normAutofit lnSpcReduction="10000"/>
          </a:bodyPr>
          <a:lstStyle/>
          <a:p>
            <a:r>
              <a:rPr lang="uk-UA" sz="2800" b="1" u="sng" dirty="0"/>
              <a:t>Дайте </a:t>
            </a:r>
            <a:r>
              <a:rPr lang="uk-UA" sz="2800" b="1" u="sng" dirty="0" smtClean="0"/>
              <a:t>усні відповіді </a:t>
            </a:r>
            <a:r>
              <a:rPr lang="uk-UA" sz="2800" b="1" u="sng" dirty="0"/>
              <a:t>на питання:</a:t>
            </a:r>
          </a:p>
          <a:p>
            <a:r>
              <a:rPr lang="ru-RU" sz="2800" dirty="0"/>
              <a:t>Яке </a:t>
            </a:r>
            <a:r>
              <a:rPr lang="ru-RU" sz="2800" dirty="0" err="1"/>
              <a:t>враження</a:t>
            </a:r>
            <a:r>
              <a:rPr lang="ru-RU" sz="2800" dirty="0"/>
              <a:t> справив на вас </a:t>
            </a:r>
            <a:r>
              <a:rPr lang="ru-RU" sz="2800" dirty="0" err="1"/>
              <a:t>твір</a:t>
            </a:r>
            <a:r>
              <a:rPr lang="ru-RU" sz="2800" dirty="0"/>
              <a:t>?</a:t>
            </a:r>
          </a:p>
          <a:p>
            <a:r>
              <a:rPr lang="ru-RU" sz="2800" dirty="0"/>
              <a:t>Про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відомі</a:t>
            </a:r>
            <a:r>
              <a:rPr lang="ru-RU" sz="2800" dirty="0"/>
              <a:t> вам </a:t>
            </a:r>
            <a:r>
              <a:rPr lang="ru-RU" sz="2800" dirty="0" err="1"/>
              <a:t>факти</a:t>
            </a:r>
            <a:r>
              <a:rPr lang="ru-RU" sz="2800" dirty="0"/>
              <a:t> з </a:t>
            </a:r>
            <a:r>
              <a:rPr lang="ru-RU" sz="2800" dirty="0" err="1"/>
              <a:t>життя</a:t>
            </a:r>
            <a:r>
              <a:rPr lang="ru-RU" sz="2800" dirty="0"/>
              <a:t> Т. Шевченка </a:t>
            </a:r>
            <a:r>
              <a:rPr lang="ru-RU" sz="2800" dirty="0" err="1"/>
              <a:t>згадано</a:t>
            </a:r>
            <a:r>
              <a:rPr lang="ru-RU" sz="2800" dirty="0"/>
              <a:t> в </a:t>
            </a:r>
            <a:r>
              <a:rPr lang="ru-RU" sz="2800" dirty="0" err="1"/>
              <a:t>есеї</a:t>
            </a:r>
            <a:r>
              <a:rPr lang="ru-RU" sz="2800" dirty="0"/>
              <a:t>?</a:t>
            </a:r>
          </a:p>
          <a:p>
            <a:r>
              <a:rPr lang="ru-RU" sz="2800" dirty="0" err="1"/>
              <a:t>Що</a:t>
            </a:r>
            <a:r>
              <a:rPr lang="ru-RU" sz="2800" dirty="0"/>
              <a:t> стало для вас </a:t>
            </a:r>
            <a:r>
              <a:rPr lang="ru-RU" sz="2800" dirty="0" err="1"/>
              <a:t>новим</a:t>
            </a:r>
            <a:r>
              <a:rPr lang="ru-RU" sz="2800" dirty="0"/>
              <a:t>? </a:t>
            </a:r>
          </a:p>
          <a:p>
            <a:r>
              <a:rPr lang="ru-RU" sz="2800" dirty="0"/>
              <a:t>Яка нова </a:t>
            </a:r>
            <a:r>
              <a:rPr lang="ru-RU" sz="2800" dirty="0" err="1"/>
              <a:t>інформація</a:t>
            </a:r>
            <a:r>
              <a:rPr lang="ru-RU" sz="2800" dirty="0"/>
              <a:t> про </a:t>
            </a:r>
            <a:r>
              <a:rPr lang="ru-RU" sz="2800" dirty="0" err="1"/>
              <a:t>поета</a:t>
            </a:r>
            <a:r>
              <a:rPr lang="ru-RU" sz="2800" dirty="0"/>
              <a:t> вас </a:t>
            </a:r>
            <a:r>
              <a:rPr lang="ru-RU" sz="2800" dirty="0" err="1"/>
              <a:t>зацікавила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вразила</a:t>
            </a:r>
            <a:r>
              <a:rPr lang="ru-RU" sz="2800" dirty="0"/>
              <a:t>, стала </a:t>
            </a:r>
            <a:r>
              <a:rPr lang="ru-RU" sz="2800" dirty="0" err="1"/>
              <a:t>несподіваною</a:t>
            </a:r>
            <a:r>
              <a:rPr lang="ru-RU" sz="2800" dirty="0"/>
              <a:t>?</a:t>
            </a:r>
          </a:p>
          <a:p>
            <a:r>
              <a:rPr lang="ru-RU" sz="2800" dirty="0"/>
              <a:t>На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частини</a:t>
            </a:r>
            <a:r>
              <a:rPr lang="ru-RU" sz="2800" dirty="0"/>
              <a:t> автор </a:t>
            </a:r>
            <a:r>
              <a:rPr lang="ru-RU" sz="2800" dirty="0" err="1"/>
              <a:t>поділяє</a:t>
            </a:r>
            <a:r>
              <a:rPr lang="ru-RU" sz="2800" dirty="0"/>
              <a:t> </a:t>
            </a:r>
            <a:r>
              <a:rPr lang="ru-RU" sz="2800" dirty="0" err="1"/>
              <a:t>свій</a:t>
            </a:r>
            <a:r>
              <a:rPr lang="ru-RU" sz="2800" dirty="0"/>
              <a:t> </a:t>
            </a:r>
            <a:r>
              <a:rPr lang="ru-RU" sz="2800" dirty="0" err="1"/>
              <a:t>твір</a:t>
            </a:r>
            <a:r>
              <a:rPr lang="ru-RU" sz="2800" dirty="0"/>
              <a:t>? </a:t>
            </a:r>
            <a:r>
              <a:rPr lang="ru-RU" sz="2800" dirty="0" err="1"/>
              <a:t>Визначте</a:t>
            </a:r>
            <a:r>
              <a:rPr lang="ru-RU" sz="2800" dirty="0"/>
              <a:t> </a:t>
            </a:r>
            <a:r>
              <a:rPr lang="ru-RU" sz="2800" dirty="0" err="1"/>
              <a:t>головну</a:t>
            </a:r>
            <a:r>
              <a:rPr lang="ru-RU" sz="2800" dirty="0"/>
              <a:t> думку </a:t>
            </a:r>
            <a:r>
              <a:rPr lang="ru-RU" sz="2800" dirty="0" err="1"/>
              <a:t>кожної</a:t>
            </a:r>
            <a:r>
              <a:rPr lang="ru-RU" sz="2800" dirty="0"/>
              <a:t> </a:t>
            </a:r>
            <a:r>
              <a:rPr lang="ru-RU" sz="2800" dirty="0" err="1"/>
              <a:t>із</a:t>
            </a:r>
            <a:r>
              <a:rPr lang="ru-RU" sz="2800" dirty="0"/>
              <a:t> них.</a:t>
            </a:r>
          </a:p>
          <a:p>
            <a:r>
              <a:rPr lang="ru-RU" sz="2800" dirty="0"/>
              <a:t>Яким чином автор </a:t>
            </a:r>
            <a:r>
              <a:rPr lang="ru-RU" sz="2800" dirty="0" err="1"/>
              <a:t>розповідає</a:t>
            </a:r>
            <a:r>
              <a:rPr lang="ru-RU" sz="2800" dirty="0"/>
              <a:t> про </a:t>
            </a:r>
            <a:r>
              <a:rPr lang="ru-RU" sz="2800" dirty="0" err="1"/>
              <a:t>світову</a:t>
            </a:r>
            <a:r>
              <a:rPr lang="ru-RU" sz="2800" dirty="0"/>
              <a:t> славу Т. Шевченка в </a:t>
            </a:r>
            <a:r>
              <a:rPr lang="ru-RU" sz="2800" dirty="0" err="1"/>
              <a:t>кінці</a:t>
            </a:r>
            <a:r>
              <a:rPr lang="ru-RU" sz="2800" dirty="0"/>
              <a:t> </a:t>
            </a:r>
            <a:r>
              <a:rPr lang="ru-RU" sz="2800" dirty="0" err="1"/>
              <a:t>есею</a:t>
            </a:r>
            <a:r>
              <a:rPr lang="ru-RU" sz="2800" dirty="0"/>
              <a:t>? </a:t>
            </a:r>
          </a:p>
          <a:p>
            <a:r>
              <a:rPr lang="ru-RU" sz="2800" dirty="0"/>
              <a:t>Як </a:t>
            </a:r>
            <a:r>
              <a:rPr lang="ru-RU" sz="2800" dirty="0" err="1"/>
              <a:t>ви</a:t>
            </a:r>
            <a:r>
              <a:rPr lang="ru-RU" sz="2800" dirty="0"/>
              <a:t> </a:t>
            </a:r>
            <a:r>
              <a:rPr lang="ru-RU" sz="2800" dirty="0" err="1"/>
              <a:t>вважаєте</a:t>
            </a:r>
            <a:r>
              <a:rPr lang="ru-RU" sz="2800" dirty="0"/>
              <a:t>,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дає</a:t>
            </a:r>
            <a:r>
              <a:rPr lang="ru-RU" sz="2800" dirty="0"/>
              <a:t> </a:t>
            </a:r>
            <a:r>
              <a:rPr lang="ru-RU" sz="2800" dirty="0" err="1"/>
              <a:t>есей</a:t>
            </a:r>
            <a:r>
              <a:rPr lang="ru-RU" sz="2800" dirty="0"/>
              <a:t> «</a:t>
            </a:r>
            <a:r>
              <a:rPr lang="en-US" sz="2800" dirty="0"/>
              <a:t>Shevchenko is OK» </a:t>
            </a:r>
            <a:r>
              <a:rPr lang="ru-RU" sz="2800" dirty="0" err="1"/>
              <a:t>відповідь</a:t>
            </a:r>
            <a:r>
              <a:rPr lang="ru-RU" sz="2800" dirty="0"/>
              <a:t> на </a:t>
            </a:r>
            <a:r>
              <a:rPr lang="ru-RU" sz="2800" dirty="0" err="1"/>
              <a:t>питання</a:t>
            </a:r>
            <a:r>
              <a:rPr lang="ru-RU" sz="2800" dirty="0"/>
              <a:t>, </a:t>
            </a:r>
            <a:r>
              <a:rPr lang="ru-RU" sz="2800" dirty="0" err="1"/>
              <a:t>яким</a:t>
            </a:r>
            <a:r>
              <a:rPr lang="ru-RU" sz="2800" dirty="0"/>
              <a:t> </a:t>
            </a:r>
            <a:r>
              <a:rPr lang="ru-RU" sz="2800" dirty="0" err="1"/>
              <a:t>насправді</a:t>
            </a:r>
            <a:r>
              <a:rPr lang="ru-RU" sz="2800" dirty="0"/>
              <a:t> </a:t>
            </a:r>
            <a:r>
              <a:rPr lang="ru-RU" sz="2800" dirty="0" err="1"/>
              <a:t>був</a:t>
            </a:r>
            <a:r>
              <a:rPr lang="ru-RU" sz="2800" dirty="0"/>
              <a:t> Шевченко? </a:t>
            </a:r>
            <a:r>
              <a:rPr lang="ru-RU" sz="2800" dirty="0" err="1"/>
              <a:t>Поясніть</a:t>
            </a:r>
            <a:r>
              <a:rPr lang="ru-RU" sz="2800" dirty="0"/>
              <a:t> свою думку.</a:t>
            </a:r>
          </a:p>
        </p:txBody>
      </p:sp>
    </p:spTree>
    <p:extLst>
      <p:ext uri="{BB962C8B-B14F-4D97-AF65-F5344CB8AC3E}">
        <p14:creationId xmlns:p14="http://schemas.microsoft.com/office/powerpoint/2010/main" val="303860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B56EE-3CA3-4068-9DB7-0E71286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338"/>
            <a:ext cx="9601200" cy="1241570"/>
          </a:xfrm>
        </p:spPr>
        <p:txBody>
          <a:bodyPr/>
          <a:lstStyle/>
          <a:p>
            <a:r>
              <a:rPr lang="en-US" dirty="0"/>
              <a:t>Shevchenko is OK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1752D-6847-46E0-9E3B-D8C2A4E1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178" y="1392572"/>
            <a:ext cx="10654018" cy="5243120"/>
          </a:xfrm>
        </p:spPr>
        <p:txBody>
          <a:bodyPr>
            <a:normAutofit/>
          </a:bodyPr>
          <a:lstStyle/>
          <a:p>
            <a:r>
              <a:rPr lang="ru-RU" sz="2800" dirty="0"/>
              <a:t>Як </a:t>
            </a:r>
            <a:r>
              <a:rPr lang="ru-RU" sz="2800" dirty="0" err="1"/>
              <a:t>ви</a:t>
            </a:r>
            <a:r>
              <a:rPr lang="ru-RU" sz="2800" dirty="0"/>
              <a:t> </a:t>
            </a:r>
            <a:r>
              <a:rPr lang="ru-RU" sz="2800" dirty="0" err="1"/>
              <a:t>гадаєте</a:t>
            </a:r>
            <a:r>
              <a:rPr lang="ru-RU" sz="2800" dirty="0"/>
              <a:t>, яке </a:t>
            </a:r>
            <a:r>
              <a:rPr lang="ru-RU" sz="2800" dirty="0" err="1"/>
              <a:t>визначення</a:t>
            </a:r>
            <a:r>
              <a:rPr lang="ru-RU" sz="2800" dirty="0"/>
              <a:t> </a:t>
            </a:r>
            <a:r>
              <a:rPr lang="ru-RU" sz="2800" dirty="0" err="1"/>
              <a:t>має</a:t>
            </a:r>
            <a:r>
              <a:rPr lang="ru-RU" sz="2800" dirty="0"/>
              <a:t> </a:t>
            </a:r>
            <a:r>
              <a:rPr lang="ru-RU" sz="2800" dirty="0" err="1"/>
              <a:t>поняття</a:t>
            </a:r>
            <a:r>
              <a:rPr lang="ru-RU" sz="2800" dirty="0"/>
              <a:t> «стереотип»?</a:t>
            </a:r>
          </a:p>
          <a:p>
            <a:r>
              <a:rPr lang="ru-RU" sz="2800" b="1" u="sng" dirty="0">
                <a:solidFill>
                  <a:srgbClr val="0070C0"/>
                </a:solidFill>
              </a:rPr>
              <a:t>Стереотип</a:t>
            </a:r>
            <a:r>
              <a:rPr lang="ru-RU" sz="2800" dirty="0">
                <a:solidFill>
                  <a:srgbClr val="0070C0"/>
                </a:solidFill>
              </a:rPr>
              <a:t> – </a:t>
            </a:r>
            <a:r>
              <a:rPr lang="ru-RU" sz="2800" dirty="0" err="1">
                <a:solidFill>
                  <a:srgbClr val="0070C0"/>
                </a:solidFill>
              </a:rPr>
              <a:t>стійкий</a:t>
            </a:r>
            <a:r>
              <a:rPr lang="ru-RU" sz="2800" dirty="0">
                <a:solidFill>
                  <a:srgbClr val="0070C0"/>
                </a:solidFill>
              </a:rPr>
              <a:t> і </a:t>
            </a:r>
            <a:r>
              <a:rPr lang="ru-RU" sz="2800" dirty="0" err="1">
                <a:solidFill>
                  <a:srgbClr val="0070C0"/>
                </a:solidFill>
              </a:rPr>
              <a:t>спрощений</a:t>
            </a:r>
            <a:r>
              <a:rPr lang="ru-RU" sz="2800" dirty="0">
                <a:solidFill>
                  <a:srgbClr val="0070C0"/>
                </a:solidFill>
              </a:rPr>
              <a:t> образ </a:t>
            </a:r>
            <a:r>
              <a:rPr lang="ru-RU" sz="2800" dirty="0" err="1">
                <a:solidFill>
                  <a:srgbClr val="0070C0"/>
                </a:solidFill>
              </a:rPr>
              <a:t>чи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уявлення</a:t>
            </a:r>
            <a:r>
              <a:rPr lang="ru-RU" sz="2800" dirty="0">
                <a:solidFill>
                  <a:srgbClr val="0070C0"/>
                </a:solidFill>
              </a:rPr>
              <a:t> про </a:t>
            </a:r>
            <a:r>
              <a:rPr lang="ru-RU" sz="2800" dirty="0" err="1">
                <a:solidFill>
                  <a:srgbClr val="0070C0"/>
                </a:solidFill>
              </a:rPr>
              <a:t>явище</a:t>
            </a:r>
            <a:r>
              <a:rPr lang="ru-RU" sz="2800" dirty="0">
                <a:solidFill>
                  <a:srgbClr val="0070C0"/>
                </a:solidFill>
              </a:rPr>
              <a:t>, </a:t>
            </a:r>
            <a:r>
              <a:rPr lang="ru-RU" sz="2800" dirty="0" err="1">
                <a:solidFill>
                  <a:srgbClr val="0070C0"/>
                </a:solidFill>
              </a:rPr>
              <a:t>подію</a:t>
            </a:r>
            <a:r>
              <a:rPr lang="ru-RU" sz="2800" dirty="0">
                <a:solidFill>
                  <a:srgbClr val="0070C0"/>
                </a:solidFill>
              </a:rPr>
              <a:t>, </a:t>
            </a:r>
            <a:r>
              <a:rPr lang="ru-RU" sz="2800" dirty="0" err="1">
                <a:solidFill>
                  <a:srgbClr val="0070C0"/>
                </a:solidFill>
              </a:rPr>
              <a:t>людину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чи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групу</a:t>
            </a:r>
            <a:r>
              <a:rPr lang="ru-RU" sz="2800" dirty="0">
                <a:solidFill>
                  <a:srgbClr val="0070C0"/>
                </a:solidFill>
              </a:rPr>
              <a:t> людей. Слово “стереотип” у </a:t>
            </a:r>
            <a:r>
              <a:rPr lang="ru-RU" sz="2800" dirty="0" err="1">
                <a:solidFill>
                  <a:srgbClr val="0070C0"/>
                </a:solidFill>
              </a:rPr>
              <a:t>перекладі</a:t>
            </a:r>
            <a:r>
              <a:rPr lang="ru-RU" sz="2800" dirty="0">
                <a:solidFill>
                  <a:srgbClr val="0070C0"/>
                </a:solidFill>
              </a:rPr>
              <a:t> з </a:t>
            </a:r>
            <a:r>
              <a:rPr lang="ru-RU" sz="2800" dirty="0" err="1">
                <a:solidFill>
                  <a:srgbClr val="0070C0"/>
                </a:solidFill>
              </a:rPr>
              <a:t>грецької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означає</a:t>
            </a:r>
            <a:r>
              <a:rPr lang="ru-RU" sz="2800" dirty="0">
                <a:solidFill>
                  <a:srgbClr val="0070C0"/>
                </a:solidFill>
              </a:rPr>
              <a:t> “</a:t>
            </a:r>
            <a:r>
              <a:rPr lang="ru-RU" sz="2800" dirty="0" err="1">
                <a:solidFill>
                  <a:srgbClr val="0070C0"/>
                </a:solidFill>
              </a:rPr>
              <a:t>твердий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відбиток</a:t>
            </a:r>
            <a:r>
              <a:rPr lang="ru-RU" sz="2800" dirty="0">
                <a:solidFill>
                  <a:srgbClr val="0070C0"/>
                </a:solidFill>
              </a:rPr>
              <a:t>”.  </a:t>
            </a:r>
          </a:p>
          <a:p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стереотипні</a:t>
            </a:r>
            <a:r>
              <a:rPr lang="ru-RU" sz="2800" dirty="0"/>
              <a:t> </a:t>
            </a:r>
            <a:r>
              <a:rPr lang="ru-RU" sz="2800" dirty="0" err="1"/>
              <a:t>уявлення</a:t>
            </a:r>
            <a:r>
              <a:rPr lang="ru-RU" sz="2800" dirty="0"/>
              <a:t> про Т. Шевченка </a:t>
            </a:r>
            <a:r>
              <a:rPr lang="ru-RU" sz="2800" dirty="0" err="1"/>
              <a:t>описує</a:t>
            </a:r>
            <a:r>
              <a:rPr lang="ru-RU" sz="2800" dirty="0"/>
              <a:t> Ю. </a:t>
            </a:r>
            <a:r>
              <a:rPr lang="ru-RU" sz="2800" dirty="0" err="1"/>
              <a:t>Андрухович</a:t>
            </a:r>
            <a:r>
              <a:rPr lang="ru-RU" sz="2800" dirty="0"/>
              <a:t>? </a:t>
            </a:r>
            <a:r>
              <a:rPr lang="ru-RU" sz="2800" dirty="0" err="1"/>
              <a:t>Назвіть</a:t>
            </a:r>
            <a:r>
              <a:rPr lang="ru-RU" sz="2800" dirty="0"/>
              <a:t> </a:t>
            </a:r>
            <a:r>
              <a:rPr lang="ru-RU" sz="2800" dirty="0" err="1"/>
              <a:t>їх</a:t>
            </a:r>
            <a:r>
              <a:rPr lang="ru-RU" sz="2800" dirty="0"/>
              <a:t> і </a:t>
            </a:r>
            <a:r>
              <a:rPr lang="ru-RU" sz="2800" dirty="0" err="1"/>
              <a:t>схарактеризуйте</a:t>
            </a:r>
            <a:r>
              <a:rPr lang="ru-RU" sz="2800" dirty="0"/>
              <a:t>.</a:t>
            </a:r>
          </a:p>
          <a:p>
            <a:r>
              <a:rPr lang="ru-RU" sz="2800" dirty="0"/>
              <a:t>Як </a:t>
            </a:r>
            <a:r>
              <a:rPr lang="ru-RU" sz="2800" dirty="0" err="1"/>
              <a:t>ви</a:t>
            </a:r>
            <a:r>
              <a:rPr lang="ru-RU" sz="2800" dirty="0"/>
              <a:t> </a:t>
            </a:r>
            <a:r>
              <a:rPr lang="ru-RU" sz="2800" dirty="0" err="1"/>
              <a:t>вважаєте</a:t>
            </a:r>
            <a:r>
              <a:rPr lang="ru-RU" sz="2800" dirty="0"/>
              <a:t>,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вивчення</a:t>
            </a:r>
            <a:r>
              <a:rPr lang="ru-RU" sz="2800" dirty="0"/>
              <a:t> </a:t>
            </a:r>
            <a:r>
              <a:rPr lang="ru-RU" sz="2800" dirty="0" err="1"/>
              <a:t>біографії</a:t>
            </a:r>
            <a:r>
              <a:rPr lang="ru-RU" sz="2800" dirty="0"/>
              <a:t> та </a:t>
            </a:r>
            <a:r>
              <a:rPr lang="ru-RU" sz="2800" dirty="0" err="1"/>
              <a:t>творчості</a:t>
            </a:r>
            <a:r>
              <a:rPr lang="ru-RU" sz="2800" dirty="0"/>
              <a:t> </a:t>
            </a:r>
            <a:r>
              <a:rPr lang="ru-RU" sz="2800" dirty="0" err="1"/>
              <a:t>видатного</a:t>
            </a:r>
            <a:r>
              <a:rPr lang="ru-RU" sz="2800" dirty="0"/>
              <a:t> </a:t>
            </a:r>
            <a:r>
              <a:rPr lang="ru-RU" sz="2800" dirty="0" err="1"/>
              <a:t>українського</a:t>
            </a:r>
            <a:r>
              <a:rPr lang="ru-RU" sz="2800" dirty="0"/>
              <a:t> </a:t>
            </a:r>
            <a:r>
              <a:rPr lang="ru-RU" sz="2800" dirty="0" err="1"/>
              <a:t>поета</a:t>
            </a:r>
            <a:r>
              <a:rPr lang="ru-RU" sz="2800" dirty="0"/>
              <a:t> в </a:t>
            </a:r>
            <a:r>
              <a:rPr lang="ru-RU" sz="2800" dirty="0" err="1"/>
              <a:t>школі</a:t>
            </a:r>
            <a:r>
              <a:rPr lang="ru-RU" sz="2800" dirty="0"/>
              <a:t> </a:t>
            </a:r>
            <a:r>
              <a:rPr lang="ru-RU" sz="2800" dirty="0" err="1"/>
              <a:t>використовуються</a:t>
            </a:r>
            <a:r>
              <a:rPr lang="ru-RU" sz="2800" dirty="0"/>
              <a:t> </a:t>
            </a:r>
            <a:r>
              <a:rPr lang="ru-RU" sz="2800" dirty="0" err="1"/>
              <a:t>стереотипи</a:t>
            </a:r>
            <a:r>
              <a:rPr lang="ru-RU" sz="28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92913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B56EE-3CA3-4068-9DB7-0E71286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338"/>
            <a:ext cx="9601200" cy="1241570"/>
          </a:xfrm>
        </p:spPr>
        <p:txBody>
          <a:bodyPr/>
          <a:lstStyle/>
          <a:p>
            <a:r>
              <a:rPr lang="en-US" dirty="0"/>
              <a:t>Shevchenko is OK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1752D-6847-46E0-9E3B-D8C2A4E1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180" y="1451295"/>
            <a:ext cx="10821797" cy="5054367"/>
          </a:xfrm>
        </p:spPr>
        <p:txBody>
          <a:bodyPr>
            <a:normAutofit/>
          </a:bodyPr>
          <a:lstStyle/>
          <a:p>
            <a:r>
              <a:rPr lang="uk-UA" sz="2800" dirty="0"/>
              <a:t>Літературний рід: епос</a:t>
            </a:r>
          </a:p>
          <a:p>
            <a:r>
              <a:rPr lang="uk-UA" sz="2800" dirty="0"/>
              <a:t>Жанр – </a:t>
            </a:r>
            <a:r>
              <a:rPr lang="uk-UA" sz="2800" dirty="0" err="1"/>
              <a:t>есей</a:t>
            </a:r>
            <a:endParaRPr lang="uk-UA" sz="2800" dirty="0"/>
          </a:p>
          <a:p>
            <a:endParaRPr lang="uk-UA" sz="2800" dirty="0"/>
          </a:p>
          <a:p>
            <a:r>
              <a:rPr lang="ru-RU" sz="2800" b="1" dirty="0" err="1">
                <a:solidFill>
                  <a:srgbClr val="0070C0"/>
                </a:solidFill>
              </a:rPr>
              <a:t>Есе</a:t>
            </a:r>
            <a:r>
              <a:rPr lang="ru-RU" sz="2800" b="1" dirty="0">
                <a:solidFill>
                  <a:srgbClr val="0070C0"/>
                </a:solidFill>
              </a:rPr>
              <a:t>, </a:t>
            </a:r>
            <a:r>
              <a:rPr lang="ru-RU" sz="2800" b="1" dirty="0" err="1">
                <a:solidFill>
                  <a:srgbClr val="0070C0"/>
                </a:solidFill>
              </a:rPr>
              <a:t>есей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dirty="0">
                <a:solidFill>
                  <a:srgbClr val="0070C0"/>
                </a:solidFill>
              </a:rPr>
              <a:t>— </a:t>
            </a:r>
            <a:r>
              <a:rPr lang="ru-RU" sz="2800" dirty="0" err="1">
                <a:solidFill>
                  <a:srgbClr val="0070C0"/>
                </a:solidFill>
              </a:rPr>
              <a:t>це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прозовий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твір</a:t>
            </a:r>
            <a:r>
              <a:rPr lang="ru-RU" sz="2800" dirty="0">
                <a:solidFill>
                  <a:srgbClr val="0070C0"/>
                </a:solidFill>
              </a:rPr>
              <a:t> невеликого </a:t>
            </a:r>
            <a:r>
              <a:rPr lang="ru-RU" sz="2800" dirty="0" err="1">
                <a:solidFill>
                  <a:srgbClr val="0070C0"/>
                </a:solidFill>
              </a:rPr>
              <a:t>обсягу</a:t>
            </a:r>
            <a:r>
              <a:rPr lang="ru-RU" sz="2800" dirty="0">
                <a:solidFill>
                  <a:srgbClr val="0070C0"/>
                </a:solidFill>
              </a:rPr>
              <a:t> і </a:t>
            </a:r>
            <a:r>
              <a:rPr lang="ru-RU" sz="2800" dirty="0" err="1">
                <a:solidFill>
                  <a:srgbClr val="0070C0"/>
                </a:solidFill>
              </a:rPr>
              <a:t>вільної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композиції</a:t>
            </a:r>
            <a:r>
              <a:rPr lang="ru-RU" sz="2800" dirty="0">
                <a:solidFill>
                  <a:srgbClr val="0070C0"/>
                </a:solidFill>
              </a:rPr>
              <a:t>, </a:t>
            </a:r>
            <a:r>
              <a:rPr lang="ru-RU" sz="2800" dirty="0" err="1">
                <a:solidFill>
                  <a:srgbClr val="0070C0"/>
                </a:solidFill>
              </a:rPr>
              <a:t>який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виражає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індивідуальні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враження</a:t>
            </a:r>
            <a:r>
              <a:rPr lang="ru-RU" sz="2800" dirty="0">
                <a:solidFill>
                  <a:srgbClr val="0070C0"/>
                </a:solidFill>
              </a:rPr>
              <a:t> та </a:t>
            </a:r>
            <a:r>
              <a:rPr lang="ru-RU" sz="2800" dirty="0" err="1">
                <a:solidFill>
                  <a:srgbClr val="0070C0"/>
                </a:solidFill>
              </a:rPr>
              <a:t>міркування</a:t>
            </a:r>
            <a:r>
              <a:rPr lang="ru-RU" sz="2800" dirty="0">
                <a:solidFill>
                  <a:srgbClr val="0070C0"/>
                </a:solidFill>
              </a:rPr>
              <a:t> з конкретного приводу </a:t>
            </a:r>
            <a:r>
              <a:rPr lang="ru-RU" sz="2800" dirty="0" err="1">
                <a:solidFill>
                  <a:srgbClr val="0070C0"/>
                </a:solidFill>
              </a:rPr>
              <a:t>чи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питання</a:t>
            </a:r>
            <a:r>
              <a:rPr lang="ru-RU" sz="2800" dirty="0">
                <a:solidFill>
                  <a:srgbClr val="0070C0"/>
                </a:solidFill>
              </a:rPr>
              <a:t> і явно не </a:t>
            </a:r>
            <a:r>
              <a:rPr lang="ru-RU" sz="2800" dirty="0" err="1">
                <a:solidFill>
                  <a:srgbClr val="0070C0"/>
                </a:solidFill>
              </a:rPr>
              <a:t>претендує</a:t>
            </a:r>
            <a:r>
              <a:rPr lang="ru-RU" sz="2800" dirty="0">
                <a:solidFill>
                  <a:srgbClr val="0070C0"/>
                </a:solidFill>
              </a:rPr>
              <a:t> на </a:t>
            </a:r>
            <a:r>
              <a:rPr lang="ru-RU" sz="2800" dirty="0" err="1">
                <a:solidFill>
                  <a:srgbClr val="0070C0"/>
                </a:solidFill>
              </a:rPr>
              <a:t>визначальне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або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вичерпне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трактування</a:t>
            </a:r>
            <a:r>
              <a:rPr lang="ru-RU" sz="2800" dirty="0">
                <a:solidFill>
                  <a:srgbClr val="0070C0"/>
                </a:solidFill>
              </a:rPr>
              <a:t> предмета. </a:t>
            </a:r>
            <a:r>
              <a:rPr lang="ru-RU" sz="2800" dirty="0" err="1">
                <a:solidFill>
                  <a:srgbClr val="0070C0"/>
                </a:solidFill>
              </a:rPr>
              <a:t>Це</a:t>
            </a:r>
            <a:r>
              <a:rPr lang="ru-RU" sz="2800" dirty="0">
                <a:solidFill>
                  <a:srgbClr val="0070C0"/>
                </a:solidFill>
              </a:rPr>
              <a:t> жанр, </a:t>
            </a:r>
            <a:r>
              <a:rPr lang="ru-RU" sz="2800" dirty="0" err="1">
                <a:solidFill>
                  <a:srgbClr val="0070C0"/>
                </a:solidFill>
              </a:rPr>
              <a:t>який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лежить</a:t>
            </a:r>
            <a:r>
              <a:rPr lang="ru-RU" sz="2800" dirty="0">
                <a:solidFill>
                  <a:srgbClr val="0070C0"/>
                </a:solidFill>
              </a:rPr>
              <a:t> на </a:t>
            </a:r>
            <a:r>
              <a:rPr lang="ru-RU" sz="2800" dirty="0" err="1">
                <a:solidFill>
                  <a:srgbClr val="0070C0"/>
                </a:solidFill>
              </a:rPr>
              <a:t>перетині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художньої</a:t>
            </a:r>
            <a:r>
              <a:rPr lang="ru-RU" sz="2800" dirty="0">
                <a:solidFill>
                  <a:srgbClr val="0070C0"/>
                </a:solidFill>
              </a:rPr>
              <a:t> та </a:t>
            </a:r>
            <a:r>
              <a:rPr lang="ru-RU" sz="2800" dirty="0" err="1">
                <a:solidFill>
                  <a:srgbClr val="0070C0"/>
                </a:solidFill>
              </a:rPr>
              <a:t>публіцистичної</a:t>
            </a:r>
            <a:r>
              <a:rPr lang="ru-RU" sz="2800" dirty="0">
                <a:solidFill>
                  <a:srgbClr val="0070C0"/>
                </a:solidFill>
              </a:rPr>
              <a:t> (часом </a:t>
            </a:r>
            <a:r>
              <a:rPr lang="ru-RU" sz="2800" dirty="0" err="1">
                <a:solidFill>
                  <a:srgbClr val="0070C0"/>
                </a:solidFill>
              </a:rPr>
              <a:t>науково-популяризаторської</a:t>
            </a:r>
            <a:r>
              <a:rPr lang="ru-RU" sz="2800" dirty="0">
                <a:solidFill>
                  <a:srgbClr val="0070C0"/>
                </a:solidFill>
              </a:rPr>
              <a:t>) </a:t>
            </a:r>
            <a:r>
              <a:rPr lang="ru-RU" sz="2800" dirty="0" err="1">
                <a:solidFill>
                  <a:srgbClr val="0070C0"/>
                </a:solidFill>
              </a:rPr>
              <a:t>творчості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69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B56EE-3CA3-4068-9DB7-0E71286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338"/>
            <a:ext cx="9601200" cy="1241570"/>
          </a:xfrm>
        </p:spPr>
        <p:txBody>
          <a:bodyPr/>
          <a:lstStyle/>
          <a:p>
            <a:r>
              <a:rPr lang="en-US" dirty="0"/>
              <a:t>Shevchenko is OK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1752D-6847-46E0-9E3B-D8C2A4E1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260399"/>
            <a:ext cx="7281643" cy="5033395"/>
          </a:xfrm>
        </p:spPr>
        <p:txBody>
          <a:bodyPr>
            <a:noAutofit/>
          </a:bodyPr>
          <a:lstStyle/>
          <a:p>
            <a:r>
              <a:rPr lang="ru-RU" sz="4000" dirty="0"/>
              <a:t>Тема: </a:t>
            </a:r>
            <a:r>
              <a:rPr lang="ru-RU" sz="4000" dirty="0" err="1"/>
              <a:t>Розповідь-роздуми</a:t>
            </a:r>
            <a:r>
              <a:rPr lang="ru-RU" sz="4000" dirty="0"/>
              <a:t> про Тараса Шевченка, </a:t>
            </a:r>
            <a:r>
              <a:rPr lang="ru-RU" sz="4000" dirty="0" err="1"/>
              <a:t>якого</a:t>
            </a:r>
            <a:r>
              <a:rPr lang="ru-RU" sz="4000" dirty="0"/>
              <a:t> </a:t>
            </a:r>
            <a:r>
              <a:rPr lang="ru-RU" sz="4000" dirty="0" err="1"/>
              <a:t>називають</a:t>
            </a:r>
            <a:r>
              <a:rPr lang="ru-RU" sz="4000" dirty="0"/>
              <a:t> </a:t>
            </a:r>
            <a:r>
              <a:rPr lang="ru-RU" sz="4000" dirty="0" err="1"/>
              <a:t>головним</a:t>
            </a:r>
            <a:r>
              <a:rPr lang="ru-RU" sz="4000" dirty="0"/>
              <a:t> </a:t>
            </a:r>
            <a:r>
              <a:rPr lang="ru-RU" sz="4000" dirty="0" err="1"/>
              <a:t>українським</a:t>
            </a:r>
            <a:r>
              <a:rPr lang="ru-RU" sz="4000" dirty="0"/>
              <a:t> </a:t>
            </a:r>
            <a:r>
              <a:rPr lang="ru-RU" sz="4000" dirty="0" err="1"/>
              <a:t>поетом</a:t>
            </a:r>
            <a:r>
              <a:rPr lang="ru-RU" sz="4000" dirty="0"/>
              <a:t> і </a:t>
            </a:r>
            <a:r>
              <a:rPr lang="ru-RU" sz="4000" dirty="0" err="1"/>
              <a:t>знають</a:t>
            </a:r>
            <a:r>
              <a:rPr lang="ru-RU" sz="4000" dirty="0"/>
              <a:t> в </a:t>
            </a:r>
            <a:r>
              <a:rPr lang="ru-RU" sz="4000" dirty="0" err="1"/>
              <a:t>усьому</a:t>
            </a:r>
            <a:r>
              <a:rPr lang="ru-RU" sz="4000" dirty="0"/>
              <a:t> </a:t>
            </a:r>
            <a:r>
              <a:rPr lang="ru-RU" sz="4000" dirty="0" err="1"/>
              <a:t>світі</a:t>
            </a:r>
            <a:r>
              <a:rPr lang="ru-RU" sz="4000" dirty="0"/>
              <a:t>.</a:t>
            </a:r>
          </a:p>
          <a:p>
            <a:r>
              <a:rPr lang="ru-RU" sz="4000" dirty="0" err="1"/>
              <a:t>Ідея</a:t>
            </a:r>
            <a:r>
              <a:rPr lang="ru-RU" sz="4000" dirty="0"/>
              <a:t>: </a:t>
            </a:r>
            <a:r>
              <a:rPr lang="ru-RU" sz="4000" dirty="0" err="1"/>
              <a:t>Розвінчати</a:t>
            </a:r>
            <a:r>
              <a:rPr lang="ru-RU" sz="4000" dirty="0"/>
              <a:t> </a:t>
            </a:r>
            <a:r>
              <a:rPr lang="ru-RU" sz="4000" dirty="0" err="1"/>
              <a:t>міфи</a:t>
            </a:r>
            <a:r>
              <a:rPr lang="ru-RU" sz="4000" dirty="0"/>
              <a:t> й </a:t>
            </a:r>
            <a:r>
              <a:rPr lang="ru-RU" sz="4000" dirty="0" err="1"/>
              <a:t>стереотипи</a:t>
            </a:r>
            <a:r>
              <a:rPr lang="ru-RU" sz="4000" dirty="0"/>
              <a:t> про Шевченка, </a:t>
            </a:r>
            <a:r>
              <a:rPr lang="ru-RU" sz="4000" dirty="0" err="1"/>
              <a:t>показати</a:t>
            </a:r>
            <a:r>
              <a:rPr lang="ru-RU" sz="4000" dirty="0"/>
              <a:t> </a:t>
            </a:r>
            <a:r>
              <a:rPr lang="ru-RU" sz="4000" dirty="0" err="1"/>
              <a:t>багатогранність</a:t>
            </a:r>
            <a:r>
              <a:rPr lang="ru-RU" sz="4000" dirty="0"/>
              <a:t> </a:t>
            </a:r>
            <a:r>
              <a:rPr lang="ru-RU" sz="4000" dirty="0" err="1"/>
              <a:t>поета</a:t>
            </a:r>
            <a:r>
              <a:rPr lang="ru-RU" sz="4000" dirty="0"/>
              <a:t> та </a:t>
            </a:r>
            <a:r>
              <a:rPr lang="ru-RU" sz="4000" dirty="0" err="1"/>
              <a:t>його</a:t>
            </a:r>
            <a:r>
              <a:rPr lang="ru-RU" sz="4000" dirty="0"/>
              <a:t> </a:t>
            </a:r>
            <a:r>
              <a:rPr lang="ru-RU" sz="4000" dirty="0" err="1"/>
              <a:t>спадщини</a:t>
            </a:r>
            <a:r>
              <a:rPr lang="ru-RU" sz="4000" dirty="0"/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477A16D-6063-4001-A2C2-327B5D57E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042" y="1593906"/>
            <a:ext cx="3949904" cy="501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598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B56EE-3CA3-4068-9DB7-0E71286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338"/>
            <a:ext cx="9601200" cy="1241570"/>
          </a:xfrm>
        </p:spPr>
        <p:txBody>
          <a:bodyPr/>
          <a:lstStyle/>
          <a:p>
            <a:r>
              <a:rPr lang="en-US" dirty="0"/>
              <a:t>Shevchenko is OK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1752D-6847-46E0-9E3B-D8C2A4E1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288" y="1191237"/>
            <a:ext cx="10981189" cy="5461233"/>
          </a:xfrm>
        </p:spPr>
        <p:txBody>
          <a:bodyPr>
            <a:normAutofit lnSpcReduction="10000"/>
          </a:bodyPr>
          <a:lstStyle/>
          <a:p>
            <a:r>
              <a:rPr lang="ru-RU" b="1" u="sng" dirty="0"/>
              <a:t>Проблематика:</a:t>
            </a:r>
          </a:p>
          <a:p>
            <a:r>
              <a:rPr lang="ru-RU" dirty="0" err="1"/>
              <a:t>Стереотипізація</a:t>
            </a:r>
            <a:r>
              <a:rPr lang="ru-RU" dirty="0"/>
              <a:t> Шевченка </a:t>
            </a:r>
          </a:p>
          <a:p>
            <a:r>
              <a:rPr lang="ru-RU" dirty="0" err="1"/>
              <a:t>Створення</a:t>
            </a:r>
            <a:r>
              <a:rPr lang="ru-RU" dirty="0"/>
              <a:t> культу </a:t>
            </a:r>
            <a:r>
              <a:rPr lang="ru-RU" dirty="0" err="1"/>
              <a:t>поета</a:t>
            </a:r>
            <a:r>
              <a:rPr lang="ru-RU" dirty="0"/>
              <a:t>: «Шевченко наше – все»:</a:t>
            </a:r>
          </a:p>
          <a:p>
            <a:r>
              <a:rPr lang="ru-RU" dirty="0"/>
              <a:t>Шевченко </a:t>
            </a:r>
            <a:r>
              <a:rPr lang="ru-RU" dirty="0" err="1"/>
              <a:t>комуністичний</a:t>
            </a:r>
            <a:endParaRPr lang="ru-RU" dirty="0"/>
          </a:p>
          <a:p>
            <a:r>
              <a:rPr lang="ru-RU" dirty="0"/>
              <a:t>Шевченко </a:t>
            </a:r>
            <a:r>
              <a:rPr lang="ru-RU" dirty="0" err="1"/>
              <a:t>націоналістичний</a:t>
            </a:r>
            <a:r>
              <a:rPr lang="ru-RU" dirty="0"/>
              <a:t> </a:t>
            </a:r>
          </a:p>
          <a:p>
            <a:r>
              <a:rPr lang="ru-RU" dirty="0"/>
              <a:t>Шевченко </a:t>
            </a:r>
            <a:r>
              <a:rPr lang="ru-RU" dirty="0" err="1"/>
              <a:t>християнський</a:t>
            </a:r>
            <a:r>
              <a:rPr lang="ru-RU" dirty="0"/>
              <a:t> </a:t>
            </a:r>
          </a:p>
          <a:p>
            <a:r>
              <a:rPr lang="ru-RU" dirty="0"/>
              <a:t>Шевченко </a:t>
            </a:r>
            <a:r>
              <a:rPr lang="ru-RU" dirty="0" err="1"/>
              <a:t>атеїстичний</a:t>
            </a:r>
            <a:r>
              <a:rPr lang="ru-RU" dirty="0"/>
              <a:t> </a:t>
            </a:r>
          </a:p>
          <a:p>
            <a:r>
              <a:rPr lang="ru-RU" dirty="0"/>
              <a:t>Шевченко </a:t>
            </a:r>
            <a:r>
              <a:rPr lang="ru-RU" dirty="0" err="1"/>
              <a:t>богоборчий</a:t>
            </a:r>
            <a:r>
              <a:rPr lang="ru-RU" dirty="0"/>
              <a:t> </a:t>
            </a:r>
          </a:p>
          <a:p>
            <a:r>
              <a:rPr lang="ru-RU" dirty="0"/>
              <a:t>Шевченко </a:t>
            </a:r>
            <a:r>
              <a:rPr lang="ru-RU" dirty="0" err="1"/>
              <a:t>дисидентський</a:t>
            </a:r>
            <a:r>
              <a:rPr lang="ru-RU" dirty="0"/>
              <a:t> </a:t>
            </a:r>
          </a:p>
          <a:p>
            <a:r>
              <a:rPr lang="ru-RU" dirty="0"/>
              <a:t>Шевченко </a:t>
            </a:r>
            <a:r>
              <a:rPr lang="ru-RU" dirty="0" err="1"/>
              <a:t>анархічний</a:t>
            </a:r>
            <a:r>
              <a:rPr lang="ru-RU" dirty="0"/>
              <a:t> </a:t>
            </a:r>
          </a:p>
          <a:p>
            <a:r>
              <a:rPr lang="ru-RU" dirty="0" err="1"/>
              <a:t>Неправильне</a:t>
            </a:r>
            <a:r>
              <a:rPr lang="ru-RU" dirty="0"/>
              <a:t>, </a:t>
            </a:r>
            <a:r>
              <a:rPr lang="ru-RU" dirty="0" err="1"/>
              <a:t>некоректне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ідеалістично</a:t>
            </a:r>
            <a:r>
              <a:rPr lang="ru-RU" dirty="0"/>
              <a:t> </a:t>
            </a:r>
            <a:r>
              <a:rPr lang="ru-RU" dirty="0" err="1"/>
              <a:t>спрямоване</a:t>
            </a:r>
            <a:r>
              <a:rPr lang="ru-RU" dirty="0"/>
              <a:t> </a:t>
            </a:r>
            <a:r>
              <a:rPr lang="ru-RU" dirty="0" err="1"/>
              <a:t>потрактування</a:t>
            </a:r>
            <a:r>
              <a:rPr lang="ru-RU" dirty="0"/>
              <a:t> </a:t>
            </a:r>
            <a:r>
              <a:rPr lang="ru-RU" dirty="0" err="1"/>
              <a:t>творчості</a:t>
            </a:r>
            <a:r>
              <a:rPr lang="ru-RU" dirty="0"/>
              <a:t> </a:t>
            </a:r>
            <a:r>
              <a:rPr lang="ru-RU" dirty="0" err="1"/>
              <a:t>поета</a:t>
            </a:r>
            <a:r>
              <a:rPr lang="ru-RU" dirty="0"/>
              <a:t> </a:t>
            </a:r>
          </a:p>
          <a:p>
            <a:r>
              <a:rPr lang="ru-RU" dirty="0" err="1"/>
              <a:t>Ставлення</a:t>
            </a:r>
            <a:r>
              <a:rPr lang="ru-RU" dirty="0"/>
              <a:t> Тараса Шевченка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націй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поляків</a:t>
            </a:r>
            <a:endParaRPr lang="ru-RU" dirty="0"/>
          </a:p>
          <a:p>
            <a:r>
              <a:rPr lang="ru-RU" dirty="0" err="1"/>
              <a:t>Відомість</a:t>
            </a:r>
            <a:r>
              <a:rPr lang="ru-RU" dirty="0"/>
              <a:t> Шевченка в </a:t>
            </a:r>
            <a:r>
              <a:rPr lang="ru-RU" dirty="0" err="1"/>
              <a:t>усьому</a:t>
            </a:r>
            <a:r>
              <a:rPr lang="ru-RU" dirty="0"/>
              <a:t>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самоствердженню</a:t>
            </a:r>
            <a:r>
              <a:rPr lang="ru-RU" dirty="0"/>
              <a:t> </a:t>
            </a:r>
            <a:r>
              <a:rPr lang="ru-RU" dirty="0" err="1"/>
              <a:t>українських</a:t>
            </a:r>
            <a:r>
              <a:rPr lang="ru-RU" dirty="0"/>
              <a:t> громад в </a:t>
            </a:r>
            <a:r>
              <a:rPr lang="ru-RU" dirty="0" err="1"/>
              <a:t>еміграції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D56033B-89E0-4B39-8066-6CDCE1923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879" y="587228"/>
            <a:ext cx="3266921" cy="4425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137057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88</TotalTime>
  <Words>799</Words>
  <Application>Microsoft Office PowerPoint</Application>
  <PresentationFormat>Широкоэкранный</PresentationFormat>
  <Paragraphs>59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Franklin Gothic Book</vt:lpstr>
      <vt:lpstr>Уголки</vt:lpstr>
      <vt:lpstr>«Shevchenko  is OK»</vt:lpstr>
      <vt:lpstr>Shevchenko is OK</vt:lpstr>
      <vt:lpstr>Shevchenko is OK</vt:lpstr>
      <vt:lpstr>Shevchenko is OK</vt:lpstr>
      <vt:lpstr>Shevchenko is OK</vt:lpstr>
      <vt:lpstr>Shevchenko is OK</vt:lpstr>
      <vt:lpstr>Shevchenko is OK</vt:lpstr>
      <vt:lpstr>Shevchenko is OK</vt:lpstr>
      <vt:lpstr>Shevchenko is OK</vt:lpstr>
      <vt:lpstr>Shevchenko is OK</vt:lpstr>
      <vt:lpstr>Shevchenko is OK</vt:lpstr>
      <vt:lpstr>Shevchenko is 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«Shevchenko  is OK»</dc:title>
  <dc:creator>Карпатська Джерельна</dc:creator>
  <cp:lastModifiedBy>Карпатська Джерельна</cp:lastModifiedBy>
  <cp:revision>2</cp:revision>
  <dcterms:created xsi:type="dcterms:W3CDTF">2022-04-22T03:36:30Z</dcterms:created>
  <dcterms:modified xsi:type="dcterms:W3CDTF">2023-05-09T06:27:27Z</dcterms:modified>
</cp:coreProperties>
</file>