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586038" y="1680754"/>
            <a:ext cx="7994876" cy="3096034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Володимир Діброва «Андріївський узвіз». </a:t>
            </a:r>
            <a:br>
              <a:rPr lang="uk-UA" sz="4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Ярослав Мельник </a:t>
            </a:r>
            <a:br>
              <a:rPr lang="uk-UA" sz="4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«Далекий простір» </a:t>
            </a:r>
            <a:endParaRPr lang="uk-UA" sz="4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3151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6942961" cy="743136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Проблематика</a:t>
            </a:r>
            <a:endParaRPr lang="uk-UA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5326" y="1454331"/>
            <a:ext cx="10259286" cy="4789715"/>
          </a:xfrm>
        </p:spPr>
        <p:txBody>
          <a:bodyPr>
            <a:noAutofit/>
          </a:bodyPr>
          <a:lstStyle/>
          <a:p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інакшості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поміж сліпих зрячий, а між зрячих – сліпий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Протиставлення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 і колективного (бути самотнім означає постати проти колективу, бути з колективом – відчувати захист і безпеку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Пошуки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 місця в житті (місія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серед повстанців Окса, робота героя в Міністерстві зайнятості, відчуття необхідності знайти те, що до вподоби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Тиск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на життя людини, приреченість (і для сліпих, і для зрячих не існує життя поза мегаполісом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сліпота (задоволення лише базових потреб у їжі, сні, фізичній близькості, продовженні роду, відсутність цікавості до всього, що знаходиться поза межами цього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Прозріння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нагорода чи покарання? (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після прозріння опиняється між двох світів – сліпих і зрячих, він більше не може жити як тоді, коли був сліпим, але не хоче жити за законами зрячих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83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0884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Головні герої</a:t>
            </a:r>
            <a:endParaRPr lang="uk-UA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1417" y="1428205"/>
            <a:ext cx="9963195" cy="5042263"/>
          </a:xfrm>
        </p:spPr>
        <p:txBody>
          <a:bodyPr>
            <a:noAutofit/>
          </a:bodyPr>
          <a:lstStyle/>
          <a:p>
            <a:r>
              <a:rPr lang="uk-UA" sz="2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Габр</a:t>
            </a:r>
            <a:r>
              <a:rPr lang="uk-UA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Силк</a:t>
            </a:r>
            <a:r>
              <a:rPr lang="uk-UA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головний герой, науковець, працівник університету, що прозрів; згодом член повстанської групи, пізніше – міністр в Міністерстві зайнятості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Мокр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професор, старший співпрацівник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висловлює теорію про те, що колись люди мали інші, додаткові органи чуття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Ліоз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дівчина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«закладає» його Міністерству контролю, оскільки думає, що він хворий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Окс </a:t>
            </a:r>
            <a:r>
              <a:rPr lang="uk-UA" sz="2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Нюрп</a:t>
            </a:r>
            <a:r>
              <a:rPr lang="uk-UA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керівник повстанців, покладає на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головну місію повстання – знищити мегаполіс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Нія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одна із повстанців, також зряча, між нею та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Габром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встановлюються близькі стосунки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Річардсон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член Вищої Державної Наради, приймає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світ зрячих, допомагає йому з посадою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Наталі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донька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Річардсона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згодом дружина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щиро кохає героя, проте не розуміє його потреби у «далекому просторі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uk-UA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974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92924" y="624110"/>
            <a:ext cx="6681705" cy="57767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Сюжет</a:t>
            </a:r>
            <a:endParaRPr lang="uk-UA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720046" y="1201783"/>
            <a:ext cx="6784565" cy="5251268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прологу та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епілогу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Експозиція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розповідь про світ, у якому живе головний герой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Силк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його прозріння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Зав’язка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звертається за допомогою, щоб позбутись хвороби, але згодом розуміє, що насправді не хворий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дії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намагання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знайти своє місце у світі: серед повстанців, а потім – серед зрячих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Кульмінація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знову потрапляє до лав повстанців, загибель терористів під час нападу на головний корпус ЦЕУ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Розв’язка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Габр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Нія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йдуть 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назустріч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далекому простору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Результат пошуку зображень за запитом &quot;картинки далекого простору&quot;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533" y="1201783"/>
            <a:ext cx="3463468" cy="4597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29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1.bp.blogspot.com/-d93LWdI1lgM/XsToKoO5oRI/AAAAAAAAAZ8/DVlt24PtZbk9S0h7b2cisvM_KldC95BDQCLcBGAsYHQ/s320/58022_25123832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1555" y="435430"/>
            <a:ext cx="5201401" cy="566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Объект 9"/>
          <p:cNvPicPr>
            <a:picLocks noGrp="1" noChangeAspect="1"/>
          </p:cNvPicPr>
          <p:nvPr>
            <p:ph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6995121" y="435430"/>
            <a:ext cx="3977680" cy="566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748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02378" y="446088"/>
            <a:ext cx="4492034" cy="976312"/>
          </a:xfrm>
        </p:spPr>
        <p:txBody>
          <a:bodyPr>
            <a:normAutofit/>
          </a:bodyPr>
          <a:lstStyle/>
          <a:p>
            <a:pPr algn="ctr"/>
            <a:r>
              <a:rPr lang="uk-UA" altLang="uk-UA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Володимир Діброва</a:t>
            </a:r>
            <a:endParaRPr lang="uk-UA" sz="4000" dirty="0">
              <a:solidFill>
                <a:srgbClr val="00B050"/>
              </a:solidFill>
            </a:endParaRPr>
          </a:p>
        </p:txBody>
      </p:sp>
      <p:pic>
        <p:nvPicPr>
          <p:cNvPr id="2054" name="Picture 6" descr="https://1.bp.blogspot.com/-AMTqaH5jI8A/XsThNiltzUI/AAAAAAAAAZs/QW48LuiV18IjalRNWgZR_-Xb8kznvEiSgCLcBGAsYHQ/s1600/unname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223" y="451234"/>
            <a:ext cx="4632960" cy="5475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7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62150" y="1515833"/>
            <a:ext cx="5633856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исьменник, перекладач, есеїст.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 представник «задушеного покоління», той,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чия молодість припала на період </a:t>
            </a:r>
            <a:r>
              <a:rPr kumimoji="0" lang="uk-UA" altLang="uk-UA" sz="1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брежневського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застою, той, хто, наспівуючи пісні «</a:t>
            </a:r>
            <a:r>
              <a:rPr kumimoji="0" lang="uk-UA" altLang="uk-UA" sz="1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Бітлз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висміював комуністичну ідеологію й плекав замість радянського колективізму індивідуалізм.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Народився 11 серпня 1951, у місті Донецьку.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Батько — Георгій Савич Діброва, мати </a:t>
            </a:r>
            <a:r>
              <a:rPr kumimoji="0" lang="uk-UA" altLang="uk-UA" sz="1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Нона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Дмитрівна.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Вчився у Київському університеті імені Тараса Шевченка,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факультеті </a:t>
            </a:r>
            <a:r>
              <a:rPr kumimoji="0" lang="uk-UA" altLang="uk-UA" sz="1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романо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-германської філології, відділ перекладачів (1968—1973).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1985—1988 — аспірант Інституту літератури ім. </a:t>
            </a:r>
            <a:r>
              <a:rPr kumimoji="0" lang="uk-UA" altLang="uk-UA" sz="1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Т.Шевченка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АНУ.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Яскравий представник «</a:t>
            </a:r>
            <a:r>
              <a:rPr kumimoji="0" lang="uk-UA" altLang="uk-UA" sz="1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андеґраундної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альтернативи»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1970 — 1980-х років, що творилася паралельно до радянського офіціозу — у самвидаві.</a:t>
            </a:r>
          </a:p>
          <a:p>
            <a:pPr lvl="0" defTabSz="914400">
              <a:buClrTx/>
            </a:pP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1994 року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живе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США,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викладає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Українському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науковому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Гарвардського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sz="1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55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Андріївський</a:t>
            </a:r>
            <a:r>
              <a:rPr lang="ru-RU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узвіз</a:t>
            </a:r>
            <a:r>
              <a:rPr lang="ru-RU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err="1" smtClean="0"/>
              <a:t>аналіз</a:t>
            </a:r>
            <a:r>
              <a:rPr lang="ru-RU" sz="2000" dirty="0" smtClean="0"/>
              <a:t> </a:t>
            </a:r>
            <a:r>
              <a:rPr lang="ru-RU" sz="2000" dirty="0"/>
              <a:t>(паспорт) </a:t>
            </a:r>
            <a:r>
              <a:rPr lang="ru-RU" sz="2000" dirty="0" err="1" smtClean="0"/>
              <a:t>твору</a:t>
            </a:r>
            <a:endParaRPr lang="uk-UA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2007</a:t>
            </a:r>
          </a:p>
          <a:p>
            <a:r>
              <a:rPr lang="uk-UA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Жанр</a:t>
            </a:r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</a:t>
            </a:r>
          </a:p>
          <a:p>
            <a:r>
              <a:rPr lang="uk-UA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Літературний </a:t>
            </a:r>
            <a:r>
              <a:rPr lang="uk-UA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</a:t>
            </a:r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епос</a:t>
            </a:r>
          </a:p>
          <a:p>
            <a:r>
              <a:rPr lang="uk-UA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uk-UA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Переосмислення життя головним героєм унаслідок інсульту під час прогулянки Андріївським узвозом</a:t>
            </a:r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uk-UA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Життєва доля визначена наперед і змінити прожите неможливо, але варто переосмислити його заради майбутнього</a:t>
            </a:r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27766" y="2133600"/>
            <a:ext cx="3323114" cy="332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754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865056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Проблематика</a:t>
            </a:r>
            <a:endParaRPr lang="uk-UA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життєвої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долі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яку не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головного героя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роману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0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Переосмислення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критичній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подорож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головного героя «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зупинками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0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герой,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дружина й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донька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герой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батьками</a:t>
            </a:r>
            <a:r>
              <a:rPr lang="ru-RU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 життєвої долі батьків дітьми, попри намагання не робити цього (головний герой повторив стосунки власних батьків у своїй сім’ї, згодом те саме зробила і його донька</a:t>
            </a:r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 </a:t>
            </a:r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чоловіка й жінки (кохання, зради, прийняття, прощення, вірність і невірність</a:t>
            </a:r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Чоловіча </a:t>
            </a:r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самореалізація на роботі (кар’єрна драбина, підйоми і спуски, зв’язки на роботі, які допомагають чи шкодять</a:t>
            </a:r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Чоловіча </a:t>
            </a:r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самореалізація в особистому житті (стосунки з дружиною, донькою, коханкою</a:t>
            </a:r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831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55154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Головні герої</a:t>
            </a:r>
            <a:endParaRPr lang="uk-UA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93670" y="1454331"/>
            <a:ext cx="4798422" cy="4772298"/>
          </a:xfrm>
        </p:spPr>
        <p:txBody>
          <a:bodyPr>
            <a:noAutofit/>
          </a:bodyPr>
          <a:lstStyle/>
          <a:p>
            <a:r>
              <a:rPr lang="uk-UA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(він же студент і хлопчик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Андрюша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проректор, проживає своє життя знову після інсульту, який він отримав, прогулюючись Андріївським узвозом. Переосмислює все, що з ним відбулось і розуміє, що інакше бути не могло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Дружина</a:t>
            </a:r>
            <a:r>
              <a:rPr lang="uk-UA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переживає за доньку й чоловіка, знає про його зради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Донька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залишає свого чоловіка-поета за ради іншого поета, переїздить до нього в село, 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вагітніє.</a:t>
            </a:r>
            <a:endParaRPr lang="uk-UA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31726" y="1262743"/>
            <a:ext cx="4772885" cy="5442857"/>
          </a:xfrm>
        </p:spPr>
        <p:txBody>
          <a:bodyPr>
            <a:noAutofit/>
          </a:bodyPr>
          <a:lstStyle/>
          <a:p>
            <a:r>
              <a:rPr lang="uk-UA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</a:t>
            </a:r>
            <a:r>
              <a:rPr lang="uk-UA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герої</a:t>
            </a:r>
            <a:r>
              <a:rPr lang="uk-UA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Коханка </a:t>
            </a:r>
            <a:r>
              <a:rPr lang="uk-UA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чоловіка </a:t>
            </a:r>
            <a:r>
              <a:rPr lang="uk-UA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була його колегою по кафедрі, вони зустрічалися декілька років, а згодом вона покинула його, бо має вийти заміж за директора іноземної фірми, у якій тепер </a:t>
            </a:r>
            <a:r>
              <a:rPr lang="uk-UA" sz="1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працює.</a:t>
            </a:r>
          </a:p>
          <a:p>
            <a:r>
              <a:rPr lang="uk-UA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Ректор</a:t>
            </a:r>
            <a:r>
              <a:rPr lang="uk-UA" sz="1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виїздить закордон, а потім повертається, що не дає гол. герою зайняти його місце</a:t>
            </a:r>
            <a:r>
              <a:rPr lang="uk-UA" sz="1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Його </a:t>
            </a:r>
            <a:r>
              <a:rPr lang="uk-UA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дружина </a:t>
            </a:r>
            <a:r>
              <a:rPr lang="uk-UA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(Мати-Заступниця) – влаштовує усі справи в навчальному закладі; щоб вирішити щось, потрібно спочатку звернутись до неї, а не до ректора</a:t>
            </a:r>
            <a:r>
              <a:rPr lang="uk-UA" sz="1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Товариш </a:t>
            </a:r>
            <a:r>
              <a:rPr lang="uk-UA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студентських років </a:t>
            </a:r>
            <a:r>
              <a:rPr lang="uk-UA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підтримує творчість гол. героя, згодом бачиться з ним на новій квартирі</a:t>
            </a:r>
            <a:r>
              <a:rPr lang="uk-UA" sz="1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Батьки </a:t>
            </a:r>
            <a:r>
              <a:rPr lang="uk-UA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головного героя </a:t>
            </a:r>
            <a:r>
              <a:rPr lang="uk-UA" sz="1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занадто опікають хлопчика, сваряться і розлучаються </a:t>
            </a:r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згодом.</a:t>
            </a:r>
            <a:endParaRPr lang="uk-UA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946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7082299" cy="71701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Композиція</a:t>
            </a:r>
            <a:endParaRPr lang="uk-UA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06287" y="1419497"/>
            <a:ext cx="4432662" cy="4491725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 складається з семи розділів. </a:t>
            </a:r>
            <a:endParaRPr lang="uk-UA" sz="28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  </a:t>
            </a:r>
            <a:r>
              <a:rPr lang="uk-UA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розгортається у зворотному порядку – спочатку теперішні події, а потім відбувається екскурс в минуле героя. Історія має обрамлення – власне теперішні події на початку і в кінці роману</a:t>
            </a:r>
            <a:r>
              <a:rPr lang="uk-UA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965371" y="1419497"/>
            <a:ext cx="5773784" cy="5172892"/>
          </a:xfrm>
        </p:spPr>
        <p:txBody>
          <a:bodyPr>
            <a:noAutofit/>
          </a:bodyPr>
          <a:lstStyle/>
          <a:p>
            <a:r>
              <a:rPr lang="uk-UA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тим (експозиція) </a:t>
            </a:r>
            <a:r>
              <a:rPr lang="uk-UA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прогулюючись Андріївським узвозом, головний герой отримує інсульт</a:t>
            </a:r>
            <a:r>
              <a:rPr lang="uk-UA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П’ята </a:t>
            </a:r>
            <a:r>
              <a:rPr lang="uk-UA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зупинка (кульмінація) </a:t>
            </a:r>
            <a:r>
              <a:rPr lang="uk-UA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головному герою 54 роки, розрив з коханкою, концерт з нагоди державного свята, звістка про те, що донька йде від чоловіка. </a:t>
            </a:r>
            <a:endParaRPr lang="uk-UA" sz="14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 </a:t>
            </a:r>
            <a:r>
              <a:rPr lang="uk-UA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зупинка (розвиток дії) </a:t>
            </a:r>
            <a:r>
              <a:rPr lang="uk-UA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герою 38, чоловік випадково зустрічається зі своїм студентським приятелем у нього на квартирі</a:t>
            </a:r>
            <a:r>
              <a:rPr lang="uk-UA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Третя </a:t>
            </a:r>
            <a:r>
              <a:rPr lang="uk-UA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зупинка (розвиток дії) </a:t>
            </a:r>
            <a:r>
              <a:rPr lang="uk-UA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чоловіку 27, доньці п’ять і вона нарешті почала говорити, на роботі за ним стежать, а він не може просунутись далі кар’єрними сходами</a:t>
            </a:r>
            <a:r>
              <a:rPr lang="uk-UA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Друга </a:t>
            </a:r>
            <a:r>
              <a:rPr lang="uk-UA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зупинка (розвиток дії) </a:t>
            </a:r>
            <a:r>
              <a:rPr lang="uk-UA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він студент, пише пісні, грає на гітарі, але ніхто не сприймає його творчість; герой вперше закохується і зустрічає свою майбутню дружину</a:t>
            </a:r>
            <a:r>
              <a:rPr lang="uk-UA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Перша </a:t>
            </a:r>
            <a:r>
              <a:rPr lang="uk-UA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зупинка (зав’язка) </a:t>
            </a:r>
            <a:r>
              <a:rPr lang="uk-UA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герою 5, він з батьками живе в селі у дідуся з бабусею і дуже хоче покататись на </a:t>
            </a:r>
            <a:r>
              <a:rPr lang="uk-UA" sz="1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тарзанці</a:t>
            </a:r>
            <a:r>
              <a:rPr lang="uk-UA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 батьки не дозволяють; хлопчик порушує батьківську заборону</a:t>
            </a:r>
            <a:r>
              <a:rPr lang="uk-UA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Після </a:t>
            </a:r>
            <a:r>
              <a:rPr lang="uk-UA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того (розв’язка) </a:t>
            </a:r>
            <a:r>
              <a:rPr lang="uk-UA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герой приходить до тями після інсульту і розуміє, що «В який би він зараз бік не пішов, він вже знає, чому його так вабить линва. Він бачив, що вона проходить через все його життя». Та це його не лякає, а навпаки дає змогу жити далі</a:t>
            </a:r>
            <a:r>
              <a:rPr lang="uk-UA" sz="1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411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92924" y="624110"/>
            <a:ext cx="6350779" cy="751844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Ярослав Мельник</a:t>
            </a:r>
            <a:endParaRPr lang="uk-UA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Далекий простір - Posts | Facebook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2443" y="2126222"/>
            <a:ext cx="3056709" cy="3718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4101737" y="1489166"/>
            <a:ext cx="7402874" cy="5059680"/>
          </a:xfrm>
        </p:spPr>
        <p:txBody>
          <a:bodyPr>
            <a:normAutofit fontScale="92500" lnSpcReduction="10000"/>
          </a:bodyPr>
          <a:lstStyle/>
          <a:p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Народився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лютого 1959 р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Письменник, філософ, критик</a:t>
            </a:r>
          </a:p>
          <a:p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 багатьох міжнародних літературних премій</a:t>
            </a:r>
          </a:p>
          <a:p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 Мельник народився у селі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Смига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Дубенського району Рівненської області. Закінчив українську філологію Львівського університету та аспірантуру Літературного інституту </a:t>
            </a:r>
            <a:r>
              <a:rPr lang="uk-UA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ім.М.Горького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Живе у Литві та Франції.</a:t>
            </a:r>
          </a:p>
          <a:p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Твори перекладалася англійською, французькою, німецькою, італійською, румунською, хорватською, російською та іншими мовами. Роман "Парії раю" видало </a:t>
            </a:r>
            <a:r>
              <a:rPr lang="uk-UA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французькою </a:t>
            </a:r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мовою одне з найбільших французьких видавництв </a:t>
            </a:r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 </a:t>
            </a:r>
            <a:r>
              <a:rPr lang="en-US" sz="2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Laffont</a:t>
            </a:r>
            <a:r>
              <a:rPr lang="en-US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Книжки Ярослава Мельника потрапляли в короткі списки "Книги року" в Литві, були номіновані на Європейську літературну премію.</a:t>
            </a:r>
          </a:p>
          <a:p>
            <a:r>
              <a:rPr lang="uk-UA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працює в жанрі драматургії (п'єса "Імператор", з 1998 р. йде в російських театрах).</a:t>
            </a:r>
          </a:p>
          <a:p>
            <a:endParaRPr lang="uk-UA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64550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«Далекий </a:t>
            </a:r>
            <a:r>
              <a:rPr lang="ru-RU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простір</a:t>
            </a:r>
            <a:r>
              <a:rPr lang="ru-RU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err="1" smtClean="0"/>
              <a:t>аналіз</a:t>
            </a:r>
            <a:r>
              <a:rPr lang="ru-RU" sz="2400" dirty="0" smtClean="0"/>
              <a:t> </a:t>
            </a:r>
            <a:r>
              <a:rPr lang="ru-RU" sz="2400" dirty="0" err="1" smtClean="0"/>
              <a:t>твору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28503" y="1410789"/>
            <a:ext cx="5274573" cy="5085805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Жанр: </a:t>
            </a:r>
            <a:r>
              <a:rPr lang="uk-UA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науково-фантастичний роман</a:t>
            </a:r>
            <a:r>
              <a:rPr lang="uk-UA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Літературний </a:t>
            </a:r>
            <a:r>
              <a:rPr lang="uk-UA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рід: </a:t>
            </a:r>
            <a:r>
              <a:rPr lang="uk-UA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епос</a:t>
            </a:r>
            <a:r>
              <a:rPr lang="uk-UA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uk-UA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Пошуки головним героєм свого місця у сучасному йому світі</a:t>
            </a:r>
            <a:r>
              <a:rPr lang="uk-UA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uk-UA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Показати внутрішню сліпоту людини та її обмеження «близьким простором», наголосити на необхідності прозріння і прагнення до «далекого простору», вищого в сенсі існування кожної людини</a:t>
            </a:r>
            <a:r>
              <a:rPr lang="uk-UA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98080" y="1664471"/>
            <a:ext cx="3389698" cy="4832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88697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</TotalTime>
  <Words>1373</Words>
  <Application>Microsoft Office PowerPoint</Application>
  <PresentationFormat>Широкоэкранный</PresentationFormat>
  <Paragraphs>83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Легкий дым</vt:lpstr>
      <vt:lpstr>Володимир Діброва «Андріївський узвіз».  Ярослав Мельник  «Далекий простір» </vt:lpstr>
      <vt:lpstr>Презентация PowerPoint</vt:lpstr>
      <vt:lpstr>Володимир Діброва</vt:lpstr>
      <vt:lpstr>«Андріївський узвіз»  аналіз (паспорт) твору</vt:lpstr>
      <vt:lpstr>Проблематика</vt:lpstr>
      <vt:lpstr>Головні герої</vt:lpstr>
      <vt:lpstr>Композиція</vt:lpstr>
      <vt:lpstr>Ярослав Мельник</vt:lpstr>
      <vt:lpstr>«Далекий простір»  аналіз твору</vt:lpstr>
      <vt:lpstr>Проблематика</vt:lpstr>
      <vt:lpstr>Головні герої</vt:lpstr>
      <vt:lpstr>Сюжет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Володимир Діброва «Андріївський узвіз».  Ярослав Мельник  «Далекий простір»</dc:title>
  <dc:creator>Карпатська Джерельна</dc:creator>
  <cp:lastModifiedBy>Карпатська Джерельна</cp:lastModifiedBy>
  <cp:revision>13</cp:revision>
  <dcterms:created xsi:type="dcterms:W3CDTF">2022-10-02T10:47:42Z</dcterms:created>
  <dcterms:modified xsi:type="dcterms:W3CDTF">2023-05-09T06:31:02Z</dcterms:modified>
</cp:coreProperties>
</file>