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4"/>
  </p:notesMasterIdLst>
  <p:sldIdLst>
    <p:sldId id="256" r:id="rId2"/>
    <p:sldId id="257" r:id="rId3"/>
    <p:sldId id="259" r:id="rId4"/>
    <p:sldId id="262" r:id="rId5"/>
    <p:sldId id="265" r:id="rId6"/>
    <p:sldId id="263" r:id="rId7"/>
    <p:sldId id="266" r:id="rId8"/>
    <p:sldId id="267" r:id="rId9"/>
    <p:sldId id="268" r:id="rId10"/>
    <p:sldId id="269" r:id="rId11"/>
    <p:sldId id="274" r:id="rId12"/>
    <p:sldId id="258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302B"/>
    <a:srgbClr val="74D632"/>
    <a:srgbClr val="45CF70"/>
    <a:srgbClr val="3399FF"/>
    <a:srgbClr val="1FB0B7"/>
    <a:srgbClr val="088086"/>
    <a:srgbClr val="0AA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B2107-1678-4A32-8A34-2882F754267D}" type="datetimeFigureOut">
              <a:rPr lang="uk-UA" smtClean="0"/>
              <a:t>09.05.2023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05892-0ED0-466D-A955-5F4640DFF5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3643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05892-0ED0-466D-A955-5F4640DFF53E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6910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B5EB8CF-7F3F-4858-8EE8-F8B8AEFF267E}" type="datetimeFigureOut">
              <a:rPr lang="uk-UA" smtClean="0"/>
              <a:t>09.05.2023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508E359-5B54-4B9E-BE8C-E67E6FDBF1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6900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B8CF-7F3F-4858-8EE8-F8B8AEFF267E}" type="datetimeFigureOut">
              <a:rPr lang="uk-UA" smtClean="0"/>
              <a:t>09.05.2023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E359-5B54-4B9E-BE8C-E67E6FDBF1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142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B5EB8CF-7F3F-4858-8EE8-F8B8AEFF267E}" type="datetimeFigureOut">
              <a:rPr lang="uk-UA" smtClean="0"/>
              <a:t>09.05.2023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508E359-5B54-4B9E-BE8C-E67E6FDBF1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7352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B5EB8CF-7F3F-4858-8EE8-F8B8AEFF267E}" type="datetimeFigureOut">
              <a:rPr lang="uk-UA" smtClean="0"/>
              <a:t>09.05.2023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508E359-5B54-4B9E-BE8C-E67E6FDBF154}" type="slidenum">
              <a:rPr lang="uk-UA" smtClean="0"/>
              <a:t>‹#›</a:t>
            </a:fld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9969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B5EB8CF-7F3F-4858-8EE8-F8B8AEFF267E}" type="datetimeFigureOut">
              <a:rPr lang="uk-UA" smtClean="0"/>
              <a:t>09.05.2023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508E359-5B54-4B9E-BE8C-E67E6FDBF1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6363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B8CF-7F3F-4858-8EE8-F8B8AEFF267E}" type="datetimeFigureOut">
              <a:rPr lang="uk-UA" smtClean="0"/>
              <a:t>09.05.2023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E359-5B54-4B9E-BE8C-E67E6FDBF1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8808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B8CF-7F3F-4858-8EE8-F8B8AEFF267E}" type="datetimeFigureOut">
              <a:rPr lang="uk-UA" smtClean="0"/>
              <a:t>09.05.2023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E359-5B54-4B9E-BE8C-E67E6FDBF1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735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B8CF-7F3F-4858-8EE8-F8B8AEFF267E}" type="datetimeFigureOut">
              <a:rPr lang="uk-UA" smtClean="0"/>
              <a:t>09.05.2023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E359-5B54-4B9E-BE8C-E67E6FDBF1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0418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B5EB8CF-7F3F-4858-8EE8-F8B8AEFF267E}" type="datetimeFigureOut">
              <a:rPr lang="uk-UA" smtClean="0"/>
              <a:t>09.05.2023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508E359-5B54-4B9E-BE8C-E67E6FDBF1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521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B8CF-7F3F-4858-8EE8-F8B8AEFF267E}" type="datetimeFigureOut">
              <a:rPr lang="uk-UA" smtClean="0"/>
              <a:t>09.05.2023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E359-5B54-4B9E-BE8C-E67E6FDBF1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4154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B5EB8CF-7F3F-4858-8EE8-F8B8AEFF267E}" type="datetimeFigureOut">
              <a:rPr lang="uk-UA" smtClean="0"/>
              <a:t>09.05.2023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508E359-5B54-4B9E-BE8C-E67E6FDBF1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460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B8CF-7F3F-4858-8EE8-F8B8AEFF267E}" type="datetimeFigureOut">
              <a:rPr lang="uk-UA" smtClean="0"/>
              <a:t>09.05.2023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E359-5B54-4B9E-BE8C-E67E6FDBF1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650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B8CF-7F3F-4858-8EE8-F8B8AEFF267E}" type="datetimeFigureOut">
              <a:rPr lang="uk-UA" smtClean="0"/>
              <a:t>09.05.2023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E359-5B54-4B9E-BE8C-E67E6FDBF1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7880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B8CF-7F3F-4858-8EE8-F8B8AEFF267E}" type="datetimeFigureOut">
              <a:rPr lang="uk-UA" smtClean="0"/>
              <a:t>09.05.2023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E359-5B54-4B9E-BE8C-E67E6FDBF1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0951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B8CF-7F3F-4858-8EE8-F8B8AEFF267E}" type="datetimeFigureOut">
              <a:rPr lang="uk-UA" smtClean="0"/>
              <a:t>09.05.2023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E359-5B54-4B9E-BE8C-E67E6FDBF1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705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B8CF-7F3F-4858-8EE8-F8B8AEFF267E}" type="datetimeFigureOut">
              <a:rPr lang="uk-UA" smtClean="0"/>
              <a:t>09.05.2023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E359-5B54-4B9E-BE8C-E67E6FDBF1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533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B8CF-7F3F-4858-8EE8-F8B8AEFF267E}" type="datetimeFigureOut">
              <a:rPr lang="uk-UA" smtClean="0"/>
              <a:t>09.05.2023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E359-5B54-4B9E-BE8C-E67E6FDBF1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0657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74000">
              <a:srgbClr val="FF0000"/>
            </a:gs>
            <a:gs pos="80916">
              <a:schemeClr val="bg1">
                <a:lumMod val="85000"/>
                <a:lumOff val="15000"/>
              </a:schemeClr>
            </a:gs>
            <a:gs pos="46000">
              <a:srgbClr val="F5302B">
                <a:lumMod val="93000"/>
              </a:srgbClr>
            </a:gs>
            <a:gs pos="54000">
              <a:srgbClr val="FF0000"/>
            </a:gs>
            <a:gs pos="100000">
              <a:srgbClr val="00B0F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EB8CF-7F3F-4858-8EE8-F8B8AEFF267E}" type="datetimeFigureOut">
              <a:rPr lang="uk-UA" smtClean="0"/>
              <a:t>09.05.2023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8E359-5B54-4B9E-BE8C-E67E6FDBF1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18287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799" y="1803405"/>
            <a:ext cx="10583333" cy="1828796"/>
          </a:xfrm>
        </p:spPr>
        <p:txBody>
          <a:bodyPr>
            <a:normAutofit/>
          </a:bodyPr>
          <a:lstStyle/>
          <a:p>
            <a:r>
              <a:rPr lang="uk-UA" sz="5400" dirty="0" smtClean="0"/>
              <a:t>Тема уроку: «Синтетичні волокна».</a:t>
            </a:r>
            <a:endParaRPr lang="uk-UA" sz="54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472266" y="4445001"/>
            <a:ext cx="9448800" cy="2277532"/>
          </a:xfrm>
        </p:spPr>
        <p:txBody>
          <a:bodyPr>
            <a:normAutofit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481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70975" y="230293"/>
            <a:ext cx="10955865" cy="4358640"/>
          </a:xfrm>
          <a:gradFill>
            <a:gsLst>
              <a:gs pos="0">
                <a:schemeClr val="bg1">
                  <a:lumMod val="95000"/>
                  <a:lumOff val="5000"/>
                </a:schemeClr>
              </a:gs>
              <a:gs pos="74000">
                <a:srgbClr val="FF0000"/>
              </a:gs>
              <a:gs pos="66000">
                <a:schemeClr val="bg1">
                  <a:lumMod val="75000"/>
                  <a:lumOff val="25000"/>
                </a:schemeClr>
              </a:gs>
              <a:gs pos="54000">
                <a:srgbClr val="FF0000"/>
              </a:gs>
              <a:gs pos="100000">
                <a:srgbClr val="1FB0B7"/>
              </a:gs>
            </a:gsLst>
            <a:lin ang="2700000" scaled="1"/>
          </a:gradFill>
        </p:spPr>
        <p:txBody>
          <a:bodyPr/>
          <a:lstStyle/>
          <a:p>
            <a:r>
              <a:rPr lang="uk-UA" dirty="0" err="1" smtClean="0"/>
              <a:t>Полівінілхлоридні</a:t>
            </a:r>
            <a:r>
              <a:rPr lang="uk-UA" dirty="0" smtClean="0"/>
              <a:t> волокна Типовим представником цієї групи синтетичних волокон є хлорин. ОН+ </a:t>
            </a:r>
            <a:r>
              <a:rPr lang="en-US" dirty="0" smtClean="0"/>
              <a:t>n</a:t>
            </a:r>
            <a:r>
              <a:rPr lang="uk-UA" dirty="0" smtClean="0"/>
              <a:t>ОН </a:t>
            </a:r>
            <a:r>
              <a:rPr lang="en-US" dirty="0" smtClean="0"/>
              <a:t>m</a:t>
            </a:r>
            <a:r>
              <a:rPr lang="uk-UA" dirty="0" smtClean="0"/>
              <a:t>Н</a:t>
            </a:r>
            <a:r>
              <a:rPr lang="uk-UA" sz="1800" dirty="0" smtClean="0"/>
              <a:t>2</a:t>
            </a:r>
            <a:r>
              <a:rPr lang="uk-UA" dirty="0" smtClean="0"/>
              <a:t>О </a:t>
            </a: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Хлорин </a:t>
            </a:r>
            <a:r>
              <a:rPr lang="uk-UA" dirty="0" smtClean="0"/>
              <a:t>– волокно, сформоване з хлорованого </a:t>
            </a:r>
            <a:r>
              <a:rPr lang="uk-UA" dirty="0" err="1" smtClean="0"/>
              <a:t>полівінілхлорида</a:t>
            </a:r>
            <a:r>
              <a:rPr lang="uk-UA" dirty="0" smtClean="0"/>
              <a:t>. Процес проводять, пропускаючи газуватий хлор крізь розчин полівінілхлориду у тетрахлоретані при 60-100о </a:t>
            </a:r>
            <a:r>
              <a:rPr lang="en-US" dirty="0" smtClean="0"/>
              <a:t>C </a:t>
            </a:r>
            <a:r>
              <a:rPr lang="uk-UA" dirty="0" smtClean="0"/>
              <a:t>або </a:t>
            </a:r>
            <a:r>
              <a:rPr lang="uk-UA" dirty="0" err="1" smtClean="0"/>
              <a:t>хлорбензені</a:t>
            </a:r>
            <a:r>
              <a:rPr lang="uk-UA" dirty="0" smtClean="0"/>
              <a:t> при 1500С. </a:t>
            </a:r>
          </a:p>
          <a:p>
            <a:r>
              <a:rPr lang="uk-UA" dirty="0" err="1" smtClean="0"/>
              <a:t>Перхлоровінілова</a:t>
            </a:r>
            <a:r>
              <a:rPr lang="uk-UA" dirty="0" smtClean="0"/>
              <a:t> смола –містить близько 65% хлору і значно краще розчиняється, ніж полівінілхлорид. Волокна використовують в основному для технічних цілей: фільтрувальні тканини, транспортерні стрічки тощо.</a:t>
            </a:r>
          </a:p>
          <a:p>
            <a:pPr marL="0" indent="0">
              <a:buNone/>
            </a:pPr>
            <a:r>
              <a:rPr lang="ru-RU" dirty="0" smtClean="0"/>
              <a:t>Волокна </a:t>
            </a:r>
            <a:r>
              <a:rPr lang="ru-RU" dirty="0" err="1"/>
              <a:t>використовують</a:t>
            </a:r>
            <a:r>
              <a:rPr lang="ru-RU" dirty="0"/>
              <a:t> в </a:t>
            </a:r>
            <a:r>
              <a:rPr lang="ru-RU" dirty="0" smtClean="0"/>
              <a:t>основному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технічних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: </a:t>
            </a:r>
            <a:r>
              <a:rPr lang="ru-RU" dirty="0" err="1"/>
              <a:t>фільтрувальні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тканини</a:t>
            </a:r>
            <a:r>
              <a:rPr lang="ru-RU" dirty="0"/>
              <a:t>, </a:t>
            </a:r>
            <a:r>
              <a:rPr lang="ru-RU" dirty="0" err="1"/>
              <a:t>транспортерні</a:t>
            </a:r>
            <a:r>
              <a:rPr lang="ru-RU" dirty="0"/>
              <a:t> </a:t>
            </a:r>
            <a:r>
              <a:rPr lang="ru-RU" dirty="0" err="1"/>
              <a:t>стрічки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0956" t="41319" r="68091" b="50810"/>
          <a:stretch/>
        </p:blipFill>
        <p:spPr>
          <a:xfrm>
            <a:off x="6700367" y="2912532"/>
            <a:ext cx="4971434" cy="10498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66" y="5057555"/>
            <a:ext cx="844486" cy="961464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1932540" y="4722679"/>
            <a:ext cx="98943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Волокно хлорин використовують для виготовлення так званої «медичної білизни». Білизна, виготовлена з хлорину, що є діелектриком, при терті об шкіру викликає утворення великих електростатичних розрядів. У багатьох випадках це полегшує самопочуття хворих, які хворіють на ревматизм, радикуліт і інші хвороби хребта і суглобів.</a:t>
            </a:r>
          </a:p>
        </p:txBody>
      </p:sp>
    </p:spTree>
    <p:extLst>
      <p:ext uri="{BB962C8B-B14F-4D97-AF65-F5344CB8AC3E}">
        <p14:creationId xmlns:p14="http://schemas.microsoft.com/office/powerpoint/2010/main" val="399068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43000" y="826478"/>
            <a:ext cx="10820400" cy="6031522"/>
          </a:xfrm>
          <a:gradFill>
            <a:gsLst>
              <a:gs pos="0">
                <a:schemeClr val="bg1">
                  <a:lumMod val="95000"/>
                  <a:lumOff val="5000"/>
                </a:schemeClr>
              </a:gs>
              <a:gs pos="74000">
                <a:srgbClr val="FF0000"/>
              </a:gs>
              <a:gs pos="66000">
                <a:schemeClr val="bg1">
                  <a:lumMod val="75000"/>
                  <a:lumOff val="25000"/>
                </a:schemeClr>
              </a:gs>
              <a:gs pos="54000">
                <a:srgbClr val="FF0000"/>
              </a:gs>
              <a:gs pos="100000">
                <a:srgbClr val="1FB0B7"/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r>
              <a:rPr lang="uk-UA" dirty="0" smtClean="0"/>
              <a:t>Завдання для самоконтролю:</a:t>
            </a:r>
          </a:p>
          <a:p>
            <a:pPr marL="0" indent="0">
              <a:buNone/>
            </a:pPr>
            <a:r>
              <a:rPr lang="uk-UA" dirty="0"/>
              <a:t>Чому лляні та бавовняні тканини не електризуються: а) бавовна не поглинає вологу, а тому і не накопичує електричні розряди; б) бо вони мають високу електропровідність; в) бо вони виготовлені з природної сировини; г) бо вони поглинають вологу, що сприяє стіканню електричних розрядів? </a:t>
            </a:r>
            <a:r>
              <a:rPr lang="uk-UA" dirty="0" smtClean="0"/>
              <a:t>3</a:t>
            </a:r>
          </a:p>
          <a:p>
            <a:pPr marL="0" indent="0">
              <a:buNone/>
            </a:pPr>
            <a:r>
              <a:rPr lang="uk-UA" dirty="0" smtClean="0"/>
              <a:t>Вкажіть </a:t>
            </a:r>
            <a:r>
              <a:rPr lang="uk-UA" dirty="0"/>
              <a:t>волокна, які накопичують позитивні заряди: а) капрон, нейлон; б) ацетатне волокно, шовк; в) нейлон, нітрон; г) капрон, лавсан. </a:t>
            </a:r>
            <a:endParaRPr lang="uk-UA" dirty="0" smtClean="0"/>
          </a:p>
          <a:p>
            <a:pPr marL="0" indent="0">
              <a:buNone/>
            </a:pPr>
            <a:r>
              <a:rPr lang="ru-RU" dirty="0" err="1"/>
              <a:t>Назвіть</a:t>
            </a:r>
            <a:r>
              <a:rPr lang="ru-RU" dirty="0"/>
              <a:t> </a:t>
            </a:r>
            <a:r>
              <a:rPr lang="ru-RU" dirty="0" err="1"/>
              <a:t>найважливіші</a:t>
            </a:r>
            <a:r>
              <a:rPr lang="ru-RU" dirty="0"/>
              <a:t>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smtClean="0"/>
              <a:t>волокна.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і </a:t>
            </a:r>
            <a:r>
              <a:rPr lang="ru-RU" dirty="0" err="1" smtClean="0"/>
              <a:t>недоліки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Розшифруйте</a:t>
            </a:r>
            <a:r>
              <a:rPr lang="ru-RU" dirty="0" smtClean="0"/>
              <a:t> </a:t>
            </a:r>
            <a:r>
              <a:rPr lang="ru-RU" dirty="0" err="1"/>
              <a:t>позначки</a:t>
            </a:r>
            <a:r>
              <a:rPr lang="ru-RU" dirty="0"/>
              <a:t> на </a:t>
            </a:r>
            <a:r>
              <a:rPr lang="ru-RU" dirty="0" err="1"/>
              <a:t>ярлику</a:t>
            </a:r>
            <a:r>
              <a:rPr lang="ru-RU" dirty="0"/>
              <a:t> до </a:t>
            </a:r>
            <a:r>
              <a:rPr lang="ru-RU" dirty="0" err="1"/>
              <a:t>спортивної</a:t>
            </a:r>
            <a:r>
              <a:rPr lang="ru-RU" dirty="0"/>
              <a:t> куртки</a:t>
            </a:r>
            <a:endParaRPr lang="uk-UA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39815" y="0"/>
            <a:ext cx="9923585" cy="826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dirty="0" smtClean="0"/>
              <a:t>Закріплення нового матеріалу</a:t>
            </a:r>
            <a:endParaRPr lang="uk-UA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43" y="826477"/>
            <a:ext cx="742857" cy="10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4507" t="40870" r="56752" b="50061"/>
          <a:stretch/>
        </p:blipFill>
        <p:spPr>
          <a:xfrm>
            <a:off x="7000227" y="4249268"/>
            <a:ext cx="4151867" cy="112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6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7867" y="154773"/>
            <a:ext cx="10921999" cy="1293028"/>
          </a:xfrm>
        </p:spPr>
        <p:txBody>
          <a:bodyPr>
            <a:normAutofit/>
          </a:bodyPr>
          <a:lstStyle/>
          <a:p>
            <a:r>
              <a:rPr lang="uk-UA" sz="3600" dirty="0"/>
              <a:t>повідомлення домашнього </a:t>
            </a:r>
            <a:r>
              <a:rPr lang="uk-UA" sz="3600" dirty="0" smtClean="0"/>
              <a:t>завдання</a:t>
            </a:r>
            <a:endParaRPr lang="uk-UA" sz="36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Парагаф</a:t>
            </a:r>
            <a:r>
              <a:rPr lang="uk-UA" dirty="0" smtClean="0"/>
              <a:t> 34. </a:t>
            </a:r>
            <a:r>
              <a:rPr lang="ru-RU" dirty="0" err="1" smtClean="0"/>
              <a:t>Повторити</a:t>
            </a:r>
            <a:r>
              <a:rPr lang="ru-RU" dirty="0" smtClean="0"/>
              <a:t> </a:t>
            </a:r>
            <a:r>
              <a:rPr lang="ru-RU" dirty="0" err="1" smtClean="0"/>
              <a:t>вивчений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, </a:t>
            </a:r>
            <a:r>
              <a:rPr lang="ru-RU" dirty="0" err="1" smtClean="0"/>
              <a:t>підготуваутися</a:t>
            </a:r>
            <a:r>
              <a:rPr lang="ru-RU" dirty="0" smtClean="0"/>
              <a:t> до тестового </a:t>
            </a:r>
            <a:r>
              <a:rPr lang="ru-RU" dirty="0" err="1" smtClean="0"/>
              <a:t>завдання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693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7332" y="0"/>
            <a:ext cx="3716867" cy="660400"/>
          </a:xfrm>
        </p:spPr>
        <p:txBody>
          <a:bodyPr/>
          <a:lstStyle/>
          <a:p>
            <a:r>
              <a:rPr lang="uk-UA" dirty="0"/>
              <a:t>Мета уроку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72067" y="636691"/>
            <a:ext cx="10820400" cy="1801707"/>
          </a:xfrm>
          <a:gradFill>
            <a:gsLst>
              <a:gs pos="0">
                <a:schemeClr val="bg1">
                  <a:lumMod val="95000"/>
                  <a:lumOff val="5000"/>
                </a:schemeClr>
              </a:gs>
              <a:gs pos="74000">
                <a:srgbClr val="FF0000"/>
              </a:gs>
              <a:gs pos="80916">
                <a:schemeClr val="bg1">
                  <a:lumMod val="85000"/>
                  <a:lumOff val="15000"/>
                </a:schemeClr>
              </a:gs>
              <a:gs pos="66000">
                <a:schemeClr val="bg1">
                  <a:lumMod val="85000"/>
                  <a:lumOff val="15000"/>
                </a:schemeClr>
              </a:gs>
              <a:gs pos="54000">
                <a:srgbClr val="FF0000"/>
              </a:gs>
              <a:gs pos="100000">
                <a:srgbClr val="1FB0B7"/>
              </a:gs>
            </a:gsLst>
            <a:lin ang="2700000" scaled="1"/>
          </a:gradFill>
        </p:spPr>
        <p:txBody>
          <a:bodyPr/>
          <a:lstStyle/>
          <a:p>
            <a:r>
              <a:rPr lang="uk-UA" b="1" dirty="0"/>
              <a:t>Мета</a:t>
            </a:r>
            <a:r>
              <a:rPr lang="uk-UA" dirty="0"/>
              <a:t>: </a:t>
            </a:r>
            <a:r>
              <a:rPr lang="uk-UA" dirty="0" smtClean="0"/>
              <a:t>дати загальну характеристику синтетичним  та природнім волокнам; ознайомитись з видами синтетичних волокон; дізнатися про галузі застосування природніх та синтетичних волокон</a:t>
            </a:r>
            <a:endParaRPr lang="uk-UA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111065" y="2497666"/>
            <a:ext cx="3716867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/>
              <a:t>завдання</a:t>
            </a:r>
          </a:p>
        </p:txBody>
      </p:sp>
      <p:sp>
        <p:nvSpPr>
          <p:cNvPr id="5" name="Місце для вмісту 2"/>
          <p:cNvSpPr txBox="1">
            <a:spLocks/>
          </p:cNvSpPr>
          <p:nvPr/>
        </p:nvSpPr>
        <p:spPr>
          <a:xfrm>
            <a:off x="1007532" y="3217334"/>
            <a:ext cx="10820400" cy="3640666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lumOff val="5000"/>
                </a:schemeClr>
              </a:gs>
              <a:gs pos="74000">
                <a:srgbClr val="FF0000"/>
              </a:gs>
              <a:gs pos="80916">
                <a:schemeClr val="bg1">
                  <a:lumMod val="85000"/>
                  <a:lumOff val="15000"/>
                </a:schemeClr>
              </a:gs>
              <a:gs pos="46000">
                <a:srgbClr val="F5302B">
                  <a:lumMod val="93000"/>
                </a:srgbClr>
              </a:gs>
              <a:gs pos="54000">
                <a:srgbClr val="FF0000"/>
              </a:gs>
              <a:gs pos="100000">
                <a:srgbClr val="00B0F0"/>
              </a:gs>
            </a:gsLst>
            <a:lin ang="2700000" scaled="1"/>
          </a:gra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b="1" dirty="0"/>
              <a:t>Завдання</a:t>
            </a:r>
            <a:r>
              <a:rPr lang="uk-UA" dirty="0"/>
              <a:t>: </a:t>
            </a:r>
          </a:p>
          <a:p>
            <a:r>
              <a:rPr lang="uk-UA" u="sng" dirty="0"/>
              <a:t>навчальні</a:t>
            </a:r>
            <a:r>
              <a:rPr lang="uk-UA" dirty="0"/>
              <a:t>: </a:t>
            </a:r>
            <a:r>
              <a:rPr lang="uk-UA" dirty="0" smtClean="0"/>
              <a:t>застосувати теоретичні знання про синтетичні волокна основні види синтетичних волокон; дізнатися </a:t>
            </a:r>
            <a:r>
              <a:rPr lang="uk-UA" dirty="0"/>
              <a:t>про галузі застосування природніх та синтетичних </a:t>
            </a:r>
            <a:r>
              <a:rPr lang="uk-UA" dirty="0" smtClean="0"/>
              <a:t>волокон; бліц – гра «Хімічний турнір»</a:t>
            </a:r>
            <a:endParaRPr lang="uk-UA" dirty="0"/>
          </a:p>
          <a:p>
            <a:endParaRPr lang="uk-UA" dirty="0" smtClean="0"/>
          </a:p>
          <a:p>
            <a:r>
              <a:rPr lang="uk-UA" u="sng" dirty="0" smtClean="0"/>
              <a:t>виховні:</a:t>
            </a:r>
            <a:r>
              <a:rPr lang="uk-UA" dirty="0" smtClean="0"/>
              <a:t> постановка </a:t>
            </a:r>
            <a:r>
              <a:rPr lang="uk-UA" dirty="0"/>
              <a:t>питання, демонстрація </a:t>
            </a:r>
            <a:r>
              <a:rPr lang="uk-UA" dirty="0" smtClean="0"/>
              <a:t>зразків штучного та природнього волокон ; проблемне питання-природні волокна проти синтетичних</a:t>
            </a:r>
          </a:p>
          <a:p>
            <a:pPr lvl="0"/>
            <a:r>
              <a:rPr lang="uk-UA" u="sng" dirty="0" smtClean="0"/>
              <a:t>розвивальні</a:t>
            </a:r>
            <a:r>
              <a:rPr lang="uk-UA" u="sng" dirty="0"/>
              <a:t>:</a:t>
            </a:r>
            <a:r>
              <a:rPr lang="uk-UA" dirty="0"/>
              <a:t>  розвивати вміння й навички учнів працювати з інтерактивним матеріалом, </a:t>
            </a:r>
            <a:r>
              <a:rPr lang="uk-UA" dirty="0" err="1"/>
              <a:t>логічно</a:t>
            </a:r>
            <a:r>
              <a:rPr lang="uk-UA" dirty="0"/>
              <a:t> мислити, спостерігати, робити висновки та узагальнення</a:t>
            </a:r>
          </a:p>
        </p:txBody>
      </p:sp>
    </p:spTree>
    <p:extLst>
      <p:ext uri="{BB962C8B-B14F-4D97-AF65-F5344CB8AC3E}">
        <p14:creationId xmlns:p14="http://schemas.microsoft.com/office/powerpoint/2010/main" val="252737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-25400"/>
            <a:ext cx="7620000" cy="914400"/>
          </a:xfrm>
        </p:spPr>
        <p:txBody>
          <a:bodyPr/>
          <a:lstStyle/>
          <a:p>
            <a:r>
              <a:rPr lang="uk-UA" b="1" dirty="0"/>
              <a:t>Основні поняття й терміни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759388" y="761998"/>
            <a:ext cx="5432612" cy="1755087"/>
          </a:xfrm>
          <a:gradFill>
            <a:gsLst>
              <a:gs pos="0">
                <a:schemeClr val="bg1">
                  <a:lumMod val="95000"/>
                  <a:lumOff val="5000"/>
                </a:schemeClr>
              </a:gs>
              <a:gs pos="74000">
                <a:srgbClr val="FF0000"/>
              </a:gs>
              <a:gs pos="66000">
                <a:schemeClr val="bg1">
                  <a:lumMod val="75000"/>
                  <a:lumOff val="25000"/>
                </a:schemeClr>
              </a:gs>
              <a:gs pos="54000">
                <a:srgbClr val="FF0000"/>
              </a:gs>
              <a:gs pos="100000">
                <a:srgbClr val="1FB0B7"/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Синтетичні волокна, природні волокна, види синтетичних волокон</a:t>
            </a:r>
            <a:endParaRPr lang="uk-UA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446494" y="4204943"/>
            <a:ext cx="7620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/>
              <a:t>Тип уроку</a:t>
            </a:r>
            <a:endParaRPr lang="uk-UA" dirty="0"/>
          </a:p>
        </p:txBody>
      </p:sp>
      <p:sp>
        <p:nvSpPr>
          <p:cNvPr id="7" name="Місце для вмісту 2"/>
          <p:cNvSpPr txBox="1">
            <a:spLocks/>
          </p:cNvSpPr>
          <p:nvPr/>
        </p:nvSpPr>
        <p:spPr>
          <a:xfrm>
            <a:off x="6785286" y="2871692"/>
            <a:ext cx="5432612" cy="1422899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lumOff val="5000"/>
                </a:schemeClr>
              </a:gs>
              <a:gs pos="74000">
                <a:srgbClr val="FF0000"/>
              </a:gs>
              <a:gs pos="66000">
                <a:schemeClr val="bg1">
                  <a:lumMod val="75000"/>
                  <a:lumOff val="25000"/>
                </a:schemeClr>
              </a:gs>
              <a:gs pos="54000">
                <a:srgbClr val="FF0000"/>
              </a:gs>
              <a:gs pos="100000">
                <a:srgbClr val="1FB0B7"/>
              </a:gs>
            </a:gsLst>
            <a:lin ang="2700000" scaled="1"/>
          </a:gra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uk-UA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82493" y="2517086"/>
            <a:ext cx="583353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dirty="0"/>
          </a:p>
        </p:txBody>
      </p:sp>
      <p:sp>
        <p:nvSpPr>
          <p:cNvPr id="9" name="Місце для вмісту 2"/>
          <p:cNvSpPr txBox="1">
            <a:spLocks/>
          </p:cNvSpPr>
          <p:nvPr/>
        </p:nvSpPr>
        <p:spPr>
          <a:xfrm>
            <a:off x="981635" y="3623481"/>
            <a:ext cx="4634255" cy="2991724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lumOff val="5000"/>
                </a:schemeClr>
              </a:gs>
              <a:gs pos="74000">
                <a:srgbClr val="FF0000"/>
              </a:gs>
              <a:gs pos="66000">
                <a:schemeClr val="bg1">
                  <a:lumMod val="75000"/>
                  <a:lumOff val="25000"/>
                </a:schemeClr>
              </a:gs>
              <a:gs pos="54000">
                <a:srgbClr val="FF0000"/>
              </a:gs>
              <a:gs pos="100000">
                <a:srgbClr val="1FB0B7"/>
              </a:gs>
            </a:gsLst>
            <a:lin ang="2700000" scaled="1"/>
          </a:gra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uk-UA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724400" y="1947333"/>
            <a:ext cx="7620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dirty="0"/>
          </a:p>
        </p:txBody>
      </p:sp>
      <p:sp>
        <p:nvSpPr>
          <p:cNvPr id="11" name="Місце для вмісту 2"/>
          <p:cNvSpPr txBox="1">
            <a:spLocks/>
          </p:cNvSpPr>
          <p:nvPr/>
        </p:nvSpPr>
        <p:spPr>
          <a:xfrm>
            <a:off x="6920752" y="5297888"/>
            <a:ext cx="5145741" cy="941547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lumOff val="5000"/>
                </a:schemeClr>
              </a:gs>
              <a:gs pos="74000">
                <a:srgbClr val="FF0000"/>
              </a:gs>
              <a:gs pos="66000">
                <a:schemeClr val="bg1">
                  <a:lumMod val="75000"/>
                  <a:lumOff val="25000"/>
                </a:schemeClr>
              </a:gs>
              <a:gs pos="54000">
                <a:srgbClr val="FF0000"/>
              </a:gs>
              <a:gs pos="100000">
                <a:srgbClr val="1FB0B7"/>
              </a:gs>
            </a:gsLst>
            <a:lin ang="2700000" scaled="1"/>
          </a:gra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b="1" dirty="0"/>
              <a:t>Тип уроку</a:t>
            </a:r>
            <a:r>
              <a:rPr lang="uk-UA" dirty="0"/>
              <a:t>: засвоєння нових знань</a:t>
            </a:r>
          </a:p>
        </p:txBody>
      </p:sp>
    </p:spTree>
    <p:extLst>
      <p:ext uri="{BB962C8B-B14F-4D97-AF65-F5344CB8AC3E}">
        <p14:creationId xmlns:p14="http://schemas.microsoft.com/office/powerpoint/2010/main" val="257141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1400" y="0"/>
            <a:ext cx="8610600" cy="829733"/>
          </a:xfrm>
        </p:spPr>
        <p:txBody>
          <a:bodyPr/>
          <a:lstStyle/>
          <a:p>
            <a:r>
              <a:rPr lang="uk-UA" dirty="0" smtClean="0"/>
              <a:t>Історична довідка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53533" y="1076959"/>
            <a:ext cx="10820400" cy="5560907"/>
          </a:xfrm>
          <a:gradFill>
            <a:gsLst>
              <a:gs pos="0">
                <a:schemeClr val="bg1">
                  <a:lumMod val="95000"/>
                  <a:lumOff val="5000"/>
                </a:schemeClr>
              </a:gs>
              <a:gs pos="74000">
                <a:srgbClr val="FF0000"/>
              </a:gs>
              <a:gs pos="66000">
                <a:schemeClr val="bg1">
                  <a:lumMod val="75000"/>
                  <a:lumOff val="25000"/>
                </a:schemeClr>
              </a:gs>
              <a:gs pos="54000">
                <a:srgbClr val="FF0000"/>
              </a:gs>
              <a:gs pos="100000">
                <a:srgbClr val="1FB0B7"/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r>
              <a:rPr lang="uk-UA" dirty="0" smtClean="0"/>
              <a:t>Людина здавна користувалась волокнами для виготовлення ниток. З ниток виготовляли і виготовляють тканини, а з тканин – різноманітний одяг. З бавовни і льону виготовляють добротні бавовняні і льняні тканини, з вовни окремих тварин – шерстяні, з ниток коконів шовковичного і китайського дубового шовкопрядів – натуральні шовкові тканини.</a:t>
            </a:r>
          </a:p>
          <a:p>
            <a:endParaRPr lang="uk-UA" dirty="0"/>
          </a:p>
          <a:p>
            <a:r>
              <a:rPr lang="uk-UA" dirty="0"/>
              <a:t>. Виробництво синтетичних волокон розпочато лише у 60 рр. ХХ ст. Проте із-за доступності і дешевизни сировини та зростаючого попиту на вироби, їх виробництво у світі зростає випереджаючими темпами. Серед </a:t>
            </a:r>
            <a:r>
              <a:rPr lang="uk-UA" dirty="0" err="1"/>
              <a:t>синетичних</a:t>
            </a:r>
            <a:r>
              <a:rPr lang="uk-UA" dirty="0"/>
              <a:t> волокон нині поширеними є поліамідні, </a:t>
            </a:r>
            <a:r>
              <a:rPr lang="uk-UA" dirty="0" err="1"/>
              <a:t>поліестерні</a:t>
            </a:r>
            <a:r>
              <a:rPr lang="uk-UA" dirty="0"/>
              <a:t>, </a:t>
            </a:r>
            <a:r>
              <a:rPr lang="uk-UA" dirty="0" err="1"/>
              <a:t>поліакрилонітрильні</a:t>
            </a:r>
            <a:r>
              <a:rPr lang="uk-UA" dirty="0"/>
              <a:t>, </a:t>
            </a:r>
            <a:r>
              <a:rPr lang="uk-UA" dirty="0" err="1"/>
              <a:t>полівінілхлоридні</a:t>
            </a:r>
            <a:r>
              <a:rPr lang="uk-UA" dirty="0"/>
              <a:t> і інші.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0026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85067" y="304800"/>
            <a:ext cx="8390465" cy="822637"/>
          </a:xfrm>
        </p:spPr>
        <p:txBody>
          <a:bodyPr>
            <a:noAutofit/>
          </a:bodyPr>
          <a:lstStyle/>
          <a:p>
            <a:r>
              <a:rPr lang="uk-UA" dirty="0" smtClean="0"/>
              <a:t>Актуалізація опорних знань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36133" y="948268"/>
            <a:ext cx="10955867" cy="5588000"/>
          </a:xfrm>
          <a:gradFill>
            <a:gsLst>
              <a:gs pos="0">
                <a:schemeClr val="bg1">
                  <a:lumMod val="95000"/>
                  <a:lumOff val="5000"/>
                </a:schemeClr>
              </a:gs>
              <a:gs pos="74000">
                <a:srgbClr val="FF0000"/>
              </a:gs>
              <a:gs pos="66000">
                <a:schemeClr val="bg1">
                  <a:lumMod val="75000"/>
                  <a:lumOff val="25000"/>
                </a:schemeClr>
              </a:gs>
              <a:gs pos="54000">
                <a:srgbClr val="FF0000"/>
              </a:gs>
              <a:gs pos="100000">
                <a:srgbClr val="1FB0B7"/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Штучні</a:t>
            </a:r>
            <a:r>
              <a:rPr lang="ru-RU" dirty="0" smtClean="0"/>
              <a:t> </a:t>
            </a:r>
            <a:r>
              <a:rPr lang="ru-RU" dirty="0"/>
              <a:t>волокна </a:t>
            </a:r>
            <a:r>
              <a:rPr lang="ru-RU" dirty="0" err="1"/>
              <a:t>одержують</a:t>
            </a:r>
            <a:r>
              <a:rPr lang="ru-RU" dirty="0"/>
              <a:t> з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високомолекулярних</a:t>
            </a:r>
            <a:r>
              <a:rPr lang="ru-RU" dirty="0"/>
              <a:t> сполук, як правило, з </a:t>
            </a:r>
            <a:r>
              <a:rPr lang="ru-RU" dirty="0" err="1"/>
              <a:t>целюлози</a:t>
            </a:r>
            <a:r>
              <a:rPr lang="ru-RU" dirty="0"/>
              <a:t>. </a:t>
            </a:r>
            <a:r>
              <a:rPr lang="ru-RU" dirty="0" err="1"/>
              <a:t>Синтетичні</a:t>
            </a:r>
            <a:r>
              <a:rPr lang="ru-RU" dirty="0"/>
              <a:t> волокна </a:t>
            </a:r>
            <a:r>
              <a:rPr lang="ru-RU" dirty="0" err="1" smtClean="0"/>
              <a:t>одержують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 smtClean="0"/>
              <a:t>синтетичних</a:t>
            </a:r>
            <a:r>
              <a:rPr lang="ru-RU" dirty="0" smtClean="0"/>
              <a:t> </a:t>
            </a:r>
            <a:r>
              <a:rPr lang="ru-RU" dirty="0" err="1"/>
              <a:t>високомолекулярних</a:t>
            </a:r>
            <a:r>
              <a:rPr lang="ru-RU" dirty="0"/>
              <a:t> сполук</a:t>
            </a: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217" t="26736" r="55596" b="46412"/>
          <a:stretch/>
        </p:blipFill>
        <p:spPr>
          <a:xfrm>
            <a:off x="2517667" y="1537148"/>
            <a:ext cx="8048733" cy="366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5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9867" y="0"/>
            <a:ext cx="9677399" cy="745067"/>
          </a:xfrm>
        </p:spPr>
        <p:txBody>
          <a:bodyPr/>
          <a:lstStyle/>
          <a:p>
            <a:r>
              <a:rPr lang="uk-UA" dirty="0" smtClean="0"/>
              <a:t>Актуалізація опорних знань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84000" y="828038"/>
            <a:ext cx="10820400" cy="5391574"/>
          </a:xfrm>
          <a:gradFill>
            <a:gsLst>
              <a:gs pos="0">
                <a:schemeClr val="bg1">
                  <a:lumMod val="95000"/>
                  <a:lumOff val="5000"/>
                </a:schemeClr>
              </a:gs>
              <a:gs pos="74000">
                <a:srgbClr val="FF0000"/>
              </a:gs>
              <a:gs pos="66000">
                <a:schemeClr val="bg1">
                  <a:lumMod val="75000"/>
                  <a:lumOff val="25000"/>
                </a:schemeClr>
              </a:gs>
              <a:gs pos="54000">
                <a:srgbClr val="FF0000"/>
              </a:gs>
              <a:gs pos="100000">
                <a:srgbClr val="1FB0B7"/>
              </a:gs>
            </a:gsLst>
            <a:lin ang="2700000" scaled="1"/>
          </a:gradFill>
        </p:spPr>
        <p:txBody>
          <a:bodyPr/>
          <a:lstStyle/>
          <a:p>
            <a:r>
              <a:rPr lang="ru-RU" dirty="0" err="1" smtClean="0"/>
              <a:t>Розрізняють</a:t>
            </a:r>
            <a:r>
              <a:rPr lang="ru-RU" dirty="0" smtClean="0"/>
              <a:t> </a:t>
            </a:r>
            <a:r>
              <a:rPr lang="ru-RU" dirty="0" err="1"/>
              <a:t>природні</a:t>
            </a:r>
            <a:r>
              <a:rPr lang="ru-RU" dirty="0"/>
              <a:t> (</a:t>
            </a:r>
            <a:r>
              <a:rPr lang="ru-RU" dirty="0" err="1"/>
              <a:t>натуральні</a:t>
            </a:r>
            <a:r>
              <a:rPr lang="ru-RU" dirty="0" smtClean="0"/>
              <a:t>), </a:t>
            </a:r>
            <a:r>
              <a:rPr lang="ru-RU" dirty="0" err="1" smtClean="0"/>
              <a:t>штучні</a:t>
            </a:r>
            <a:r>
              <a:rPr lang="ru-RU" dirty="0" smtClean="0"/>
              <a:t> </a:t>
            </a:r>
            <a:r>
              <a:rPr lang="ru-RU" dirty="0"/>
              <a:t>й </a:t>
            </a:r>
            <a:r>
              <a:rPr lang="ru-RU" dirty="0" err="1" smtClean="0"/>
              <a:t>хімічні</a:t>
            </a:r>
            <a:r>
              <a:rPr lang="ru-RU" dirty="0" smtClean="0"/>
              <a:t> волокна.</a:t>
            </a:r>
          </a:p>
          <a:p>
            <a:r>
              <a:rPr lang="uk-UA" dirty="0"/>
              <a:t>Натуральні волокна - це волокна, виготовлені з природних матеріалів, що надходять з рослин, тварин або мінералів. Сирі натуральні матеріали прядуть у нитки та нитки, які потім вплітають або в’яжуть у натуральні тканини. Існує дві загальні категорії природних волокон: тваринного або рослинного походження. До натуральних волокон тваринного походження відносяться шовк і шерсть, а до рослинних - бавовна, льон і джут</a:t>
            </a:r>
            <a:r>
              <a:rPr lang="uk-UA" dirty="0" smtClean="0"/>
              <a:t>.</a:t>
            </a:r>
          </a:p>
          <a:p>
            <a:r>
              <a:rPr lang="uk-UA" b="1" dirty="0"/>
              <a:t>Приклади природних </a:t>
            </a:r>
            <a:r>
              <a:rPr lang="uk-UA" b="1" dirty="0" smtClean="0"/>
              <a:t>волокон: шовк, шерсть, бавовна, льон, джут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56" y="3777623"/>
            <a:ext cx="2867025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Picture 4" descr="Шовк що за тканина - властивості, плюси і мінуси застосування матеріал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137" y="4114754"/>
            <a:ext cx="2553758" cy="157818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2749" y="4793786"/>
            <a:ext cx="2827328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1702" y="4047834"/>
            <a:ext cx="2639219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7798" y="4418021"/>
            <a:ext cx="2777860" cy="174916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grpSp>
        <p:nvGrpSpPr>
          <p:cNvPr id="18" name="Групувати 17"/>
          <p:cNvGrpSpPr/>
          <p:nvPr/>
        </p:nvGrpSpPr>
        <p:grpSpPr>
          <a:xfrm>
            <a:off x="8788826" y="5205102"/>
            <a:ext cx="2773318" cy="1652898"/>
            <a:chOff x="9246734" y="4114753"/>
            <a:chExt cx="2773318" cy="165289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46734" y="4114753"/>
              <a:ext cx="2733675" cy="16528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pic>
          <p:nvPicPr>
            <p:cNvPr id="2064" name="Picture 16" descr="Джут из чего сделан – что это за материал, из чего его делают, где  используют джутовое волокно? – Саргорстрой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1278" y="4114753"/>
              <a:ext cx="1498774" cy="156792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  <a:extLst/>
          </p:spPr>
        </p:pic>
      </p:grpSp>
    </p:spTree>
    <p:extLst>
      <p:ext uri="{BB962C8B-B14F-4D97-AF65-F5344CB8AC3E}">
        <p14:creationId xmlns:p14="http://schemas.microsoft.com/office/powerpoint/2010/main" val="87303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51467" y="213360"/>
            <a:ext cx="10820400" cy="2377440"/>
          </a:xfrm>
          <a:gradFill>
            <a:gsLst>
              <a:gs pos="0">
                <a:schemeClr val="bg1">
                  <a:lumMod val="95000"/>
                  <a:lumOff val="5000"/>
                </a:schemeClr>
              </a:gs>
              <a:gs pos="74000">
                <a:srgbClr val="FF0000"/>
              </a:gs>
              <a:gs pos="66000">
                <a:schemeClr val="bg1">
                  <a:lumMod val="75000"/>
                  <a:lumOff val="25000"/>
                </a:schemeClr>
              </a:gs>
              <a:gs pos="54000">
                <a:srgbClr val="FF0000"/>
              </a:gs>
              <a:gs pos="100000">
                <a:srgbClr val="1FB0B7"/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r>
              <a:rPr lang="uk-UA" dirty="0"/>
              <a:t>У штучних волокнах основу становить готовий природний полімер, який переводять у розплавлений стан і за допомогою 337 спеціальних установок під невеликим тиском з нього формують волокна. Синтетичні волокна одержують з вуглеводневої сировини (нафти, кам’яного вугілля, природного газу). З цих </a:t>
            </a:r>
            <a:r>
              <a:rPr lang="uk-UA" dirty="0" smtClean="0"/>
              <a:t>низькомолекулярних </a:t>
            </a:r>
            <a:r>
              <a:rPr lang="uk-UA" dirty="0"/>
              <a:t>сполук спершу добувають полімер, який у подальшому перетворюють на </a:t>
            </a:r>
            <a:r>
              <a:rPr lang="uk-UA" dirty="0" smtClean="0"/>
              <a:t>волокно</a:t>
            </a:r>
            <a:endParaRPr lang="uk-UA" dirty="0"/>
          </a:p>
        </p:txBody>
      </p:sp>
      <p:sp>
        <p:nvSpPr>
          <p:cNvPr id="4" name="Місце для вмісту 2"/>
          <p:cNvSpPr txBox="1">
            <a:spLocks/>
          </p:cNvSpPr>
          <p:nvPr/>
        </p:nvSpPr>
        <p:spPr>
          <a:xfrm>
            <a:off x="0" y="2590800"/>
            <a:ext cx="10820400" cy="23774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lumOff val="5000"/>
                </a:schemeClr>
              </a:gs>
              <a:gs pos="74000">
                <a:srgbClr val="FF0000"/>
              </a:gs>
              <a:gs pos="66000">
                <a:schemeClr val="bg1">
                  <a:lumMod val="75000"/>
                  <a:lumOff val="25000"/>
                </a:schemeClr>
              </a:gs>
              <a:gs pos="54000">
                <a:srgbClr val="FF0000"/>
              </a:gs>
              <a:gs pos="100000">
                <a:srgbClr val="1FB0B7"/>
              </a:gs>
            </a:gsLst>
            <a:lin ang="2700000" scaled="1"/>
          </a:gra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/>
              <a:t>Поліамідні волокна Поліамідні волокна щодо багатьох показників перевершують усі природні і штучні волокна. До найбільш поширених серед них, які випускає сучасна легка промисловість, відносяться капрон, нейлон і енант. </a:t>
            </a:r>
            <a:endParaRPr lang="uk-UA" dirty="0" smtClean="0"/>
          </a:p>
          <a:p>
            <a:r>
              <a:rPr lang="uk-UA" dirty="0" smtClean="0"/>
              <a:t>Капрон </a:t>
            </a:r>
            <a:r>
              <a:rPr lang="uk-UA" dirty="0"/>
              <a:t>– синтетичний полімер, який одержують реакцією поліконденсації з </a:t>
            </a:r>
            <a:r>
              <a:rPr lang="el-GR" dirty="0"/>
              <a:t>ε-</a:t>
            </a:r>
            <a:r>
              <a:rPr lang="uk-UA" dirty="0"/>
              <a:t>амінокапронової кислоти. Спрощено рівняння реакції виглядає так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998" t="44792" r="55726" b="40856"/>
          <a:stretch/>
        </p:blipFill>
        <p:spPr>
          <a:xfrm>
            <a:off x="2313093" y="4968240"/>
            <a:ext cx="7559039" cy="188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2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75733" y="602829"/>
            <a:ext cx="11150600" cy="1898780"/>
          </a:xfrm>
          <a:gradFill>
            <a:gsLst>
              <a:gs pos="0">
                <a:schemeClr val="bg1">
                  <a:lumMod val="95000"/>
                  <a:lumOff val="5000"/>
                </a:schemeClr>
              </a:gs>
              <a:gs pos="74000">
                <a:srgbClr val="FF0000"/>
              </a:gs>
              <a:gs pos="66000">
                <a:schemeClr val="bg1">
                  <a:lumMod val="75000"/>
                  <a:lumOff val="25000"/>
                </a:schemeClr>
              </a:gs>
              <a:gs pos="54000">
                <a:srgbClr val="FF0000"/>
              </a:gs>
              <a:gs pos="100000">
                <a:srgbClr val="1FB0B7"/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r>
              <a:rPr lang="uk-UA" dirty="0"/>
              <a:t>З капронових ниток виготовляють канати, риболовні сітки, комбіновані волокна, </a:t>
            </a:r>
            <a:r>
              <a:rPr lang="uk-UA" dirty="0" err="1"/>
              <a:t>триконтажні</a:t>
            </a:r>
            <a:r>
              <a:rPr lang="uk-UA" dirty="0"/>
              <a:t> вироби. Проте, капрон нестійкий до нагрівання, дії кислот і лугів та негігроскопічний.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861" t="40625" r="56898" b="47338"/>
          <a:stretch/>
        </p:blipFill>
        <p:spPr>
          <a:xfrm>
            <a:off x="5757334" y="1320801"/>
            <a:ext cx="4927601" cy="118080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8" name="Місце для вмісту 2"/>
          <p:cNvSpPr txBox="1">
            <a:spLocks/>
          </p:cNvSpPr>
          <p:nvPr/>
        </p:nvSpPr>
        <p:spPr>
          <a:xfrm>
            <a:off x="575733" y="2751243"/>
            <a:ext cx="11150600" cy="2428239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lumOff val="5000"/>
                </a:schemeClr>
              </a:gs>
              <a:gs pos="74000">
                <a:srgbClr val="FF0000"/>
              </a:gs>
              <a:gs pos="66000">
                <a:schemeClr val="bg1">
                  <a:lumMod val="75000"/>
                  <a:lumOff val="25000"/>
                </a:schemeClr>
              </a:gs>
              <a:gs pos="54000">
                <a:srgbClr val="FF0000"/>
              </a:gs>
              <a:gs pos="100000">
                <a:srgbClr val="1FB0B7"/>
              </a:gs>
            </a:gsLst>
            <a:lin ang="2700000" scaled="1"/>
          </a:gra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err="1"/>
              <a:t>Поліестерні</a:t>
            </a:r>
            <a:r>
              <a:rPr lang="uk-UA" dirty="0"/>
              <a:t> волокна </a:t>
            </a:r>
            <a:endParaRPr lang="uk-UA" dirty="0" smtClean="0"/>
          </a:p>
          <a:p>
            <a:r>
              <a:rPr lang="uk-UA" dirty="0" smtClean="0"/>
              <a:t>Найбільше </a:t>
            </a:r>
            <a:r>
              <a:rPr lang="uk-UA" dirty="0"/>
              <a:t>значення з </a:t>
            </a:r>
            <a:r>
              <a:rPr lang="uk-UA" dirty="0" err="1"/>
              <a:t>поліестерних</a:t>
            </a:r>
            <a:r>
              <a:rPr lang="uk-UA" dirty="0"/>
              <a:t> волокон має волокно лавсан. Лавсан – синтетичне волокно, яке отримують реакцією поліконденсації </a:t>
            </a:r>
            <a:r>
              <a:rPr lang="uk-UA" dirty="0" err="1"/>
              <a:t>двоатомного</a:t>
            </a:r>
            <a:r>
              <a:rPr lang="uk-UA" dirty="0"/>
              <a:t> спирту етиленгліколю (</a:t>
            </a:r>
            <a:r>
              <a:rPr lang="uk-UA" dirty="0" err="1"/>
              <a:t>етандіолу</a:t>
            </a:r>
            <a:r>
              <a:rPr lang="uk-UA" dirty="0"/>
              <a:t>) СН</a:t>
            </a:r>
            <a:r>
              <a:rPr lang="uk-UA" sz="1800" dirty="0"/>
              <a:t>2</a:t>
            </a:r>
            <a:r>
              <a:rPr lang="uk-UA" dirty="0"/>
              <a:t>ОН – СН</a:t>
            </a:r>
            <a:r>
              <a:rPr lang="uk-UA" sz="1800" dirty="0"/>
              <a:t>2</a:t>
            </a:r>
            <a:r>
              <a:rPr lang="uk-UA" dirty="0"/>
              <a:t>ОН і </a:t>
            </a:r>
            <a:r>
              <a:rPr lang="uk-UA" dirty="0" err="1"/>
              <a:t>двоосновної</a:t>
            </a:r>
            <a:r>
              <a:rPr lang="uk-UA" dirty="0"/>
              <a:t> ароматичної </a:t>
            </a:r>
            <a:r>
              <a:rPr lang="uk-UA" dirty="0" err="1"/>
              <a:t>тетрафталевої</a:t>
            </a:r>
            <a:r>
              <a:rPr lang="uk-UA" dirty="0"/>
              <a:t> кислоти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6162" t="42245" r="58199" b="43403"/>
          <a:stretch/>
        </p:blipFill>
        <p:spPr>
          <a:xfrm>
            <a:off x="4717877" y="4482012"/>
            <a:ext cx="5289724" cy="16647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11217" t="37616" r="74858" b="52199"/>
          <a:stretch/>
        </p:blipFill>
        <p:spPr>
          <a:xfrm>
            <a:off x="1821733" y="4598426"/>
            <a:ext cx="2354824" cy="114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6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77849" y="433494"/>
            <a:ext cx="11264899" cy="2817706"/>
          </a:xfrm>
          <a:gradFill>
            <a:gsLst>
              <a:gs pos="0">
                <a:schemeClr val="bg1">
                  <a:lumMod val="95000"/>
                  <a:lumOff val="5000"/>
                </a:schemeClr>
              </a:gs>
              <a:gs pos="74000">
                <a:srgbClr val="FF0000"/>
              </a:gs>
              <a:gs pos="66000">
                <a:schemeClr val="bg1">
                  <a:lumMod val="75000"/>
                  <a:lumOff val="25000"/>
                </a:schemeClr>
              </a:gs>
              <a:gs pos="54000">
                <a:srgbClr val="FF0000"/>
              </a:gs>
              <a:gs pos="100000">
                <a:srgbClr val="1FB0B7"/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r>
              <a:rPr lang="uk-UA" dirty="0"/>
              <a:t>Волокно лавсан надзвичайно міцне, термостійке, стійке до атмосферних впливів, до дії агресивних рідин. Проте, нитки з лавсану мають невисоку гігроскопічність, тому їх змішують з бавовняним, льняним волокном або вовною. Лавсан використовують для виробництва шин, транспортерних ліній, </a:t>
            </a:r>
            <a:r>
              <a:rPr lang="uk-UA" dirty="0" err="1"/>
              <a:t>нафтостійких</a:t>
            </a:r>
            <a:r>
              <a:rPr lang="uk-UA" dirty="0"/>
              <a:t> шлангів, риболовних тралів та електроізоляційних матеріалів. З комбінованих тканин, головним компонентом у яких є лавсан, виготовляють верхній одяг, штучне хутро, трикотаж а також гардинно-тюлеві вироби</a:t>
            </a:r>
            <a:endParaRPr lang="uk-UA" b="1" dirty="0"/>
          </a:p>
        </p:txBody>
      </p:sp>
      <p:sp>
        <p:nvSpPr>
          <p:cNvPr id="4" name="Місце для вмісту 2"/>
          <p:cNvSpPr txBox="1">
            <a:spLocks/>
          </p:cNvSpPr>
          <p:nvPr/>
        </p:nvSpPr>
        <p:spPr>
          <a:xfrm>
            <a:off x="577849" y="3539071"/>
            <a:ext cx="11264899" cy="2573864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lumOff val="5000"/>
                </a:schemeClr>
              </a:gs>
              <a:gs pos="74000">
                <a:srgbClr val="FF0000"/>
              </a:gs>
              <a:gs pos="66000">
                <a:schemeClr val="bg1">
                  <a:lumMod val="75000"/>
                  <a:lumOff val="25000"/>
                </a:schemeClr>
              </a:gs>
              <a:gs pos="54000">
                <a:srgbClr val="FF0000"/>
              </a:gs>
              <a:gs pos="100000">
                <a:srgbClr val="1FB0B7"/>
              </a:gs>
            </a:gsLst>
            <a:lin ang="2700000" scaled="1"/>
          </a:gra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err="1"/>
              <a:t>Поліакрилонітрильні</a:t>
            </a:r>
            <a:r>
              <a:rPr lang="uk-UA" dirty="0"/>
              <a:t> волокна Характерною їх ознакою є термостійкість, стійкість проти дії світла і атмосферних впливів, висока міцність і еластичність. Волокно нітрон добувають з продукту полімеризації </a:t>
            </a:r>
            <a:r>
              <a:rPr lang="uk-UA" dirty="0" err="1" smtClean="0"/>
              <a:t>акрилонітрила</a:t>
            </a:r>
            <a:r>
              <a:rPr lang="uk-UA" dirty="0"/>
              <a:t>: 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108" t="32292" r="62623" b="60995"/>
          <a:stretch/>
        </p:blipFill>
        <p:spPr>
          <a:xfrm>
            <a:off x="7124859" y="4521203"/>
            <a:ext cx="4525276" cy="104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4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уман">
  <a:themeElements>
    <a:clrScheme name="Туман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Туман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уман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Туман</Template>
  <TotalTime>289</TotalTime>
  <Words>833</Words>
  <Application>Microsoft Office PowerPoint</Application>
  <PresentationFormat>Произвольный</PresentationFormat>
  <Paragraphs>57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Туман</vt:lpstr>
      <vt:lpstr>Тема уроку: «Синтетичні волокна».</vt:lpstr>
      <vt:lpstr>Мета уроку</vt:lpstr>
      <vt:lpstr>Основні поняття й терміни</vt:lpstr>
      <vt:lpstr>Історична довідка</vt:lpstr>
      <vt:lpstr>Актуалізація опорних знань</vt:lpstr>
      <vt:lpstr>Актуалізація опорних знань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повідомлення домашнього завдання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уроку: «Каучук.Гума».</dc:title>
  <dc:creator>Prestigio</dc:creator>
  <cp:lastModifiedBy>ПК</cp:lastModifiedBy>
  <cp:revision>45</cp:revision>
  <dcterms:created xsi:type="dcterms:W3CDTF">2023-02-27T12:59:03Z</dcterms:created>
  <dcterms:modified xsi:type="dcterms:W3CDTF">2023-05-09T10:30:51Z</dcterms:modified>
</cp:coreProperties>
</file>