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63" r:id="rId2"/>
    <p:sldId id="318" r:id="rId3"/>
    <p:sldId id="364" r:id="rId4"/>
    <p:sldId id="362" r:id="rId5"/>
    <p:sldId id="326" r:id="rId6"/>
    <p:sldId id="330" r:id="rId7"/>
    <p:sldId id="332" r:id="rId8"/>
    <p:sldId id="334" r:id="rId9"/>
    <p:sldId id="336" r:id="rId10"/>
    <p:sldId id="338" r:id="rId11"/>
    <p:sldId id="340" r:id="rId12"/>
    <p:sldId id="342" r:id="rId13"/>
    <p:sldId id="344" r:id="rId14"/>
    <p:sldId id="346" r:id="rId15"/>
    <p:sldId id="360" r:id="rId16"/>
    <p:sldId id="351" r:id="rId17"/>
    <p:sldId id="347" r:id="rId18"/>
    <p:sldId id="366" r:id="rId19"/>
    <p:sldId id="367" r:id="rId20"/>
    <p:sldId id="368" r:id="rId21"/>
    <p:sldId id="264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60093"/>
    <a:srgbClr val="FF3300"/>
    <a:srgbClr val="0099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4" autoAdjust="0"/>
    <p:restoredTop sz="94660"/>
  </p:normalViewPr>
  <p:slideViewPr>
    <p:cSldViewPr>
      <p:cViewPr>
        <p:scale>
          <a:sx n="80" d="100"/>
          <a:sy n="80" d="100"/>
        </p:scale>
        <p:origin x="-108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ACD329-3198-4C98-9FCE-1079ED91CD64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9F979D-9C9B-4DA4-BD30-9E20FFEEB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730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337B1D4-F9C2-4420-915E-AE49E60EEBE5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6B2FD03-4EC3-4712-8FBB-870365E4CB65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8F5C1FF-B7D5-47C9-AFC7-601238A8018E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5004E9C-1AF1-4924-96A6-F31B68D1E6DE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7C87432-D9CF-44C8-AF3F-566981D7341D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B1AF8B8-026B-4056-8942-93E4826E98A6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BAFE8A6-FE97-4C2C-A3EA-6A5EF05DA086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BB69813-378F-40D3-BDD1-0B3E415ED608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CA121F4-6C6B-4EE5-90B4-5ED826D450D4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E71546A-6B73-4D04-85B1-ECEC8F8E4500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636B18A-20EE-4153-AEBB-F480F4ABF497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285861"/>
            <a:ext cx="7772400" cy="1214446"/>
          </a:xfrm>
        </p:spPr>
        <p:txBody>
          <a:bodyPr/>
          <a:lstStyle>
            <a:lvl1pPr>
              <a:defRPr>
                <a:solidFill>
                  <a:srgbClr val="D60093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5718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9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B0161-A7C5-488E-AD38-AE888F7268B2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A1362-129C-4734-8994-4AFBF2F79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E33E2-49B7-4FA4-8591-EB01F7D59FCF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ED98B-E613-49D9-ADB8-FA39ACACF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1007A-9B51-472B-B681-BF0C373031A8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00AF5-0776-4307-A91C-CF0C8DB6B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5CD2A-F64B-4C58-A2E2-7E9422A32ED7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413BB-3BB8-43C2-AC24-46CD24E74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9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500B4-7D0E-41DB-A18D-518CECE0E2D2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208F6-669C-4102-8030-ECC39D97C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10" y="1600200"/>
            <a:ext cx="3852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52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929F3-1D78-4B02-A51B-91F121CEC48B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169EB-C8DB-4DAF-BCC2-25F50C980A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1535113"/>
            <a:ext cx="385447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10" y="2174875"/>
            <a:ext cx="38544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5606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5606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03C80-A421-4C3F-8999-E0A5C7E65D15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3C119-0EAD-495B-A435-54D3DA78DF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92961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D83CF-1380-4929-B461-F1DBB7248189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935F3-A1ED-47AE-BA76-031B82BEBE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A09D3-AAF1-43DC-B1B7-03A0598E15A9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F8B46-E9ED-486C-8687-2BAB8A215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2822603" cy="7207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14356"/>
            <a:ext cx="4926040" cy="54118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10" y="1500174"/>
            <a:ext cx="2822603" cy="4625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155A8-6754-418C-969F-8083498C1C2F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397C8-49E1-4D3A-8C5D-F3BC83580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57231"/>
            <a:ext cx="5486400" cy="387034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9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3D717-D6B0-4760-B941-015ED2B056C1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A177F-8166-4F3A-A893-833EEAD2DF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42938" y="274638"/>
            <a:ext cx="7929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600200"/>
            <a:ext cx="78581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F893CB-F1B9-48B9-AD63-3BC8EEE695A8}" type="datetimeFigureOut">
              <a:rPr lang="ru-RU"/>
              <a:pPr>
                <a:defRPr/>
              </a:pPr>
              <a:t>09.05.2023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919E99-1D7E-4DCE-9DCE-3DBB834FF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D6009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D60093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&#1055;&#1088;&#1080;&#1083;&#1086;&#1078;&#1077;&#1085;&#1080;&#1077;%20&#1082;%20&#1091;&#1088;&#1086;&#1082;&#1091;/&#1058;&#1072;&#1073;&#1083;&#1080;&#1094;&#1072;%20&#1101;&#1083;&#1077;&#1082;&#1090;&#1088;&#1086;&#1086;&#1090;&#1088;&#1080;&#1094;&#1072;&#1090;&#1077;&#1083;&#1100;&#1085;&#1086;&#1089;&#1090;&#1080;/&#1058;&#1072;&#1073;&#1083;&#1080;&#1094;&#1072;%20&#1101;&#1083;&#1077;&#1082;&#1090;&#1088;&#1086;&#1086;&#1090;&#1088;&#1080;&#1094;&#1072;&#1090;&#1077;&#1083;&#1100;&#1085;&#1086;&#1089;&#1090;&#1080;.ppt" TargetMode="External"/><Relationship Id="rId4" Type="http://schemas.openxmlformats.org/officeDocument/2006/relationships/hyperlink" Target="&#1055;&#1088;&#1080;&#1083;&#1086;&#1078;&#1077;&#1085;&#1080;&#1077;%20&#1082;%20&#1091;&#1088;&#1086;&#1082;&#1091;/FlashchemLego/FlashchemLego.pp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hyperlink" Target="&#1055;&#1088;&#1080;&#1083;&#1086;&#1078;&#1077;&#1085;&#1080;&#1077;%20&#1082;%20&#1091;&#1088;&#1086;&#1082;&#1091;/&#1058;&#1072;&#1073;&#1083;&#1080;&#1094;&#1072;%20&#1101;&#1083;&#1077;&#1082;&#1090;&#1088;&#1086;&#1086;&#1090;&#1088;&#1080;&#1094;&#1072;&#1090;&#1077;&#1083;&#1100;&#1085;&#1086;&#1089;&#1090;&#1080;/&#1058;&#1072;&#1073;&#1083;&#1080;&#1094;&#1072;%20&#1101;&#1083;&#1077;&#1082;&#1090;&#1088;&#1086;&#1086;&#1090;&#1088;&#1080;&#1094;&#1072;&#1090;&#1077;&#1083;&#1100;&#1085;&#1086;&#1089;&#1090;&#1080;.ppt" TargetMode="External"/><Relationship Id="rId5" Type="http://schemas.openxmlformats.org/officeDocument/2006/relationships/hyperlink" Target="&#1055;&#1088;&#1080;&#1083;&#1086;&#1078;&#1077;&#1085;&#1080;&#1077;%20&#1082;%20&#1091;&#1088;&#1086;&#1082;&#1091;/FlashchemLego/FlashchemLego.ppt" TargetMode="External"/><Relationship Id="rId4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hyperlink" Target="&#1055;&#1088;&#1080;&#1083;&#1086;&#1078;&#1077;&#1085;&#1080;&#1077;%20&#1082;%20&#1091;&#1088;&#1086;&#1082;&#1091;/&#1058;&#1072;&#1073;&#1083;&#1080;&#1094;&#1072;%20&#1101;&#1083;&#1077;&#1082;&#1090;&#1088;&#1086;&#1086;&#1090;&#1088;&#1080;&#1094;&#1072;&#1090;&#1077;&#1083;&#1100;&#1085;&#1086;&#1089;&#1090;&#1080;/&#1058;&#1072;&#1073;&#1083;&#1080;&#1094;&#1072;%20&#1101;&#1083;&#1077;&#1082;&#1090;&#1088;&#1086;&#1086;&#1090;&#1088;&#1080;&#1094;&#1072;&#1090;&#1077;&#1083;&#1100;&#1085;&#1086;&#1089;&#1090;&#1080;.ppt" TargetMode="External"/><Relationship Id="rId5" Type="http://schemas.openxmlformats.org/officeDocument/2006/relationships/hyperlink" Target="&#1055;&#1088;&#1080;&#1083;&#1086;&#1078;&#1077;&#1085;&#1080;&#1077;%20&#1082;%20&#1091;&#1088;&#1086;&#1082;&#1091;/FlashchemLego/FlashchemLego.ppt" TargetMode="External"/><Relationship Id="rId4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hyperlink" Target="&#1055;&#1088;&#1080;&#1083;&#1086;&#1078;&#1077;&#1085;&#1080;&#1077;%20&#1082;%20&#1091;&#1088;&#1086;&#1082;&#1091;/&#1058;&#1072;&#1073;&#1083;&#1080;&#1094;&#1072;%20&#1101;&#1083;&#1077;&#1082;&#1090;&#1088;&#1086;&#1086;&#1090;&#1088;&#1080;&#1094;&#1072;&#1090;&#1077;&#1083;&#1100;&#1085;&#1086;&#1089;&#1090;&#1080;/&#1058;&#1072;&#1073;&#1083;&#1080;&#1094;&#1072;%20&#1101;&#1083;&#1077;&#1082;&#1090;&#1088;&#1086;&#1086;&#1090;&#1088;&#1080;&#1094;&#1072;&#1090;&#1077;&#1083;&#1100;&#1085;&#1086;&#1089;&#1090;&#1080;.ppt" TargetMode="External"/><Relationship Id="rId5" Type="http://schemas.openxmlformats.org/officeDocument/2006/relationships/hyperlink" Target="&#1055;&#1088;&#1080;&#1083;&#1086;&#1078;&#1077;&#1085;&#1080;&#1077;%20&#1082;%20&#1091;&#1088;&#1086;&#1082;&#1091;/FlashchemLego/FlashchemLego.ppt" TargetMode="External"/><Relationship Id="rId4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hyperlink" Target="&#1055;&#1088;&#1080;&#1083;&#1086;&#1078;&#1077;&#1085;&#1080;&#1077;%20&#1082;%20&#1091;&#1088;&#1086;&#1082;&#1091;/&#1058;&#1072;&#1073;&#1083;&#1080;&#1094;&#1072;%20&#1101;&#1083;&#1077;&#1082;&#1090;&#1088;&#1086;&#1086;&#1090;&#1088;&#1080;&#1094;&#1072;&#1090;&#1077;&#1083;&#1100;&#1085;&#1086;&#1089;&#1090;&#1080;/&#1058;&#1072;&#1073;&#1083;&#1080;&#1094;&#1072;%20&#1101;&#1083;&#1077;&#1082;&#1090;&#1088;&#1086;&#1086;&#1090;&#1088;&#1080;&#1094;&#1072;&#1090;&#1077;&#1083;&#1100;&#1085;&#1086;&#1089;&#1090;&#1080;.ppt" TargetMode="External"/><Relationship Id="rId4" Type="http://schemas.openxmlformats.org/officeDocument/2006/relationships/hyperlink" Target="&#1055;&#1088;&#1080;&#1083;&#1086;&#1078;&#1077;&#1085;&#1080;&#1077;%20&#1082;%20&#1091;&#1088;&#1086;&#1082;&#1091;/FlashchemLego/FlashchemLego.pp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&#1055;&#1088;&#1080;&#1083;&#1086;&#1078;&#1077;&#1085;&#1080;&#1077;%20&#1082;%20&#1091;&#1088;&#1086;&#1082;&#1091;/FlashchemLego/FlashchemLego.pp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&#1055;&#1088;&#1080;&#1083;&#1086;&#1078;&#1077;&#1085;&#1080;&#1077;%20&#1082;%20&#1091;&#1088;&#1086;&#1082;&#1091;/FlashchemLego/FlashchemLego.pp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&#1055;&#1088;&#1080;&#1083;&#1086;&#1078;&#1077;&#1085;&#1080;&#1077;%20&#1082;%20&#1091;&#1088;&#1086;&#1082;&#1091;/FlashchemLego/FlashchemLego.pp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82;%20&#1091;&#1088;&#1086;&#1082;&#1091;/&#1058;&#1072;&#1073;&#1083;&#1080;&#1094;&#1072;/&#1055;&#1077;&#1088;&#1080;&#1086;&#1076;&#1080;&#1095;&#1077;&#1089;&#1082;&#1072;&#1103;%20&#1089;&#1080;&#1089;&#1090;&#1077;&#1090;&#1072;%20&#1093;&#1080;&#1084;&#1080;&#1095;&#1077;&#1089;&#1082;&#1080;&#1093;%20&#1101;&#1083;&#1077;&#1084;&#1077;&#1085;&#1090;&#1086;&#1074;.pp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&#1055;&#1088;&#1080;&#1083;&#1086;&#1078;&#1077;&#1085;&#1080;&#1077;%20&#1082;%20&#1091;&#1088;&#1086;&#1082;&#1091;/FlashchemLego/FlashchemLego.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437112"/>
            <a:ext cx="6154960" cy="136207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980728"/>
            <a:ext cx="7772400" cy="1500187"/>
          </a:xfrm>
        </p:spPr>
        <p:txBody>
          <a:bodyPr/>
          <a:lstStyle/>
          <a:p>
            <a:r>
              <a:rPr lang="uk-UA" sz="8000" dirty="0" smtClean="0"/>
              <a:t>Хімічний з</a:t>
            </a:r>
            <a:r>
              <a:rPr lang="en-US" sz="8000" dirty="0" smtClean="0"/>
              <a:t>’</a:t>
            </a:r>
            <a:r>
              <a:rPr lang="ru-RU" sz="8000" dirty="0" err="1" smtClean="0"/>
              <a:t>язок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 bwMode="auto">
          <a:xfrm>
            <a:off x="127000" y="1820863"/>
            <a:ext cx="8890000" cy="1989137"/>
          </a:xfrm>
          <a:prstGeom prst="roundRect">
            <a:avLst>
              <a:gd name="adj" fmla="val 6185"/>
            </a:avLst>
          </a:prstGeom>
          <a:solidFill>
            <a:srgbClr val="FEF9B8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1" name="TextBox 20"/>
          <p:cNvSpPr txBox="1">
            <a:spLocks noChangeArrowheads="1"/>
          </p:cNvSpPr>
          <p:nvPr/>
        </p:nvSpPr>
        <p:spPr bwMode="auto">
          <a:xfrm>
            <a:off x="304800" y="1082675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>
                <a:solidFill>
                  <a:srgbClr val="FF3300"/>
                </a:solidFill>
                <a:latin typeface="Cambria" pitchFamily="18" charset="0"/>
              </a:rPr>
              <a:t>I</a:t>
            </a:r>
            <a:r>
              <a:rPr lang="uk-UA" sz="3600" b="1">
                <a:solidFill>
                  <a:srgbClr val="FF3300"/>
                </a:solidFill>
                <a:latin typeface="Cambria" pitchFamily="18" charset="0"/>
              </a:rPr>
              <a:t>І</a:t>
            </a:r>
            <a:r>
              <a:rPr lang="en-US" sz="3600" b="1">
                <a:solidFill>
                  <a:srgbClr val="FF3300"/>
                </a:solidFill>
                <a:latin typeface="Cambria" pitchFamily="18" charset="0"/>
              </a:rPr>
              <a:t>. </a:t>
            </a:r>
            <a:r>
              <a:rPr lang="ru-RU" sz="3600" b="1">
                <a:solidFill>
                  <a:srgbClr val="FF3300"/>
                </a:solidFill>
                <a:latin typeface="Cambria" pitchFamily="18" charset="0"/>
              </a:rPr>
              <a:t>Ковалентний полярний зв</a:t>
            </a:r>
            <a:r>
              <a:rPr lang="en-US" sz="3600" b="1">
                <a:solidFill>
                  <a:srgbClr val="FF3300"/>
                </a:solidFill>
                <a:latin typeface="Cambria" pitchFamily="18" charset="0"/>
              </a:rPr>
              <a:t>’</a:t>
            </a:r>
            <a:r>
              <a:rPr lang="uk-UA" sz="3600" b="1">
                <a:solidFill>
                  <a:srgbClr val="FF3300"/>
                </a:solidFill>
                <a:latin typeface="Cambria" pitchFamily="18" charset="0"/>
              </a:rPr>
              <a:t>язок</a:t>
            </a:r>
            <a:endParaRPr lang="ru-RU" sz="3600" b="1">
              <a:solidFill>
                <a:srgbClr val="FF3300"/>
              </a:solidFill>
              <a:latin typeface="Cambria" pitchFamily="18" charset="0"/>
            </a:endParaRPr>
          </a:p>
        </p:txBody>
      </p:sp>
      <p:sp>
        <p:nvSpPr>
          <p:cNvPr id="9222" name="TextBox 15"/>
          <p:cNvSpPr txBox="1">
            <a:spLocks noChangeArrowheads="1"/>
          </p:cNvSpPr>
          <p:nvPr/>
        </p:nvSpPr>
        <p:spPr bwMode="auto">
          <a:xfrm>
            <a:off x="128588" y="1798638"/>
            <a:ext cx="2482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u="sng">
                <a:latin typeface="Calibri" pitchFamily="34" charset="0"/>
              </a:rPr>
              <a:t>Ряд неметаллов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7224" y="2191851"/>
            <a:ext cx="837120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F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O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N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6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Cl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Br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C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P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Si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H</a:t>
            </a:r>
            <a:r>
              <a:rPr lang="en-US" sz="3600" dirty="0">
                <a:latin typeface="+mj-lt"/>
                <a:cs typeface="+mn-cs"/>
              </a:rPr>
              <a:t>.</a:t>
            </a:r>
            <a:endParaRPr lang="ru-RU" sz="3600" dirty="0">
              <a:latin typeface="+mj-lt"/>
              <a:cs typeface="+mn-cs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457200" y="3271838"/>
            <a:ext cx="8301038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TextBox 19"/>
          <p:cNvSpPr txBox="1">
            <a:spLocks noChangeArrowheads="1"/>
          </p:cNvSpPr>
          <p:nvPr/>
        </p:nvSpPr>
        <p:spPr bwMode="auto">
          <a:xfrm>
            <a:off x="2019300" y="3300413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электронегативність зменшується</a:t>
            </a:r>
          </a:p>
        </p:txBody>
      </p:sp>
      <p:grpSp>
        <p:nvGrpSpPr>
          <p:cNvPr id="2" name="Группа 265"/>
          <p:cNvGrpSpPr>
            <a:grpSpLocks/>
          </p:cNvGrpSpPr>
          <p:nvPr/>
        </p:nvGrpSpPr>
        <p:grpSpPr bwMode="auto">
          <a:xfrm>
            <a:off x="127000" y="3873500"/>
            <a:ext cx="8890000" cy="2482850"/>
            <a:chOff x="127000" y="2001551"/>
            <a:chExt cx="8890000" cy="144454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127000" y="2001551"/>
              <a:ext cx="8890000" cy="1444547"/>
            </a:xfrm>
            <a:prstGeom prst="roundRect">
              <a:avLst>
                <a:gd name="adj" fmla="val 7526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9239" name="TextBox 12"/>
            <p:cNvSpPr txBox="1">
              <a:spLocks noChangeArrowheads="1"/>
            </p:cNvSpPr>
            <p:nvPr/>
          </p:nvSpPr>
          <p:spPr bwMode="auto">
            <a:xfrm>
              <a:off x="127000" y="2070136"/>
              <a:ext cx="8890000" cy="1193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/>
                <a:t> </a:t>
              </a:r>
              <a:r>
                <a:rPr lang="ru-RU" sz="3200">
                  <a:latin typeface="Calibri" pitchFamily="34" charset="0"/>
                </a:rPr>
                <a:t>Элемент с большей  ЭО, при образовании ковалентной полярной связи, приобретает частично отрицательный заряд  (</a:t>
              </a:r>
              <a:r>
                <a:rPr lang="ru-RU" sz="3200">
                  <a:solidFill>
                    <a:srgbClr val="FF0000"/>
                  </a:solidFill>
                  <a:latin typeface="Calibri" pitchFamily="34" charset="0"/>
                </a:rPr>
                <a:t>-</a:t>
              </a:r>
              <a:r>
                <a:rPr lang="el-GR" sz="32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r>
                <a:rPr lang="ru-RU" sz="3200">
                  <a:latin typeface="Calibri" pitchFamily="34" charset="0"/>
                </a:rPr>
                <a:t>).</a:t>
              </a:r>
            </a:p>
          </p:txBody>
        </p:sp>
      </p:grp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396163" y="5846763"/>
            <a:ext cx="1065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Calibri" pitchFamily="34" charset="0"/>
              </a:rPr>
              <a:t>Далее </a:t>
            </a:r>
          </a:p>
        </p:txBody>
      </p:sp>
      <p:sp>
        <p:nvSpPr>
          <p:cNvPr id="37" name="Овал 36">
            <a:hlinkClick r:id="" action="ppaction://hlinkshowjump?jump=nextslide"/>
          </p:cNvPr>
          <p:cNvSpPr/>
          <p:nvPr/>
        </p:nvSpPr>
        <p:spPr>
          <a:xfrm>
            <a:off x="8389938" y="5926138"/>
            <a:ext cx="350837" cy="349250"/>
          </a:xfrm>
          <a:prstGeom prst="ellipse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" name="Группа 265"/>
          <p:cNvGrpSpPr>
            <a:grpSpLocks/>
          </p:cNvGrpSpPr>
          <p:nvPr/>
        </p:nvGrpSpPr>
        <p:grpSpPr bwMode="auto">
          <a:xfrm>
            <a:off x="125413" y="3873500"/>
            <a:ext cx="8890000" cy="2482850"/>
            <a:chOff x="127000" y="2001551"/>
            <a:chExt cx="8890000" cy="1444547"/>
          </a:xfrm>
        </p:grpSpPr>
        <p:sp>
          <p:nvSpPr>
            <p:cNvPr id="39" name="Скругленный прямоугольник 38"/>
            <p:cNvSpPr/>
            <p:nvPr/>
          </p:nvSpPr>
          <p:spPr bwMode="auto">
            <a:xfrm>
              <a:off x="127000" y="2001551"/>
              <a:ext cx="8890000" cy="1444547"/>
            </a:xfrm>
            <a:prstGeom prst="roundRect">
              <a:avLst>
                <a:gd name="adj" fmla="val 7526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9237" name="TextBox 12"/>
            <p:cNvSpPr txBox="1">
              <a:spLocks noChangeArrowheads="1"/>
            </p:cNvSpPr>
            <p:nvPr/>
          </p:nvSpPr>
          <p:spPr bwMode="auto">
            <a:xfrm>
              <a:off x="127000" y="2069899"/>
              <a:ext cx="8890000" cy="904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/>
                <a:t> </a:t>
              </a:r>
              <a:r>
                <a:rPr lang="ru-RU" sz="3200">
                  <a:latin typeface="Calibri" pitchFamily="34" charset="0"/>
                </a:rPr>
                <a:t>Элемент з меншою  ЕН, при утворенні ковалентного полярного зв</a:t>
              </a:r>
              <a:r>
                <a:rPr lang="en-US" sz="3200">
                  <a:latin typeface="Calibri" pitchFamily="34" charset="0"/>
                </a:rPr>
                <a:t>’</a:t>
              </a:r>
              <a:r>
                <a:rPr lang="uk-UA" sz="3200">
                  <a:latin typeface="Calibri" pitchFamily="34" charset="0"/>
                </a:rPr>
                <a:t>язку</a:t>
              </a:r>
              <a:r>
                <a:rPr lang="ru-RU" sz="3200">
                  <a:latin typeface="Calibri" pitchFamily="34" charset="0"/>
                </a:rPr>
                <a:t>, отримує частковий позитивний заряд  (</a:t>
              </a:r>
              <a:r>
                <a:rPr lang="ru-RU" sz="3200">
                  <a:solidFill>
                    <a:srgbClr val="FF0000"/>
                  </a:solidFill>
                  <a:latin typeface="Calibri" pitchFamily="34" charset="0"/>
                </a:rPr>
                <a:t>+</a:t>
              </a:r>
              <a:r>
                <a:rPr lang="el-GR" sz="32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r>
                <a:rPr lang="ru-RU" sz="3200">
                  <a:latin typeface="Calibri" pitchFamily="34" charset="0"/>
                </a:rPr>
                <a:t>).</a:t>
              </a:r>
            </a:p>
          </p:txBody>
        </p:sp>
      </p:grpSp>
      <p:grpSp>
        <p:nvGrpSpPr>
          <p:cNvPr id="4" name="Группа 54"/>
          <p:cNvGrpSpPr>
            <a:grpSpLocks/>
          </p:cNvGrpSpPr>
          <p:nvPr/>
        </p:nvGrpSpPr>
        <p:grpSpPr bwMode="auto">
          <a:xfrm>
            <a:off x="8383588" y="5918200"/>
            <a:ext cx="355600" cy="355600"/>
            <a:chOff x="8439150" y="5251450"/>
            <a:chExt cx="355600" cy="355600"/>
          </a:xfrm>
        </p:grpSpPr>
        <p:sp>
          <p:nvSpPr>
            <p:cNvPr id="33" name="Овал 32"/>
            <p:cNvSpPr/>
            <p:nvPr/>
          </p:nvSpPr>
          <p:spPr>
            <a:xfrm>
              <a:off x="8439150" y="5251450"/>
              <a:ext cx="355600" cy="3556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Равнобедренный треугольник 34"/>
            <p:cNvSpPr/>
            <p:nvPr/>
          </p:nvSpPr>
          <p:spPr>
            <a:xfrm rot="5400000">
              <a:off x="8564915" y="5345470"/>
              <a:ext cx="158753" cy="173913"/>
            </a:xfrm>
            <a:prstGeom prst="triangl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2060"/>
              </a:solidFill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ln>
                  <a:solidFill>
                    <a:srgbClr val="002060"/>
                  </a:solidFill>
                </a:ln>
              </a:endParaRPr>
            </a:p>
          </p:txBody>
        </p:sp>
      </p:grpSp>
      <p:sp>
        <p:nvSpPr>
          <p:cNvPr id="41" name="Прямоугольник 40">
            <a:hlinkClick r:id="rId5" action="ppaction://hlinkpres?slideindex=2&amp;slidetitle=Слайд 2" tooltip="Относительная ЭО по Полингу"/>
          </p:cNvPr>
          <p:cNvSpPr/>
          <p:nvPr/>
        </p:nvSpPr>
        <p:spPr>
          <a:xfrm>
            <a:off x="5133975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6" grpId="2"/>
      <p:bldP spid="37" grpId="0" animBg="1"/>
      <p:bldP spid="3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 bwMode="auto">
          <a:xfrm>
            <a:off x="0" y="1196975"/>
            <a:ext cx="8890000" cy="1989138"/>
          </a:xfrm>
          <a:prstGeom prst="roundRect">
            <a:avLst>
              <a:gd name="adj" fmla="val 6185"/>
            </a:avLst>
          </a:prstGeom>
          <a:solidFill>
            <a:srgbClr val="FEF9B8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2" name="Прямоугольник 41">
            <a:hlinkClick r:id="rId4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TextBox 17"/>
          <p:cNvSpPr txBox="1"/>
          <p:nvPr>
            <p:custDataLst>
              <p:tags r:id="rId1"/>
            </p:custDataLst>
          </p:nvPr>
        </p:nvSpPr>
        <p:spPr>
          <a:xfrm>
            <a:off x="467544" y="548680"/>
            <a:ext cx="808644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 err="1" smtClean="0">
                <a:solidFill>
                  <a:srgbClr val="C00000"/>
                </a:solidFill>
                <a:latin typeface="Cambria" pitchFamily="18" charset="0"/>
              </a:rPr>
              <a:t>Ковалентний</a:t>
            </a:r>
            <a:r>
              <a:rPr lang="ru-RU" sz="4000" b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mbria" pitchFamily="18" charset="0"/>
              </a:rPr>
              <a:t>полярний</a:t>
            </a:r>
            <a:r>
              <a:rPr lang="ru-RU" sz="4000" b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зв</a:t>
            </a:r>
            <a:r>
              <a:rPr lang="en-US" sz="4000" b="1" dirty="0">
                <a:solidFill>
                  <a:srgbClr val="C00000"/>
                </a:solidFill>
                <a:latin typeface="Cambria" pitchFamily="18" charset="0"/>
              </a:rPr>
              <a:t>’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язок</a:t>
            </a:r>
            <a:r>
              <a:rPr lang="ru-RU" sz="4000" b="1" spc="-15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5400" dir="2160000" algn="tl">
                    <a:srgbClr val="000000">
                      <a:alpha val="28000"/>
                    </a:srgbClr>
                  </a:outerShdw>
                </a:effectLst>
                <a:latin typeface="+mn-lt"/>
                <a:cs typeface="+mn-cs"/>
              </a:rPr>
              <a:t> </a:t>
            </a:r>
            <a:endParaRPr lang="ru-RU" sz="4000" b="1" spc="-15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25400" dir="2160000" algn="tl">
                  <a:srgbClr val="000000">
                    <a:alpha val="2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4" name="Скругленный прямоугольник 33">
            <a:hlinkClick r:id="rId5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6" name="TextBox 15"/>
          <p:cNvSpPr txBox="1">
            <a:spLocks noChangeArrowheads="1"/>
          </p:cNvSpPr>
          <p:nvPr/>
        </p:nvSpPr>
        <p:spPr bwMode="auto">
          <a:xfrm>
            <a:off x="128588" y="1189038"/>
            <a:ext cx="2482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u="sng">
                <a:latin typeface="Calibri" pitchFamily="34" charset="0"/>
              </a:rPr>
              <a:t>Ряд неметаллов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7224" y="1582231"/>
            <a:ext cx="837120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F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O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N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6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Cl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Br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C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P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Si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H</a:t>
            </a:r>
            <a:r>
              <a:rPr lang="en-US" sz="3600" dirty="0">
                <a:latin typeface="+mj-lt"/>
                <a:cs typeface="+mn-cs"/>
              </a:rPr>
              <a:t>.</a:t>
            </a:r>
            <a:endParaRPr lang="ru-RU" sz="3600" dirty="0">
              <a:latin typeface="+mj-lt"/>
              <a:cs typeface="+mn-cs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457200" y="2662238"/>
            <a:ext cx="8301038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9" name="TextBox 19"/>
          <p:cNvSpPr txBox="1">
            <a:spLocks noChangeArrowheads="1"/>
          </p:cNvSpPr>
          <p:nvPr/>
        </p:nvSpPr>
        <p:spPr bwMode="auto">
          <a:xfrm>
            <a:off x="2019300" y="2690813"/>
            <a:ext cx="6153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электронегативність зменшується</a:t>
            </a:r>
          </a:p>
        </p:txBody>
      </p:sp>
      <p:sp>
        <p:nvSpPr>
          <p:cNvPr id="41" name="Прямоугольник 40">
            <a:hlinkClick r:id="rId6" action="ppaction://hlinkpres?slideindex=2&amp;slidetitle=Слайд 2" tooltip="Относительная ЭО по Полингу"/>
          </p:cNvPr>
          <p:cNvSpPr/>
          <p:nvPr/>
        </p:nvSpPr>
        <p:spPr>
          <a:xfrm>
            <a:off x="5133975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 bwMode="auto">
          <a:xfrm>
            <a:off x="127000" y="3263900"/>
            <a:ext cx="8890000" cy="3146425"/>
          </a:xfrm>
          <a:prstGeom prst="roundRect">
            <a:avLst>
              <a:gd name="adj" fmla="val 441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0252" name="TextBox 24"/>
          <p:cNvSpPr txBox="1">
            <a:spLocks noChangeArrowheads="1"/>
          </p:cNvSpPr>
          <p:nvPr/>
        </p:nvSpPr>
        <p:spPr bwMode="auto">
          <a:xfrm>
            <a:off x="134938" y="3263900"/>
            <a:ext cx="297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 u="sng">
                <a:latin typeface="Calibri" pitchFamily="34" charset="0"/>
              </a:rPr>
              <a:t>Схема утворення молекули: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34468" y="3535655"/>
            <a:ext cx="125226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HCl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34465" y="3535653"/>
            <a:ext cx="7152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64765" y="3535653"/>
            <a:ext cx="8146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Cl</a:t>
            </a:r>
            <a:endParaRPr lang="ru-RU" sz="5400" dirty="0">
              <a:latin typeface="+mj-lt"/>
              <a:cs typeface="+mn-cs"/>
            </a:endParaRPr>
          </a:p>
        </p:txBody>
      </p:sp>
      <p:grpSp>
        <p:nvGrpSpPr>
          <p:cNvPr id="2" name="Группа 42"/>
          <p:cNvGrpSpPr>
            <a:grpSpLocks/>
          </p:cNvGrpSpPr>
          <p:nvPr/>
        </p:nvGrpSpPr>
        <p:grpSpPr bwMode="auto">
          <a:xfrm>
            <a:off x="530225" y="4670425"/>
            <a:ext cx="3932238" cy="1041400"/>
            <a:chOff x="529946" y="4670051"/>
            <a:chExt cx="3932423" cy="1042558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529946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611817" y="4833342"/>
              <a:ext cx="489184" cy="7086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2385301" y="4696946"/>
              <a:ext cx="862737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Cl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cxnSp>
          <p:nvCxnSpPr>
            <p:cNvPr id="10289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709416" y="5228265"/>
              <a:ext cx="752953" cy="1590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Группа 51"/>
          <p:cNvGrpSpPr>
            <a:grpSpLocks/>
          </p:cNvGrpSpPr>
          <p:nvPr/>
        </p:nvGrpSpPr>
        <p:grpSpPr bwMode="auto">
          <a:xfrm>
            <a:off x="1263650" y="4681538"/>
            <a:ext cx="2149475" cy="1093787"/>
            <a:chOff x="1263277" y="4682191"/>
            <a:chExt cx="2150501" cy="1092667"/>
          </a:xfrm>
        </p:grpSpPr>
        <p:sp>
          <p:nvSpPr>
            <p:cNvPr id="44" name="Овал 43"/>
            <p:cNvSpPr/>
            <p:nvPr/>
          </p:nvSpPr>
          <p:spPr bwMode="auto">
            <a:xfrm>
              <a:off x="1263277" y="5130993"/>
              <a:ext cx="160415" cy="16017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5" name="Овал 44"/>
            <p:cNvSpPr/>
            <p:nvPr/>
          </p:nvSpPr>
          <p:spPr bwMode="auto">
            <a:xfrm>
              <a:off x="2213055" y="5130993"/>
              <a:ext cx="160415" cy="16017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6" name="Овал 45"/>
            <p:cNvSpPr/>
            <p:nvPr/>
          </p:nvSpPr>
          <p:spPr bwMode="auto">
            <a:xfrm>
              <a:off x="2635532" y="5614685"/>
              <a:ext cx="160415" cy="16017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7" name="Овал 46"/>
            <p:cNvSpPr/>
            <p:nvPr/>
          </p:nvSpPr>
          <p:spPr bwMode="auto">
            <a:xfrm>
              <a:off x="2876947" y="5614685"/>
              <a:ext cx="160415" cy="16017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8" name="Овал 47"/>
            <p:cNvSpPr/>
            <p:nvPr/>
          </p:nvSpPr>
          <p:spPr bwMode="auto">
            <a:xfrm>
              <a:off x="2635532" y="4682191"/>
              <a:ext cx="160415" cy="16017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9" name="Овал 48"/>
            <p:cNvSpPr/>
            <p:nvPr/>
          </p:nvSpPr>
          <p:spPr bwMode="auto">
            <a:xfrm>
              <a:off x="2876947" y="4682191"/>
              <a:ext cx="160415" cy="16017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0" name="Овал 49"/>
            <p:cNvSpPr/>
            <p:nvPr/>
          </p:nvSpPr>
          <p:spPr bwMode="auto">
            <a:xfrm>
              <a:off x="3243835" y="5023154"/>
              <a:ext cx="160414" cy="16017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1" name="Овал 50"/>
            <p:cNvSpPr/>
            <p:nvPr/>
          </p:nvSpPr>
          <p:spPr bwMode="auto">
            <a:xfrm>
              <a:off x="3253364" y="5246762"/>
              <a:ext cx="160414" cy="16017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Группа 66"/>
          <p:cNvGrpSpPr>
            <a:grpSpLocks/>
          </p:cNvGrpSpPr>
          <p:nvPr/>
        </p:nvGrpSpPr>
        <p:grpSpPr bwMode="auto">
          <a:xfrm>
            <a:off x="4699000" y="4670425"/>
            <a:ext cx="2130425" cy="1104900"/>
            <a:chOff x="4698534" y="4670051"/>
            <a:chExt cx="2130797" cy="1104807"/>
          </a:xfrm>
        </p:grpSpPr>
        <p:sp>
          <p:nvSpPr>
            <p:cNvPr id="54" name="TextBox 53"/>
            <p:cNvSpPr txBox="1"/>
            <p:nvPr/>
          </p:nvSpPr>
          <p:spPr bwMode="auto">
            <a:xfrm>
              <a:off x="4698534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5765000" y="4696946"/>
              <a:ext cx="862737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Cl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9" name="Овал 58"/>
            <p:cNvSpPr/>
            <p:nvPr/>
          </p:nvSpPr>
          <p:spPr bwMode="auto">
            <a:xfrm>
              <a:off x="5441614" y="5130387"/>
              <a:ext cx="158778" cy="16032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0" name="Овал 59"/>
            <p:cNvSpPr/>
            <p:nvPr/>
          </p:nvSpPr>
          <p:spPr bwMode="auto">
            <a:xfrm>
              <a:off x="5628971" y="5130387"/>
              <a:ext cx="160366" cy="16032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1" name="Овал 60"/>
            <p:cNvSpPr/>
            <p:nvPr/>
          </p:nvSpPr>
          <p:spPr bwMode="auto">
            <a:xfrm>
              <a:off x="6049733" y="5614534"/>
              <a:ext cx="160365" cy="16032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2" name="Овал 61"/>
            <p:cNvSpPr/>
            <p:nvPr/>
          </p:nvSpPr>
          <p:spPr bwMode="auto">
            <a:xfrm>
              <a:off x="6292662" y="5614534"/>
              <a:ext cx="160366" cy="16032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3" name="Овал 62"/>
            <p:cNvSpPr/>
            <p:nvPr/>
          </p:nvSpPr>
          <p:spPr bwMode="auto">
            <a:xfrm>
              <a:off x="6049733" y="4682750"/>
              <a:ext cx="160365" cy="16032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4" name="Овал 63"/>
            <p:cNvSpPr/>
            <p:nvPr/>
          </p:nvSpPr>
          <p:spPr bwMode="auto">
            <a:xfrm>
              <a:off x="6292662" y="4682750"/>
              <a:ext cx="160366" cy="16032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5" name="Овал 64"/>
            <p:cNvSpPr/>
            <p:nvPr/>
          </p:nvSpPr>
          <p:spPr bwMode="auto">
            <a:xfrm>
              <a:off x="6659439" y="5022446"/>
              <a:ext cx="160365" cy="16032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6" name="Овал 65"/>
            <p:cNvSpPr/>
            <p:nvPr/>
          </p:nvSpPr>
          <p:spPr bwMode="auto">
            <a:xfrm>
              <a:off x="6668966" y="5246265"/>
              <a:ext cx="160365" cy="16032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83" name="Овал 82"/>
          <p:cNvSpPr/>
          <p:nvPr/>
        </p:nvSpPr>
        <p:spPr bwMode="auto">
          <a:xfrm>
            <a:off x="4570413" y="4591050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84" name="Овал 83"/>
          <p:cNvSpPr/>
          <p:nvPr/>
        </p:nvSpPr>
        <p:spPr bwMode="auto">
          <a:xfrm>
            <a:off x="5413375" y="4446588"/>
            <a:ext cx="1508125" cy="1506537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5" name="Группа 86"/>
          <p:cNvGrpSpPr>
            <a:grpSpLocks/>
          </p:cNvGrpSpPr>
          <p:nvPr/>
        </p:nvGrpSpPr>
        <p:grpSpPr bwMode="auto">
          <a:xfrm>
            <a:off x="5168900" y="4221163"/>
            <a:ext cx="1936750" cy="523875"/>
            <a:chOff x="5169114" y="4221484"/>
            <a:chExt cx="1936178" cy="523220"/>
          </a:xfrm>
        </p:grpSpPr>
        <p:sp>
          <p:nvSpPr>
            <p:cNvPr id="10266" name="Прямоугольник 84"/>
            <p:cNvSpPr>
              <a:spLocks noChangeArrowheads="1"/>
            </p:cNvSpPr>
            <p:nvPr/>
          </p:nvSpPr>
          <p:spPr bwMode="auto">
            <a:xfrm>
              <a:off x="5169114" y="4221484"/>
              <a:ext cx="6335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FF0000"/>
                  </a:solidFill>
                  <a:latin typeface="Calibri" pitchFamily="34" charset="0"/>
                </a:rPr>
                <a:t>+</a:t>
              </a:r>
              <a:r>
                <a:rPr lang="el-GR" sz="28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endParaRPr lang="ru-RU" sz="2800"/>
            </a:p>
          </p:txBody>
        </p:sp>
        <p:sp>
          <p:nvSpPr>
            <p:cNvPr id="10267" name="Прямоугольник 85"/>
            <p:cNvSpPr>
              <a:spLocks noChangeArrowheads="1"/>
            </p:cNvSpPr>
            <p:nvPr/>
          </p:nvSpPr>
          <p:spPr bwMode="auto">
            <a:xfrm>
              <a:off x="6540714" y="4221484"/>
              <a:ext cx="56457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Calibri" pitchFamily="34" charset="0"/>
                </a:rPr>
                <a:t>-</a:t>
              </a:r>
              <a:r>
                <a:rPr lang="el-GR" sz="28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endParaRPr lang="ru-RU" sz="2800"/>
            </a:p>
          </p:txBody>
        </p:sp>
      </p:grpSp>
      <p:grpSp>
        <p:nvGrpSpPr>
          <p:cNvPr id="6" name="Группа 87"/>
          <p:cNvGrpSpPr>
            <a:grpSpLocks/>
          </p:cNvGrpSpPr>
          <p:nvPr/>
        </p:nvGrpSpPr>
        <p:grpSpPr bwMode="auto">
          <a:xfrm>
            <a:off x="4700588" y="4670425"/>
            <a:ext cx="1928812" cy="1041400"/>
            <a:chOff x="4698534" y="4670051"/>
            <a:chExt cx="1929203" cy="1042558"/>
          </a:xfrm>
        </p:grpSpPr>
        <p:sp>
          <p:nvSpPr>
            <p:cNvPr id="89" name="TextBox 88"/>
            <p:cNvSpPr txBox="1"/>
            <p:nvPr/>
          </p:nvSpPr>
          <p:spPr bwMode="auto">
            <a:xfrm>
              <a:off x="4698534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5765000" y="4696946"/>
              <a:ext cx="862737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 err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Cl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8" name="Скругленный прямоугольник 97"/>
            <p:cNvSpPr/>
            <p:nvPr/>
          </p:nvSpPr>
          <p:spPr bwMode="auto">
            <a:xfrm>
              <a:off x="5440046" y="5138885"/>
              <a:ext cx="366787" cy="123963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011 0.17384 " pathEditMode="relative" ptsTypes="AA">
                                      <p:cBhvr>
                                        <p:cTn id="1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3.7037E-7 L 0.2059 0.17778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00" y="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5.18519E-6 L -0.00486 0.02732 " pathEditMode="relative" ptsTypes="AA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84" grpId="0" animBg="1"/>
      <p:bldP spid="8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 bwMode="auto">
          <a:xfrm>
            <a:off x="127000" y="1211263"/>
            <a:ext cx="8890000" cy="1989137"/>
          </a:xfrm>
          <a:prstGeom prst="roundRect">
            <a:avLst>
              <a:gd name="adj" fmla="val 6185"/>
            </a:avLst>
          </a:prstGeom>
          <a:solidFill>
            <a:srgbClr val="FEF9B8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2" name="Прямоугольник 41">
            <a:hlinkClick r:id="rId4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TextBox 17"/>
          <p:cNvSpPr txBox="1"/>
          <p:nvPr>
            <p:custDataLst>
              <p:tags r:id="rId1"/>
            </p:custDataLst>
          </p:nvPr>
        </p:nvSpPr>
        <p:spPr>
          <a:xfrm>
            <a:off x="467544" y="404664"/>
            <a:ext cx="808644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Ковалентний</a:t>
            </a:r>
            <a:r>
              <a:rPr lang="ru-RU" sz="40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полярний</a:t>
            </a:r>
            <a:r>
              <a:rPr lang="ru-RU" sz="40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зв</a:t>
            </a:r>
            <a:r>
              <a:rPr lang="en-US" sz="4000" b="1" dirty="0">
                <a:solidFill>
                  <a:srgbClr val="C00000"/>
                </a:solidFill>
                <a:latin typeface="Cambria" pitchFamily="18" charset="0"/>
              </a:rPr>
              <a:t>’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язок</a:t>
            </a:r>
            <a:r>
              <a:rPr lang="ru-RU" sz="4000" b="1" spc="-15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5400" dir="2160000" algn="tl">
                    <a:srgbClr val="000000">
                      <a:alpha val="28000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endParaRPr lang="ru-RU" sz="4000" b="1" spc="-15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25400" dir="2160000" algn="tl">
                  <a:srgbClr val="000000">
                    <a:alpha val="2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4" name="Скругленный прямоугольник 33">
            <a:hlinkClick r:id="rId5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70" name="TextBox 15"/>
          <p:cNvSpPr txBox="1">
            <a:spLocks noChangeArrowheads="1"/>
          </p:cNvSpPr>
          <p:nvPr/>
        </p:nvSpPr>
        <p:spPr bwMode="auto">
          <a:xfrm>
            <a:off x="128588" y="1189038"/>
            <a:ext cx="2482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u="sng">
                <a:latin typeface="Calibri" pitchFamily="34" charset="0"/>
              </a:rPr>
              <a:t>Ряд неметаллов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7224" y="1582231"/>
            <a:ext cx="837120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F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O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N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6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Cl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Br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C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P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Si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H</a:t>
            </a:r>
            <a:r>
              <a:rPr lang="en-US" sz="3600" dirty="0">
                <a:latin typeface="+mj-lt"/>
                <a:cs typeface="+mn-cs"/>
              </a:rPr>
              <a:t>.</a:t>
            </a:r>
            <a:endParaRPr lang="ru-RU" sz="3600" dirty="0">
              <a:latin typeface="+mj-lt"/>
              <a:cs typeface="+mn-cs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457200" y="2662238"/>
            <a:ext cx="8301038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3" name="TextBox 19"/>
          <p:cNvSpPr txBox="1">
            <a:spLocks noChangeArrowheads="1"/>
          </p:cNvSpPr>
          <p:nvPr/>
        </p:nvSpPr>
        <p:spPr bwMode="auto">
          <a:xfrm>
            <a:off x="2019300" y="2690813"/>
            <a:ext cx="636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электронегативність зменшується</a:t>
            </a:r>
          </a:p>
        </p:txBody>
      </p:sp>
      <p:sp>
        <p:nvSpPr>
          <p:cNvPr id="41" name="Прямоугольник 40">
            <a:hlinkClick r:id="rId6" action="ppaction://hlinkpres?slideindex=2&amp;slidetitle=Слайд 2" tooltip="Относительная ЭО по Полингу"/>
          </p:cNvPr>
          <p:cNvSpPr/>
          <p:nvPr/>
        </p:nvSpPr>
        <p:spPr>
          <a:xfrm>
            <a:off x="5133975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 bwMode="auto">
          <a:xfrm>
            <a:off x="127000" y="3263900"/>
            <a:ext cx="8890000" cy="3146425"/>
          </a:xfrm>
          <a:prstGeom prst="roundRect">
            <a:avLst>
              <a:gd name="adj" fmla="val 441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1276" name="TextBox 24"/>
          <p:cNvSpPr txBox="1">
            <a:spLocks noChangeArrowheads="1"/>
          </p:cNvSpPr>
          <p:nvPr/>
        </p:nvSpPr>
        <p:spPr bwMode="auto">
          <a:xfrm>
            <a:off x="134938" y="3263900"/>
            <a:ext cx="297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 u="sng">
                <a:latin typeface="Calibri" pitchFamily="34" charset="0"/>
              </a:rPr>
              <a:t>Схема утворення молекули: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34468" y="3535655"/>
            <a:ext cx="14173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r>
              <a:rPr lang="en-US" sz="5400" b="1" baseline="-25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2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O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34464" y="3535654"/>
            <a:ext cx="7152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06810" y="3535651"/>
            <a:ext cx="7457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O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83" name="Овал 82"/>
          <p:cNvSpPr/>
          <p:nvPr/>
        </p:nvSpPr>
        <p:spPr bwMode="auto">
          <a:xfrm>
            <a:off x="4570413" y="4699000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84" name="Овал 83"/>
          <p:cNvSpPr/>
          <p:nvPr/>
        </p:nvSpPr>
        <p:spPr bwMode="auto">
          <a:xfrm>
            <a:off x="5413375" y="4554538"/>
            <a:ext cx="1508125" cy="1506537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2" name="Группа 70"/>
          <p:cNvGrpSpPr>
            <a:grpSpLocks/>
          </p:cNvGrpSpPr>
          <p:nvPr/>
        </p:nvGrpSpPr>
        <p:grpSpPr bwMode="auto">
          <a:xfrm>
            <a:off x="530225" y="4267200"/>
            <a:ext cx="3932238" cy="2036763"/>
            <a:chOff x="530225" y="4159420"/>
            <a:chExt cx="3932238" cy="2036847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530225" y="4159420"/>
              <a:ext cx="739132" cy="10148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612045" y="4833535"/>
              <a:ext cx="489161" cy="70788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2475143" y="4697290"/>
              <a:ext cx="720069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O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cxnSp>
          <p:nvCxnSpPr>
            <p:cNvPr id="11319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709545" y="5228019"/>
              <a:ext cx="752918" cy="1588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52" name="TextBox 51"/>
            <p:cNvSpPr txBox="1"/>
            <p:nvPr/>
          </p:nvSpPr>
          <p:spPr bwMode="auto">
            <a:xfrm>
              <a:off x="530225" y="5181396"/>
              <a:ext cx="739132" cy="10148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3" name="Группа 71"/>
          <p:cNvGrpSpPr>
            <a:grpSpLocks/>
          </p:cNvGrpSpPr>
          <p:nvPr/>
        </p:nvGrpSpPr>
        <p:grpSpPr bwMode="auto">
          <a:xfrm>
            <a:off x="1263650" y="4727575"/>
            <a:ext cx="2095500" cy="1182688"/>
            <a:chOff x="1263650" y="4619795"/>
            <a:chExt cx="2095783" cy="1182314"/>
          </a:xfrm>
        </p:grpSpPr>
        <p:sp>
          <p:nvSpPr>
            <p:cNvPr id="44" name="Овал 43"/>
            <p:cNvSpPr/>
            <p:nvPr/>
          </p:nvSpPr>
          <p:spPr bwMode="auto">
            <a:xfrm>
              <a:off x="1263650" y="4619795"/>
              <a:ext cx="160360" cy="16028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5" name="Овал 44"/>
            <p:cNvSpPr/>
            <p:nvPr/>
          </p:nvSpPr>
          <p:spPr bwMode="auto">
            <a:xfrm>
              <a:off x="2294077" y="5130808"/>
              <a:ext cx="160359" cy="16028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6" name="Овал 45"/>
            <p:cNvSpPr/>
            <p:nvPr/>
          </p:nvSpPr>
          <p:spPr bwMode="auto">
            <a:xfrm>
              <a:off x="2635435" y="5614843"/>
              <a:ext cx="160360" cy="16028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7" name="Овал 46"/>
            <p:cNvSpPr/>
            <p:nvPr/>
          </p:nvSpPr>
          <p:spPr bwMode="auto">
            <a:xfrm>
              <a:off x="2876768" y="5614843"/>
              <a:ext cx="160360" cy="16028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8" name="Овал 47"/>
            <p:cNvSpPr/>
            <p:nvPr/>
          </p:nvSpPr>
          <p:spPr bwMode="auto">
            <a:xfrm>
              <a:off x="2635435" y="4681688"/>
              <a:ext cx="160360" cy="16028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9" name="Овал 48"/>
            <p:cNvSpPr/>
            <p:nvPr/>
          </p:nvSpPr>
          <p:spPr bwMode="auto">
            <a:xfrm>
              <a:off x="2876768" y="4681688"/>
              <a:ext cx="160360" cy="16028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3" name="Овал 52"/>
            <p:cNvSpPr/>
            <p:nvPr/>
          </p:nvSpPr>
          <p:spPr bwMode="auto">
            <a:xfrm>
              <a:off x="1263650" y="5641822"/>
              <a:ext cx="160360" cy="16028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5" name="Овал 54"/>
            <p:cNvSpPr/>
            <p:nvPr/>
          </p:nvSpPr>
          <p:spPr bwMode="auto">
            <a:xfrm>
              <a:off x="3199074" y="5130808"/>
              <a:ext cx="160359" cy="16028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Группа 72"/>
          <p:cNvGrpSpPr>
            <a:grpSpLocks/>
          </p:cNvGrpSpPr>
          <p:nvPr/>
        </p:nvGrpSpPr>
        <p:grpSpPr bwMode="auto">
          <a:xfrm>
            <a:off x="4699000" y="4778375"/>
            <a:ext cx="2925763" cy="1104900"/>
            <a:chOff x="4699000" y="4778005"/>
            <a:chExt cx="2926436" cy="1104900"/>
          </a:xfrm>
        </p:grpSpPr>
        <p:sp>
          <p:nvSpPr>
            <p:cNvPr id="54" name="TextBox 53"/>
            <p:cNvSpPr txBox="1"/>
            <p:nvPr/>
          </p:nvSpPr>
          <p:spPr bwMode="auto">
            <a:xfrm>
              <a:off x="4699000" y="4778005"/>
              <a:ext cx="739038" cy="10160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5765280" y="4804902"/>
              <a:ext cx="720069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O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9" name="Овал 58"/>
            <p:cNvSpPr/>
            <p:nvPr/>
          </p:nvSpPr>
          <p:spPr bwMode="auto">
            <a:xfrm>
              <a:off x="5442121" y="5238380"/>
              <a:ext cx="158787" cy="1603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0" name="Овал 59"/>
            <p:cNvSpPr/>
            <p:nvPr/>
          </p:nvSpPr>
          <p:spPr bwMode="auto">
            <a:xfrm>
              <a:off x="5629489" y="5238380"/>
              <a:ext cx="160375" cy="1603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1" name="Овал 60"/>
            <p:cNvSpPr/>
            <p:nvPr/>
          </p:nvSpPr>
          <p:spPr bwMode="auto">
            <a:xfrm>
              <a:off x="5951826" y="5722568"/>
              <a:ext cx="160374" cy="1603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2" name="Овал 61"/>
            <p:cNvSpPr/>
            <p:nvPr/>
          </p:nvSpPr>
          <p:spPr bwMode="auto">
            <a:xfrm>
              <a:off x="6194769" y="5722568"/>
              <a:ext cx="160375" cy="1603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3" name="Овал 62"/>
            <p:cNvSpPr/>
            <p:nvPr/>
          </p:nvSpPr>
          <p:spPr bwMode="auto">
            <a:xfrm>
              <a:off x="5951826" y="4790705"/>
              <a:ext cx="160374" cy="1603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4" name="Овал 63"/>
            <p:cNvSpPr/>
            <p:nvPr/>
          </p:nvSpPr>
          <p:spPr bwMode="auto">
            <a:xfrm>
              <a:off x="6194769" y="4790705"/>
              <a:ext cx="160375" cy="1603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7" name="Овал 56"/>
            <p:cNvSpPr/>
            <p:nvPr/>
          </p:nvSpPr>
          <p:spPr bwMode="auto">
            <a:xfrm>
              <a:off x="6490112" y="5238380"/>
              <a:ext cx="158787" cy="1603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6677480" y="5238380"/>
              <a:ext cx="160375" cy="1603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 bwMode="auto">
            <a:xfrm>
              <a:off x="6886398" y="4778005"/>
              <a:ext cx="739038" cy="10160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68" name="Овал 67"/>
          <p:cNvSpPr/>
          <p:nvPr/>
        </p:nvSpPr>
        <p:spPr bwMode="auto">
          <a:xfrm>
            <a:off x="6453188" y="4699000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5" name="Группа 73"/>
          <p:cNvGrpSpPr>
            <a:grpSpLocks/>
          </p:cNvGrpSpPr>
          <p:nvPr/>
        </p:nvGrpSpPr>
        <p:grpSpPr bwMode="auto">
          <a:xfrm>
            <a:off x="5168900" y="4329113"/>
            <a:ext cx="2794000" cy="523875"/>
            <a:chOff x="5168900" y="4328743"/>
            <a:chExt cx="2794188" cy="523877"/>
          </a:xfrm>
        </p:grpSpPr>
        <p:sp>
          <p:nvSpPr>
            <p:cNvPr id="11294" name="Прямоугольник 84"/>
            <p:cNvSpPr>
              <a:spLocks noChangeArrowheads="1"/>
            </p:cNvSpPr>
            <p:nvPr/>
          </p:nvSpPr>
          <p:spPr bwMode="auto">
            <a:xfrm>
              <a:off x="5168900" y="4328743"/>
              <a:ext cx="633694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FF0000"/>
                  </a:solidFill>
                  <a:latin typeface="Calibri" pitchFamily="34" charset="0"/>
                </a:rPr>
                <a:t>+</a:t>
              </a:r>
              <a:r>
                <a:rPr lang="el-GR" sz="28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endParaRPr lang="ru-RU" sz="2800"/>
            </a:p>
          </p:txBody>
        </p:sp>
        <p:sp>
          <p:nvSpPr>
            <p:cNvPr id="11295" name="Прямоугольник 85"/>
            <p:cNvSpPr>
              <a:spLocks noChangeArrowheads="1"/>
            </p:cNvSpPr>
            <p:nvPr/>
          </p:nvSpPr>
          <p:spPr bwMode="auto">
            <a:xfrm>
              <a:off x="6415401" y="4328745"/>
              <a:ext cx="56474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Calibri" pitchFamily="34" charset="0"/>
                </a:rPr>
                <a:t>-</a:t>
              </a:r>
              <a:r>
                <a:rPr lang="el-GR" sz="28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endParaRPr lang="ru-RU" sz="2800"/>
            </a:p>
          </p:txBody>
        </p:sp>
        <p:sp>
          <p:nvSpPr>
            <p:cNvPr id="11296" name="Прямоугольник 84"/>
            <p:cNvSpPr>
              <a:spLocks noChangeArrowheads="1"/>
            </p:cNvSpPr>
            <p:nvPr/>
          </p:nvSpPr>
          <p:spPr bwMode="auto">
            <a:xfrm>
              <a:off x="7329394" y="4328743"/>
              <a:ext cx="633694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FF0000"/>
                  </a:solidFill>
                  <a:latin typeface="Calibri" pitchFamily="34" charset="0"/>
                </a:rPr>
                <a:t>+</a:t>
              </a:r>
              <a:r>
                <a:rPr lang="el-GR" sz="2800">
                  <a:solidFill>
                    <a:srgbClr val="FF0000"/>
                  </a:solidFill>
                  <a:latin typeface="Calibri" pitchFamily="34" charset="0"/>
                </a:rPr>
                <a:t> δ</a:t>
              </a:r>
              <a:endParaRPr lang="ru-RU" sz="2800"/>
            </a:p>
          </p:txBody>
        </p:sp>
      </p:grpSp>
      <p:sp>
        <p:nvSpPr>
          <p:cNvPr id="70" name="Прямоугольник 69"/>
          <p:cNvSpPr/>
          <p:nvPr/>
        </p:nvSpPr>
        <p:spPr>
          <a:xfrm>
            <a:off x="125498" y="3535653"/>
            <a:ext cx="7152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endParaRPr lang="ru-RU" sz="5400" dirty="0">
              <a:latin typeface="+mj-lt"/>
              <a:cs typeface="+mn-cs"/>
            </a:endParaRPr>
          </a:p>
        </p:txBody>
      </p:sp>
      <p:grpSp>
        <p:nvGrpSpPr>
          <p:cNvPr id="6" name="Группа 87"/>
          <p:cNvGrpSpPr>
            <a:grpSpLocks/>
          </p:cNvGrpSpPr>
          <p:nvPr/>
        </p:nvGrpSpPr>
        <p:grpSpPr bwMode="auto">
          <a:xfrm>
            <a:off x="4700588" y="4778375"/>
            <a:ext cx="2925762" cy="1041400"/>
            <a:chOff x="4698534" y="4670051"/>
            <a:chExt cx="2926998" cy="1043687"/>
          </a:xfrm>
        </p:grpSpPr>
        <p:sp>
          <p:nvSpPr>
            <p:cNvPr id="89" name="TextBox 88"/>
            <p:cNvSpPr txBox="1"/>
            <p:nvPr/>
          </p:nvSpPr>
          <p:spPr bwMode="auto">
            <a:xfrm>
              <a:off x="4698534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5765000" y="4696946"/>
              <a:ext cx="720215" cy="10167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O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8" name="Скругленный прямоугольник 97"/>
            <p:cNvSpPr/>
            <p:nvPr/>
          </p:nvSpPr>
          <p:spPr bwMode="auto">
            <a:xfrm>
              <a:off x="5440209" y="5139392"/>
              <a:ext cx="366868" cy="124097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5" name="Скругленный прямоугольник 74"/>
            <p:cNvSpPr/>
            <p:nvPr/>
          </p:nvSpPr>
          <p:spPr bwMode="auto">
            <a:xfrm>
              <a:off x="6462991" y="5139392"/>
              <a:ext cx="365279" cy="124097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 bwMode="auto">
            <a:xfrm>
              <a:off x="6886365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7 L 0.04514 0.11227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56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04514 0.26667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33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0.18403 0.20139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0" y="10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0051 L -0.0125 0.04028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" y="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84" grpId="0" animBg="1"/>
      <p:bldP spid="84" grpId="1" animBg="1"/>
      <p:bldP spid="68" grpId="0" animBg="1"/>
      <p:bldP spid="6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 bwMode="auto">
          <a:xfrm>
            <a:off x="127000" y="1211263"/>
            <a:ext cx="8890000" cy="1989137"/>
          </a:xfrm>
          <a:prstGeom prst="roundRect">
            <a:avLst>
              <a:gd name="adj" fmla="val 6185"/>
            </a:avLst>
          </a:prstGeom>
          <a:solidFill>
            <a:srgbClr val="FEF9B8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2" name="Прямоугольник 41">
            <a:hlinkClick r:id="rId4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TextBox 17"/>
          <p:cNvSpPr txBox="1"/>
          <p:nvPr>
            <p:custDataLst>
              <p:tags r:id="rId1"/>
            </p:custDataLst>
          </p:nvPr>
        </p:nvSpPr>
        <p:spPr>
          <a:xfrm>
            <a:off x="539552" y="620688"/>
            <a:ext cx="808644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Ковалентний</a:t>
            </a:r>
            <a:r>
              <a:rPr lang="ru-RU" sz="40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полярний</a:t>
            </a:r>
            <a:r>
              <a:rPr lang="ru-RU" sz="40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зв</a:t>
            </a:r>
            <a:r>
              <a:rPr lang="en-US" sz="4000" b="1" dirty="0">
                <a:solidFill>
                  <a:srgbClr val="C00000"/>
                </a:solidFill>
                <a:latin typeface="Cambria" pitchFamily="18" charset="0"/>
              </a:rPr>
              <a:t>’</a:t>
            </a:r>
            <a:r>
              <a:rPr lang="ru-RU" sz="4000" b="1" dirty="0" err="1">
                <a:solidFill>
                  <a:srgbClr val="C00000"/>
                </a:solidFill>
                <a:latin typeface="Cambria" pitchFamily="18" charset="0"/>
              </a:rPr>
              <a:t>язок</a:t>
            </a:r>
            <a:r>
              <a:rPr lang="ru-RU" sz="4000" b="1" spc="-15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5400" dir="2160000" algn="tl">
                    <a:srgbClr val="000000">
                      <a:alpha val="28000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endParaRPr lang="ru-RU" sz="4000" b="1" spc="-15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25400" dir="2160000" algn="tl">
                  <a:srgbClr val="000000">
                    <a:alpha val="2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4" name="Скругленный прямоугольник 33">
            <a:hlinkClick r:id="rId5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94" name="TextBox 15"/>
          <p:cNvSpPr txBox="1">
            <a:spLocks noChangeArrowheads="1"/>
          </p:cNvSpPr>
          <p:nvPr/>
        </p:nvSpPr>
        <p:spPr bwMode="auto">
          <a:xfrm>
            <a:off x="128588" y="1189038"/>
            <a:ext cx="2482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u="sng">
                <a:latin typeface="Calibri" pitchFamily="34" charset="0"/>
              </a:rPr>
              <a:t>Ряд неметаллов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7224" y="1582231"/>
            <a:ext cx="837120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F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O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N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6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Cl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Br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C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P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Si</a:t>
            </a:r>
            <a:r>
              <a:rPr lang="en-US" sz="3600" dirty="0">
                <a:latin typeface="+mj-lt"/>
                <a:cs typeface="+mn-cs"/>
              </a:rPr>
              <a:t>,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H</a:t>
            </a:r>
            <a:r>
              <a:rPr lang="en-US" sz="3600" dirty="0">
                <a:latin typeface="+mj-lt"/>
                <a:cs typeface="+mn-cs"/>
              </a:rPr>
              <a:t>.</a:t>
            </a:r>
            <a:endParaRPr lang="ru-RU" sz="3600" dirty="0">
              <a:latin typeface="+mj-lt"/>
              <a:cs typeface="+mn-cs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457200" y="2662238"/>
            <a:ext cx="8301038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7" name="TextBox 19"/>
          <p:cNvSpPr txBox="1">
            <a:spLocks noChangeArrowheads="1"/>
          </p:cNvSpPr>
          <p:nvPr/>
        </p:nvSpPr>
        <p:spPr bwMode="auto">
          <a:xfrm>
            <a:off x="2019300" y="2690813"/>
            <a:ext cx="629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электронегативність зменшується</a:t>
            </a:r>
          </a:p>
        </p:txBody>
      </p:sp>
      <p:sp>
        <p:nvSpPr>
          <p:cNvPr id="41" name="Прямоугольник 40">
            <a:hlinkClick r:id="rId6" action="ppaction://hlinkpres?slideindex=2&amp;slidetitle=Слайд 2" tooltip="Относительная ЭО по Полингу"/>
          </p:cNvPr>
          <p:cNvSpPr/>
          <p:nvPr/>
        </p:nvSpPr>
        <p:spPr>
          <a:xfrm>
            <a:off x="5133975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 bwMode="auto">
          <a:xfrm>
            <a:off x="127000" y="3263900"/>
            <a:ext cx="8890000" cy="3146425"/>
          </a:xfrm>
          <a:prstGeom prst="roundRect">
            <a:avLst>
              <a:gd name="adj" fmla="val 441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2300" name="TextBox 24"/>
          <p:cNvSpPr txBox="1">
            <a:spLocks noChangeArrowheads="1"/>
          </p:cNvSpPr>
          <p:nvPr/>
        </p:nvSpPr>
        <p:spPr bwMode="auto">
          <a:xfrm>
            <a:off x="134938" y="3263900"/>
            <a:ext cx="3025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 u="sng">
                <a:latin typeface="Calibri" pitchFamily="34" charset="0"/>
              </a:rPr>
              <a:t>Схема  утворення молекули: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34468" y="3535655"/>
            <a:ext cx="140615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NH</a:t>
            </a:r>
            <a:r>
              <a:rPr lang="en-US" sz="5400" b="1" baseline="-25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3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82699" y="3544617"/>
            <a:ext cx="7152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25510" y="3526685"/>
            <a:ext cx="7344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N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83" name="Овал 82"/>
          <p:cNvSpPr/>
          <p:nvPr/>
        </p:nvSpPr>
        <p:spPr bwMode="auto">
          <a:xfrm>
            <a:off x="4570413" y="4143375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84" name="Овал 83"/>
          <p:cNvSpPr/>
          <p:nvPr/>
        </p:nvSpPr>
        <p:spPr bwMode="auto">
          <a:xfrm>
            <a:off x="5413375" y="4043363"/>
            <a:ext cx="1508125" cy="1506537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4362" name="Прямоугольник 84"/>
          <p:cNvSpPr>
            <a:spLocks noChangeArrowheads="1"/>
          </p:cNvSpPr>
          <p:nvPr/>
        </p:nvSpPr>
        <p:spPr bwMode="auto">
          <a:xfrm>
            <a:off x="5132388" y="3719513"/>
            <a:ext cx="63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el-GR" sz="2800">
                <a:solidFill>
                  <a:srgbClr val="FF0000"/>
                </a:solidFill>
                <a:latin typeface="Calibri" pitchFamily="34" charset="0"/>
              </a:rPr>
              <a:t> δ</a:t>
            </a:r>
            <a:endParaRPr lang="ru-RU" sz="2800"/>
          </a:p>
        </p:txBody>
      </p:sp>
      <p:sp>
        <p:nvSpPr>
          <p:cNvPr id="14363" name="Прямоугольник 85"/>
          <p:cNvSpPr>
            <a:spLocks noChangeArrowheads="1"/>
          </p:cNvSpPr>
          <p:nvPr/>
        </p:nvSpPr>
        <p:spPr bwMode="auto">
          <a:xfrm>
            <a:off x="6353175" y="3727450"/>
            <a:ext cx="563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-</a:t>
            </a:r>
            <a:r>
              <a:rPr lang="el-GR" sz="2800">
                <a:solidFill>
                  <a:srgbClr val="FF0000"/>
                </a:solidFill>
                <a:latin typeface="Calibri" pitchFamily="34" charset="0"/>
              </a:rPr>
              <a:t> δ</a:t>
            </a:r>
            <a:endParaRPr lang="ru-RU" sz="2800"/>
          </a:p>
        </p:txBody>
      </p:sp>
      <p:sp>
        <p:nvSpPr>
          <p:cNvPr id="68" name="Овал 67"/>
          <p:cNvSpPr/>
          <p:nvPr/>
        </p:nvSpPr>
        <p:spPr bwMode="auto">
          <a:xfrm>
            <a:off x="6453188" y="4143375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69" name="Прямоугольник 84"/>
          <p:cNvSpPr>
            <a:spLocks noChangeArrowheads="1"/>
          </p:cNvSpPr>
          <p:nvPr/>
        </p:nvSpPr>
        <p:spPr bwMode="auto">
          <a:xfrm>
            <a:off x="7346950" y="3746500"/>
            <a:ext cx="633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el-GR" sz="2800">
                <a:solidFill>
                  <a:srgbClr val="FF0000"/>
                </a:solidFill>
                <a:latin typeface="Calibri" pitchFamily="34" charset="0"/>
              </a:rPr>
              <a:t> δ</a:t>
            </a:r>
            <a:endParaRPr lang="ru-RU" sz="2800"/>
          </a:p>
        </p:txBody>
      </p:sp>
      <p:grpSp>
        <p:nvGrpSpPr>
          <p:cNvPr id="2" name="Группа 72"/>
          <p:cNvGrpSpPr>
            <a:grpSpLocks/>
          </p:cNvGrpSpPr>
          <p:nvPr/>
        </p:nvGrpSpPr>
        <p:grpSpPr bwMode="auto">
          <a:xfrm>
            <a:off x="628650" y="3819525"/>
            <a:ext cx="3636963" cy="2600325"/>
            <a:chOff x="628413" y="3818769"/>
            <a:chExt cx="3636827" cy="2601616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2348759" y="3818769"/>
              <a:ext cx="739132" cy="10148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612045" y="4833535"/>
              <a:ext cx="489161" cy="70788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628413" y="4697290"/>
              <a:ext cx="720069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cxnSp>
          <p:nvCxnSpPr>
            <p:cNvPr id="12348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512322" y="5219054"/>
              <a:ext cx="752918" cy="1588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52" name="TextBox 51"/>
            <p:cNvSpPr txBox="1"/>
            <p:nvPr/>
          </p:nvSpPr>
          <p:spPr bwMode="auto">
            <a:xfrm>
              <a:off x="2348759" y="4616620"/>
              <a:ext cx="739132" cy="10148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0" name="TextBox 49"/>
            <p:cNvSpPr txBox="1"/>
            <p:nvPr/>
          </p:nvSpPr>
          <p:spPr bwMode="auto">
            <a:xfrm>
              <a:off x="2348759" y="5405514"/>
              <a:ext cx="739132" cy="10148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3" name="Группа 73"/>
          <p:cNvGrpSpPr>
            <a:grpSpLocks/>
          </p:cNvGrpSpPr>
          <p:nvPr/>
        </p:nvGrpSpPr>
        <p:grpSpPr bwMode="auto">
          <a:xfrm>
            <a:off x="447675" y="4279900"/>
            <a:ext cx="1906588" cy="1746250"/>
            <a:chOff x="446930" y="4279144"/>
            <a:chExt cx="1908057" cy="1747083"/>
          </a:xfrm>
        </p:grpSpPr>
        <p:sp>
          <p:nvSpPr>
            <p:cNvPr id="44" name="Овал 43"/>
            <p:cNvSpPr/>
            <p:nvPr/>
          </p:nvSpPr>
          <p:spPr bwMode="auto">
            <a:xfrm>
              <a:off x="2194525" y="4279144"/>
              <a:ext cx="160462" cy="16041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5" name="Овал 44"/>
            <p:cNvSpPr/>
            <p:nvPr/>
          </p:nvSpPr>
          <p:spPr bwMode="auto">
            <a:xfrm>
              <a:off x="446930" y="5130450"/>
              <a:ext cx="160462" cy="16041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6" name="Овал 45"/>
            <p:cNvSpPr/>
            <p:nvPr/>
          </p:nvSpPr>
          <p:spPr bwMode="auto">
            <a:xfrm>
              <a:off x="923547" y="5614869"/>
              <a:ext cx="160462" cy="16041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8" name="Овал 47"/>
            <p:cNvSpPr/>
            <p:nvPr/>
          </p:nvSpPr>
          <p:spPr bwMode="auto">
            <a:xfrm>
              <a:off x="788506" y="4680974"/>
              <a:ext cx="160461" cy="16041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9" name="Овал 48"/>
            <p:cNvSpPr/>
            <p:nvPr/>
          </p:nvSpPr>
          <p:spPr bwMode="auto">
            <a:xfrm>
              <a:off x="1029992" y="4680974"/>
              <a:ext cx="160461" cy="16041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3" name="Овал 52"/>
            <p:cNvSpPr/>
            <p:nvPr/>
          </p:nvSpPr>
          <p:spPr bwMode="auto">
            <a:xfrm>
              <a:off x="2194525" y="5076449"/>
              <a:ext cx="160462" cy="16041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5" name="Овал 54"/>
            <p:cNvSpPr/>
            <p:nvPr/>
          </p:nvSpPr>
          <p:spPr bwMode="auto">
            <a:xfrm>
              <a:off x="1352502" y="5130450"/>
              <a:ext cx="160462" cy="16041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1" name="Овал 50"/>
            <p:cNvSpPr/>
            <p:nvPr/>
          </p:nvSpPr>
          <p:spPr bwMode="auto">
            <a:xfrm>
              <a:off x="2194525" y="5865814"/>
              <a:ext cx="160462" cy="16041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Группа 74"/>
          <p:cNvGrpSpPr>
            <a:grpSpLocks/>
          </p:cNvGrpSpPr>
          <p:nvPr/>
        </p:nvGrpSpPr>
        <p:grpSpPr bwMode="auto">
          <a:xfrm>
            <a:off x="4699000" y="4222750"/>
            <a:ext cx="2925763" cy="2117725"/>
            <a:chOff x="4699000" y="4222175"/>
            <a:chExt cx="2926436" cy="2118746"/>
          </a:xfrm>
        </p:grpSpPr>
        <p:sp>
          <p:nvSpPr>
            <p:cNvPr id="54" name="TextBox 53"/>
            <p:cNvSpPr txBox="1"/>
            <p:nvPr/>
          </p:nvSpPr>
          <p:spPr bwMode="auto">
            <a:xfrm>
              <a:off x="4699000" y="4222175"/>
              <a:ext cx="739038" cy="10160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5765280" y="4249072"/>
              <a:ext cx="720069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9" name="Овал 58"/>
            <p:cNvSpPr/>
            <p:nvPr/>
          </p:nvSpPr>
          <p:spPr bwMode="auto">
            <a:xfrm>
              <a:off x="5442121" y="4682772"/>
              <a:ext cx="158787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0" name="Овал 59"/>
            <p:cNvSpPr/>
            <p:nvPr/>
          </p:nvSpPr>
          <p:spPr bwMode="auto">
            <a:xfrm>
              <a:off x="5629489" y="4682772"/>
              <a:ext cx="160375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1" name="Овал 60"/>
            <p:cNvSpPr/>
            <p:nvPr/>
          </p:nvSpPr>
          <p:spPr bwMode="auto">
            <a:xfrm>
              <a:off x="6085207" y="5337137"/>
              <a:ext cx="160374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2" name="Овал 61"/>
            <p:cNvSpPr/>
            <p:nvPr/>
          </p:nvSpPr>
          <p:spPr bwMode="auto">
            <a:xfrm>
              <a:off x="6086794" y="5148134"/>
              <a:ext cx="160375" cy="16041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3" name="Овал 62"/>
            <p:cNvSpPr/>
            <p:nvPr/>
          </p:nvSpPr>
          <p:spPr bwMode="auto">
            <a:xfrm>
              <a:off x="5951826" y="4234881"/>
              <a:ext cx="160374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4" name="Овал 63"/>
            <p:cNvSpPr/>
            <p:nvPr/>
          </p:nvSpPr>
          <p:spPr bwMode="auto">
            <a:xfrm>
              <a:off x="6194769" y="4234881"/>
              <a:ext cx="160375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7" name="Овал 56"/>
            <p:cNvSpPr/>
            <p:nvPr/>
          </p:nvSpPr>
          <p:spPr bwMode="auto">
            <a:xfrm>
              <a:off x="6490112" y="4682772"/>
              <a:ext cx="158787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6677480" y="4682772"/>
              <a:ext cx="160375" cy="1604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 bwMode="auto">
            <a:xfrm>
              <a:off x="6886398" y="4222175"/>
              <a:ext cx="739038" cy="10160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65" name="TextBox 64"/>
            <p:cNvSpPr txBox="1"/>
            <p:nvPr/>
          </p:nvSpPr>
          <p:spPr bwMode="auto">
            <a:xfrm>
              <a:off x="5801668" y="5324835"/>
              <a:ext cx="739038" cy="10160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66" name="Овал 65"/>
          <p:cNvSpPr/>
          <p:nvPr/>
        </p:nvSpPr>
        <p:spPr bwMode="auto">
          <a:xfrm>
            <a:off x="5556250" y="5102225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70" name="Прямоугольник 84"/>
          <p:cNvSpPr>
            <a:spLocks noChangeArrowheads="1"/>
          </p:cNvSpPr>
          <p:nvPr/>
        </p:nvSpPr>
        <p:spPr bwMode="auto">
          <a:xfrm>
            <a:off x="6764338" y="5368925"/>
            <a:ext cx="633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el-GR" sz="2800">
                <a:solidFill>
                  <a:srgbClr val="FF0000"/>
                </a:solidFill>
                <a:latin typeface="Calibri" pitchFamily="34" charset="0"/>
              </a:rPr>
              <a:t> δ</a:t>
            </a:r>
            <a:endParaRPr lang="ru-RU" sz="2800"/>
          </a:p>
        </p:txBody>
      </p:sp>
      <p:sp>
        <p:nvSpPr>
          <p:cNvPr id="71" name="Прямоугольник 70"/>
          <p:cNvSpPr/>
          <p:nvPr/>
        </p:nvSpPr>
        <p:spPr>
          <a:xfrm>
            <a:off x="582700" y="3553581"/>
            <a:ext cx="7152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endParaRPr lang="ru-RU" sz="5400" dirty="0">
              <a:latin typeface="+mj-lt"/>
              <a:cs typeface="+mn-cs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82703" y="3535654"/>
            <a:ext cx="7152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+mn-cs"/>
              </a:rPr>
              <a:t>H</a:t>
            </a:r>
            <a:endParaRPr lang="ru-RU" sz="5400" dirty="0">
              <a:latin typeface="+mj-lt"/>
              <a:cs typeface="+mn-cs"/>
            </a:endParaRPr>
          </a:p>
        </p:txBody>
      </p:sp>
      <p:grpSp>
        <p:nvGrpSpPr>
          <p:cNvPr id="5" name="Группа 87"/>
          <p:cNvGrpSpPr>
            <a:grpSpLocks/>
          </p:cNvGrpSpPr>
          <p:nvPr/>
        </p:nvGrpSpPr>
        <p:grpSpPr bwMode="auto">
          <a:xfrm>
            <a:off x="4700588" y="4230688"/>
            <a:ext cx="2925762" cy="2117725"/>
            <a:chOff x="4698534" y="4670051"/>
            <a:chExt cx="2926997" cy="2119883"/>
          </a:xfrm>
        </p:grpSpPr>
        <p:sp>
          <p:nvSpPr>
            <p:cNvPr id="89" name="TextBox 88"/>
            <p:cNvSpPr txBox="1"/>
            <p:nvPr/>
          </p:nvSpPr>
          <p:spPr bwMode="auto">
            <a:xfrm>
              <a:off x="4698534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5765000" y="4696946"/>
              <a:ext cx="707388" cy="10167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8" name="Скругленный прямоугольник 97"/>
            <p:cNvSpPr/>
            <p:nvPr/>
          </p:nvSpPr>
          <p:spPr bwMode="auto">
            <a:xfrm>
              <a:off x="5440209" y="5138840"/>
              <a:ext cx="366868" cy="123951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 bwMode="auto">
            <a:xfrm>
              <a:off x="6886364" y="4670051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77" name="TextBox 76"/>
            <p:cNvSpPr txBox="1"/>
            <p:nvPr/>
          </p:nvSpPr>
          <p:spPr bwMode="auto">
            <a:xfrm>
              <a:off x="5801414" y="5773934"/>
              <a:ext cx="739167" cy="1016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H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78" name="Скругленный прямоугольник 77"/>
            <p:cNvSpPr/>
            <p:nvPr/>
          </p:nvSpPr>
          <p:spPr bwMode="auto">
            <a:xfrm>
              <a:off x="6488401" y="5138840"/>
              <a:ext cx="366868" cy="123951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9" name="Скругленный прямоугольник 78"/>
            <p:cNvSpPr/>
            <p:nvPr/>
          </p:nvSpPr>
          <p:spPr bwMode="auto">
            <a:xfrm rot="5400000">
              <a:off x="5977696" y="5722878"/>
              <a:ext cx="367086" cy="123877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19219 0.04838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24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19323 0.16227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0" y="810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0.19323 0.27847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0" y="139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0.05295 0.1831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0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399 0.04445 " pathEditMode="relative" ptsTypes="AA">
                                      <p:cBhvr>
                                        <p:cTn id="92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-0.01771 0.04838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0" y="240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-0.0059 0.04722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24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-0.04809 -0.02754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" y="-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84" grpId="0" animBg="1"/>
      <p:bldP spid="84" grpId="1" animBg="1"/>
      <p:bldP spid="14362" grpId="0"/>
      <p:bldP spid="14362" grpId="1"/>
      <p:bldP spid="14363" grpId="0"/>
      <p:bldP spid="14363" grpId="1"/>
      <p:bldP spid="68" grpId="0" animBg="1"/>
      <p:bldP spid="68" grpId="1" animBg="1"/>
      <p:bldP spid="69" grpId="0"/>
      <p:bldP spid="69" grpId="1"/>
      <p:bldP spid="66" grpId="0" animBg="1"/>
      <p:bldP spid="66" grpId="1" animBg="1"/>
      <p:bldP spid="70" grpId="0"/>
      <p:bldP spid="7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16" name="TextBox 20"/>
          <p:cNvSpPr txBox="1">
            <a:spLocks noChangeArrowheads="1"/>
          </p:cNvSpPr>
          <p:nvPr/>
        </p:nvSpPr>
        <p:spPr bwMode="auto">
          <a:xfrm flipV="1">
            <a:off x="304800" y="693738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just"/>
            <a:endParaRPr lang="ru-RU" sz="3600">
              <a:latin typeface="Cambria" pitchFamily="18" charset="0"/>
            </a:endParaRPr>
          </a:p>
        </p:txBody>
      </p:sp>
      <p:grpSp>
        <p:nvGrpSpPr>
          <p:cNvPr id="2" name="Группа 265"/>
          <p:cNvGrpSpPr>
            <a:grpSpLocks/>
          </p:cNvGrpSpPr>
          <p:nvPr/>
        </p:nvGrpSpPr>
        <p:grpSpPr bwMode="auto">
          <a:xfrm>
            <a:off x="666552" y="692696"/>
            <a:ext cx="8225928" cy="2605088"/>
            <a:chOff x="127000" y="1784350"/>
            <a:chExt cx="8890000" cy="1586529"/>
          </a:xfrm>
        </p:grpSpPr>
        <p:sp>
          <p:nvSpPr>
            <p:cNvPr id="7" name="Скругленный прямоугольник 6"/>
            <p:cNvSpPr/>
            <p:nvPr/>
          </p:nvSpPr>
          <p:spPr bwMode="auto">
            <a:xfrm>
              <a:off x="127000" y="1784350"/>
              <a:ext cx="8890000" cy="1586529"/>
            </a:xfrm>
            <a:prstGeom prst="roundRect">
              <a:avLst>
                <a:gd name="adj" fmla="val 6185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3324" name="TextBox 7"/>
            <p:cNvSpPr txBox="1">
              <a:spLocks noChangeArrowheads="1"/>
            </p:cNvSpPr>
            <p:nvPr/>
          </p:nvSpPr>
          <p:spPr bwMode="auto">
            <a:xfrm>
              <a:off x="127000" y="2140135"/>
              <a:ext cx="8890000" cy="9465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>
                  <a:latin typeface="Calibri" pitchFamily="34" charset="0"/>
                </a:rPr>
                <a:t> Ковалентним полярним</a:t>
              </a:r>
              <a:r>
                <a:rPr lang="ru-RU" sz="3200">
                  <a:latin typeface="Calibri" pitchFamily="34" charset="0"/>
                </a:rPr>
                <a:t> називаєтся зв</a:t>
              </a:r>
              <a:r>
                <a:rPr lang="en-US" sz="3200">
                  <a:latin typeface="Calibri" pitchFamily="34" charset="0"/>
                </a:rPr>
                <a:t>’</a:t>
              </a:r>
              <a:r>
                <a:rPr lang="uk-UA" sz="3200">
                  <a:latin typeface="Calibri" pitchFamily="34" charset="0"/>
                </a:rPr>
                <a:t>язок</a:t>
              </a:r>
              <a:r>
                <a:rPr lang="ru-RU" sz="3200">
                  <a:latin typeface="Calibri" pitchFamily="34" charset="0"/>
                </a:rPr>
                <a:t>, який утворюється між різними неметалами.</a:t>
              </a:r>
            </a:p>
          </p:txBody>
        </p:sp>
        <p:sp>
          <p:nvSpPr>
            <p:cNvPr id="13325" name="TextBox 8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603250" cy="55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  <a:p>
              <a:r>
                <a:rPr lang="ru-RU" i="1">
                  <a:latin typeface="Calibri" pitchFamily="34" charset="0"/>
                </a:rPr>
                <a:t>        </a:t>
              </a:r>
            </a:p>
            <a:p>
              <a:r>
                <a:rPr lang="ru-RU" i="1">
                  <a:latin typeface="Calibri" pitchFamily="34" charset="0"/>
                </a:rPr>
                <a:t>        </a:t>
              </a:r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3" name="Группа 265"/>
          <p:cNvGrpSpPr>
            <a:grpSpLocks/>
          </p:cNvGrpSpPr>
          <p:nvPr/>
        </p:nvGrpSpPr>
        <p:grpSpPr bwMode="auto">
          <a:xfrm>
            <a:off x="539552" y="3443288"/>
            <a:ext cx="8477448" cy="2643187"/>
            <a:chOff x="127000" y="1784350"/>
            <a:chExt cx="8890000" cy="2009261"/>
          </a:xfrm>
        </p:grpSpPr>
        <p:sp>
          <p:nvSpPr>
            <p:cNvPr id="12" name="Скругленный прямоугольник 11"/>
            <p:cNvSpPr/>
            <p:nvPr/>
          </p:nvSpPr>
          <p:spPr bwMode="auto">
            <a:xfrm>
              <a:off x="127000" y="1784350"/>
              <a:ext cx="8890000" cy="2009261"/>
            </a:xfrm>
            <a:prstGeom prst="roundRect">
              <a:avLst>
                <a:gd name="adj" fmla="val 441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3321" name="TextBox 12"/>
            <p:cNvSpPr txBox="1">
              <a:spLocks noChangeArrowheads="1"/>
            </p:cNvSpPr>
            <p:nvPr/>
          </p:nvSpPr>
          <p:spPr bwMode="auto">
            <a:xfrm>
              <a:off x="467544" y="2059492"/>
              <a:ext cx="8549456" cy="15675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>
                  <a:latin typeface="Calibri" pitchFamily="34" charset="0"/>
                </a:rPr>
                <a:t>	</a:t>
              </a:r>
              <a:r>
                <a:rPr lang="ru-RU" sz="3200" b="1" dirty="0"/>
                <a:t> </a:t>
              </a:r>
              <a:r>
                <a:rPr lang="ru-RU" sz="3200" b="1" dirty="0" err="1">
                  <a:latin typeface="Calibri" pitchFamily="34" charset="0"/>
                </a:rPr>
                <a:t>Электронегативність</a:t>
              </a:r>
              <a:r>
                <a:rPr lang="ru-RU" sz="3200" b="1" dirty="0">
                  <a:latin typeface="Calibri" pitchFamily="34" charset="0"/>
                </a:rPr>
                <a:t> (ЕН)</a:t>
              </a:r>
              <a:r>
                <a:rPr lang="ru-RU" sz="3200" dirty="0">
                  <a:latin typeface="Calibri" pitchFamily="34" charset="0"/>
                </a:rPr>
                <a:t> – </a:t>
              </a:r>
              <a:r>
                <a:rPr lang="ru-RU" sz="3200" dirty="0" err="1">
                  <a:latin typeface="Calibri" pitchFamily="34" charset="0"/>
                </a:rPr>
                <a:t>це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здатність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атомів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хімічного</a:t>
              </a:r>
              <a:r>
                <a:rPr lang="ru-RU" sz="3200" dirty="0">
                  <a:latin typeface="Calibri" pitchFamily="34" charset="0"/>
                </a:rPr>
                <a:t> элементу </a:t>
              </a:r>
              <a:r>
                <a:rPr lang="ru-RU" sz="3200" dirty="0" err="1">
                  <a:latin typeface="Calibri" pitchFamily="34" charset="0"/>
                </a:rPr>
                <a:t>притягувати</a:t>
              </a:r>
              <a:r>
                <a:rPr lang="ru-RU" sz="3200" dirty="0">
                  <a:latin typeface="Calibri" pitchFamily="34" charset="0"/>
                </a:rPr>
                <a:t>  до себе </a:t>
              </a:r>
              <a:r>
                <a:rPr lang="ru-RU" sz="3200" dirty="0" err="1">
                  <a:latin typeface="Calibri" pitchFamily="34" charset="0"/>
                </a:rPr>
                <a:t>спільні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електронні</a:t>
              </a:r>
              <a:r>
                <a:rPr lang="ru-RU" sz="3200" dirty="0">
                  <a:latin typeface="Calibri" pitchFamily="34" charset="0"/>
                </a:rPr>
                <a:t> пари, </a:t>
              </a:r>
              <a:r>
                <a:rPr lang="ru-RU" sz="3200" dirty="0" err="1">
                  <a:latin typeface="Calibri" pitchFamily="34" charset="0"/>
                </a:rPr>
                <a:t>що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приймають</a:t>
              </a:r>
              <a:r>
                <a:rPr lang="ru-RU" sz="3200" dirty="0">
                  <a:latin typeface="Calibri" pitchFamily="34" charset="0"/>
                </a:rPr>
                <a:t> участь в </a:t>
              </a:r>
              <a:r>
                <a:rPr lang="ru-RU" sz="3200" dirty="0" err="1">
                  <a:latin typeface="Calibri" pitchFamily="34" charset="0"/>
                </a:rPr>
                <a:t>утворенні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хімічного</a:t>
              </a:r>
              <a:r>
                <a:rPr lang="ru-RU" sz="3200" dirty="0">
                  <a:latin typeface="Calibri" pitchFamily="34" charset="0"/>
                </a:rPr>
                <a:t> </a:t>
              </a:r>
              <a:r>
                <a:rPr lang="ru-RU" sz="3200" dirty="0" err="1">
                  <a:latin typeface="Calibri" pitchFamily="34" charset="0"/>
                </a:rPr>
                <a:t>зв</a:t>
              </a:r>
              <a:r>
                <a:rPr lang="en-US" sz="3200" dirty="0">
                  <a:latin typeface="Calibri" pitchFamily="34" charset="0"/>
                </a:rPr>
                <a:t>’</a:t>
              </a:r>
              <a:r>
                <a:rPr lang="uk-UA" sz="3200" dirty="0" err="1">
                  <a:latin typeface="Calibri" pitchFamily="34" charset="0"/>
                </a:rPr>
                <a:t>язку</a:t>
              </a:r>
              <a:r>
                <a:rPr lang="ru-RU" sz="3200" dirty="0">
                  <a:latin typeface="Calibri" pitchFamily="34" charset="0"/>
                </a:rPr>
                <a:t>.</a:t>
              </a:r>
            </a:p>
          </p:txBody>
        </p:sp>
        <p:sp>
          <p:nvSpPr>
            <p:cNvPr id="13322" name="TextBox 13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603250" cy="696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  <a:p>
              <a:r>
                <a:rPr lang="ru-RU" i="1">
                  <a:latin typeface="Calibri" pitchFamily="34" charset="0"/>
                </a:rPr>
                <a:t>        </a:t>
              </a:r>
            </a:p>
            <a:p>
              <a:r>
                <a:rPr lang="ru-RU" i="1">
                  <a:latin typeface="Calibri" pitchFamily="34" charset="0"/>
                </a:rPr>
                <a:t>        </a:t>
              </a:r>
              <a:endParaRPr lang="ru-RU">
                <a:latin typeface="Calibri" pitchFamily="34" charset="0"/>
              </a:endParaRPr>
            </a:p>
          </p:txBody>
        </p:sp>
      </p:grpSp>
      <p:sp>
        <p:nvSpPr>
          <p:cNvPr id="15" name="Прямоугольник 14">
            <a:hlinkClick r:id="rId5" action="ppaction://hlinkpres?slideindex=2&amp;slidetitle=Слайд 2" tooltip="Относительная ЭО по Полингу"/>
          </p:cNvPr>
          <p:cNvSpPr/>
          <p:nvPr/>
        </p:nvSpPr>
        <p:spPr>
          <a:xfrm>
            <a:off x="5133975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3" name="TextBox 141"/>
          <p:cNvSpPr txBox="1">
            <a:spLocks noChangeArrowheads="1"/>
          </p:cNvSpPr>
          <p:nvPr/>
        </p:nvSpPr>
        <p:spPr bwMode="auto">
          <a:xfrm flipV="1">
            <a:off x="304800" y="765175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D60093"/>
                </a:solidFill>
                <a:latin typeface="Cambria" pitchFamily="18" charset="0"/>
              </a:rPr>
              <a:t>Йонний</a:t>
            </a:r>
            <a:r>
              <a:rPr lang="ru-RU" sz="3600" b="1" dirty="0" smtClean="0">
                <a:solidFill>
                  <a:srgbClr val="D60093"/>
                </a:solidFill>
                <a:latin typeface="Cambria" pitchFamily="18" charset="0"/>
              </a:rPr>
              <a:t> </a:t>
            </a:r>
            <a:r>
              <a:rPr lang="ru-RU" sz="3600" b="1" dirty="0" err="1" smtClean="0">
                <a:solidFill>
                  <a:srgbClr val="D60093"/>
                </a:solidFill>
                <a:latin typeface="Cambria" pitchFamily="18" charset="0"/>
              </a:rPr>
              <a:t>з</a:t>
            </a:r>
            <a:r>
              <a:rPr lang="en-US" sz="3600" b="1" dirty="0" smtClean="0">
                <a:solidFill>
                  <a:srgbClr val="D60093"/>
                </a:solidFill>
                <a:latin typeface="Cambria" pitchFamily="18" charset="0"/>
              </a:rPr>
              <a:t>’</a:t>
            </a:r>
            <a:r>
              <a:rPr lang="ru-RU" sz="3600" b="1" dirty="0" err="1" smtClean="0">
                <a:solidFill>
                  <a:srgbClr val="D60093"/>
                </a:solidFill>
                <a:latin typeface="Cambria" pitchFamily="18" charset="0"/>
              </a:rPr>
              <a:t>язок</a:t>
            </a:r>
            <a:endParaRPr lang="ru-RU" sz="3600" b="1" dirty="0">
              <a:solidFill>
                <a:srgbClr val="D60093"/>
              </a:solidFill>
              <a:latin typeface="Cambria" pitchFamily="18" charset="0"/>
            </a:endParaRPr>
          </a:p>
        </p:txBody>
      </p:sp>
      <p:grpSp>
        <p:nvGrpSpPr>
          <p:cNvPr id="2" name="Группа 230"/>
          <p:cNvGrpSpPr>
            <a:grpSpLocks/>
          </p:cNvGrpSpPr>
          <p:nvPr/>
        </p:nvGrpSpPr>
        <p:grpSpPr bwMode="auto">
          <a:xfrm>
            <a:off x="467544" y="1412776"/>
            <a:ext cx="7953448" cy="4464918"/>
            <a:chOff x="46513" y="1784350"/>
            <a:chExt cx="8890000" cy="4894066"/>
          </a:xfrm>
        </p:grpSpPr>
        <p:sp>
          <p:nvSpPr>
            <p:cNvPr id="13" name="Прямоугольник с двумя скругленными соседними углами 12"/>
            <p:cNvSpPr/>
            <p:nvPr/>
          </p:nvSpPr>
          <p:spPr bwMode="auto">
            <a:xfrm>
              <a:off x="46513" y="2100066"/>
              <a:ext cx="8890000" cy="4578350"/>
            </a:xfrm>
            <a:prstGeom prst="round2SameRect">
              <a:avLst>
                <a:gd name="adj1" fmla="val 2608"/>
                <a:gd name="adj2" fmla="val 2891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5440" name="TextBox 13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184150" cy="291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</p:txBody>
        </p:sp>
        <p:sp>
          <p:nvSpPr>
            <p:cNvPr id="15441" name="TextBox 159"/>
            <p:cNvSpPr txBox="1">
              <a:spLocks noChangeArrowheads="1"/>
            </p:cNvSpPr>
            <p:nvPr/>
          </p:nvSpPr>
          <p:spPr bwMode="auto">
            <a:xfrm>
              <a:off x="749300" y="2140122"/>
              <a:ext cx="6594475" cy="460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 dirty="0" err="1">
                  <a:solidFill>
                    <a:srgbClr val="000000"/>
                  </a:solidFill>
                  <a:latin typeface="Calibri" pitchFamily="34" charset="0"/>
                </a:rPr>
                <a:t>NaCl</a:t>
              </a:r>
              <a:r>
                <a:rPr lang="en-US" sz="3200" b="1" dirty="0">
                  <a:solidFill>
                    <a:srgbClr val="000000"/>
                  </a:solidFill>
                  <a:latin typeface="Calibri" pitchFamily="34" charset="0"/>
                </a:rPr>
                <a:t> – </a:t>
              </a:r>
              <a:r>
                <a:rPr lang="ru-RU" sz="3200" b="1" dirty="0">
                  <a:solidFill>
                    <a:srgbClr val="000000"/>
                  </a:solidFill>
                  <a:latin typeface="Calibri" pitchFamily="34" charset="0"/>
                </a:rPr>
                <a:t>хлорид </a:t>
              </a:r>
              <a:r>
                <a:rPr lang="ru-RU" sz="3200" b="1" dirty="0" err="1">
                  <a:solidFill>
                    <a:srgbClr val="000000"/>
                  </a:solidFill>
                  <a:latin typeface="Calibri" pitchFamily="34" charset="0"/>
                </a:rPr>
                <a:t>натрію</a:t>
              </a:r>
              <a:r>
                <a:rPr lang="ru-RU" sz="3200" b="1" dirty="0">
                  <a:solidFill>
                    <a:srgbClr val="000000"/>
                  </a:solidFill>
                  <a:latin typeface="Calibri" pitchFamily="34" charset="0"/>
                </a:rPr>
                <a:t> ( </a:t>
              </a:r>
              <a:r>
                <a:rPr lang="ru-RU" sz="3200" b="1" dirty="0" err="1">
                  <a:solidFill>
                    <a:srgbClr val="000000"/>
                  </a:solidFill>
                  <a:latin typeface="Calibri" pitchFamily="34" charset="0"/>
                </a:rPr>
                <a:t>харчова</a:t>
              </a:r>
              <a:r>
                <a:rPr lang="ru-RU" sz="3200" b="1" dirty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r>
                <a:rPr lang="ru-RU" sz="3200" b="1" dirty="0" err="1">
                  <a:solidFill>
                    <a:srgbClr val="000000"/>
                  </a:solidFill>
                  <a:latin typeface="Calibri" pitchFamily="34" charset="0"/>
                </a:rPr>
                <a:t>сіль</a:t>
              </a:r>
              <a:r>
                <a:rPr lang="ru-RU" sz="3200" b="1" dirty="0">
                  <a:solidFill>
                    <a:srgbClr val="000000"/>
                  </a:solidFill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3" name="Группа 231"/>
          <p:cNvGrpSpPr>
            <a:grpSpLocks/>
          </p:cNvGrpSpPr>
          <p:nvPr/>
        </p:nvGrpSpPr>
        <p:grpSpPr bwMode="auto">
          <a:xfrm>
            <a:off x="577850" y="2984500"/>
            <a:ext cx="4430713" cy="920750"/>
            <a:chOff x="577811" y="2984500"/>
            <a:chExt cx="4430739" cy="920323"/>
          </a:xfrm>
        </p:grpSpPr>
        <p:grpSp>
          <p:nvGrpSpPr>
            <p:cNvPr id="4" name="Группа 160"/>
            <p:cNvGrpSpPr>
              <a:grpSpLocks/>
            </p:cNvGrpSpPr>
            <p:nvPr/>
          </p:nvGrpSpPr>
          <p:grpSpPr bwMode="auto">
            <a:xfrm>
              <a:off x="577811" y="3043799"/>
              <a:ext cx="1679310" cy="848885"/>
              <a:chOff x="998517" y="4131241"/>
              <a:chExt cx="1679310" cy="848885"/>
            </a:xfrm>
          </p:grpSpPr>
          <p:sp>
            <p:nvSpPr>
              <p:cNvPr id="162" name="Дуга 161"/>
              <p:cNvSpPr/>
              <p:nvPr/>
            </p:nvSpPr>
            <p:spPr bwMode="auto">
              <a:xfrm>
                <a:off x="1757347" y="4189362"/>
                <a:ext cx="506416" cy="523632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1377932" y="4189362"/>
                <a:ext cx="762005" cy="70769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dirty="0">
                    <a:solidFill>
                      <a:srgbClr val="000000"/>
                    </a:solidFill>
                    <a:latin typeface="+mj-lt"/>
                    <a:cs typeface="+mn-cs"/>
                  </a:rPr>
                  <a:t>Na</a:t>
                </a:r>
                <a:endParaRPr lang="ru-RU" sz="40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998517" y="4559078"/>
                <a:ext cx="547691" cy="39986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cs typeface="+mn-cs"/>
                  </a:rPr>
                  <a:t>+</a:t>
                </a: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11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1125518" y="4130652"/>
                <a:ext cx="417515" cy="36971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23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1820847" y="4138586"/>
                <a:ext cx="314327" cy="40145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000" dirty="0">
                    <a:solidFill>
                      <a:srgbClr val="FF0000"/>
                    </a:solidFill>
                    <a:latin typeface="+mj-lt"/>
                    <a:cs typeface="+mn-cs"/>
                  </a:rPr>
                  <a:t>0</a:t>
                </a:r>
              </a:p>
            </p:txBody>
          </p:sp>
          <p:sp>
            <p:nvSpPr>
              <p:cNvPr id="167" name="Дуга 166"/>
              <p:cNvSpPr/>
              <p:nvPr/>
            </p:nvSpPr>
            <p:spPr bwMode="auto">
              <a:xfrm>
                <a:off x="1946261" y="4189362"/>
                <a:ext cx="508003" cy="523632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68" name="Дуга 167"/>
              <p:cNvSpPr/>
              <p:nvPr/>
            </p:nvSpPr>
            <p:spPr bwMode="auto">
              <a:xfrm>
                <a:off x="2136762" y="4189362"/>
                <a:ext cx="506415" cy="523632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>
                <a:off x="2009761" y="4641590"/>
                <a:ext cx="288927" cy="33798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2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2200262" y="4641590"/>
                <a:ext cx="288927" cy="33798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8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2389175" y="4641590"/>
                <a:ext cx="288927" cy="33798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1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</p:grpSp>
        <p:sp>
          <p:nvSpPr>
            <p:cNvPr id="172" name="TextBox 171"/>
            <p:cNvSpPr txBox="1"/>
            <p:nvPr/>
          </p:nvSpPr>
          <p:spPr>
            <a:xfrm>
              <a:off x="2293909" y="2984500"/>
              <a:ext cx="465140" cy="76958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dirty="0">
                  <a:solidFill>
                    <a:srgbClr val="0070C0"/>
                  </a:solidFill>
                  <a:latin typeface="+mj-lt"/>
                  <a:cs typeface="+mn-cs"/>
                </a:rPr>
                <a:t>+</a:t>
              </a:r>
              <a:endParaRPr lang="ru-RU" sz="4400" dirty="0">
                <a:solidFill>
                  <a:srgbClr val="0070C0"/>
                </a:solidFill>
                <a:latin typeface="+mj-lt"/>
                <a:cs typeface="+mn-cs"/>
              </a:endParaRPr>
            </a:p>
          </p:txBody>
        </p:sp>
        <p:grpSp>
          <p:nvGrpSpPr>
            <p:cNvPr id="5" name="Группа 172"/>
            <p:cNvGrpSpPr>
              <a:grpSpLocks/>
            </p:cNvGrpSpPr>
            <p:nvPr/>
          </p:nvGrpSpPr>
          <p:grpSpPr bwMode="auto">
            <a:xfrm>
              <a:off x="2578075" y="3055938"/>
              <a:ext cx="1679310" cy="848885"/>
              <a:chOff x="2998781" y="4143380"/>
              <a:chExt cx="1679310" cy="848885"/>
            </a:xfrm>
          </p:grpSpPr>
          <p:sp>
            <p:nvSpPr>
              <p:cNvPr id="174" name="Дуга 173"/>
              <p:cNvSpPr/>
              <p:nvPr/>
            </p:nvSpPr>
            <p:spPr bwMode="auto">
              <a:xfrm>
                <a:off x="3757609" y="4202057"/>
                <a:ext cx="506416" cy="523632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3378194" y="4202057"/>
                <a:ext cx="576265" cy="70769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dirty="0" err="1">
                    <a:solidFill>
                      <a:srgbClr val="000000"/>
                    </a:solidFill>
                    <a:latin typeface="+mj-lt"/>
                    <a:cs typeface="+mn-cs"/>
                  </a:rPr>
                  <a:t>Cl</a:t>
                </a:r>
                <a:endParaRPr lang="ru-RU" sz="40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2998779" y="4571773"/>
                <a:ext cx="547691" cy="39986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cs typeface="+mn-cs"/>
                  </a:rPr>
                  <a:t>+</a:t>
                </a: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17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3125780" y="4143347"/>
                <a:ext cx="417515" cy="36971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35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3821109" y="4151280"/>
                <a:ext cx="314327" cy="40145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00" dirty="0">
                    <a:solidFill>
                      <a:srgbClr val="FF0000"/>
                    </a:solidFill>
                    <a:latin typeface="+mj-lt"/>
                    <a:cs typeface="+mn-cs"/>
                  </a:rPr>
                  <a:t>0</a:t>
                </a:r>
                <a:endParaRPr lang="ru-RU" sz="2000" dirty="0">
                  <a:solidFill>
                    <a:srgbClr val="FF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79" name="Дуга 178"/>
              <p:cNvSpPr/>
              <p:nvPr/>
            </p:nvSpPr>
            <p:spPr bwMode="auto">
              <a:xfrm>
                <a:off x="3946523" y="4202057"/>
                <a:ext cx="508003" cy="523632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80" name="Дуга 179"/>
              <p:cNvSpPr/>
              <p:nvPr/>
            </p:nvSpPr>
            <p:spPr bwMode="auto">
              <a:xfrm>
                <a:off x="4137024" y="4202057"/>
                <a:ext cx="506415" cy="523632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81" name="TextBox 180"/>
              <p:cNvSpPr txBox="1"/>
              <p:nvPr/>
            </p:nvSpPr>
            <p:spPr>
              <a:xfrm>
                <a:off x="4010023" y="4654285"/>
                <a:ext cx="288927" cy="33798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2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4200524" y="4654285"/>
                <a:ext cx="288927" cy="33798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8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4389437" y="4654285"/>
                <a:ext cx="288927" cy="33798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7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</p:grpSp>
        <p:cxnSp>
          <p:nvCxnSpPr>
            <p:cNvPr id="15418" name="Прямая со стрелкой 183"/>
            <p:cNvCxnSpPr>
              <a:cxnSpLocks noChangeShapeType="1"/>
            </p:cNvCxnSpPr>
            <p:nvPr/>
          </p:nvCxnSpPr>
          <p:spPr bwMode="auto">
            <a:xfrm>
              <a:off x="4365608" y="3411540"/>
              <a:ext cx="642942" cy="1588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6" name="Группа 232"/>
          <p:cNvGrpSpPr>
            <a:grpSpLocks/>
          </p:cNvGrpSpPr>
          <p:nvPr/>
        </p:nvGrpSpPr>
        <p:grpSpPr bwMode="auto">
          <a:xfrm>
            <a:off x="2079625" y="3841750"/>
            <a:ext cx="2001838" cy="500063"/>
            <a:chOff x="2079592" y="3841754"/>
            <a:chExt cx="2001852" cy="500068"/>
          </a:xfrm>
        </p:grpSpPr>
        <p:cxnSp>
          <p:nvCxnSpPr>
            <p:cNvPr id="15412" name="Прямая соединительная линия 184"/>
            <p:cNvCxnSpPr>
              <a:cxnSpLocks noChangeShapeType="1"/>
            </p:cNvCxnSpPr>
            <p:nvPr/>
          </p:nvCxnSpPr>
          <p:spPr bwMode="auto">
            <a:xfrm rot="5400000">
              <a:off x="1830352" y="4090994"/>
              <a:ext cx="500067" cy="1588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5413" name="Прямая соединительная линия 185"/>
            <p:cNvCxnSpPr>
              <a:cxnSpLocks noChangeShapeType="1"/>
            </p:cNvCxnSpPr>
            <p:nvPr/>
          </p:nvCxnSpPr>
          <p:spPr bwMode="auto">
            <a:xfrm flipV="1">
              <a:off x="2079592" y="4341820"/>
              <a:ext cx="2000264" cy="2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5414" name="Прямая со стрелкой 186"/>
            <p:cNvCxnSpPr>
              <a:cxnSpLocks noChangeShapeType="1"/>
            </p:cNvCxnSpPr>
            <p:nvPr/>
          </p:nvCxnSpPr>
          <p:spPr bwMode="auto">
            <a:xfrm rot="5400000" flipH="1" flipV="1">
              <a:off x="3830617" y="4090993"/>
              <a:ext cx="500066" cy="1588"/>
            </a:xfrm>
            <a:prstGeom prst="straightConnector1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7" name="Группа 188"/>
          <p:cNvGrpSpPr>
            <a:grpSpLocks/>
          </p:cNvGrpSpPr>
          <p:nvPr/>
        </p:nvGrpSpPr>
        <p:grpSpPr bwMode="auto">
          <a:xfrm>
            <a:off x="1460500" y="5029200"/>
            <a:ext cx="5965825" cy="863600"/>
            <a:chOff x="1428728" y="5917188"/>
            <a:chExt cx="5965220" cy="862904"/>
          </a:xfrm>
        </p:grpSpPr>
        <p:sp>
          <p:nvSpPr>
            <p:cNvPr id="190" name="TextBox 189"/>
            <p:cNvSpPr txBox="1"/>
            <p:nvPr/>
          </p:nvSpPr>
          <p:spPr>
            <a:xfrm>
              <a:off x="1428728" y="6047258"/>
              <a:ext cx="761923" cy="7074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000" dirty="0">
                  <a:solidFill>
                    <a:srgbClr val="000000"/>
                  </a:solidFill>
                  <a:latin typeface="+mj-lt"/>
                  <a:cs typeface="+mn-cs"/>
                </a:rPr>
                <a:t>Na</a:t>
              </a:r>
              <a:endParaRPr lang="ru-RU" sz="4000" dirty="0">
                <a:solidFill>
                  <a:srgbClr val="000000"/>
                </a:solidFill>
                <a:latin typeface="+mj-lt"/>
                <a:cs typeface="+mn-cs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1928740" y="5917188"/>
              <a:ext cx="314293" cy="3997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latin typeface="+mj-lt"/>
                  <a:cs typeface="+mn-cs"/>
                </a:rPr>
                <a:t>0</a:t>
              </a:r>
              <a:endParaRPr lang="ru-RU" sz="2000" dirty="0">
                <a:solidFill>
                  <a:srgbClr val="FF0000"/>
                </a:solidFill>
                <a:latin typeface="+mj-lt"/>
                <a:cs typeface="+mn-cs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357345" y="6069465"/>
              <a:ext cx="576204" cy="7074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000" dirty="0" err="1">
                  <a:solidFill>
                    <a:srgbClr val="000000"/>
                  </a:solidFill>
                  <a:latin typeface="+mj-lt"/>
                  <a:cs typeface="+mn-cs"/>
                </a:rPr>
                <a:t>Cl</a:t>
              </a:r>
              <a:endParaRPr lang="ru-RU" sz="4000" dirty="0">
                <a:solidFill>
                  <a:srgbClr val="000000"/>
                </a:solidFill>
                <a:latin typeface="+mj-lt"/>
                <a:cs typeface="+mn-cs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3785927" y="5917188"/>
              <a:ext cx="314293" cy="3997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latin typeface="+mj-lt"/>
                  <a:cs typeface="+mn-cs"/>
                </a:rPr>
                <a:t>0</a:t>
              </a:r>
              <a:endParaRPr lang="ru-RU" sz="2000" dirty="0">
                <a:solidFill>
                  <a:srgbClr val="FF0000"/>
                </a:solidFill>
                <a:latin typeface="+mj-lt"/>
                <a:cs typeface="+mn-cs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2643043" y="6007603"/>
              <a:ext cx="465090" cy="76931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dirty="0">
                  <a:solidFill>
                    <a:srgbClr val="0070C0"/>
                  </a:solidFill>
                  <a:latin typeface="+mj-lt"/>
                  <a:cs typeface="+mn-cs"/>
                </a:rPr>
                <a:t>+</a:t>
              </a:r>
              <a:endParaRPr lang="ru-RU" sz="4400" dirty="0">
                <a:solidFill>
                  <a:srgbClr val="0070C0"/>
                </a:solidFill>
                <a:latin typeface="+mj-lt"/>
                <a:cs typeface="+mn-cs"/>
              </a:endParaRPr>
            </a:p>
          </p:txBody>
        </p:sp>
        <p:cxnSp>
          <p:nvCxnSpPr>
            <p:cNvPr id="15407" name="Прямая со стрелкой 194"/>
            <p:cNvCxnSpPr>
              <a:cxnSpLocks noChangeShapeType="1"/>
            </p:cNvCxnSpPr>
            <p:nvPr/>
          </p:nvCxnSpPr>
          <p:spPr bwMode="auto">
            <a:xfrm>
              <a:off x="4786314" y="6357958"/>
              <a:ext cx="642942" cy="1588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196" name="TextBox 195"/>
            <p:cNvSpPr txBox="1"/>
            <p:nvPr/>
          </p:nvSpPr>
          <p:spPr>
            <a:xfrm>
              <a:off x="5857404" y="6072638"/>
              <a:ext cx="761923" cy="7074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000" dirty="0">
                  <a:solidFill>
                    <a:srgbClr val="000000"/>
                  </a:solidFill>
                  <a:latin typeface="+mj-lt"/>
                  <a:cs typeface="+mn-cs"/>
                </a:rPr>
                <a:t>Na</a:t>
              </a:r>
              <a:endParaRPr lang="ru-RU" sz="4000" dirty="0">
                <a:solidFill>
                  <a:srgbClr val="000000"/>
                </a:solidFill>
                <a:latin typeface="+mj-lt"/>
                <a:cs typeface="+mn-cs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285985" y="5988568"/>
              <a:ext cx="442868" cy="3997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latin typeface="+mj-lt"/>
                  <a:cs typeface="+mn-cs"/>
                </a:rPr>
                <a:t>+1</a:t>
              </a:r>
              <a:endParaRPr lang="ru-RU" sz="2000" dirty="0">
                <a:solidFill>
                  <a:srgbClr val="FF0000"/>
                </a:solidFill>
                <a:latin typeface="+mj-lt"/>
                <a:cs typeface="+mn-cs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6643137" y="6072638"/>
              <a:ext cx="576204" cy="7074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000" dirty="0" err="1">
                  <a:solidFill>
                    <a:srgbClr val="000000"/>
                  </a:solidFill>
                  <a:latin typeface="+mj-lt"/>
                  <a:cs typeface="+mn-cs"/>
                </a:rPr>
                <a:t>Cl</a:t>
              </a:r>
              <a:endParaRPr lang="ru-RU" sz="4000" dirty="0">
                <a:solidFill>
                  <a:srgbClr val="000000"/>
                </a:solidFill>
                <a:latin typeface="+mj-lt"/>
                <a:cs typeface="+mn-cs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7000288" y="5988568"/>
              <a:ext cx="393660" cy="3997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latin typeface="+mj-lt"/>
                  <a:cs typeface="+mn-cs"/>
                </a:rPr>
                <a:t>-1</a:t>
              </a:r>
              <a:endParaRPr lang="ru-RU" sz="2000" dirty="0">
                <a:solidFill>
                  <a:srgbClr val="FF0000"/>
                </a:solidFill>
                <a:latin typeface="+mj-lt"/>
                <a:cs typeface="+mn-cs"/>
              </a:endParaRPr>
            </a:p>
          </p:txBody>
        </p:sp>
      </p:grpSp>
      <p:grpSp>
        <p:nvGrpSpPr>
          <p:cNvPr id="8" name="Группа 234"/>
          <p:cNvGrpSpPr>
            <a:grpSpLocks/>
          </p:cNvGrpSpPr>
          <p:nvPr/>
        </p:nvGrpSpPr>
        <p:grpSpPr bwMode="auto">
          <a:xfrm>
            <a:off x="1817688" y="5041900"/>
            <a:ext cx="1858962" cy="285750"/>
            <a:chOff x="1817690" y="5041342"/>
            <a:chExt cx="1858976" cy="285752"/>
          </a:xfrm>
        </p:grpSpPr>
        <p:cxnSp>
          <p:nvCxnSpPr>
            <p:cNvPr id="15399" name="Прямая соединительная линия 199"/>
            <p:cNvCxnSpPr>
              <a:cxnSpLocks noChangeShapeType="1"/>
            </p:cNvCxnSpPr>
            <p:nvPr/>
          </p:nvCxnSpPr>
          <p:spPr bwMode="auto">
            <a:xfrm rot="5400000">
              <a:off x="1675608" y="5183424"/>
              <a:ext cx="285751" cy="1588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5400" name="Прямая соединительная линия 200"/>
            <p:cNvCxnSpPr>
              <a:cxnSpLocks noChangeShapeType="1"/>
            </p:cNvCxnSpPr>
            <p:nvPr/>
          </p:nvCxnSpPr>
          <p:spPr bwMode="auto">
            <a:xfrm flipV="1">
              <a:off x="1817690" y="5041342"/>
              <a:ext cx="1857388" cy="2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5401" name="Прямая со стрелкой 201"/>
            <p:cNvCxnSpPr>
              <a:cxnSpLocks noChangeShapeType="1"/>
            </p:cNvCxnSpPr>
            <p:nvPr/>
          </p:nvCxnSpPr>
          <p:spPr bwMode="auto">
            <a:xfrm rot="5400000">
              <a:off x="3532996" y="5183424"/>
              <a:ext cx="285752" cy="1588"/>
            </a:xfrm>
            <a:prstGeom prst="straightConnector1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 type="arrow" w="med" len="med"/>
            </a:ln>
          </p:spPr>
        </p:cxnSp>
      </p:grpSp>
      <p:sp>
        <p:nvSpPr>
          <p:cNvPr id="203" name="TextBox 202"/>
          <p:cNvSpPr txBox="1">
            <a:spLocks noChangeArrowheads="1"/>
          </p:cNvSpPr>
          <p:nvPr/>
        </p:nvSpPr>
        <p:spPr bwMode="auto">
          <a:xfrm>
            <a:off x="2439988" y="4718050"/>
            <a:ext cx="4429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1ē</a:t>
            </a:r>
            <a:endParaRPr lang="ru-RU" sz="20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9" name="Группа 233"/>
          <p:cNvGrpSpPr>
            <a:grpSpLocks/>
          </p:cNvGrpSpPr>
          <p:nvPr/>
        </p:nvGrpSpPr>
        <p:grpSpPr bwMode="auto">
          <a:xfrm>
            <a:off x="5080000" y="2984500"/>
            <a:ext cx="3429000" cy="1387475"/>
            <a:chOff x="5079988" y="2984500"/>
            <a:chExt cx="3429024" cy="1388100"/>
          </a:xfrm>
        </p:grpSpPr>
        <p:grpSp>
          <p:nvGrpSpPr>
            <p:cNvPr id="10" name="Группа 203"/>
            <p:cNvGrpSpPr>
              <a:grpSpLocks/>
            </p:cNvGrpSpPr>
            <p:nvPr/>
          </p:nvGrpSpPr>
          <p:grpSpPr bwMode="auto">
            <a:xfrm>
              <a:off x="5079988" y="2984500"/>
              <a:ext cx="1571636" cy="1388100"/>
              <a:chOff x="5500694" y="4071942"/>
              <a:chExt cx="1571636" cy="1388100"/>
            </a:xfrm>
          </p:grpSpPr>
          <p:sp>
            <p:nvSpPr>
              <p:cNvPr id="205" name="Дуга 204"/>
              <p:cNvSpPr/>
              <p:nvPr/>
            </p:nvSpPr>
            <p:spPr bwMode="auto">
              <a:xfrm>
                <a:off x="6259524" y="4202176"/>
                <a:ext cx="506417" cy="524111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5880110" y="4202176"/>
                <a:ext cx="762005" cy="70834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dirty="0">
                    <a:solidFill>
                      <a:srgbClr val="000000"/>
                    </a:solidFill>
                    <a:latin typeface="+mj-lt"/>
                    <a:cs typeface="+mn-cs"/>
                  </a:rPr>
                  <a:t>Na</a:t>
                </a:r>
                <a:endParaRPr lang="ru-RU" sz="40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5500694" y="4572230"/>
                <a:ext cx="547692" cy="40023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cs typeface="+mn-cs"/>
                  </a:rPr>
                  <a:t>+</a:t>
                </a: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11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5627695" y="4143412"/>
                <a:ext cx="417516" cy="37005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23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09" name="TextBox 208"/>
              <p:cNvSpPr txBox="1"/>
              <p:nvPr/>
            </p:nvSpPr>
            <p:spPr>
              <a:xfrm>
                <a:off x="6215074" y="4151353"/>
                <a:ext cx="442916" cy="40023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00" dirty="0">
                    <a:solidFill>
                      <a:srgbClr val="FF0000"/>
                    </a:solidFill>
                    <a:latin typeface="+mj-lt"/>
                    <a:cs typeface="+mn-cs"/>
                  </a:rPr>
                  <a:t>+1</a:t>
                </a:r>
                <a:endParaRPr lang="ru-RU" sz="2000" dirty="0">
                  <a:solidFill>
                    <a:srgbClr val="FF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10" name="Дуга 209"/>
              <p:cNvSpPr/>
              <p:nvPr/>
            </p:nvSpPr>
            <p:spPr bwMode="auto">
              <a:xfrm>
                <a:off x="6448439" y="4202176"/>
                <a:ext cx="508004" cy="524111"/>
              </a:xfrm>
              <a:prstGeom prst="arc">
                <a:avLst>
                  <a:gd name="adj1" fmla="val 17740311"/>
                  <a:gd name="adj2" fmla="val 3560106"/>
                </a:avLst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ru-RU" sz="16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11" name="TextBox 210"/>
              <p:cNvSpPr txBox="1"/>
              <p:nvPr/>
            </p:nvSpPr>
            <p:spPr>
              <a:xfrm>
                <a:off x="6511939" y="4653229"/>
                <a:ext cx="288927" cy="33829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2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700852" y="4653229"/>
                <a:ext cx="288927" cy="33829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+mj-lt"/>
                    <a:cs typeface="+mn-cs"/>
                  </a:rPr>
                  <a:t>8</a:t>
                </a:r>
                <a:endParaRPr lang="ru-RU" sz="1600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13" name="Левая круглая скобка 212"/>
              <p:cNvSpPr/>
              <p:nvPr/>
            </p:nvSpPr>
            <p:spPr>
              <a:xfrm>
                <a:off x="5572133" y="4071942"/>
                <a:ext cx="214313" cy="929106"/>
              </a:xfrm>
              <a:prstGeom prst="leftBracket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ru-RU" sz="20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214" name="Правая круглая скобка 213"/>
              <p:cNvSpPr/>
              <p:nvPr/>
            </p:nvSpPr>
            <p:spPr>
              <a:xfrm>
                <a:off x="6858017" y="4071942"/>
                <a:ext cx="214313" cy="929106"/>
              </a:xfrm>
              <a:prstGeom prst="rightBracket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ru-RU" sz="200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15398" name="TextBox 214"/>
              <p:cNvSpPr txBox="1">
                <a:spLocks noChangeArrowheads="1"/>
              </p:cNvSpPr>
              <p:nvPr/>
            </p:nvSpPr>
            <p:spPr bwMode="auto">
              <a:xfrm>
                <a:off x="5751521" y="5089988"/>
                <a:ext cx="1287472" cy="370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>
                    <a:solidFill>
                      <a:srgbClr val="000000"/>
                    </a:solidFill>
                    <a:latin typeface="Calibri" pitchFamily="34" charset="0"/>
                  </a:rPr>
                  <a:t>ион натрия</a:t>
                </a:r>
              </a:p>
            </p:txBody>
          </p:sp>
        </p:grpSp>
        <p:grpSp>
          <p:nvGrpSpPr>
            <p:cNvPr id="11" name="Группа 215"/>
            <p:cNvGrpSpPr>
              <a:grpSpLocks/>
            </p:cNvGrpSpPr>
            <p:nvPr/>
          </p:nvGrpSpPr>
          <p:grpSpPr bwMode="auto">
            <a:xfrm>
              <a:off x="6794500" y="2984500"/>
              <a:ext cx="1714512" cy="1369464"/>
              <a:chOff x="7215206" y="4071942"/>
              <a:chExt cx="1714512" cy="1369464"/>
            </a:xfrm>
          </p:grpSpPr>
          <p:sp>
            <p:nvSpPr>
              <p:cNvPr id="217" name="TextBox 216"/>
              <p:cNvSpPr txBox="1"/>
              <p:nvPr/>
            </p:nvSpPr>
            <p:spPr>
              <a:xfrm>
                <a:off x="7215206" y="4572230"/>
                <a:ext cx="577854" cy="4002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cs typeface="+mn-cs"/>
                  </a:rPr>
                  <a:t>+</a:t>
                </a:r>
                <a:r>
                  <a:rPr lang="en-US" dirty="0">
                    <a:solidFill>
                      <a:srgbClr val="000000"/>
                    </a:solidFill>
                    <a:latin typeface="+mj-lt"/>
                    <a:cs typeface="+mn-cs"/>
                  </a:rPr>
                  <a:t>17</a:t>
                </a:r>
                <a:endParaRPr lang="ru-RU" dirty="0">
                  <a:solidFill>
                    <a:srgbClr val="000000"/>
                  </a:solidFill>
                  <a:latin typeface="+mj-lt"/>
                  <a:cs typeface="+mn-cs"/>
                </a:endParaRPr>
              </a:p>
            </p:txBody>
          </p:sp>
          <p:grpSp>
            <p:nvGrpSpPr>
              <p:cNvPr id="12" name="Группа 82"/>
              <p:cNvGrpSpPr>
                <a:grpSpLocks/>
              </p:cNvGrpSpPr>
              <p:nvPr/>
            </p:nvGrpSpPr>
            <p:grpSpPr bwMode="auto">
              <a:xfrm>
                <a:off x="7286644" y="4071942"/>
                <a:ext cx="1643074" cy="1369464"/>
                <a:chOff x="7286644" y="4071942"/>
                <a:chExt cx="1643074" cy="1369464"/>
              </a:xfrm>
            </p:grpSpPr>
            <p:sp>
              <p:nvSpPr>
                <p:cNvPr id="219" name="Дуга 218"/>
                <p:cNvSpPr/>
                <p:nvPr/>
              </p:nvSpPr>
              <p:spPr bwMode="auto">
                <a:xfrm>
                  <a:off x="7974036" y="4202176"/>
                  <a:ext cx="506416" cy="524111"/>
                </a:xfrm>
                <a:prstGeom prst="arc">
                  <a:avLst>
                    <a:gd name="adj1" fmla="val 17740311"/>
                    <a:gd name="adj2" fmla="val 3560106"/>
                  </a:avLst>
                </a:prstGeom>
                <a:noFill/>
                <a:ln w="38100" cap="flat" cmpd="sng" algn="ctr">
                  <a:solidFill>
                    <a:srgbClr val="00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ru-RU" sz="160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0" name="TextBox 219"/>
                <p:cNvSpPr txBox="1"/>
                <p:nvPr/>
              </p:nvSpPr>
              <p:spPr>
                <a:xfrm>
                  <a:off x="7594621" y="4202176"/>
                  <a:ext cx="576266" cy="706756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4000" dirty="0" err="1">
                      <a:solidFill>
                        <a:srgbClr val="000000"/>
                      </a:solidFill>
                      <a:latin typeface="+mj-lt"/>
                      <a:cs typeface="+mn-cs"/>
                    </a:rPr>
                    <a:t>Cl</a:t>
                  </a:r>
                  <a:endParaRPr lang="ru-RU" sz="4000" dirty="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1" name="TextBox 220"/>
                <p:cNvSpPr txBox="1"/>
                <p:nvPr/>
              </p:nvSpPr>
              <p:spPr>
                <a:xfrm>
                  <a:off x="7342206" y="4143412"/>
                  <a:ext cx="417516" cy="368466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dirty="0">
                      <a:solidFill>
                        <a:srgbClr val="000000"/>
                      </a:solidFill>
                      <a:latin typeface="+mj-lt"/>
                      <a:cs typeface="+mn-cs"/>
                    </a:rPr>
                    <a:t>35</a:t>
                  </a:r>
                  <a:endParaRPr lang="ru-RU" dirty="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2" name="TextBox 221"/>
                <p:cNvSpPr txBox="1"/>
                <p:nvPr/>
              </p:nvSpPr>
              <p:spPr>
                <a:xfrm>
                  <a:off x="8037536" y="4151353"/>
                  <a:ext cx="392116" cy="40023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2000" dirty="0">
                      <a:solidFill>
                        <a:srgbClr val="FF0000"/>
                      </a:solidFill>
                      <a:latin typeface="+mj-lt"/>
                      <a:cs typeface="+mn-cs"/>
                    </a:rPr>
                    <a:t>-1</a:t>
                  </a:r>
                  <a:endParaRPr lang="ru-RU" sz="2000" dirty="0">
                    <a:solidFill>
                      <a:srgbClr val="FF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3" name="Дуга 222"/>
                <p:cNvSpPr/>
                <p:nvPr/>
              </p:nvSpPr>
              <p:spPr bwMode="auto">
                <a:xfrm>
                  <a:off x="8162950" y="4202176"/>
                  <a:ext cx="508003" cy="524111"/>
                </a:xfrm>
                <a:prstGeom prst="arc">
                  <a:avLst>
                    <a:gd name="adj1" fmla="val 17740311"/>
                    <a:gd name="adj2" fmla="val 3560106"/>
                  </a:avLst>
                </a:prstGeom>
                <a:noFill/>
                <a:ln w="38100" cap="flat" cmpd="sng" algn="ctr">
                  <a:solidFill>
                    <a:srgbClr val="00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ru-RU" sz="160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4" name="Дуга 223"/>
                <p:cNvSpPr/>
                <p:nvPr/>
              </p:nvSpPr>
              <p:spPr bwMode="auto">
                <a:xfrm>
                  <a:off x="8353451" y="4202176"/>
                  <a:ext cx="506415" cy="524111"/>
                </a:xfrm>
                <a:prstGeom prst="arc">
                  <a:avLst>
                    <a:gd name="adj1" fmla="val 17740311"/>
                    <a:gd name="adj2" fmla="val 3560106"/>
                  </a:avLst>
                </a:prstGeom>
                <a:noFill/>
                <a:ln w="38100" cap="flat" cmpd="sng" algn="ctr">
                  <a:solidFill>
                    <a:srgbClr val="00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ru-RU" sz="160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8226450" y="4653229"/>
                  <a:ext cx="288927" cy="33829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latin typeface="+mj-lt"/>
                      <a:cs typeface="+mn-cs"/>
                    </a:rPr>
                    <a:t>2</a:t>
                  </a:r>
                  <a:endParaRPr lang="ru-RU" sz="1600" dirty="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6" name="TextBox 225"/>
                <p:cNvSpPr txBox="1"/>
                <p:nvPr/>
              </p:nvSpPr>
              <p:spPr>
                <a:xfrm>
                  <a:off x="8415364" y="4653229"/>
                  <a:ext cx="288927" cy="33829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latin typeface="+mj-lt"/>
                      <a:cs typeface="+mn-cs"/>
                    </a:rPr>
                    <a:t>8</a:t>
                  </a:r>
                  <a:endParaRPr lang="ru-RU" sz="1600" dirty="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7" name="TextBox 226"/>
                <p:cNvSpPr txBox="1"/>
                <p:nvPr/>
              </p:nvSpPr>
              <p:spPr>
                <a:xfrm>
                  <a:off x="8605865" y="4653229"/>
                  <a:ext cx="288927" cy="33829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latin typeface="+mj-lt"/>
                      <a:cs typeface="+mn-cs"/>
                    </a:rPr>
                    <a:t>8</a:t>
                  </a:r>
                  <a:endParaRPr lang="ru-RU" sz="1600" dirty="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8" name="Левая круглая скобка 227"/>
                <p:cNvSpPr/>
                <p:nvPr/>
              </p:nvSpPr>
              <p:spPr>
                <a:xfrm>
                  <a:off x="7286644" y="4071942"/>
                  <a:ext cx="214313" cy="929107"/>
                </a:xfrm>
                <a:prstGeom prst="leftBracket">
                  <a:avLst/>
                </a:prstGeom>
                <a:noFill/>
                <a:ln w="381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>
                    <a:defRPr/>
                  </a:pPr>
                  <a:endParaRPr lang="ru-RU" sz="200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229" name="Правая круглая скобка 228"/>
                <p:cNvSpPr/>
                <p:nvPr/>
              </p:nvSpPr>
              <p:spPr>
                <a:xfrm>
                  <a:off x="8715404" y="4071942"/>
                  <a:ext cx="214313" cy="929107"/>
                </a:xfrm>
                <a:prstGeom prst="rightBracket">
                  <a:avLst/>
                </a:prstGeom>
                <a:noFill/>
                <a:ln w="381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>
                    <a:defRPr/>
                  </a:pPr>
                  <a:endParaRPr lang="ru-RU" sz="2000">
                    <a:solidFill>
                      <a:srgbClr val="000000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15387" name="TextBox 229"/>
                <p:cNvSpPr txBox="1">
                  <a:spLocks noChangeArrowheads="1"/>
                </p:cNvSpPr>
                <p:nvPr/>
              </p:nvSpPr>
              <p:spPr bwMode="auto">
                <a:xfrm>
                  <a:off x="7500957" y="5072518"/>
                  <a:ext cx="1177933" cy="3684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>
                      <a:solidFill>
                        <a:srgbClr val="000000"/>
                      </a:solidFill>
                      <a:latin typeface="Calibri" pitchFamily="34" charset="0"/>
                    </a:rPr>
                    <a:t>ион хлора</a:t>
                  </a:r>
                </a:p>
              </p:txBody>
            </p:sp>
          </p:grpSp>
        </p:grpSp>
      </p:grpSp>
      <p:sp>
        <p:nvSpPr>
          <p:cNvPr id="188" name="Овал 187"/>
          <p:cNvSpPr/>
          <p:nvPr/>
        </p:nvSpPr>
        <p:spPr>
          <a:xfrm>
            <a:off x="2008188" y="3841750"/>
            <a:ext cx="142875" cy="142875"/>
          </a:xfrm>
          <a:prstGeom prst="ellipse">
            <a:avLst/>
          </a:prstGeom>
          <a:solidFill>
            <a:srgbClr val="AAA578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ru-RU" sz="2000">
              <a:solidFill>
                <a:srgbClr val="DBDAC2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87 0.06361 L 0.21788 0.06361 L 0.21788 -0.0037 " pathEditMode="relative" ptsTypes="AAAA">
                                      <p:cBhvr>
                                        <p:cTn id="22" dur="2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/>
      <p:bldP spid="188" grpId="0" animBg="1"/>
      <p:bldP spid="18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642938" y="274638"/>
            <a:ext cx="7929562" cy="2578100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Частинка, яка віддає електрони, претворюється на </a:t>
            </a:r>
            <a:r>
              <a:rPr lang="ru-RU" b="1" smtClean="0">
                <a:solidFill>
                  <a:srgbClr val="FF3300"/>
                </a:solidFill>
              </a:rPr>
              <a:t>позитивний йон</a:t>
            </a:r>
            <a:r>
              <a:rPr lang="ru-RU" smtClean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642938" y="2924175"/>
            <a:ext cx="7858125" cy="320198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4800" smtClean="0"/>
              <a:t>Частинка, яка приєднує електрони, претворюється на </a:t>
            </a:r>
            <a:r>
              <a:rPr lang="ru-RU" sz="4800" b="1" smtClean="0">
                <a:solidFill>
                  <a:srgbClr val="FF3300"/>
                </a:solidFill>
              </a:rPr>
              <a:t>негативний йон</a:t>
            </a:r>
            <a:r>
              <a:rPr lang="ru-RU" sz="4800" smtClean="0">
                <a:solidFill>
                  <a:srgbClr val="FF3300"/>
                </a:solidFill>
              </a:rPr>
              <a:t>.</a:t>
            </a:r>
          </a:p>
          <a:p>
            <a:endParaRPr lang="ru-RU" sz="4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411" name="TextBox 141"/>
          <p:cNvSpPr txBox="1">
            <a:spLocks noChangeArrowheads="1"/>
          </p:cNvSpPr>
          <p:nvPr/>
        </p:nvSpPr>
        <p:spPr bwMode="auto">
          <a:xfrm>
            <a:off x="304800" y="1082675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>
                <a:solidFill>
                  <a:schemeClr val="hlink"/>
                </a:solidFill>
                <a:latin typeface="Cambria" pitchFamily="18" charset="0"/>
              </a:rPr>
              <a:t>I</a:t>
            </a:r>
            <a:r>
              <a:rPr lang="uk-UA" sz="3600" b="1">
                <a:solidFill>
                  <a:schemeClr val="hlink"/>
                </a:solidFill>
                <a:latin typeface="Cambria" pitchFamily="18" charset="0"/>
              </a:rPr>
              <a:t>І</a:t>
            </a:r>
            <a:r>
              <a:rPr lang="en-US" sz="3600" b="1">
                <a:solidFill>
                  <a:schemeClr val="hlink"/>
                </a:solidFill>
                <a:latin typeface="Cambria" pitchFamily="18" charset="0"/>
              </a:rPr>
              <a:t>. </a:t>
            </a:r>
            <a:r>
              <a:rPr lang="ru-RU" sz="3600" b="1">
                <a:solidFill>
                  <a:schemeClr val="hlink"/>
                </a:solidFill>
                <a:latin typeface="Cambria" pitchFamily="18" charset="0"/>
              </a:rPr>
              <a:t>Йонний зв</a:t>
            </a:r>
            <a:r>
              <a:rPr lang="en-US" sz="3600" b="1">
                <a:solidFill>
                  <a:schemeClr val="hlink"/>
                </a:solidFill>
                <a:latin typeface="Cambria" pitchFamily="18" charset="0"/>
              </a:rPr>
              <a:t>’</a:t>
            </a:r>
            <a:r>
              <a:rPr lang="uk-UA" sz="3600" b="1">
                <a:solidFill>
                  <a:schemeClr val="hlink"/>
                </a:solidFill>
                <a:latin typeface="Cambria" pitchFamily="18" charset="0"/>
              </a:rPr>
              <a:t>язок</a:t>
            </a:r>
            <a:endParaRPr lang="ru-RU" sz="3600" b="1">
              <a:solidFill>
                <a:schemeClr val="hlink"/>
              </a:solidFill>
              <a:latin typeface="Cambria" pitchFamily="18" charset="0"/>
            </a:endParaRPr>
          </a:p>
        </p:txBody>
      </p:sp>
      <p:grpSp>
        <p:nvGrpSpPr>
          <p:cNvPr id="2" name="Группа 265"/>
          <p:cNvGrpSpPr>
            <a:grpSpLocks/>
          </p:cNvGrpSpPr>
          <p:nvPr/>
        </p:nvGrpSpPr>
        <p:grpSpPr bwMode="auto">
          <a:xfrm>
            <a:off x="127000" y="1784350"/>
            <a:ext cx="8890000" cy="1600200"/>
            <a:chOff x="127000" y="1784350"/>
            <a:chExt cx="8890000" cy="1600200"/>
          </a:xfrm>
        </p:grpSpPr>
        <p:sp>
          <p:nvSpPr>
            <p:cNvPr id="264" name="Скругленный прямоугольник 263"/>
            <p:cNvSpPr/>
            <p:nvPr/>
          </p:nvSpPr>
          <p:spPr bwMode="auto">
            <a:xfrm>
              <a:off x="127000" y="1784350"/>
              <a:ext cx="8890000" cy="1600200"/>
            </a:xfrm>
            <a:prstGeom prst="roundRect">
              <a:avLst>
                <a:gd name="adj" fmla="val 8913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7418" name="TextBox 261"/>
            <p:cNvSpPr txBox="1">
              <a:spLocks noChangeArrowheads="1"/>
            </p:cNvSpPr>
            <p:nvPr/>
          </p:nvSpPr>
          <p:spPr bwMode="auto">
            <a:xfrm>
              <a:off x="127000" y="2139950"/>
              <a:ext cx="8890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>
                  <a:latin typeface="Calibri" pitchFamily="34" charset="0"/>
                </a:rPr>
                <a:t>Йонним</a:t>
              </a:r>
              <a:r>
                <a:rPr lang="ru-RU" sz="3200">
                  <a:latin typeface="Calibri" pitchFamily="34" charset="0"/>
                </a:rPr>
                <a:t> називається хімічний </a:t>
              </a:r>
              <a:r>
                <a:rPr lang="ru-RU" sz="2800"/>
                <a:t>зв</a:t>
              </a:r>
              <a:r>
                <a:rPr lang="en-US" sz="2800"/>
                <a:t>’</a:t>
              </a:r>
              <a:r>
                <a:rPr lang="uk-UA" sz="2800"/>
                <a:t>язок</a:t>
              </a:r>
              <a:r>
                <a:rPr lang="ru-RU" sz="3200">
                  <a:latin typeface="Calibri" pitchFamily="34" charset="0"/>
                </a:rPr>
                <a:t> , який утворюється між йонами.</a:t>
              </a:r>
            </a:p>
          </p:txBody>
        </p:sp>
        <p:sp>
          <p:nvSpPr>
            <p:cNvPr id="17419" name="TextBox 264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603250" cy="915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  <a:p>
              <a:r>
                <a:rPr lang="ru-RU" i="1">
                  <a:latin typeface="Calibri" pitchFamily="34" charset="0"/>
                </a:rPr>
                <a:t>        </a:t>
              </a:r>
            </a:p>
            <a:p>
              <a:r>
                <a:rPr lang="ru-RU" i="1">
                  <a:latin typeface="Calibri" pitchFamily="34" charset="0"/>
                </a:rPr>
                <a:t>        </a:t>
              </a:r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3" name="Группа 266"/>
          <p:cNvGrpSpPr>
            <a:grpSpLocks/>
          </p:cNvGrpSpPr>
          <p:nvPr/>
        </p:nvGrpSpPr>
        <p:grpSpPr bwMode="auto">
          <a:xfrm>
            <a:off x="127000" y="3473450"/>
            <a:ext cx="8890000" cy="1600200"/>
            <a:chOff x="127000" y="1784350"/>
            <a:chExt cx="8890000" cy="1600200"/>
          </a:xfrm>
        </p:grpSpPr>
        <p:sp>
          <p:nvSpPr>
            <p:cNvPr id="268" name="Скругленный прямоугольник 267"/>
            <p:cNvSpPr/>
            <p:nvPr/>
          </p:nvSpPr>
          <p:spPr bwMode="auto">
            <a:xfrm>
              <a:off x="127000" y="1784350"/>
              <a:ext cx="8890000" cy="1600200"/>
            </a:xfrm>
            <a:prstGeom prst="roundRect">
              <a:avLst>
                <a:gd name="adj" fmla="val 8913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7415" name="TextBox 268"/>
            <p:cNvSpPr txBox="1">
              <a:spLocks noChangeArrowheads="1"/>
            </p:cNvSpPr>
            <p:nvPr/>
          </p:nvSpPr>
          <p:spPr bwMode="auto">
            <a:xfrm>
              <a:off x="127000" y="2139950"/>
              <a:ext cx="88900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>
                  <a:latin typeface="Calibri" pitchFamily="34" charset="0"/>
                </a:rPr>
                <a:t>Йон</a:t>
              </a:r>
              <a:r>
                <a:rPr lang="ru-RU" sz="3200">
                  <a:latin typeface="Calibri" pitchFamily="34" charset="0"/>
                </a:rPr>
                <a:t> – це частинка,яка </a:t>
              </a:r>
              <a:r>
                <a:rPr lang="ru-RU" sz="2800"/>
                <a:t>утворюється </a:t>
              </a:r>
              <a:r>
                <a:rPr lang="ru-RU" sz="3200">
                  <a:latin typeface="Calibri" pitchFamily="34" charset="0"/>
                </a:rPr>
                <a:t> при віддачі чи приєднанні электрону. </a:t>
              </a:r>
            </a:p>
          </p:txBody>
        </p:sp>
        <p:sp>
          <p:nvSpPr>
            <p:cNvPr id="17416" name="TextBox 269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603250" cy="915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  <a:p>
              <a:r>
                <a:rPr lang="ru-RU" i="1">
                  <a:latin typeface="Calibri" pitchFamily="34" charset="0"/>
                </a:rPr>
                <a:t>        </a:t>
              </a:r>
            </a:p>
            <a:p>
              <a:r>
                <a:rPr lang="ru-RU" i="1">
                  <a:latin typeface="Calibri" pitchFamily="34" charset="0"/>
                </a:rPr>
                <a:t>        </a:t>
              </a:r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Визначити види з</a:t>
            </a:r>
            <a:r>
              <a:rPr lang="en-US" dirty="0" smtClean="0"/>
              <a:t>’</a:t>
            </a:r>
            <a:r>
              <a:rPr lang="ru-RU" dirty="0" err="1" smtClean="0"/>
              <a:t>язк</a:t>
            </a:r>
            <a:r>
              <a:rPr lang="uk-UA" dirty="0" smtClean="0"/>
              <a:t>і</a:t>
            </a:r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sz="2000" b="1" dirty="0" smtClean="0"/>
              <a:t>NaС</a:t>
            </a:r>
            <a:r>
              <a:rPr lang="en-US" sz="2000" b="1" dirty="0" smtClean="0"/>
              <a:t>l</a:t>
            </a:r>
            <a:r>
              <a:rPr lang="pt-BR" sz="2000" b="1" dirty="0" smtClean="0"/>
              <a:t>    </a:t>
            </a:r>
            <a:r>
              <a:rPr lang="uk-UA" sz="2000" b="1" dirty="0" smtClean="0"/>
              <a:t>             </a:t>
            </a:r>
            <a:r>
              <a:rPr lang="pt-BR" sz="2000" b="1" dirty="0" smtClean="0"/>
              <a:t> </a:t>
            </a:r>
            <a:r>
              <a:rPr lang="uk-UA" sz="2000" b="1" dirty="0" smtClean="0"/>
              <a:t>      </a:t>
            </a:r>
            <a:endParaRPr lang="pt-BR" sz="2000" b="1" dirty="0" smtClean="0"/>
          </a:p>
          <a:p>
            <a:r>
              <a:rPr lang="pt-BR" sz="2000" b="1" dirty="0" smtClean="0"/>
              <a:t>СF</a:t>
            </a:r>
            <a:r>
              <a:rPr lang="pt-BR" sz="2000" b="1" baseline="-25000" dirty="0" smtClean="0"/>
              <a:t>4</a:t>
            </a:r>
            <a:r>
              <a:rPr lang="pt-BR" sz="2000" b="1" dirty="0" smtClean="0"/>
              <a:t>,  </a:t>
            </a:r>
            <a:r>
              <a:rPr lang="uk-UA" sz="2000" b="1" dirty="0" smtClean="0"/>
              <a:t>                        </a:t>
            </a:r>
            <a:endParaRPr lang="pt-BR" sz="2000" b="1" dirty="0" smtClean="0"/>
          </a:p>
          <a:p>
            <a:r>
              <a:rPr lang="pt-BR" sz="2000" b="1" dirty="0" smtClean="0"/>
              <a:t>N</a:t>
            </a:r>
            <a:r>
              <a:rPr lang="pt-BR" sz="2000" b="1" baseline="-25000" dirty="0" smtClean="0"/>
              <a:t>2</a:t>
            </a:r>
          </a:p>
          <a:p>
            <a:r>
              <a:rPr lang="pt-BR" sz="2000" b="1" baseline="-25000" dirty="0" smtClean="0"/>
              <a:t> </a:t>
            </a:r>
            <a:r>
              <a:rPr lang="pt-BR" sz="2000" b="1" dirty="0" smtClean="0"/>
              <a:t>NH</a:t>
            </a:r>
            <a:r>
              <a:rPr lang="pt-BR" sz="2000" b="1" baseline="-25000" dirty="0" smtClean="0"/>
              <a:t>3</a:t>
            </a:r>
            <a:r>
              <a:rPr lang="pt-BR" sz="2000" b="1" dirty="0" smtClean="0"/>
              <a:t>,</a:t>
            </a:r>
            <a:r>
              <a:rPr lang="uk-UA" sz="2000" b="1" dirty="0" smtClean="0"/>
              <a:t> </a:t>
            </a:r>
            <a:r>
              <a:rPr lang="pt-BR" sz="2000" b="1" dirty="0" smtClean="0"/>
              <a:t>,  </a:t>
            </a:r>
            <a:r>
              <a:rPr lang="uk-UA" sz="2000" b="1" dirty="0" smtClean="0"/>
              <a:t>                    </a:t>
            </a:r>
            <a:endParaRPr lang="pt-BR" sz="2000" b="1" dirty="0" smtClean="0"/>
          </a:p>
          <a:p>
            <a:r>
              <a:rPr lang="pt-BR" sz="2000" b="1" dirty="0" smtClean="0"/>
              <a:t> ССl</a:t>
            </a:r>
            <a:r>
              <a:rPr lang="pt-BR" sz="2000" b="1" baseline="-25000" dirty="0" smtClean="0"/>
              <a:t>4</a:t>
            </a:r>
            <a:r>
              <a:rPr lang="pt-BR" sz="2000" b="1" dirty="0" smtClean="0"/>
              <a:t>, ,  </a:t>
            </a:r>
            <a:r>
              <a:rPr lang="uk-UA" sz="2000" b="1" dirty="0" smtClean="0"/>
              <a:t>                    </a:t>
            </a:r>
            <a:endParaRPr lang="pt-BR" sz="2000" b="1" dirty="0" smtClean="0"/>
          </a:p>
          <a:p>
            <a:r>
              <a:rPr lang="pt-BR" sz="2000" b="1" dirty="0" smtClean="0"/>
              <a:t>Н</a:t>
            </a:r>
            <a:r>
              <a:rPr lang="pt-BR" sz="2000" b="1" baseline="-25000" dirty="0" smtClean="0"/>
              <a:t>2</a:t>
            </a:r>
            <a:r>
              <a:rPr lang="pt-BR" sz="2000" b="1" dirty="0" smtClean="0"/>
              <a:t>S, ,  </a:t>
            </a:r>
            <a:r>
              <a:rPr lang="uk-UA" sz="2000" b="1" dirty="0" smtClean="0"/>
              <a:t>                      </a:t>
            </a:r>
            <a:endParaRPr lang="pt-BR" sz="2000" b="1" dirty="0" smtClean="0"/>
          </a:p>
          <a:p>
            <a:r>
              <a:rPr lang="pt-BR" sz="2000" b="1" dirty="0" smtClean="0"/>
              <a:t> O2, </a:t>
            </a:r>
            <a:r>
              <a:rPr lang="uk-UA" sz="2000" b="1" dirty="0" smtClean="0"/>
              <a:t>                          </a:t>
            </a:r>
            <a:endParaRPr lang="pt-BR" sz="2000" b="1" dirty="0" smtClean="0"/>
          </a:p>
          <a:p>
            <a:r>
              <a:rPr lang="en-US" sz="2000" b="1" dirty="0" smtClean="0"/>
              <a:t>N</a:t>
            </a:r>
            <a:r>
              <a:rPr lang="ru-RU" sz="2000" b="1" dirty="0" smtClean="0"/>
              <a:t>а</a:t>
            </a:r>
            <a:r>
              <a:rPr lang="en-US" sz="2000" b="1" dirty="0" smtClean="0"/>
              <a:t>F, </a:t>
            </a:r>
          </a:p>
          <a:p>
            <a:r>
              <a:rPr lang="ru-RU" sz="2000" b="1" dirty="0" smtClean="0"/>
              <a:t>О</a:t>
            </a:r>
            <a:r>
              <a:rPr lang="en-US" sz="2000" b="1" dirty="0" smtClean="0"/>
              <a:t>F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,</a:t>
            </a:r>
            <a:r>
              <a:rPr lang="uk-UA" sz="2000" b="1" dirty="0" smtClean="0"/>
              <a:t>                            </a:t>
            </a:r>
            <a:endParaRPr lang="en-US" sz="2000" b="1" dirty="0" smtClean="0"/>
          </a:p>
          <a:p>
            <a:r>
              <a:rPr lang="en-US" sz="2000" b="1" dirty="0" smtClean="0"/>
              <a:t> </a:t>
            </a:r>
            <a:r>
              <a:rPr lang="en-US" sz="2000" b="1" dirty="0" err="1" smtClean="0"/>
              <a:t>MgO</a:t>
            </a:r>
            <a:r>
              <a:rPr lang="ru-RU" sz="2000" b="1" dirty="0" smtClean="0"/>
              <a:t>, </a:t>
            </a:r>
            <a:endParaRPr lang="en-US" sz="2000" b="1" dirty="0" smtClean="0"/>
          </a:p>
          <a:p>
            <a:r>
              <a:rPr lang="en-US" sz="2000" b="1" dirty="0" smtClean="0"/>
              <a:t> S</a:t>
            </a:r>
            <a:r>
              <a:rPr lang="ru-RU" sz="2000" b="1" dirty="0" smtClean="0"/>
              <a:t>Р</a:t>
            </a:r>
            <a:r>
              <a:rPr lang="ru-RU" sz="2000" b="1" baseline="-25000" dirty="0" smtClean="0"/>
              <a:t>6</a:t>
            </a:r>
            <a:r>
              <a:rPr lang="ru-RU" sz="2000" b="1" dirty="0" smtClean="0"/>
              <a:t>,                            </a:t>
            </a:r>
            <a:endParaRPr lang="en-US" sz="2000" b="1" dirty="0" smtClean="0"/>
          </a:p>
          <a:p>
            <a:r>
              <a:rPr lang="en-US" sz="2000" b="1" dirty="0" smtClean="0"/>
              <a:t>F</a:t>
            </a:r>
            <a:r>
              <a:rPr lang="en-US" sz="2000" b="1" baseline="-25000" dirty="0" smtClean="0"/>
              <a:t>2</a:t>
            </a:r>
            <a:r>
              <a:rPr lang="en-US" b="1" dirty="0" smtClean="0"/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sz="2000" b="1" dirty="0" err="1" smtClean="0"/>
              <a:t>Йонний</a:t>
            </a:r>
            <a:endParaRPr lang="uk-UA" sz="2000" b="1" dirty="0" smtClean="0"/>
          </a:p>
          <a:p>
            <a:r>
              <a:rPr lang="uk-UA" sz="2000" b="1" dirty="0" smtClean="0"/>
              <a:t>Ковалентний полярний</a:t>
            </a:r>
          </a:p>
          <a:p>
            <a:r>
              <a:rPr lang="uk-UA" sz="2000" b="1" dirty="0" smtClean="0"/>
              <a:t>Ковалентний неполярний</a:t>
            </a:r>
          </a:p>
          <a:p>
            <a:r>
              <a:rPr lang="uk-UA" sz="2000" b="1" dirty="0" smtClean="0"/>
              <a:t>Ковалентний полярний</a:t>
            </a:r>
          </a:p>
          <a:p>
            <a:r>
              <a:rPr lang="uk-UA" sz="2000" b="1" dirty="0" smtClean="0"/>
              <a:t>Ковалентний полярний</a:t>
            </a:r>
          </a:p>
          <a:p>
            <a:r>
              <a:rPr lang="uk-UA" sz="2000" b="1" dirty="0" smtClean="0"/>
              <a:t>Ковалентний полярний</a:t>
            </a:r>
          </a:p>
          <a:p>
            <a:r>
              <a:rPr lang="uk-UA" sz="2000" b="1" dirty="0" smtClean="0"/>
              <a:t>Ковалентний неполярний</a:t>
            </a:r>
          </a:p>
          <a:p>
            <a:r>
              <a:rPr lang="uk-UA" sz="2000" b="1" dirty="0" err="1" smtClean="0"/>
              <a:t>Йонний</a:t>
            </a:r>
            <a:endParaRPr lang="uk-UA" sz="2000" b="1" dirty="0" smtClean="0"/>
          </a:p>
          <a:p>
            <a:r>
              <a:rPr lang="uk-UA" sz="2000" b="1" dirty="0" smtClean="0"/>
              <a:t>Ковалентний полярний</a:t>
            </a:r>
          </a:p>
          <a:p>
            <a:r>
              <a:rPr lang="uk-UA" sz="2000" b="1" dirty="0" err="1" smtClean="0"/>
              <a:t>Йонний</a:t>
            </a:r>
            <a:endParaRPr lang="uk-UA" sz="2000" b="1" dirty="0" smtClean="0"/>
          </a:p>
          <a:p>
            <a:r>
              <a:rPr lang="uk-UA" sz="2000" b="1" dirty="0" smtClean="0"/>
              <a:t>Ковалентний полярний</a:t>
            </a:r>
          </a:p>
          <a:p>
            <a:r>
              <a:rPr lang="uk-UA" sz="2000" b="1" dirty="0" smtClean="0"/>
              <a:t>Ковалентний неполярний</a:t>
            </a:r>
          </a:p>
          <a:p>
            <a:endParaRPr lang="uk-UA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Вправа</a:t>
            </a:r>
            <a:r>
              <a:rPr lang="ru-RU" i="1" dirty="0" smtClean="0"/>
              <a:t> « </a:t>
            </a:r>
            <a:r>
              <a:rPr lang="ru-RU" i="1" dirty="0" err="1" smtClean="0"/>
              <a:t>Вірно</a:t>
            </a:r>
            <a:r>
              <a:rPr lang="ru-RU" i="1" dirty="0" smtClean="0"/>
              <a:t> - </a:t>
            </a:r>
            <a:r>
              <a:rPr lang="ru-RU" i="1" dirty="0" err="1" smtClean="0"/>
              <a:t>невірно</a:t>
            </a:r>
            <a:r>
              <a:rPr lang="ru-RU" i="1" dirty="0" smtClean="0"/>
              <a:t>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2910" y="1600200"/>
            <a:ext cx="6161338" cy="4525963"/>
          </a:xfrm>
        </p:spPr>
        <p:txBody>
          <a:bodyPr/>
          <a:lstStyle/>
          <a:p>
            <a:r>
              <a:rPr lang="ru-RU" sz="2000" dirty="0" smtClean="0"/>
              <a:t>Диполь — система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двох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зарядів</a:t>
            </a:r>
            <a:r>
              <a:rPr lang="ru-RU" sz="2000" dirty="0" smtClean="0"/>
              <a:t>, </a:t>
            </a:r>
            <a:r>
              <a:rPr lang="ru-RU" sz="2000" dirty="0" err="1" smtClean="0"/>
              <a:t>однакових</a:t>
            </a:r>
            <a:r>
              <a:rPr lang="ru-RU" sz="2000" dirty="0" smtClean="0"/>
              <a:t> за величиною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протилежних</a:t>
            </a:r>
            <a:r>
              <a:rPr lang="ru-RU" sz="2000" dirty="0" smtClean="0"/>
              <a:t> за знаком.</a:t>
            </a:r>
          </a:p>
          <a:p>
            <a:r>
              <a:rPr lang="ru-RU" sz="2000" dirty="0" smtClean="0"/>
              <a:t>У </a:t>
            </a:r>
            <a:r>
              <a:rPr lang="ru-RU" sz="2000" dirty="0" err="1" smtClean="0"/>
              <a:t>молекулі</a:t>
            </a:r>
            <a:r>
              <a:rPr lang="ru-RU" sz="2000" dirty="0" smtClean="0"/>
              <a:t> води </a:t>
            </a:r>
            <a:r>
              <a:rPr lang="ru-RU" sz="2000" dirty="0" err="1" smtClean="0"/>
              <a:t>ковалентний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неполярний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зв'язок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У </a:t>
            </a:r>
            <a:r>
              <a:rPr lang="ru-RU" sz="2000" dirty="0" err="1" smtClean="0"/>
              <a:t>сполуках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йонним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зв'язком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електронегативності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елементів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майже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однакові</a:t>
            </a:r>
            <a:endParaRPr lang="ru-RU" sz="2000" dirty="0" smtClean="0"/>
          </a:p>
          <a:p>
            <a:r>
              <a:rPr lang="ru-RU" sz="2000" dirty="0" err="1" smtClean="0"/>
              <a:t>Ковалентний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зв'язок</a:t>
            </a:r>
            <a:r>
              <a:rPr lang="ru-RU" sz="2000" dirty="0" smtClean="0"/>
              <a:t> </a:t>
            </a:r>
            <a:r>
              <a:rPr lang="ru-RU" sz="2000" dirty="0" err="1" smtClean="0"/>
              <a:t>утворюється</a:t>
            </a:r>
            <a:r>
              <a:rPr lang="ru-RU" sz="2000" dirty="0" smtClean="0"/>
              <a:t>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спільних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елект­ронних</a:t>
            </a:r>
            <a:r>
              <a:rPr lang="ru-RU" sz="2000" dirty="0" smtClean="0"/>
              <a:t> пар.</a:t>
            </a:r>
          </a:p>
          <a:p>
            <a:r>
              <a:rPr lang="ru-RU" sz="2000" dirty="0" err="1" smtClean="0"/>
              <a:t>Йонний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зв'язок</a:t>
            </a:r>
            <a:r>
              <a:rPr lang="ru-RU" sz="2000" dirty="0" smtClean="0"/>
              <a:t> </a:t>
            </a:r>
            <a:r>
              <a:rPr lang="ru-RU" sz="2000" dirty="0" err="1" smtClean="0"/>
              <a:t>утворюється</a:t>
            </a:r>
            <a:r>
              <a:rPr lang="ru-RU" sz="2000" dirty="0" smtClean="0"/>
              <a:t>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електростатичної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взаємодії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</a:t>
            </a:r>
            <a:r>
              <a:rPr lang="ru-RU" sz="2000" dirty="0" err="1" smtClean="0"/>
              <a:t>йонами</a:t>
            </a:r>
            <a:r>
              <a:rPr lang="ru-RU" sz="2400" dirty="0" smtClean="0"/>
              <a:t>. </a:t>
            </a:r>
          </a:p>
          <a:p>
            <a:r>
              <a:rPr lang="ru-RU" sz="2000" dirty="0" err="1" smtClean="0"/>
              <a:t>Молекули</a:t>
            </a:r>
            <a:r>
              <a:rPr lang="ru-RU" sz="2000" dirty="0" smtClean="0"/>
              <a:t> </a:t>
            </a:r>
            <a:r>
              <a:rPr lang="ru-RU" sz="2000" dirty="0" err="1" smtClean="0"/>
              <a:t>інертних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газів</a:t>
            </a:r>
            <a:r>
              <a:rPr lang="ru-RU" sz="2000" dirty="0" smtClean="0"/>
              <a:t> у </a:t>
            </a:r>
            <a:r>
              <a:rPr lang="ru-RU" sz="2000" dirty="0" err="1" smtClean="0"/>
              <a:t>вільному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двохатомні</a:t>
            </a:r>
            <a:r>
              <a:rPr lang="ru-RU" sz="2000" dirty="0" smtClean="0"/>
              <a:t>.</a:t>
            </a:r>
          </a:p>
          <a:p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948264" y="1600200"/>
            <a:ext cx="1552826" cy="4525963"/>
          </a:xfrm>
        </p:spPr>
        <p:txBody>
          <a:bodyPr/>
          <a:lstStyle/>
          <a:p>
            <a:r>
              <a:rPr lang="uk-UA" sz="2000" dirty="0" smtClean="0"/>
              <a:t>Так</a:t>
            </a:r>
          </a:p>
          <a:p>
            <a:endParaRPr lang="uk-UA" sz="2000" dirty="0" smtClean="0"/>
          </a:p>
          <a:p>
            <a:r>
              <a:rPr lang="uk-UA" sz="2000" dirty="0" smtClean="0"/>
              <a:t>Ні</a:t>
            </a:r>
          </a:p>
          <a:p>
            <a:r>
              <a:rPr lang="uk-UA" sz="2000" dirty="0" smtClean="0"/>
              <a:t>Ні</a:t>
            </a:r>
          </a:p>
          <a:p>
            <a:endParaRPr lang="uk-UA" sz="2000" dirty="0" smtClean="0"/>
          </a:p>
          <a:p>
            <a:r>
              <a:rPr lang="uk-UA" sz="2000" dirty="0" smtClean="0"/>
              <a:t>так</a:t>
            </a:r>
          </a:p>
          <a:p>
            <a:endParaRPr lang="uk-UA" sz="2000" dirty="0" smtClean="0"/>
          </a:p>
          <a:p>
            <a:r>
              <a:rPr lang="uk-UA" sz="2000" dirty="0" smtClean="0"/>
              <a:t>Так</a:t>
            </a:r>
          </a:p>
          <a:p>
            <a:endParaRPr lang="uk-UA" sz="2000" dirty="0" smtClean="0"/>
          </a:p>
          <a:p>
            <a:r>
              <a:rPr lang="uk-UA" sz="2400" dirty="0" smtClean="0"/>
              <a:t>ні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mtClean="0">
                <a:latin typeface="Bodoni MT Poster Compressed" pitchFamily="18" charset="0"/>
              </a:rPr>
              <a:t>Тема:“Типи хімічного зв</a:t>
            </a:r>
            <a:r>
              <a:rPr lang="en-US" b="1" smtClean="0">
                <a:latin typeface="Bodoni MT Poster Compressed" pitchFamily="18" charset="0"/>
              </a:rPr>
              <a:t>’</a:t>
            </a:r>
            <a:r>
              <a:rPr lang="ru-RU" b="1" smtClean="0">
                <a:latin typeface="Bodoni MT Poster Compressed" pitchFamily="18" charset="0"/>
              </a:rPr>
              <a:t>язку»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8000"/>
                </a:solidFill>
              </a:rPr>
              <a:t>Мета: </a:t>
            </a:r>
            <a:r>
              <a:rPr lang="ru-RU" b="1" dirty="0" err="1" smtClean="0">
                <a:solidFill>
                  <a:srgbClr val="008000"/>
                </a:solidFill>
              </a:rPr>
              <a:t>сформувати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ru-RU" b="1" dirty="0" err="1" smtClean="0">
                <a:solidFill>
                  <a:srgbClr val="008000"/>
                </a:solidFill>
              </a:rPr>
              <a:t>уявлення</a:t>
            </a:r>
            <a:r>
              <a:rPr lang="ru-RU" b="1" dirty="0" smtClean="0">
                <a:solidFill>
                  <a:srgbClr val="008000"/>
                </a:solidFill>
              </a:rPr>
              <a:t> про природу </a:t>
            </a:r>
            <a:r>
              <a:rPr lang="ru-RU" b="1" dirty="0" err="1" smtClean="0">
                <a:solidFill>
                  <a:srgbClr val="008000"/>
                </a:solidFill>
              </a:rPr>
              <a:t>хімічного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язку</a:t>
            </a:r>
            <a:r>
              <a:rPr lang="ru-RU" b="1" dirty="0" smtClean="0">
                <a:solidFill>
                  <a:srgbClr val="008000"/>
                </a:solidFill>
              </a:rPr>
              <a:t>;</a:t>
            </a:r>
          </a:p>
          <a:p>
            <a:r>
              <a:rPr lang="ru-RU" b="1" dirty="0" err="1" smtClean="0">
                <a:solidFill>
                  <a:srgbClr val="008000"/>
                </a:solidFill>
              </a:rPr>
              <a:t>механізм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ru-RU" b="1" dirty="0" err="1" smtClean="0">
                <a:solidFill>
                  <a:srgbClr val="008000"/>
                </a:solidFill>
              </a:rPr>
              <a:t>утворення</a:t>
            </a:r>
            <a:r>
              <a:rPr lang="ru-RU" b="1" dirty="0" smtClean="0">
                <a:solidFill>
                  <a:srgbClr val="008000"/>
                </a:solidFill>
              </a:rPr>
              <a:t> ковалентного та </a:t>
            </a:r>
            <a:r>
              <a:rPr lang="ru-RU" b="1" dirty="0" err="1" smtClean="0">
                <a:solidFill>
                  <a:srgbClr val="008000"/>
                </a:solidFill>
              </a:rPr>
              <a:t>йонного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язку</a:t>
            </a:r>
            <a:r>
              <a:rPr lang="ru-RU" b="1" dirty="0" smtClean="0">
                <a:solidFill>
                  <a:srgbClr val="008000"/>
                </a:solidFill>
              </a:rPr>
              <a:t>;</a:t>
            </a:r>
          </a:p>
          <a:p>
            <a:r>
              <a:rPr lang="uk-UA" b="1" dirty="0" smtClean="0">
                <a:solidFill>
                  <a:srgbClr val="008000"/>
                </a:solidFill>
              </a:rPr>
              <a:t>сформувати навички складання структурних формул та визначати види</a:t>
            </a:r>
          </a:p>
          <a:p>
            <a:pPr>
              <a:buFont typeface="Arial" charset="0"/>
              <a:buNone/>
            </a:pPr>
            <a:r>
              <a:rPr lang="uk-UA" b="1" dirty="0" smtClean="0">
                <a:solidFill>
                  <a:srgbClr val="008000"/>
                </a:solidFill>
              </a:rPr>
              <a:t>   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язку</a:t>
            </a:r>
            <a:r>
              <a:rPr lang="ru-RU" b="1" dirty="0" smtClean="0">
                <a:solidFill>
                  <a:srgbClr val="008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2910" y="1600200"/>
            <a:ext cx="5945314" cy="4525963"/>
          </a:xfrm>
        </p:spPr>
        <p:txBody>
          <a:bodyPr/>
          <a:lstStyle/>
          <a:p>
            <a:r>
              <a:rPr lang="ru-RU" sz="2000" dirty="0" err="1" smtClean="0"/>
              <a:t>Йони</a:t>
            </a:r>
            <a:r>
              <a:rPr lang="ru-RU" sz="2000" dirty="0" smtClean="0"/>
              <a:t> — </a:t>
            </a:r>
            <a:r>
              <a:rPr lang="ru-RU" sz="2000" dirty="0" err="1" smtClean="0"/>
              <a:t>електонейтральні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часточки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Флуор</a:t>
            </a:r>
            <a:r>
              <a:rPr lang="ru-RU" sz="2000" dirty="0" smtClean="0"/>
              <a:t> — </a:t>
            </a:r>
            <a:r>
              <a:rPr lang="ru-RU" sz="2000" dirty="0" err="1" smtClean="0"/>
              <a:t>найелектронегативніший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елемент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Електронегативність</a:t>
            </a:r>
            <a:r>
              <a:rPr lang="ru-RU" sz="2000" dirty="0" smtClean="0"/>
              <a:t> атома </a:t>
            </a:r>
            <a:r>
              <a:rPr lang="ru-RU" sz="2000" dirty="0" err="1" smtClean="0"/>
              <a:t>Натрію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більша</a:t>
            </a:r>
            <a:r>
              <a:rPr lang="ru-RU" sz="2000" dirty="0" smtClean="0"/>
              <a:t> за </a:t>
            </a:r>
            <a:r>
              <a:rPr lang="ru-RU" sz="2000" dirty="0" err="1" smtClean="0"/>
              <a:t>електронегативність</a:t>
            </a:r>
            <a:r>
              <a:rPr lang="ru-RU" sz="2000" dirty="0" smtClean="0"/>
              <a:t> атома </a:t>
            </a:r>
            <a:r>
              <a:rPr lang="ru-RU" sz="2000" dirty="0" err="1" smtClean="0"/>
              <a:t>Калію</a:t>
            </a:r>
            <a:endParaRPr lang="ru-RU" sz="2000" dirty="0" smtClean="0"/>
          </a:p>
          <a:p>
            <a:r>
              <a:rPr lang="ru-RU" sz="2000" dirty="0" smtClean="0"/>
              <a:t>Вг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— </a:t>
            </a:r>
            <a:r>
              <a:rPr lang="ru-RU" sz="2000" dirty="0" err="1" smtClean="0"/>
              <a:t>неполярна</a:t>
            </a:r>
            <a:r>
              <a:rPr lang="ru-RU" sz="2000" dirty="0" smtClean="0"/>
              <a:t> молекула</a:t>
            </a:r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76256" y="1600200"/>
            <a:ext cx="1624834" cy="4525963"/>
          </a:xfrm>
        </p:spPr>
        <p:txBody>
          <a:bodyPr/>
          <a:lstStyle/>
          <a:p>
            <a:r>
              <a:rPr lang="uk-UA" sz="2000" dirty="0" smtClean="0"/>
              <a:t>Ні</a:t>
            </a:r>
          </a:p>
          <a:p>
            <a:r>
              <a:rPr lang="uk-UA" sz="2000" dirty="0" smtClean="0"/>
              <a:t>Так</a:t>
            </a:r>
          </a:p>
          <a:p>
            <a:r>
              <a:rPr lang="uk-UA" sz="2000" dirty="0" smtClean="0"/>
              <a:t>Ні</a:t>
            </a:r>
          </a:p>
          <a:p>
            <a:endParaRPr lang="uk-UA" sz="2000" dirty="0" smtClean="0"/>
          </a:p>
          <a:p>
            <a:r>
              <a:rPr lang="uk-UA" sz="2000" dirty="0" smtClean="0"/>
              <a:t>так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ДОМАШН</a:t>
            </a:r>
            <a:r>
              <a:rPr lang="uk-UA" smtClean="0"/>
              <a:t>Є ЗАВДАННЯ</a:t>
            </a:r>
            <a:endParaRPr lang="ru-RU" smtClean="0"/>
          </a:p>
        </p:txBody>
      </p:sp>
      <p:sp>
        <p:nvSpPr>
          <p:cNvPr id="18435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uk-UA" dirty="0" smtClean="0"/>
              <a:t>Прочитати </a:t>
            </a:r>
            <a:r>
              <a:rPr lang="ru-RU" dirty="0" smtClean="0"/>
              <a:t>§ 15-18</a:t>
            </a:r>
          </a:p>
          <a:p>
            <a:r>
              <a:rPr lang="uk-UA" dirty="0" smtClean="0"/>
              <a:t>Виконати завдання після параграфів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b="1" dirty="0" smtClean="0"/>
              <a:t>Цілі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8000"/>
                </a:solidFill>
              </a:rPr>
              <a:t>Природа </a:t>
            </a:r>
            <a:r>
              <a:rPr lang="ru-RU" b="1" dirty="0" err="1" smtClean="0">
                <a:solidFill>
                  <a:srgbClr val="008000"/>
                </a:solidFill>
              </a:rPr>
              <a:t>хімічного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язку</a:t>
            </a:r>
            <a:r>
              <a:rPr lang="ru-RU" b="1" dirty="0" smtClean="0">
                <a:solidFill>
                  <a:srgbClr val="008000"/>
                </a:solidFill>
              </a:rPr>
              <a:t>;</a:t>
            </a:r>
          </a:p>
          <a:p>
            <a:r>
              <a:rPr lang="ru-RU" b="1" dirty="0" err="1" smtClean="0">
                <a:solidFill>
                  <a:srgbClr val="008000"/>
                </a:solidFill>
              </a:rPr>
              <a:t>Механізм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ru-RU" b="1" dirty="0" err="1" smtClean="0">
                <a:solidFill>
                  <a:srgbClr val="008000"/>
                </a:solidFill>
              </a:rPr>
              <a:t>утворення</a:t>
            </a:r>
            <a:r>
              <a:rPr lang="ru-RU" b="1" dirty="0" smtClean="0">
                <a:solidFill>
                  <a:srgbClr val="008000"/>
                </a:solidFill>
              </a:rPr>
              <a:t> ковалентного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язку</a:t>
            </a:r>
            <a:r>
              <a:rPr lang="ru-RU" b="1" dirty="0" smtClean="0">
                <a:solidFill>
                  <a:srgbClr val="008000"/>
                </a:solidFill>
              </a:rPr>
              <a:t>;</a:t>
            </a:r>
          </a:p>
          <a:p>
            <a:r>
              <a:rPr lang="uk-UA" b="1" dirty="0" smtClean="0">
                <a:solidFill>
                  <a:srgbClr val="008000"/>
                </a:solidFill>
              </a:rPr>
              <a:t>Види ковалентних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язків</a:t>
            </a:r>
            <a:r>
              <a:rPr lang="ru-RU" b="1" dirty="0" smtClean="0">
                <a:solidFill>
                  <a:srgbClr val="008000"/>
                </a:solidFill>
              </a:rPr>
              <a:t>;</a:t>
            </a:r>
          </a:p>
          <a:p>
            <a:r>
              <a:rPr lang="uk-UA" b="1" dirty="0" err="1" smtClean="0">
                <a:solidFill>
                  <a:srgbClr val="008000"/>
                </a:solidFill>
              </a:rPr>
              <a:t>Йонний</a:t>
            </a:r>
            <a:r>
              <a:rPr lang="uk-UA" b="1" dirty="0" smtClean="0">
                <a:solidFill>
                  <a:srgbClr val="008000"/>
                </a:solidFill>
              </a:rPr>
              <a:t> </a:t>
            </a:r>
            <a:r>
              <a:rPr lang="uk-UA" b="1" dirty="0" err="1" smtClean="0">
                <a:solidFill>
                  <a:srgbClr val="008000"/>
                </a:solidFill>
              </a:rPr>
              <a:t>зв</a:t>
            </a:r>
            <a:r>
              <a:rPr lang="en-US" b="1" dirty="0" smtClean="0">
                <a:solidFill>
                  <a:srgbClr val="008000"/>
                </a:solidFill>
              </a:rPr>
              <a:t>’</a:t>
            </a:r>
            <a:r>
              <a:rPr lang="ru-RU" b="1" dirty="0" err="1" smtClean="0">
                <a:solidFill>
                  <a:srgbClr val="008000"/>
                </a:solidFill>
              </a:rPr>
              <a:t>язок</a:t>
            </a:r>
            <a:r>
              <a:rPr lang="ru-RU" b="1" dirty="0" smtClean="0">
                <a:solidFill>
                  <a:srgbClr val="008000"/>
                </a:solidFill>
              </a:rPr>
              <a:t>.</a:t>
            </a:r>
          </a:p>
          <a:p>
            <a:endParaRPr lang="ru-RU" b="1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929562" cy="48638"/>
          </a:xfrm>
        </p:spPr>
        <p:txBody>
          <a:bodyPr>
            <a:normAutofit fontScale="90000"/>
          </a:bodyPr>
          <a:lstStyle/>
          <a:p>
            <a:endParaRPr lang="ru-RU" sz="5400" b="1" dirty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620688"/>
            <a:ext cx="7858125" cy="5472608"/>
          </a:xfrm>
        </p:spPr>
        <p:txBody>
          <a:bodyPr>
            <a:normAutofit fontScale="92500" lnSpcReduction="10000"/>
          </a:bodyPr>
          <a:lstStyle/>
          <a:p>
            <a:r>
              <a:rPr lang="vi-VN" sz="3500" b="1" dirty="0">
                <a:solidFill>
                  <a:srgbClr val="C00000"/>
                </a:solidFill>
              </a:rPr>
              <a:t>Хімі́чний зв'язо́к</a:t>
            </a:r>
            <a:r>
              <a:rPr lang="vi-VN" sz="3500" dirty="0">
                <a:solidFill>
                  <a:srgbClr val="68D6D1"/>
                </a:solidFill>
              </a:rPr>
              <a:t> </a:t>
            </a:r>
            <a:r>
              <a:rPr lang="vi-VN" sz="3500" dirty="0" smtClean="0">
                <a:solidFill>
                  <a:srgbClr val="008000"/>
                </a:solidFill>
              </a:rPr>
              <a:t>—</a:t>
            </a:r>
            <a:r>
              <a:rPr lang="uk-UA" sz="3500" dirty="0" smtClean="0">
                <a:solidFill>
                  <a:srgbClr val="008000"/>
                </a:solidFill>
              </a:rPr>
              <a:t>це </a:t>
            </a:r>
            <a:r>
              <a:rPr lang="vi-VN" sz="3500" dirty="0" smtClean="0">
                <a:solidFill>
                  <a:srgbClr val="008000"/>
                </a:solidFill>
              </a:rPr>
              <a:t> </a:t>
            </a:r>
            <a:r>
              <a:rPr lang="vi-VN" sz="3500" dirty="0">
                <a:solidFill>
                  <a:srgbClr val="008000"/>
                </a:solidFill>
              </a:rPr>
              <a:t>енергія взаємодії </a:t>
            </a:r>
            <a:r>
              <a:rPr lang="vi-VN" sz="3500" dirty="0" smtClean="0">
                <a:solidFill>
                  <a:srgbClr val="008000"/>
                </a:solidFill>
              </a:rPr>
              <a:t>між</a:t>
            </a:r>
            <a:r>
              <a:rPr lang="uk-UA" sz="3500" dirty="0" smtClean="0">
                <a:solidFill>
                  <a:srgbClr val="008000"/>
                </a:solidFill>
                <a:latin typeface="Comic Sans MS" pitchFamily="66" charset="0"/>
              </a:rPr>
              <a:t>     атомами</a:t>
            </a:r>
            <a:r>
              <a:rPr lang="vi-VN" sz="3500" dirty="0" smtClean="0">
                <a:solidFill>
                  <a:srgbClr val="008000"/>
                </a:solidFill>
              </a:rPr>
              <a:t>, </a:t>
            </a:r>
            <a:r>
              <a:rPr lang="vi-VN" sz="3500" dirty="0">
                <a:solidFill>
                  <a:srgbClr val="008000"/>
                </a:solidFill>
              </a:rPr>
              <a:t>яка утримує їх у </a:t>
            </a:r>
            <a:r>
              <a:rPr lang="uk-UA" sz="3500" dirty="0" smtClean="0">
                <a:solidFill>
                  <a:srgbClr val="008000"/>
                </a:solidFill>
                <a:latin typeface="Comic Sans MS" pitchFamily="66" charset="0"/>
              </a:rPr>
              <a:t>молекулі</a:t>
            </a:r>
            <a:r>
              <a:rPr lang="vi-VN" sz="3500" dirty="0">
                <a:solidFill>
                  <a:srgbClr val="008000"/>
                </a:solidFill>
              </a:rPr>
              <a:t> чи </a:t>
            </a:r>
            <a:r>
              <a:rPr lang="uk-UA" sz="3500" dirty="0" smtClean="0">
                <a:solidFill>
                  <a:srgbClr val="008000"/>
                </a:solidFill>
                <a:latin typeface="Comic Sans MS" pitchFamily="66" charset="0"/>
              </a:rPr>
              <a:t>твердому тілі</a:t>
            </a:r>
            <a:r>
              <a:rPr lang="vi-VN" sz="3500" dirty="0" smtClean="0">
                <a:solidFill>
                  <a:srgbClr val="008000"/>
                </a:solidFill>
              </a:rPr>
              <a:t>.</a:t>
            </a:r>
            <a:endParaRPr lang="vi-VN" sz="3500" dirty="0">
              <a:solidFill>
                <a:srgbClr val="008000"/>
              </a:solidFill>
            </a:endParaRPr>
          </a:p>
          <a:p>
            <a:r>
              <a:rPr lang="vi-VN" sz="3500" dirty="0">
                <a:solidFill>
                  <a:srgbClr val="008000"/>
                </a:solidFill>
              </a:rPr>
              <a:t>Хімічні зв'язки є результатом складної взаємодії </a:t>
            </a:r>
            <a:r>
              <a:rPr lang="uk-UA" sz="3500" dirty="0" smtClean="0">
                <a:solidFill>
                  <a:srgbClr val="FF0000"/>
                </a:solidFill>
                <a:latin typeface="Comic Sans MS" pitchFamily="66" charset="0"/>
              </a:rPr>
              <a:t>електронів</a:t>
            </a:r>
            <a:r>
              <a:rPr lang="vi-VN" sz="3500" dirty="0">
                <a:solidFill>
                  <a:srgbClr val="008000"/>
                </a:solidFill>
              </a:rPr>
              <a:t> та </a:t>
            </a:r>
            <a:r>
              <a:rPr lang="uk-UA" sz="3500" dirty="0" smtClean="0">
                <a:solidFill>
                  <a:srgbClr val="FF0000"/>
                </a:solidFill>
                <a:latin typeface="Comic Sans MS" pitchFamily="66" charset="0"/>
              </a:rPr>
              <a:t>ядер</a:t>
            </a:r>
            <a:r>
              <a:rPr lang="vi-VN" sz="3500" dirty="0">
                <a:solidFill>
                  <a:srgbClr val="008000"/>
                </a:solidFill>
              </a:rPr>
              <a:t> </a:t>
            </a:r>
            <a:r>
              <a:rPr lang="vi-VN" sz="3500" dirty="0" smtClean="0">
                <a:solidFill>
                  <a:srgbClr val="008000"/>
                </a:solidFill>
              </a:rPr>
              <a:t>атомів</a:t>
            </a:r>
            <a:r>
              <a:rPr lang="uk-UA" sz="3500" dirty="0" smtClean="0">
                <a:solidFill>
                  <a:srgbClr val="008000"/>
                </a:solidFill>
              </a:rPr>
              <a:t>.</a:t>
            </a:r>
            <a:r>
              <a:rPr lang="vi-VN" sz="3500" dirty="0" smtClean="0">
                <a:solidFill>
                  <a:srgbClr val="008000"/>
                </a:solidFill>
              </a:rPr>
              <a:t> В </a:t>
            </a:r>
            <a:r>
              <a:rPr lang="vi-VN" sz="3500" dirty="0">
                <a:solidFill>
                  <a:srgbClr val="008000"/>
                </a:solidFill>
              </a:rPr>
              <a:t>останні десятиліття виникла окрема галузь хімії, предметом якої є вивчення структури молекул і кристалів за допомогою квантово-механічних розрахунків: </a:t>
            </a:r>
            <a:r>
              <a:rPr lang="uk-UA" sz="3500" dirty="0" smtClean="0">
                <a:solidFill>
                  <a:srgbClr val="008000"/>
                </a:solidFill>
                <a:latin typeface="Comic Sans MS" pitchFamily="66" charset="0"/>
              </a:rPr>
              <a:t>квантова хімія</a:t>
            </a:r>
            <a:r>
              <a:rPr lang="vi-VN" sz="3500" dirty="0" smtClean="0">
                <a:solidFill>
                  <a:srgbClr val="008000"/>
                </a:solidFill>
              </a:rPr>
              <a:t>.</a:t>
            </a:r>
            <a:endParaRPr lang="vi-VN" sz="3500" dirty="0">
              <a:solidFill>
                <a:srgbClr val="008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42938" y="274638"/>
            <a:ext cx="7929562" cy="922337"/>
          </a:xfrm>
        </p:spPr>
        <p:txBody>
          <a:bodyPr/>
          <a:lstStyle/>
          <a:p>
            <a:pPr eaLnBrk="1" hangingPunct="1"/>
            <a:r>
              <a:rPr lang="ru-RU" b="1" smtClean="0"/>
              <a:t>Електронегативність</a:t>
            </a:r>
            <a:endParaRPr lang="ru-RU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4294967295"/>
          </p:nvPr>
        </p:nvSpPr>
        <p:spPr>
          <a:xfrm>
            <a:off x="611188" y="1341438"/>
            <a:ext cx="7858125" cy="4525962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800" b="1" smtClean="0">
                <a:solidFill>
                  <a:srgbClr val="009900"/>
                </a:solidFill>
              </a:rPr>
              <a:t>   </a:t>
            </a:r>
            <a:r>
              <a:rPr lang="uk-UA" sz="2800" b="1" i="1" smtClean="0">
                <a:solidFill>
                  <a:srgbClr val="009900"/>
                </a:solidFill>
                <a:latin typeface="Times New Roman" pitchFamily="18" charset="0"/>
              </a:rPr>
              <a:t>Електронегативність</a:t>
            </a:r>
            <a:r>
              <a:rPr lang="uk-UA" sz="2400" i="1" smtClean="0">
                <a:solidFill>
                  <a:schemeClr val="hlink"/>
                </a:solidFill>
                <a:latin typeface="Times New Roman" pitchFamily="18" charset="0"/>
              </a:rPr>
              <a:t> — </a:t>
            </a:r>
            <a:r>
              <a:rPr lang="uk-UA" sz="2400" b="1" i="1" smtClean="0">
                <a:solidFill>
                  <a:schemeClr val="hlink"/>
                </a:solidFill>
                <a:latin typeface="Times New Roman" pitchFamily="18" charset="0"/>
              </a:rPr>
              <a:t>здатність атома притягати до себе електрони інших атомів Відносна електронегативність відповідає </a:t>
            </a:r>
            <a:r>
              <a:rPr lang="uk-UA" sz="2400" b="1" i="1" smtClean="0">
                <a:solidFill>
                  <a:schemeClr val="accent2"/>
                </a:solidFill>
                <a:latin typeface="Times New Roman" pitchFamily="18" charset="0"/>
              </a:rPr>
              <a:t>Періодичному закону:</a:t>
            </a:r>
            <a:r>
              <a:rPr lang="uk-UA" sz="2400" b="1" i="1" smtClean="0">
                <a:solidFill>
                  <a:schemeClr val="hlink"/>
                </a:solidFill>
                <a:latin typeface="Times New Roman" pitchFamily="18" charset="0"/>
              </a:rPr>
              <a:t> у періодах із збільшенням номера елемента вона зростає, у групах — зменшується.</a:t>
            </a:r>
            <a:br>
              <a:rPr lang="uk-UA" sz="2400" b="1" i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uk-UA" sz="2400" b="1" i="1" smtClean="0">
                <a:solidFill>
                  <a:schemeClr val="hlink"/>
                </a:solidFill>
                <a:latin typeface="Times New Roman" pitchFamily="18" charset="0"/>
              </a:rPr>
              <a:t>Чим більша відносна електронегативність, тим сильніше елемент виявляє неметалічні властивості. Неметали характеризуються великою відносною електронегативністю, а метали — невеликою</a:t>
            </a:r>
            <a:r>
              <a:rPr lang="uk-UA" sz="2400" b="1" smtClean="0"/>
              <a:t>.</a:t>
            </a:r>
          </a:p>
          <a:p>
            <a:pPr algn="just" eaLnBrk="1" hangingPunct="1">
              <a:buFont typeface="Arial" charset="0"/>
              <a:buNone/>
            </a:pPr>
            <a:r>
              <a:rPr lang="uk-UA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24" name="TextBox 20"/>
          <p:cNvSpPr txBox="1">
            <a:spLocks noChangeArrowheads="1"/>
          </p:cNvSpPr>
          <p:nvPr/>
        </p:nvSpPr>
        <p:spPr bwMode="auto">
          <a:xfrm>
            <a:off x="304800" y="764704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dirty="0">
                <a:solidFill>
                  <a:srgbClr val="FF3300"/>
                </a:solidFill>
                <a:latin typeface="Cambria" pitchFamily="18" charset="0"/>
              </a:rPr>
              <a:t>I. 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Ковалентний</a:t>
            </a:r>
            <a:r>
              <a:rPr lang="ru-RU" sz="3600" b="1" dirty="0">
                <a:solidFill>
                  <a:srgbClr val="FF3300"/>
                </a:solidFill>
                <a:latin typeface="Cambria" pitchFamily="18" charset="0"/>
              </a:rPr>
              <a:t> 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неполярний</a:t>
            </a:r>
            <a:r>
              <a:rPr lang="ru-RU" sz="3600" b="1" dirty="0">
                <a:solidFill>
                  <a:srgbClr val="FF3300"/>
                </a:solidFill>
                <a:latin typeface="Cambria" pitchFamily="18" charset="0"/>
              </a:rPr>
              <a:t> 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зв</a:t>
            </a:r>
            <a:r>
              <a:rPr lang="en-US" sz="3600" b="1" dirty="0">
                <a:solidFill>
                  <a:srgbClr val="FF3300"/>
                </a:solidFill>
                <a:latin typeface="Cambria" pitchFamily="18" charset="0"/>
              </a:rPr>
              <a:t>’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язок</a:t>
            </a:r>
            <a:endParaRPr lang="ru-RU" sz="3600" b="1" dirty="0">
              <a:solidFill>
                <a:srgbClr val="FF3300"/>
              </a:solidFill>
              <a:latin typeface="Cambria" pitchFamily="18" charset="0"/>
            </a:endParaRPr>
          </a:p>
        </p:txBody>
      </p:sp>
      <p:grpSp>
        <p:nvGrpSpPr>
          <p:cNvPr id="5125" name="Группа 230"/>
          <p:cNvGrpSpPr>
            <a:grpSpLocks/>
          </p:cNvGrpSpPr>
          <p:nvPr/>
        </p:nvGrpSpPr>
        <p:grpSpPr bwMode="auto">
          <a:xfrm>
            <a:off x="117475" y="1757363"/>
            <a:ext cx="8899525" cy="4605337"/>
            <a:chOff x="118035" y="1757456"/>
            <a:chExt cx="8898965" cy="4605244"/>
          </a:xfrm>
        </p:grpSpPr>
        <p:sp>
          <p:nvSpPr>
            <p:cNvPr id="16" name="Прямоугольник с двумя скругленными соседними углами 15"/>
            <p:cNvSpPr/>
            <p:nvPr/>
          </p:nvSpPr>
          <p:spPr bwMode="auto">
            <a:xfrm>
              <a:off x="127559" y="1784442"/>
              <a:ext cx="8889441" cy="4578258"/>
            </a:xfrm>
            <a:prstGeom prst="round2SameRect">
              <a:avLst>
                <a:gd name="adj1" fmla="val 2608"/>
                <a:gd name="adj2" fmla="val 2891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5168" name="TextBox 16"/>
            <p:cNvSpPr txBox="1">
              <a:spLocks noChangeArrowheads="1"/>
            </p:cNvSpPr>
            <p:nvPr/>
          </p:nvSpPr>
          <p:spPr bwMode="auto">
            <a:xfrm>
              <a:off x="118035" y="1757456"/>
              <a:ext cx="236523" cy="36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i="1">
                  <a:latin typeface="Calibri" pitchFamily="34" charset="0"/>
                </a:rPr>
                <a:t> </a:t>
              </a:r>
            </a:p>
          </p:txBody>
        </p:sp>
        <p:sp>
          <p:nvSpPr>
            <p:cNvPr id="5169" name="TextBox 18"/>
            <p:cNvSpPr txBox="1">
              <a:spLocks noChangeArrowheads="1"/>
            </p:cNvSpPr>
            <p:nvPr/>
          </p:nvSpPr>
          <p:spPr bwMode="auto">
            <a:xfrm>
              <a:off x="1018091" y="1781268"/>
              <a:ext cx="6289279" cy="519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/>
              <a:r>
                <a:rPr lang="ru-RU" sz="2800" b="1">
                  <a:latin typeface="Calibri" pitchFamily="34" charset="0"/>
                </a:rPr>
                <a:t>Схема утворення молекули: Н</a:t>
              </a:r>
              <a:r>
                <a:rPr lang="ru-RU" sz="2800" b="1" baseline="-25000">
                  <a:latin typeface="Calibri" pitchFamily="34" charset="0"/>
                </a:rPr>
                <a:t>2</a:t>
              </a:r>
              <a:r>
                <a:rPr lang="ru-RU" sz="2800" b="1">
                  <a:latin typeface="Calibri" pitchFamily="34" charset="0"/>
                </a:rPr>
                <a:t> - водню</a:t>
              </a:r>
            </a:p>
          </p:txBody>
        </p:sp>
      </p:grpSp>
      <p:sp>
        <p:nvSpPr>
          <p:cNvPr id="20" name="Скругленный прямоугольник 19"/>
          <p:cNvSpPr/>
          <p:nvPr/>
        </p:nvSpPr>
        <p:spPr bwMode="auto">
          <a:xfrm>
            <a:off x="260350" y="2330450"/>
            <a:ext cx="6472238" cy="1909763"/>
          </a:xfrm>
          <a:prstGeom prst="roundRect">
            <a:avLst>
              <a:gd name="adj" fmla="val 4810"/>
            </a:avLst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itchFamily="34" charset="0"/>
              <a:cs typeface="+mn-cs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 bwMode="auto">
          <a:xfrm>
            <a:off x="6794500" y="2336800"/>
            <a:ext cx="2098675" cy="1930400"/>
          </a:xfrm>
          <a:prstGeom prst="roundRect">
            <a:avLst>
              <a:gd name="adj" fmla="val 4810"/>
            </a:avLst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itchFamily="34" charset="0"/>
              <a:cs typeface="+mn-cs"/>
            </a:endParaRPr>
          </a:p>
        </p:txBody>
      </p:sp>
      <p:sp>
        <p:nvSpPr>
          <p:cNvPr id="40" name="Овал 39"/>
          <p:cNvSpPr/>
          <p:nvPr/>
        </p:nvSpPr>
        <p:spPr bwMode="auto">
          <a:xfrm>
            <a:off x="1255713" y="3273425"/>
            <a:ext cx="160337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4" name="Овал 43"/>
          <p:cNvSpPr/>
          <p:nvPr/>
        </p:nvSpPr>
        <p:spPr bwMode="auto">
          <a:xfrm>
            <a:off x="2206625" y="3263900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3" name="Группа 61"/>
          <p:cNvGrpSpPr>
            <a:grpSpLocks/>
          </p:cNvGrpSpPr>
          <p:nvPr/>
        </p:nvGrpSpPr>
        <p:grpSpPr bwMode="auto">
          <a:xfrm>
            <a:off x="549275" y="2813050"/>
            <a:ext cx="3457575" cy="1016000"/>
            <a:chOff x="549348" y="2812968"/>
            <a:chExt cx="3457952" cy="1015663"/>
          </a:xfrm>
        </p:grpSpPr>
        <p:sp>
          <p:nvSpPr>
            <p:cNvPr id="25" name="TextBox 24"/>
            <p:cNvSpPr txBox="1"/>
            <p:nvPr/>
          </p:nvSpPr>
          <p:spPr>
            <a:xfrm>
              <a:off x="549348" y="2812968"/>
              <a:ext cx="73930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Н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1577628" y="2949319"/>
              <a:ext cx="489275" cy="708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24354" y="2812968"/>
              <a:ext cx="73930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Н</a:t>
              </a:r>
            </a:p>
          </p:txBody>
        </p:sp>
        <p:cxnSp>
          <p:nvCxnSpPr>
            <p:cNvPr id="5166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254206" y="3353073"/>
              <a:ext cx="753094" cy="1589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</p:grpSp>
      <p:sp>
        <p:nvSpPr>
          <p:cNvPr id="50" name="Овал 49"/>
          <p:cNvSpPr/>
          <p:nvPr/>
        </p:nvSpPr>
        <p:spPr bwMode="auto">
          <a:xfrm>
            <a:off x="4375150" y="2735263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4" name="Группа 62"/>
          <p:cNvGrpSpPr>
            <a:grpSpLocks/>
          </p:cNvGrpSpPr>
          <p:nvPr/>
        </p:nvGrpSpPr>
        <p:grpSpPr bwMode="auto">
          <a:xfrm>
            <a:off x="4449763" y="2813050"/>
            <a:ext cx="1868487" cy="1016000"/>
            <a:chOff x="4448993" y="2812968"/>
            <a:chExt cx="1868863" cy="1015663"/>
          </a:xfrm>
        </p:grpSpPr>
        <p:sp>
          <p:nvSpPr>
            <p:cNvPr id="46" name="TextBox 45"/>
            <p:cNvSpPr txBox="1"/>
            <p:nvPr/>
          </p:nvSpPr>
          <p:spPr>
            <a:xfrm>
              <a:off x="4448993" y="2812968"/>
              <a:ext cx="73930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Н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78551" y="2812968"/>
              <a:ext cx="73930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Н</a:t>
              </a:r>
            </a:p>
          </p:txBody>
        </p:sp>
        <p:sp>
          <p:nvSpPr>
            <p:cNvPr id="48" name="Овал 47"/>
            <p:cNvSpPr/>
            <p:nvPr/>
          </p:nvSpPr>
          <p:spPr bwMode="auto">
            <a:xfrm>
              <a:off x="5209558" y="3273190"/>
              <a:ext cx="160370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9" name="Овал 48"/>
            <p:cNvSpPr/>
            <p:nvPr/>
          </p:nvSpPr>
          <p:spPr bwMode="auto">
            <a:xfrm>
              <a:off x="5415975" y="3273190"/>
              <a:ext cx="160370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53" name="Овал 52"/>
          <p:cNvSpPr/>
          <p:nvPr/>
        </p:nvSpPr>
        <p:spPr bwMode="auto">
          <a:xfrm>
            <a:off x="5181600" y="2735263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5" name="Группа 63"/>
          <p:cNvGrpSpPr>
            <a:grpSpLocks/>
          </p:cNvGrpSpPr>
          <p:nvPr/>
        </p:nvGrpSpPr>
        <p:grpSpPr bwMode="auto">
          <a:xfrm>
            <a:off x="5127625" y="2330450"/>
            <a:ext cx="1265238" cy="593725"/>
            <a:chOff x="5128372" y="2330452"/>
            <a:chExt cx="1263935" cy="593740"/>
          </a:xfrm>
        </p:grpSpPr>
        <p:sp>
          <p:nvSpPr>
            <p:cNvPr id="52" name="TextBox 51"/>
            <p:cNvSpPr txBox="1"/>
            <p:nvPr/>
          </p:nvSpPr>
          <p:spPr bwMode="auto">
            <a:xfrm>
              <a:off x="5128372" y="2330452"/>
              <a:ext cx="412325" cy="5842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FF0000"/>
                  </a:solidFill>
                  <a:latin typeface="+mn-lt"/>
                  <a:cs typeface="+mn-cs"/>
                </a:rPr>
                <a:t>0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5979982" y="2339977"/>
              <a:ext cx="412325" cy="5842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FF0000"/>
                  </a:solidFill>
                  <a:latin typeface="+mn-lt"/>
                  <a:cs typeface="+mn-cs"/>
                </a:rPr>
                <a:t>0</a:t>
              </a:r>
            </a:p>
          </p:txBody>
        </p:sp>
      </p:grpSp>
      <p:sp>
        <p:nvSpPr>
          <p:cNvPr id="5135" name="TextBox 54"/>
          <p:cNvSpPr txBox="1">
            <a:spLocks noChangeArrowheads="1"/>
          </p:cNvSpPr>
          <p:nvPr/>
        </p:nvSpPr>
        <p:spPr bwMode="auto">
          <a:xfrm>
            <a:off x="250825" y="2312988"/>
            <a:ext cx="781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000" i="1" u="sng">
                <a:latin typeface="Calibri" pitchFamily="34" charset="0"/>
              </a:rPr>
              <a:t>Вариант 1</a:t>
            </a:r>
          </a:p>
        </p:txBody>
      </p:sp>
      <p:sp>
        <p:nvSpPr>
          <p:cNvPr id="5136" name="TextBox 55"/>
          <p:cNvSpPr txBox="1">
            <a:spLocks noChangeArrowheads="1"/>
          </p:cNvSpPr>
          <p:nvPr/>
        </p:nvSpPr>
        <p:spPr bwMode="auto">
          <a:xfrm>
            <a:off x="6786563" y="2330450"/>
            <a:ext cx="1901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i="1" u="sng">
                <a:latin typeface="Calibri" pitchFamily="34" charset="0"/>
              </a:rPr>
              <a:t>Структурна формула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23252" y="2812968"/>
            <a:ext cx="7393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Н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052810" y="2812968"/>
            <a:ext cx="7393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Н</a:t>
            </a:r>
          </a:p>
        </p:txBody>
      </p:sp>
      <p:grpSp>
        <p:nvGrpSpPr>
          <p:cNvPr id="6" name="Группа 69"/>
          <p:cNvGrpSpPr>
            <a:grpSpLocks/>
          </p:cNvGrpSpPr>
          <p:nvPr/>
        </p:nvGrpSpPr>
        <p:grpSpPr bwMode="auto">
          <a:xfrm>
            <a:off x="7673975" y="3273425"/>
            <a:ext cx="366713" cy="160338"/>
            <a:chOff x="7674348" y="3273145"/>
            <a:chExt cx="366527" cy="160337"/>
          </a:xfrm>
        </p:grpSpPr>
        <p:sp>
          <p:nvSpPr>
            <p:cNvPr id="59" name="Овал 58"/>
            <p:cNvSpPr/>
            <p:nvPr/>
          </p:nvSpPr>
          <p:spPr bwMode="auto">
            <a:xfrm>
              <a:off x="7674348" y="3273145"/>
              <a:ext cx="160257" cy="1603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0" name="Овал 59"/>
            <p:cNvSpPr/>
            <p:nvPr/>
          </p:nvSpPr>
          <p:spPr bwMode="auto">
            <a:xfrm>
              <a:off x="7880618" y="3273145"/>
              <a:ext cx="160257" cy="1603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61" name="Скругленный прямоугольник 60"/>
          <p:cNvSpPr/>
          <p:nvPr/>
        </p:nvSpPr>
        <p:spPr bwMode="auto">
          <a:xfrm>
            <a:off x="7620000" y="3273425"/>
            <a:ext cx="484188" cy="168275"/>
          </a:xfrm>
          <a:prstGeom prst="roundRect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7" name="Группа 64"/>
          <p:cNvGrpSpPr>
            <a:grpSpLocks/>
          </p:cNvGrpSpPr>
          <p:nvPr/>
        </p:nvGrpSpPr>
        <p:grpSpPr bwMode="auto">
          <a:xfrm>
            <a:off x="4449763" y="2813050"/>
            <a:ext cx="1868487" cy="1016000"/>
            <a:chOff x="4448993" y="2812968"/>
            <a:chExt cx="1868863" cy="1015663"/>
          </a:xfrm>
        </p:grpSpPr>
        <p:sp>
          <p:nvSpPr>
            <p:cNvPr id="66" name="TextBox 65"/>
            <p:cNvSpPr txBox="1"/>
            <p:nvPr/>
          </p:nvSpPr>
          <p:spPr>
            <a:xfrm>
              <a:off x="4448993" y="2812968"/>
              <a:ext cx="73930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Н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78551" y="2812968"/>
              <a:ext cx="73930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Н</a:t>
              </a:r>
            </a:p>
          </p:txBody>
        </p:sp>
        <p:sp>
          <p:nvSpPr>
            <p:cNvPr id="68" name="Овал 67"/>
            <p:cNvSpPr/>
            <p:nvPr/>
          </p:nvSpPr>
          <p:spPr bwMode="auto">
            <a:xfrm>
              <a:off x="5209558" y="3273190"/>
              <a:ext cx="160370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9" name="Овал 68"/>
            <p:cNvSpPr/>
            <p:nvPr/>
          </p:nvSpPr>
          <p:spPr bwMode="auto">
            <a:xfrm>
              <a:off x="5415975" y="3273190"/>
              <a:ext cx="160370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Группа 74"/>
          <p:cNvGrpSpPr>
            <a:grpSpLocks/>
          </p:cNvGrpSpPr>
          <p:nvPr/>
        </p:nvGrpSpPr>
        <p:grpSpPr bwMode="auto">
          <a:xfrm>
            <a:off x="250825" y="4330700"/>
            <a:ext cx="8642350" cy="1927225"/>
            <a:chOff x="251012" y="4329953"/>
            <a:chExt cx="8641976" cy="1927413"/>
          </a:xfrm>
        </p:grpSpPr>
        <p:sp>
          <p:nvSpPr>
            <p:cNvPr id="23" name="Скругленный прямоугольник 22"/>
            <p:cNvSpPr/>
            <p:nvPr/>
          </p:nvSpPr>
          <p:spPr bwMode="auto">
            <a:xfrm>
              <a:off x="268474" y="4329953"/>
              <a:ext cx="6454496" cy="1927413"/>
            </a:xfrm>
            <a:prstGeom prst="roundRect">
              <a:avLst>
                <a:gd name="adj" fmla="val 4810"/>
              </a:avLst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itchFamily="34" charset="0"/>
                <a:cs typeface="+mn-cs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 bwMode="auto">
            <a:xfrm>
              <a:off x="6795992" y="4347418"/>
              <a:ext cx="2096996" cy="1909948"/>
            </a:xfrm>
            <a:prstGeom prst="roundRect">
              <a:avLst>
                <a:gd name="adj" fmla="val 4810"/>
              </a:avLst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itchFamily="34" charset="0"/>
                <a:cs typeface="+mn-cs"/>
              </a:endParaRPr>
            </a:p>
          </p:txBody>
        </p:sp>
        <p:pic>
          <p:nvPicPr>
            <p:cNvPr id="5145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2375" y="4634753"/>
              <a:ext cx="5955453" cy="1301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" name="TextBox 70"/>
            <p:cNvSpPr txBox="1"/>
            <p:nvPr/>
          </p:nvSpPr>
          <p:spPr bwMode="auto">
            <a:xfrm>
              <a:off x="1765887" y="4930520"/>
              <a:ext cx="489275" cy="708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cxnSp>
          <p:nvCxnSpPr>
            <p:cNvPr id="5147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532112" y="5307380"/>
              <a:ext cx="753094" cy="1589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5148" name="TextBox 72"/>
            <p:cNvSpPr txBox="1">
              <a:spLocks noChangeArrowheads="1"/>
            </p:cNvSpPr>
            <p:nvPr/>
          </p:nvSpPr>
          <p:spPr bwMode="auto">
            <a:xfrm>
              <a:off x="251012" y="4329953"/>
              <a:ext cx="781016" cy="246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000" i="1" u="sng">
                  <a:latin typeface="Calibri" pitchFamily="34" charset="0"/>
                </a:rPr>
                <a:t>Вариант 2</a:t>
              </a:r>
            </a:p>
          </p:txBody>
        </p:sp>
        <p:sp>
          <p:nvSpPr>
            <p:cNvPr id="5149" name="TextBox 73"/>
            <p:cNvSpPr txBox="1">
              <a:spLocks noChangeArrowheads="1"/>
            </p:cNvSpPr>
            <p:nvPr/>
          </p:nvSpPr>
          <p:spPr bwMode="auto">
            <a:xfrm>
              <a:off x="6786467" y="4347418"/>
              <a:ext cx="1901743" cy="30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400" i="1" u="sng">
                  <a:latin typeface="Calibri" pitchFamily="34" charset="0"/>
                </a:rPr>
                <a:t>Структурна формула</a:t>
              </a:r>
            </a:p>
          </p:txBody>
        </p:sp>
        <p:pic>
          <p:nvPicPr>
            <p:cNvPr id="5150" name="Picture 3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00770" y="4787153"/>
              <a:ext cx="1582669" cy="1058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0.27152 0.00139 " pathEditMode="relative" ptsTypes="AA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4" grpId="0" animBg="1"/>
      <p:bldP spid="50" grpId="0" animBg="1"/>
      <p:bldP spid="53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48" name="TextBox 20"/>
          <p:cNvSpPr txBox="1">
            <a:spLocks noChangeArrowheads="1"/>
          </p:cNvSpPr>
          <p:nvPr/>
        </p:nvSpPr>
        <p:spPr bwMode="auto">
          <a:xfrm>
            <a:off x="304800" y="1082675"/>
            <a:ext cx="5953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>
                <a:latin typeface="Cambria" pitchFamily="18" charset="0"/>
              </a:rPr>
              <a:t> </a:t>
            </a:r>
            <a:endParaRPr lang="ru-RU" sz="3600">
              <a:latin typeface="Cambria" pitchFamily="18" charset="0"/>
            </a:endParaRPr>
          </a:p>
        </p:txBody>
      </p:sp>
      <p:grpSp>
        <p:nvGrpSpPr>
          <p:cNvPr id="6149" name="Группа 230"/>
          <p:cNvGrpSpPr>
            <a:grpSpLocks/>
          </p:cNvGrpSpPr>
          <p:nvPr/>
        </p:nvGrpSpPr>
        <p:grpSpPr bwMode="auto">
          <a:xfrm>
            <a:off x="468313" y="692150"/>
            <a:ext cx="8353425" cy="4605338"/>
            <a:chOff x="118035" y="1757456"/>
            <a:chExt cx="8898965" cy="4605244"/>
          </a:xfrm>
        </p:grpSpPr>
        <p:sp>
          <p:nvSpPr>
            <p:cNvPr id="16" name="Прямоугольник с двумя скругленными соседними углами 15"/>
            <p:cNvSpPr/>
            <p:nvPr/>
          </p:nvSpPr>
          <p:spPr bwMode="auto">
            <a:xfrm>
              <a:off x="128182" y="1784443"/>
              <a:ext cx="8888818" cy="4578257"/>
            </a:xfrm>
            <a:prstGeom prst="round2SameRect">
              <a:avLst>
                <a:gd name="adj1" fmla="val 2608"/>
                <a:gd name="adj2" fmla="val 2891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6243" name="TextBox 16"/>
            <p:cNvSpPr txBox="1">
              <a:spLocks noChangeArrowheads="1"/>
            </p:cNvSpPr>
            <p:nvPr/>
          </p:nvSpPr>
          <p:spPr bwMode="auto">
            <a:xfrm>
              <a:off x="118035" y="1757456"/>
              <a:ext cx="373749" cy="366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i="1" u="sng">
                  <a:latin typeface="Calibri" pitchFamily="34" charset="0"/>
                </a:rPr>
                <a:t>:</a:t>
              </a:r>
              <a:r>
                <a:rPr lang="ru-RU" i="1">
                  <a:latin typeface="Calibri" pitchFamily="34" charset="0"/>
                </a:rPr>
                <a:t>  </a:t>
              </a:r>
            </a:p>
          </p:txBody>
        </p:sp>
        <p:sp>
          <p:nvSpPr>
            <p:cNvPr id="6244" name="TextBox 18"/>
            <p:cNvSpPr txBox="1">
              <a:spLocks noChangeArrowheads="1"/>
            </p:cNvSpPr>
            <p:nvPr/>
          </p:nvSpPr>
          <p:spPr bwMode="auto">
            <a:xfrm>
              <a:off x="1030790" y="1781268"/>
              <a:ext cx="6546438" cy="1190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600" b="1">
                  <a:latin typeface="Calibri" pitchFamily="34" charset="0"/>
                </a:rPr>
                <a:t>Схема утворення молекули: </a:t>
              </a:r>
              <a:r>
                <a:rPr lang="en-US" sz="3600" b="1">
                  <a:latin typeface="Calibri" pitchFamily="34" charset="0"/>
                </a:rPr>
                <a:t>F</a:t>
              </a:r>
              <a:r>
                <a:rPr lang="ru-RU" sz="3600" b="1" baseline="-25000">
                  <a:latin typeface="Calibri" pitchFamily="34" charset="0"/>
                </a:rPr>
                <a:t>2</a:t>
              </a:r>
              <a:r>
                <a:rPr lang="ru-RU" sz="3600" b="1">
                  <a:latin typeface="Calibri" pitchFamily="34" charset="0"/>
                </a:rPr>
                <a:t> - фтору</a:t>
              </a:r>
            </a:p>
          </p:txBody>
        </p:sp>
      </p:grpSp>
      <p:sp>
        <p:nvSpPr>
          <p:cNvPr id="20" name="Скругленный прямоугольник 19"/>
          <p:cNvSpPr/>
          <p:nvPr/>
        </p:nvSpPr>
        <p:spPr bwMode="auto">
          <a:xfrm>
            <a:off x="260350" y="2330450"/>
            <a:ext cx="6472238" cy="1909763"/>
          </a:xfrm>
          <a:prstGeom prst="roundRect">
            <a:avLst>
              <a:gd name="adj" fmla="val 4810"/>
            </a:avLst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itchFamily="34" charset="0"/>
              <a:cs typeface="+mn-cs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 bwMode="auto">
          <a:xfrm>
            <a:off x="6794500" y="2336800"/>
            <a:ext cx="2098675" cy="1930400"/>
          </a:xfrm>
          <a:prstGeom prst="roundRect">
            <a:avLst>
              <a:gd name="adj" fmla="val 4810"/>
            </a:avLst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itchFamily="34" charset="0"/>
              <a:cs typeface="+mn-cs"/>
            </a:endParaRPr>
          </a:p>
        </p:txBody>
      </p:sp>
      <p:sp>
        <p:nvSpPr>
          <p:cNvPr id="40" name="Овал 39"/>
          <p:cNvSpPr/>
          <p:nvPr/>
        </p:nvSpPr>
        <p:spPr bwMode="auto">
          <a:xfrm>
            <a:off x="1255713" y="3273425"/>
            <a:ext cx="160337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3" name="Группа 113"/>
          <p:cNvGrpSpPr>
            <a:grpSpLocks/>
          </p:cNvGrpSpPr>
          <p:nvPr/>
        </p:nvGrpSpPr>
        <p:grpSpPr bwMode="auto">
          <a:xfrm>
            <a:off x="639763" y="2813050"/>
            <a:ext cx="3367087" cy="1016000"/>
            <a:chOff x="638998" y="2812968"/>
            <a:chExt cx="3368302" cy="1015663"/>
          </a:xfrm>
        </p:grpSpPr>
        <p:sp>
          <p:nvSpPr>
            <p:cNvPr id="25" name="TextBox 24"/>
            <p:cNvSpPr txBox="1"/>
            <p:nvPr/>
          </p:nvSpPr>
          <p:spPr>
            <a:xfrm>
              <a:off x="638998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1577628" y="2949319"/>
              <a:ext cx="489275" cy="708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24354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cxnSp>
          <p:nvCxnSpPr>
            <p:cNvPr id="6241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254206" y="3353073"/>
              <a:ext cx="753094" cy="1589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</p:grpSp>
      <p:sp>
        <p:nvSpPr>
          <p:cNvPr id="50" name="Овал 49"/>
          <p:cNvSpPr/>
          <p:nvPr/>
        </p:nvSpPr>
        <p:spPr bwMode="auto">
          <a:xfrm>
            <a:off x="4375150" y="2735263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53" name="Овал 52"/>
          <p:cNvSpPr/>
          <p:nvPr/>
        </p:nvSpPr>
        <p:spPr bwMode="auto">
          <a:xfrm>
            <a:off x="5181600" y="2735263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4" name="Группа 63"/>
          <p:cNvGrpSpPr>
            <a:grpSpLocks/>
          </p:cNvGrpSpPr>
          <p:nvPr/>
        </p:nvGrpSpPr>
        <p:grpSpPr bwMode="auto">
          <a:xfrm>
            <a:off x="5127625" y="2330450"/>
            <a:ext cx="1265238" cy="593725"/>
            <a:chOff x="5128372" y="2330452"/>
            <a:chExt cx="1263935" cy="593740"/>
          </a:xfrm>
        </p:grpSpPr>
        <p:sp>
          <p:nvSpPr>
            <p:cNvPr id="52" name="TextBox 51"/>
            <p:cNvSpPr txBox="1"/>
            <p:nvPr/>
          </p:nvSpPr>
          <p:spPr bwMode="auto">
            <a:xfrm>
              <a:off x="5128372" y="2330452"/>
              <a:ext cx="412325" cy="5842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FF0000"/>
                  </a:solidFill>
                  <a:latin typeface="+mn-lt"/>
                  <a:cs typeface="+mn-cs"/>
                </a:rPr>
                <a:t>0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5979982" y="2339977"/>
              <a:ext cx="412325" cy="5842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FF0000"/>
                  </a:solidFill>
                  <a:latin typeface="+mn-lt"/>
                  <a:cs typeface="+mn-cs"/>
                </a:rPr>
                <a:t>0</a:t>
              </a:r>
            </a:p>
          </p:txBody>
        </p:sp>
      </p:grpSp>
      <p:sp>
        <p:nvSpPr>
          <p:cNvPr id="6157" name="TextBox 54"/>
          <p:cNvSpPr txBox="1">
            <a:spLocks noChangeArrowheads="1"/>
          </p:cNvSpPr>
          <p:nvPr/>
        </p:nvSpPr>
        <p:spPr bwMode="auto">
          <a:xfrm>
            <a:off x="250825" y="2312988"/>
            <a:ext cx="781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000" i="1" u="sng">
                <a:latin typeface="Calibri" pitchFamily="34" charset="0"/>
              </a:rPr>
              <a:t>Вариант 1</a:t>
            </a:r>
          </a:p>
        </p:txBody>
      </p:sp>
      <p:sp>
        <p:nvSpPr>
          <p:cNvPr id="6158" name="TextBox 55"/>
          <p:cNvSpPr txBox="1">
            <a:spLocks noChangeArrowheads="1"/>
          </p:cNvSpPr>
          <p:nvPr/>
        </p:nvSpPr>
        <p:spPr bwMode="auto">
          <a:xfrm>
            <a:off x="6786563" y="2330450"/>
            <a:ext cx="1901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i="1" u="sng">
                <a:latin typeface="Calibri" pitchFamily="34" charset="0"/>
              </a:rPr>
              <a:t>Структурна формула</a:t>
            </a:r>
          </a:p>
        </p:txBody>
      </p:sp>
      <p:sp>
        <p:nvSpPr>
          <p:cNvPr id="61" name="Скругленный прямоугольник 60"/>
          <p:cNvSpPr/>
          <p:nvPr/>
        </p:nvSpPr>
        <p:spPr bwMode="auto">
          <a:xfrm>
            <a:off x="7612063" y="3263900"/>
            <a:ext cx="482600" cy="169863"/>
          </a:xfrm>
          <a:prstGeom prst="roundRect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Овал 50"/>
          <p:cNvSpPr/>
          <p:nvPr/>
        </p:nvSpPr>
        <p:spPr bwMode="auto">
          <a:xfrm>
            <a:off x="762000" y="2833688"/>
            <a:ext cx="160338" cy="160337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2" name="Овал 61"/>
          <p:cNvSpPr/>
          <p:nvPr/>
        </p:nvSpPr>
        <p:spPr bwMode="auto">
          <a:xfrm>
            <a:off x="968375" y="2833688"/>
            <a:ext cx="160338" cy="160337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3" name="Овал 62"/>
          <p:cNvSpPr/>
          <p:nvPr/>
        </p:nvSpPr>
        <p:spPr bwMode="auto">
          <a:xfrm>
            <a:off x="762000" y="3676650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4" name="Овал 63"/>
          <p:cNvSpPr/>
          <p:nvPr/>
        </p:nvSpPr>
        <p:spPr bwMode="auto">
          <a:xfrm>
            <a:off x="968375" y="3676650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7" name="Овал 76"/>
          <p:cNvSpPr/>
          <p:nvPr/>
        </p:nvSpPr>
        <p:spPr bwMode="auto">
          <a:xfrm>
            <a:off x="538163" y="3155950"/>
            <a:ext cx="160337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8" name="Овал 77"/>
          <p:cNvSpPr/>
          <p:nvPr/>
        </p:nvSpPr>
        <p:spPr bwMode="auto">
          <a:xfrm>
            <a:off x="538163" y="3362325"/>
            <a:ext cx="160337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" name="Группа 114"/>
          <p:cNvGrpSpPr>
            <a:grpSpLocks/>
          </p:cNvGrpSpPr>
          <p:nvPr/>
        </p:nvGrpSpPr>
        <p:grpSpPr bwMode="auto">
          <a:xfrm>
            <a:off x="2206625" y="2851150"/>
            <a:ext cx="858838" cy="985838"/>
            <a:chOff x="2205872" y="2851804"/>
            <a:chExt cx="859591" cy="985090"/>
          </a:xfrm>
        </p:grpSpPr>
        <p:sp>
          <p:nvSpPr>
            <p:cNvPr id="44" name="Овал 43"/>
            <p:cNvSpPr/>
            <p:nvPr/>
          </p:nvSpPr>
          <p:spPr bwMode="auto">
            <a:xfrm>
              <a:off x="2205872" y="3264241"/>
              <a:ext cx="160479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5" name="Овал 64"/>
            <p:cNvSpPr/>
            <p:nvPr/>
          </p:nvSpPr>
          <p:spPr bwMode="auto">
            <a:xfrm>
              <a:off x="2439440" y="3676678"/>
              <a:ext cx="160478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0" name="Овал 69"/>
            <p:cNvSpPr/>
            <p:nvPr/>
          </p:nvSpPr>
          <p:spPr bwMode="auto">
            <a:xfrm>
              <a:off x="2644406" y="3676678"/>
              <a:ext cx="160479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5" name="Овал 74"/>
            <p:cNvSpPr/>
            <p:nvPr/>
          </p:nvSpPr>
          <p:spPr bwMode="auto">
            <a:xfrm>
              <a:off x="2439440" y="2851804"/>
              <a:ext cx="160478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6" name="Овал 75"/>
            <p:cNvSpPr/>
            <p:nvPr/>
          </p:nvSpPr>
          <p:spPr bwMode="auto">
            <a:xfrm>
              <a:off x="2644406" y="2851804"/>
              <a:ext cx="160479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9" name="Овал 78"/>
            <p:cNvSpPr/>
            <p:nvPr/>
          </p:nvSpPr>
          <p:spPr bwMode="auto">
            <a:xfrm>
              <a:off x="2904984" y="3156373"/>
              <a:ext cx="160479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0" name="Овал 79"/>
            <p:cNvSpPr/>
            <p:nvPr/>
          </p:nvSpPr>
          <p:spPr bwMode="auto">
            <a:xfrm>
              <a:off x="2904984" y="3362591"/>
              <a:ext cx="160479" cy="16021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Группа 116"/>
          <p:cNvGrpSpPr>
            <a:grpSpLocks/>
          </p:cNvGrpSpPr>
          <p:nvPr/>
        </p:nvGrpSpPr>
        <p:grpSpPr bwMode="auto">
          <a:xfrm>
            <a:off x="4473575" y="2813050"/>
            <a:ext cx="1855788" cy="1023938"/>
            <a:chOff x="4473948" y="2812968"/>
            <a:chExt cx="1854668" cy="1023926"/>
          </a:xfrm>
        </p:grpSpPr>
        <p:sp>
          <p:nvSpPr>
            <p:cNvPr id="46" name="TextBox 45"/>
            <p:cNvSpPr txBox="1"/>
            <p:nvPr/>
          </p:nvSpPr>
          <p:spPr>
            <a:xfrm>
              <a:off x="4574503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78551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48" name="Овал 47"/>
            <p:cNvSpPr/>
            <p:nvPr/>
          </p:nvSpPr>
          <p:spPr bwMode="auto">
            <a:xfrm>
              <a:off x="5208517" y="327333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9" name="Овал 48"/>
            <p:cNvSpPr/>
            <p:nvPr/>
          </p:nvSpPr>
          <p:spPr bwMode="auto">
            <a:xfrm>
              <a:off x="5414768" y="327333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1" name="Овал 80"/>
            <p:cNvSpPr/>
            <p:nvPr/>
          </p:nvSpPr>
          <p:spPr bwMode="auto">
            <a:xfrm>
              <a:off x="4697651" y="2833606"/>
              <a:ext cx="160240" cy="16033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2" name="Овал 81"/>
            <p:cNvSpPr/>
            <p:nvPr/>
          </p:nvSpPr>
          <p:spPr bwMode="auto">
            <a:xfrm>
              <a:off x="4903901" y="2833606"/>
              <a:ext cx="160240" cy="16033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3" name="Овал 82"/>
            <p:cNvSpPr/>
            <p:nvPr/>
          </p:nvSpPr>
          <p:spPr bwMode="auto">
            <a:xfrm>
              <a:off x="4697651" y="367655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4" name="Овал 83"/>
            <p:cNvSpPr/>
            <p:nvPr/>
          </p:nvSpPr>
          <p:spPr bwMode="auto">
            <a:xfrm>
              <a:off x="4903901" y="367655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5" name="Овал 84"/>
            <p:cNvSpPr/>
            <p:nvPr/>
          </p:nvSpPr>
          <p:spPr bwMode="auto">
            <a:xfrm>
              <a:off x="4473948" y="3155864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6" name="Овал 85"/>
            <p:cNvSpPr/>
            <p:nvPr/>
          </p:nvSpPr>
          <p:spPr bwMode="auto">
            <a:xfrm>
              <a:off x="4473948" y="3362237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7" name="Овал 86"/>
            <p:cNvSpPr/>
            <p:nvPr/>
          </p:nvSpPr>
          <p:spPr bwMode="auto">
            <a:xfrm>
              <a:off x="5701931" y="367655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8" name="Овал 87"/>
            <p:cNvSpPr/>
            <p:nvPr/>
          </p:nvSpPr>
          <p:spPr bwMode="auto">
            <a:xfrm>
              <a:off x="5908182" y="367655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9" name="Овал 88"/>
            <p:cNvSpPr/>
            <p:nvPr/>
          </p:nvSpPr>
          <p:spPr bwMode="auto">
            <a:xfrm>
              <a:off x="5701931" y="285106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0" name="Овал 89"/>
            <p:cNvSpPr/>
            <p:nvPr/>
          </p:nvSpPr>
          <p:spPr bwMode="auto">
            <a:xfrm>
              <a:off x="5908182" y="285106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1" name="Овал 90"/>
            <p:cNvSpPr/>
            <p:nvPr/>
          </p:nvSpPr>
          <p:spPr bwMode="auto">
            <a:xfrm>
              <a:off x="6168375" y="3155864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2" name="Овал 91"/>
            <p:cNvSpPr/>
            <p:nvPr/>
          </p:nvSpPr>
          <p:spPr bwMode="auto">
            <a:xfrm>
              <a:off x="6168375" y="3362237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Группа 135"/>
          <p:cNvGrpSpPr>
            <a:grpSpLocks/>
          </p:cNvGrpSpPr>
          <p:nvPr/>
        </p:nvGrpSpPr>
        <p:grpSpPr bwMode="auto">
          <a:xfrm>
            <a:off x="7021513" y="2813050"/>
            <a:ext cx="1614487" cy="1016000"/>
            <a:chOff x="7021867" y="2812968"/>
            <a:chExt cx="1613510" cy="1015663"/>
          </a:xfrm>
        </p:grpSpPr>
        <p:sp>
          <p:nvSpPr>
            <p:cNvPr id="94" name="TextBox 93"/>
            <p:cNvSpPr txBox="1"/>
            <p:nvPr/>
          </p:nvSpPr>
          <p:spPr>
            <a:xfrm>
              <a:off x="7021867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025915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8" name="Группа 134"/>
          <p:cNvGrpSpPr>
            <a:grpSpLocks/>
          </p:cNvGrpSpPr>
          <p:nvPr/>
        </p:nvGrpSpPr>
        <p:grpSpPr bwMode="auto">
          <a:xfrm>
            <a:off x="6921500" y="2833688"/>
            <a:ext cx="1854200" cy="1003300"/>
            <a:chOff x="6921312" y="2833874"/>
            <a:chExt cx="1854668" cy="1003020"/>
          </a:xfrm>
        </p:grpSpPr>
        <p:sp>
          <p:nvSpPr>
            <p:cNvPr id="96" name="Овал 95"/>
            <p:cNvSpPr/>
            <p:nvPr/>
          </p:nvSpPr>
          <p:spPr bwMode="auto">
            <a:xfrm>
              <a:off x="7656511" y="3273488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7" name="Овал 96"/>
            <p:cNvSpPr/>
            <p:nvPr/>
          </p:nvSpPr>
          <p:spPr bwMode="auto">
            <a:xfrm>
              <a:off x="7862938" y="3273488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2" name="Овал 101"/>
            <p:cNvSpPr/>
            <p:nvPr/>
          </p:nvSpPr>
          <p:spPr bwMode="auto">
            <a:xfrm>
              <a:off x="7145206" y="2833874"/>
              <a:ext cx="160377" cy="16029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3" name="Овал 102"/>
            <p:cNvSpPr/>
            <p:nvPr/>
          </p:nvSpPr>
          <p:spPr bwMode="auto">
            <a:xfrm>
              <a:off x="7351634" y="2833874"/>
              <a:ext cx="160377" cy="16029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4" name="Овал 103"/>
            <p:cNvSpPr/>
            <p:nvPr/>
          </p:nvSpPr>
          <p:spPr bwMode="auto">
            <a:xfrm>
              <a:off x="7145206" y="3676601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5" name="Овал 104"/>
            <p:cNvSpPr/>
            <p:nvPr/>
          </p:nvSpPr>
          <p:spPr bwMode="auto">
            <a:xfrm>
              <a:off x="7351634" y="3676601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6" name="Овал 105"/>
            <p:cNvSpPr/>
            <p:nvPr/>
          </p:nvSpPr>
          <p:spPr bwMode="auto">
            <a:xfrm>
              <a:off x="6921312" y="3156046"/>
              <a:ext cx="160378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7" name="Овал 106"/>
            <p:cNvSpPr/>
            <p:nvPr/>
          </p:nvSpPr>
          <p:spPr bwMode="auto">
            <a:xfrm>
              <a:off x="6921312" y="3362363"/>
              <a:ext cx="160378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8" name="Овал 107"/>
            <p:cNvSpPr/>
            <p:nvPr/>
          </p:nvSpPr>
          <p:spPr bwMode="auto">
            <a:xfrm>
              <a:off x="8148760" y="3676601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9" name="Овал 108"/>
            <p:cNvSpPr/>
            <p:nvPr/>
          </p:nvSpPr>
          <p:spPr bwMode="auto">
            <a:xfrm>
              <a:off x="8355187" y="3676601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0" name="Овал 109"/>
            <p:cNvSpPr/>
            <p:nvPr/>
          </p:nvSpPr>
          <p:spPr bwMode="auto">
            <a:xfrm>
              <a:off x="8148760" y="2851331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1" name="Овал 110"/>
            <p:cNvSpPr/>
            <p:nvPr/>
          </p:nvSpPr>
          <p:spPr bwMode="auto">
            <a:xfrm>
              <a:off x="8355187" y="2851331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2" name="Овал 111"/>
            <p:cNvSpPr/>
            <p:nvPr/>
          </p:nvSpPr>
          <p:spPr bwMode="auto">
            <a:xfrm>
              <a:off x="8615603" y="3156046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3" name="Овал 112"/>
            <p:cNvSpPr/>
            <p:nvPr/>
          </p:nvSpPr>
          <p:spPr bwMode="auto">
            <a:xfrm>
              <a:off x="8615603" y="3362363"/>
              <a:ext cx="160377" cy="16029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Группа 117"/>
          <p:cNvGrpSpPr>
            <a:grpSpLocks/>
          </p:cNvGrpSpPr>
          <p:nvPr/>
        </p:nvGrpSpPr>
        <p:grpSpPr bwMode="auto">
          <a:xfrm>
            <a:off x="4473575" y="2813050"/>
            <a:ext cx="1855788" cy="1023938"/>
            <a:chOff x="4473948" y="2812968"/>
            <a:chExt cx="1854668" cy="1023926"/>
          </a:xfrm>
        </p:grpSpPr>
        <p:sp>
          <p:nvSpPr>
            <p:cNvPr id="119" name="TextBox 118"/>
            <p:cNvSpPr txBox="1"/>
            <p:nvPr/>
          </p:nvSpPr>
          <p:spPr>
            <a:xfrm>
              <a:off x="4574503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78551" y="2812968"/>
              <a:ext cx="609462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F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21" name="Овал 120"/>
            <p:cNvSpPr/>
            <p:nvPr/>
          </p:nvSpPr>
          <p:spPr bwMode="auto">
            <a:xfrm>
              <a:off x="5208517" y="327333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2" name="Овал 121"/>
            <p:cNvSpPr/>
            <p:nvPr/>
          </p:nvSpPr>
          <p:spPr bwMode="auto">
            <a:xfrm>
              <a:off x="5414768" y="327333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3" name="Овал 122"/>
            <p:cNvSpPr/>
            <p:nvPr/>
          </p:nvSpPr>
          <p:spPr bwMode="auto">
            <a:xfrm>
              <a:off x="4697651" y="2833606"/>
              <a:ext cx="160240" cy="16033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4" name="Овал 123"/>
            <p:cNvSpPr/>
            <p:nvPr/>
          </p:nvSpPr>
          <p:spPr bwMode="auto">
            <a:xfrm>
              <a:off x="4903901" y="2833606"/>
              <a:ext cx="160240" cy="16033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5" name="Овал 124"/>
            <p:cNvSpPr/>
            <p:nvPr/>
          </p:nvSpPr>
          <p:spPr bwMode="auto">
            <a:xfrm>
              <a:off x="4697651" y="367655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6" name="Овал 125"/>
            <p:cNvSpPr/>
            <p:nvPr/>
          </p:nvSpPr>
          <p:spPr bwMode="auto">
            <a:xfrm>
              <a:off x="4903901" y="3676558"/>
              <a:ext cx="160240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7" name="Овал 126"/>
            <p:cNvSpPr/>
            <p:nvPr/>
          </p:nvSpPr>
          <p:spPr bwMode="auto">
            <a:xfrm>
              <a:off x="4473948" y="3155864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8" name="Овал 127"/>
            <p:cNvSpPr/>
            <p:nvPr/>
          </p:nvSpPr>
          <p:spPr bwMode="auto">
            <a:xfrm>
              <a:off x="4473948" y="3362237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9" name="Овал 128"/>
            <p:cNvSpPr/>
            <p:nvPr/>
          </p:nvSpPr>
          <p:spPr bwMode="auto">
            <a:xfrm>
              <a:off x="5701931" y="367655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0" name="Овал 129"/>
            <p:cNvSpPr/>
            <p:nvPr/>
          </p:nvSpPr>
          <p:spPr bwMode="auto">
            <a:xfrm>
              <a:off x="5908182" y="367655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1" name="Овал 130"/>
            <p:cNvSpPr/>
            <p:nvPr/>
          </p:nvSpPr>
          <p:spPr bwMode="auto">
            <a:xfrm>
              <a:off x="5701931" y="285106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2" name="Овал 131"/>
            <p:cNvSpPr/>
            <p:nvPr/>
          </p:nvSpPr>
          <p:spPr bwMode="auto">
            <a:xfrm>
              <a:off x="5908182" y="2851068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3" name="Овал 132"/>
            <p:cNvSpPr/>
            <p:nvPr/>
          </p:nvSpPr>
          <p:spPr bwMode="auto">
            <a:xfrm>
              <a:off x="6168375" y="3155864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4" name="Овал 133"/>
            <p:cNvSpPr/>
            <p:nvPr/>
          </p:nvSpPr>
          <p:spPr bwMode="auto">
            <a:xfrm>
              <a:off x="6168375" y="3362237"/>
              <a:ext cx="160241" cy="1603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137"/>
          <p:cNvGrpSpPr>
            <a:grpSpLocks/>
          </p:cNvGrpSpPr>
          <p:nvPr/>
        </p:nvGrpSpPr>
        <p:grpSpPr bwMode="auto">
          <a:xfrm>
            <a:off x="250825" y="4330700"/>
            <a:ext cx="8642350" cy="1927225"/>
            <a:chOff x="251012" y="4329953"/>
            <a:chExt cx="8641976" cy="1927413"/>
          </a:xfrm>
        </p:grpSpPr>
        <p:sp>
          <p:nvSpPr>
            <p:cNvPr id="23" name="Скругленный прямоугольник 22"/>
            <p:cNvSpPr/>
            <p:nvPr/>
          </p:nvSpPr>
          <p:spPr bwMode="auto">
            <a:xfrm>
              <a:off x="268474" y="4329953"/>
              <a:ext cx="6454496" cy="1927413"/>
            </a:xfrm>
            <a:prstGeom prst="roundRect">
              <a:avLst>
                <a:gd name="adj" fmla="val 4810"/>
              </a:avLst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itchFamily="34" charset="0"/>
                <a:cs typeface="+mn-cs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 bwMode="auto">
            <a:xfrm>
              <a:off x="6795992" y="4347418"/>
              <a:ext cx="2096996" cy="1909948"/>
            </a:xfrm>
            <a:prstGeom prst="roundRect">
              <a:avLst>
                <a:gd name="adj" fmla="val 4810"/>
              </a:avLst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itchFamily="34" charset="0"/>
                <a:cs typeface="+mn-cs"/>
              </a:endParaRP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1765887" y="4930520"/>
              <a:ext cx="489275" cy="708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cxnSp>
          <p:nvCxnSpPr>
            <p:cNvPr id="6175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532112" y="5307380"/>
              <a:ext cx="753094" cy="1589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6176" name="TextBox 72"/>
            <p:cNvSpPr txBox="1">
              <a:spLocks noChangeArrowheads="1"/>
            </p:cNvSpPr>
            <p:nvPr/>
          </p:nvSpPr>
          <p:spPr bwMode="auto">
            <a:xfrm>
              <a:off x="251012" y="4329953"/>
              <a:ext cx="781016" cy="246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000" i="1" u="sng">
                  <a:latin typeface="Calibri" pitchFamily="34" charset="0"/>
                </a:rPr>
                <a:t>Вариант 2</a:t>
              </a:r>
            </a:p>
          </p:txBody>
        </p:sp>
        <p:sp>
          <p:nvSpPr>
            <p:cNvPr id="6177" name="TextBox 73"/>
            <p:cNvSpPr txBox="1">
              <a:spLocks noChangeArrowheads="1"/>
            </p:cNvSpPr>
            <p:nvPr/>
          </p:nvSpPr>
          <p:spPr bwMode="auto">
            <a:xfrm>
              <a:off x="6786467" y="4347418"/>
              <a:ext cx="1901743" cy="30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400" i="1" u="sng">
                  <a:latin typeface="Calibri" pitchFamily="34" charset="0"/>
                </a:rPr>
                <a:t>Структурна формула</a:t>
              </a:r>
            </a:p>
          </p:txBody>
        </p:sp>
        <p:pic>
          <p:nvPicPr>
            <p:cNvPr id="6178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3023" y="4485715"/>
              <a:ext cx="3404906" cy="156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9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-66"/>
            <a:stretch>
              <a:fillRect/>
            </a:stretch>
          </p:blipFill>
          <p:spPr bwMode="auto">
            <a:xfrm>
              <a:off x="4123764" y="4530539"/>
              <a:ext cx="2510118" cy="156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0" name="Picture 3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91618" y="4683499"/>
              <a:ext cx="1905000" cy="1238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26754 3.33333E-6 " pathEditMode="relative" ptsTypes="AA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0" grpId="0" animBg="1"/>
      <p:bldP spid="53" grpId="0" animBg="1"/>
      <p:bldP spid="61" grpId="0" animBg="1"/>
      <p:bldP spid="51" grpId="0" animBg="1"/>
      <p:bldP spid="62" grpId="0" animBg="1"/>
      <p:bldP spid="63" grpId="0" animBg="1"/>
      <p:bldP spid="64" grpId="0" animBg="1"/>
      <p:bldP spid="77" grpId="0" animBg="1"/>
      <p:bldP spid="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2" name="TextBox 20"/>
          <p:cNvSpPr txBox="1">
            <a:spLocks noChangeArrowheads="1"/>
          </p:cNvSpPr>
          <p:nvPr/>
        </p:nvSpPr>
        <p:spPr bwMode="auto">
          <a:xfrm>
            <a:off x="304800" y="1073150"/>
            <a:ext cx="3063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>
                <a:latin typeface="Cambria" pitchFamily="18" charset="0"/>
              </a:rPr>
              <a:t>. </a:t>
            </a:r>
            <a:endParaRPr lang="ru-RU" sz="3600">
              <a:latin typeface="Cambria" pitchFamily="18" charset="0"/>
            </a:endParaRPr>
          </a:p>
        </p:txBody>
      </p:sp>
      <p:grpSp>
        <p:nvGrpSpPr>
          <p:cNvPr id="7173" name="Группа 230"/>
          <p:cNvGrpSpPr>
            <a:grpSpLocks/>
          </p:cNvGrpSpPr>
          <p:nvPr/>
        </p:nvGrpSpPr>
        <p:grpSpPr bwMode="auto">
          <a:xfrm>
            <a:off x="0" y="765175"/>
            <a:ext cx="8899525" cy="4605338"/>
            <a:chOff x="118035" y="1757456"/>
            <a:chExt cx="8898965" cy="4605244"/>
          </a:xfrm>
        </p:grpSpPr>
        <p:sp>
          <p:nvSpPr>
            <p:cNvPr id="16" name="Прямоугольник с двумя скругленными соседними углами 15"/>
            <p:cNvSpPr/>
            <p:nvPr/>
          </p:nvSpPr>
          <p:spPr bwMode="auto">
            <a:xfrm>
              <a:off x="127559" y="1784443"/>
              <a:ext cx="8889441" cy="4578257"/>
            </a:xfrm>
            <a:prstGeom prst="round2SameRect">
              <a:avLst>
                <a:gd name="adj1" fmla="val 2608"/>
                <a:gd name="adj2" fmla="val 2891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7253" name="TextBox 16"/>
            <p:cNvSpPr txBox="1">
              <a:spLocks noChangeArrowheads="1"/>
            </p:cNvSpPr>
            <p:nvPr/>
          </p:nvSpPr>
          <p:spPr bwMode="auto">
            <a:xfrm>
              <a:off x="118035" y="1757456"/>
              <a:ext cx="184138" cy="366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</p:txBody>
        </p:sp>
        <p:sp>
          <p:nvSpPr>
            <p:cNvPr id="7254" name="TextBox 18"/>
            <p:cNvSpPr txBox="1">
              <a:spLocks noChangeArrowheads="1"/>
            </p:cNvSpPr>
            <p:nvPr/>
          </p:nvSpPr>
          <p:spPr bwMode="auto">
            <a:xfrm>
              <a:off x="1018091" y="1781269"/>
              <a:ext cx="6930589" cy="5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/>
              <a:r>
                <a:rPr lang="ru-RU" sz="3200" b="1">
                  <a:latin typeface="Calibri" pitchFamily="34" charset="0"/>
                </a:rPr>
                <a:t>Схема утворення молекули: </a:t>
              </a:r>
              <a:r>
                <a:rPr lang="en-US" sz="3200" b="1">
                  <a:latin typeface="Calibri" pitchFamily="34" charset="0"/>
                </a:rPr>
                <a:t>N</a:t>
              </a:r>
              <a:r>
                <a:rPr lang="ru-RU" sz="3200" b="1" baseline="-25000">
                  <a:latin typeface="Calibri" pitchFamily="34" charset="0"/>
                </a:rPr>
                <a:t>2</a:t>
              </a:r>
              <a:r>
                <a:rPr lang="ru-RU" sz="3200" b="1">
                  <a:latin typeface="Calibri" pitchFamily="34" charset="0"/>
                </a:rPr>
                <a:t> - азоту</a:t>
              </a:r>
            </a:p>
          </p:txBody>
        </p:sp>
      </p:grpSp>
      <p:sp>
        <p:nvSpPr>
          <p:cNvPr id="20" name="Скругленный прямоугольник 19"/>
          <p:cNvSpPr/>
          <p:nvPr/>
        </p:nvSpPr>
        <p:spPr bwMode="auto">
          <a:xfrm>
            <a:off x="260350" y="2330450"/>
            <a:ext cx="6472238" cy="1909763"/>
          </a:xfrm>
          <a:prstGeom prst="roundRect">
            <a:avLst>
              <a:gd name="adj" fmla="val 4810"/>
            </a:avLst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itchFamily="34" charset="0"/>
              <a:cs typeface="+mn-cs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 bwMode="auto">
          <a:xfrm>
            <a:off x="6794500" y="2336800"/>
            <a:ext cx="2098675" cy="1930400"/>
          </a:xfrm>
          <a:prstGeom prst="roundRect">
            <a:avLst>
              <a:gd name="adj" fmla="val 4810"/>
            </a:avLst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itchFamily="34" charset="0"/>
              <a:cs typeface="+mn-cs"/>
            </a:endParaRPr>
          </a:p>
        </p:txBody>
      </p:sp>
      <p:sp>
        <p:nvSpPr>
          <p:cNvPr id="40" name="Овал 39"/>
          <p:cNvSpPr/>
          <p:nvPr/>
        </p:nvSpPr>
        <p:spPr bwMode="auto">
          <a:xfrm>
            <a:off x="1238250" y="3273425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3" name="Группа 150"/>
          <p:cNvGrpSpPr>
            <a:grpSpLocks/>
          </p:cNvGrpSpPr>
          <p:nvPr/>
        </p:nvGrpSpPr>
        <p:grpSpPr bwMode="auto">
          <a:xfrm>
            <a:off x="549275" y="2813050"/>
            <a:ext cx="3529013" cy="1016000"/>
            <a:chOff x="549348" y="2812968"/>
            <a:chExt cx="3529672" cy="1015663"/>
          </a:xfrm>
        </p:grpSpPr>
        <p:sp>
          <p:nvSpPr>
            <p:cNvPr id="25" name="TextBox 24"/>
            <p:cNvSpPr txBox="1"/>
            <p:nvPr/>
          </p:nvSpPr>
          <p:spPr>
            <a:xfrm>
              <a:off x="549348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1577628" y="2949319"/>
              <a:ext cx="489275" cy="708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24354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cxnSp>
          <p:nvCxnSpPr>
            <p:cNvPr id="7251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325926" y="3353073"/>
              <a:ext cx="753094" cy="1589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</p:grpSp>
      <p:sp>
        <p:nvSpPr>
          <p:cNvPr id="50" name="Овал 49"/>
          <p:cNvSpPr/>
          <p:nvPr/>
        </p:nvSpPr>
        <p:spPr bwMode="auto">
          <a:xfrm>
            <a:off x="4375150" y="2725738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53" name="Овал 52"/>
          <p:cNvSpPr/>
          <p:nvPr/>
        </p:nvSpPr>
        <p:spPr bwMode="auto">
          <a:xfrm>
            <a:off x="5181600" y="2725738"/>
            <a:ext cx="1254125" cy="1254125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4" name="Группа 63"/>
          <p:cNvGrpSpPr>
            <a:grpSpLocks/>
          </p:cNvGrpSpPr>
          <p:nvPr/>
        </p:nvGrpSpPr>
        <p:grpSpPr bwMode="auto">
          <a:xfrm>
            <a:off x="5127625" y="2330450"/>
            <a:ext cx="1265238" cy="593725"/>
            <a:chOff x="5128372" y="2330452"/>
            <a:chExt cx="1263935" cy="593740"/>
          </a:xfrm>
        </p:grpSpPr>
        <p:sp>
          <p:nvSpPr>
            <p:cNvPr id="52" name="TextBox 51"/>
            <p:cNvSpPr txBox="1"/>
            <p:nvPr/>
          </p:nvSpPr>
          <p:spPr bwMode="auto">
            <a:xfrm>
              <a:off x="5128372" y="2330452"/>
              <a:ext cx="412325" cy="5842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FF0000"/>
                  </a:solidFill>
                  <a:latin typeface="+mn-lt"/>
                  <a:cs typeface="+mn-cs"/>
                </a:rPr>
                <a:t>0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5979982" y="2339977"/>
              <a:ext cx="412325" cy="5842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FF0000"/>
                  </a:solidFill>
                  <a:latin typeface="+mn-lt"/>
                  <a:cs typeface="+mn-cs"/>
                </a:rPr>
                <a:t>0</a:t>
              </a:r>
            </a:p>
          </p:txBody>
        </p:sp>
      </p:grpSp>
      <p:sp>
        <p:nvSpPr>
          <p:cNvPr id="7181" name="TextBox 54"/>
          <p:cNvSpPr txBox="1">
            <a:spLocks noChangeArrowheads="1"/>
          </p:cNvSpPr>
          <p:nvPr/>
        </p:nvSpPr>
        <p:spPr bwMode="auto">
          <a:xfrm>
            <a:off x="250825" y="2312988"/>
            <a:ext cx="781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000" i="1" u="sng">
                <a:latin typeface="Calibri" pitchFamily="34" charset="0"/>
              </a:rPr>
              <a:t>Вариант 1</a:t>
            </a:r>
          </a:p>
        </p:txBody>
      </p:sp>
      <p:sp>
        <p:nvSpPr>
          <p:cNvPr id="7182" name="TextBox 55"/>
          <p:cNvSpPr txBox="1">
            <a:spLocks noChangeArrowheads="1"/>
          </p:cNvSpPr>
          <p:nvPr/>
        </p:nvSpPr>
        <p:spPr bwMode="auto">
          <a:xfrm>
            <a:off x="6786563" y="2330450"/>
            <a:ext cx="1901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i="1" u="sng">
                <a:latin typeface="Calibri" pitchFamily="34" charset="0"/>
              </a:rPr>
              <a:t>Структурна формула</a:t>
            </a:r>
          </a:p>
        </p:txBody>
      </p:sp>
      <p:sp>
        <p:nvSpPr>
          <p:cNvPr id="62" name="Овал 61"/>
          <p:cNvSpPr/>
          <p:nvPr/>
        </p:nvSpPr>
        <p:spPr bwMode="auto">
          <a:xfrm>
            <a:off x="825500" y="3686175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3" name="Овал 62"/>
          <p:cNvSpPr/>
          <p:nvPr/>
        </p:nvSpPr>
        <p:spPr bwMode="auto">
          <a:xfrm>
            <a:off x="430213" y="3273425"/>
            <a:ext cx="160337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5" name="Овал 74"/>
          <p:cNvSpPr/>
          <p:nvPr/>
        </p:nvSpPr>
        <p:spPr bwMode="auto">
          <a:xfrm>
            <a:off x="717550" y="2851150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6" name="Овал 75"/>
          <p:cNvSpPr/>
          <p:nvPr/>
        </p:nvSpPr>
        <p:spPr bwMode="auto">
          <a:xfrm>
            <a:off x="914400" y="2851150"/>
            <a:ext cx="160338" cy="160338"/>
          </a:xfrm>
          <a:prstGeom prst="ellipse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" name="Группа 127"/>
          <p:cNvGrpSpPr>
            <a:grpSpLocks/>
          </p:cNvGrpSpPr>
          <p:nvPr/>
        </p:nvGrpSpPr>
        <p:grpSpPr bwMode="auto">
          <a:xfrm>
            <a:off x="7602538" y="3103563"/>
            <a:ext cx="484187" cy="482600"/>
            <a:chOff x="7719174" y="1085756"/>
            <a:chExt cx="483534" cy="607742"/>
          </a:xfrm>
        </p:grpSpPr>
        <p:sp>
          <p:nvSpPr>
            <p:cNvPr id="61" name="Скругленный прямоугольник 60"/>
            <p:cNvSpPr/>
            <p:nvPr/>
          </p:nvSpPr>
          <p:spPr bwMode="auto">
            <a:xfrm>
              <a:off x="7719174" y="1305663"/>
              <a:ext cx="483534" cy="167929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7" name="Скругленный прямоугольник 106"/>
            <p:cNvSpPr/>
            <p:nvPr/>
          </p:nvSpPr>
          <p:spPr bwMode="auto">
            <a:xfrm>
              <a:off x="7719174" y="1523570"/>
              <a:ext cx="483534" cy="169928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9" name="Скругленный прямоугольник 168"/>
            <p:cNvSpPr/>
            <p:nvPr/>
          </p:nvSpPr>
          <p:spPr bwMode="auto">
            <a:xfrm>
              <a:off x="7719174" y="1085756"/>
              <a:ext cx="483534" cy="169927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Группа 151"/>
          <p:cNvGrpSpPr>
            <a:grpSpLocks/>
          </p:cNvGrpSpPr>
          <p:nvPr/>
        </p:nvGrpSpPr>
        <p:grpSpPr bwMode="auto">
          <a:xfrm>
            <a:off x="2214563" y="2851150"/>
            <a:ext cx="966787" cy="995363"/>
            <a:chOff x="2214842" y="2851805"/>
            <a:chExt cx="967162" cy="994054"/>
          </a:xfrm>
        </p:grpSpPr>
        <p:sp>
          <p:nvSpPr>
            <p:cNvPr id="108" name="Овал 107"/>
            <p:cNvSpPr/>
            <p:nvPr/>
          </p:nvSpPr>
          <p:spPr bwMode="auto">
            <a:xfrm>
              <a:off x="3021605" y="3273525"/>
              <a:ext cx="160399" cy="16012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9" name="Овал 108"/>
            <p:cNvSpPr/>
            <p:nvPr/>
          </p:nvSpPr>
          <p:spPr bwMode="auto">
            <a:xfrm>
              <a:off x="2608695" y="3685732"/>
              <a:ext cx="160399" cy="16012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0" name="Овал 109"/>
            <p:cNvSpPr/>
            <p:nvPr/>
          </p:nvSpPr>
          <p:spPr bwMode="auto">
            <a:xfrm>
              <a:off x="2214842" y="3273525"/>
              <a:ext cx="160399" cy="16012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1" name="Овал 110"/>
            <p:cNvSpPr/>
            <p:nvPr/>
          </p:nvSpPr>
          <p:spPr bwMode="auto">
            <a:xfrm>
              <a:off x="2502290" y="2851805"/>
              <a:ext cx="160400" cy="16012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2" name="Овал 111"/>
            <p:cNvSpPr/>
            <p:nvPr/>
          </p:nvSpPr>
          <p:spPr bwMode="auto">
            <a:xfrm>
              <a:off x="2699217" y="2851805"/>
              <a:ext cx="160400" cy="16012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Группа 152"/>
          <p:cNvGrpSpPr>
            <a:grpSpLocks/>
          </p:cNvGrpSpPr>
          <p:nvPr/>
        </p:nvGrpSpPr>
        <p:grpSpPr bwMode="auto">
          <a:xfrm>
            <a:off x="4548188" y="2813050"/>
            <a:ext cx="1711325" cy="1016000"/>
            <a:chOff x="4547601" y="2812968"/>
            <a:chExt cx="1711291" cy="1015663"/>
          </a:xfrm>
        </p:grpSpPr>
        <p:sp>
          <p:nvSpPr>
            <p:cNvPr id="113" name="TextBox 112"/>
            <p:cNvSpPr txBox="1"/>
            <p:nvPr/>
          </p:nvSpPr>
          <p:spPr>
            <a:xfrm>
              <a:off x="4547601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551647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29" name="Овал 128"/>
            <p:cNvSpPr/>
            <p:nvPr/>
          </p:nvSpPr>
          <p:spPr bwMode="auto">
            <a:xfrm>
              <a:off x="4725397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0" name="Овал 129"/>
            <p:cNvSpPr/>
            <p:nvPr/>
          </p:nvSpPr>
          <p:spPr bwMode="auto">
            <a:xfrm>
              <a:off x="4922244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1" name="Овал 130"/>
            <p:cNvSpPr/>
            <p:nvPr/>
          </p:nvSpPr>
          <p:spPr bwMode="auto">
            <a:xfrm>
              <a:off x="5728678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2" name="Овал 131"/>
            <p:cNvSpPr/>
            <p:nvPr/>
          </p:nvSpPr>
          <p:spPr bwMode="auto">
            <a:xfrm>
              <a:off x="5925524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3" name="Овал 132"/>
            <p:cNvSpPr/>
            <p:nvPr/>
          </p:nvSpPr>
          <p:spPr bwMode="auto">
            <a:xfrm>
              <a:off x="5227038" y="3076406"/>
              <a:ext cx="160334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4" name="Овал 133"/>
            <p:cNvSpPr/>
            <p:nvPr/>
          </p:nvSpPr>
          <p:spPr bwMode="auto">
            <a:xfrm>
              <a:off x="5423884" y="3076406"/>
              <a:ext cx="160334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5" name="Овал 134"/>
            <p:cNvSpPr/>
            <p:nvPr/>
          </p:nvSpPr>
          <p:spPr bwMode="auto">
            <a:xfrm>
              <a:off x="5227038" y="3255734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6" name="Овал 135"/>
            <p:cNvSpPr/>
            <p:nvPr/>
          </p:nvSpPr>
          <p:spPr bwMode="auto">
            <a:xfrm>
              <a:off x="5423884" y="3255734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7" name="Овал 136"/>
            <p:cNvSpPr/>
            <p:nvPr/>
          </p:nvSpPr>
          <p:spPr bwMode="auto">
            <a:xfrm>
              <a:off x="5227038" y="3442997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8" name="Овал 137"/>
            <p:cNvSpPr/>
            <p:nvPr/>
          </p:nvSpPr>
          <p:spPr bwMode="auto">
            <a:xfrm>
              <a:off x="5423884" y="3442997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Группа 167"/>
          <p:cNvGrpSpPr>
            <a:grpSpLocks/>
          </p:cNvGrpSpPr>
          <p:nvPr/>
        </p:nvGrpSpPr>
        <p:grpSpPr bwMode="auto">
          <a:xfrm>
            <a:off x="6977063" y="2813050"/>
            <a:ext cx="1711325" cy="1016000"/>
            <a:chOff x="6977036" y="2812968"/>
            <a:chExt cx="1711291" cy="1015663"/>
          </a:xfrm>
        </p:grpSpPr>
        <p:sp>
          <p:nvSpPr>
            <p:cNvPr id="139" name="TextBox 138"/>
            <p:cNvSpPr txBox="1"/>
            <p:nvPr/>
          </p:nvSpPr>
          <p:spPr>
            <a:xfrm>
              <a:off x="6977036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7981082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9" name="Группа 166"/>
          <p:cNvGrpSpPr>
            <a:grpSpLocks/>
          </p:cNvGrpSpPr>
          <p:nvPr/>
        </p:nvGrpSpPr>
        <p:grpSpPr bwMode="auto">
          <a:xfrm>
            <a:off x="7154863" y="2851150"/>
            <a:ext cx="1360487" cy="752475"/>
            <a:chOff x="7154395" y="2851805"/>
            <a:chExt cx="1361608" cy="752007"/>
          </a:xfrm>
        </p:grpSpPr>
        <p:sp>
          <p:nvSpPr>
            <p:cNvPr id="141" name="Овал 140"/>
            <p:cNvSpPr/>
            <p:nvPr/>
          </p:nvSpPr>
          <p:spPr bwMode="auto">
            <a:xfrm>
              <a:off x="7154395" y="2851805"/>
              <a:ext cx="160469" cy="1602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2" name="Овал 141"/>
            <p:cNvSpPr/>
            <p:nvPr/>
          </p:nvSpPr>
          <p:spPr bwMode="auto">
            <a:xfrm>
              <a:off x="7351407" y="2851805"/>
              <a:ext cx="160469" cy="1602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3" name="Овал 142"/>
            <p:cNvSpPr/>
            <p:nvPr/>
          </p:nvSpPr>
          <p:spPr bwMode="auto">
            <a:xfrm>
              <a:off x="8158522" y="2851805"/>
              <a:ext cx="160469" cy="1602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4" name="Овал 143"/>
            <p:cNvSpPr/>
            <p:nvPr/>
          </p:nvSpPr>
          <p:spPr bwMode="auto">
            <a:xfrm>
              <a:off x="8355534" y="2851805"/>
              <a:ext cx="160469" cy="1602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5" name="Овал 144"/>
            <p:cNvSpPr/>
            <p:nvPr/>
          </p:nvSpPr>
          <p:spPr bwMode="auto">
            <a:xfrm>
              <a:off x="7656458" y="3075504"/>
              <a:ext cx="160469" cy="1602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6" name="Овал 145"/>
            <p:cNvSpPr/>
            <p:nvPr/>
          </p:nvSpPr>
          <p:spPr bwMode="auto">
            <a:xfrm>
              <a:off x="7853471" y="3075504"/>
              <a:ext cx="160469" cy="1602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7" name="Овал 146"/>
            <p:cNvSpPr/>
            <p:nvPr/>
          </p:nvSpPr>
          <p:spPr bwMode="auto">
            <a:xfrm>
              <a:off x="7656458" y="3254779"/>
              <a:ext cx="160469" cy="1602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8" name="Овал 147"/>
            <p:cNvSpPr/>
            <p:nvPr/>
          </p:nvSpPr>
          <p:spPr bwMode="auto">
            <a:xfrm>
              <a:off x="7853471" y="3254779"/>
              <a:ext cx="160469" cy="160238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9" name="Овал 148"/>
            <p:cNvSpPr/>
            <p:nvPr/>
          </p:nvSpPr>
          <p:spPr bwMode="auto">
            <a:xfrm>
              <a:off x="7656458" y="3443575"/>
              <a:ext cx="160469" cy="1602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0" name="Овал 149"/>
            <p:cNvSpPr/>
            <p:nvPr/>
          </p:nvSpPr>
          <p:spPr bwMode="auto">
            <a:xfrm>
              <a:off x="7853471" y="3443575"/>
              <a:ext cx="160469" cy="16023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153"/>
          <p:cNvGrpSpPr>
            <a:grpSpLocks/>
          </p:cNvGrpSpPr>
          <p:nvPr/>
        </p:nvGrpSpPr>
        <p:grpSpPr bwMode="auto">
          <a:xfrm>
            <a:off x="4548188" y="2803525"/>
            <a:ext cx="1711325" cy="1016000"/>
            <a:chOff x="4547601" y="2812968"/>
            <a:chExt cx="1711291" cy="1015663"/>
          </a:xfrm>
        </p:grpSpPr>
        <p:sp>
          <p:nvSpPr>
            <p:cNvPr id="155" name="TextBox 154"/>
            <p:cNvSpPr txBox="1"/>
            <p:nvPr/>
          </p:nvSpPr>
          <p:spPr>
            <a:xfrm>
              <a:off x="4547601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551647" y="2812968"/>
              <a:ext cx="707245" cy="10156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6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  <a:endPara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57" name="Овал 156"/>
            <p:cNvSpPr/>
            <p:nvPr/>
          </p:nvSpPr>
          <p:spPr bwMode="auto">
            <a:xfrm>
              <a:off x="4725397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8" name="Овал 157"/>
            <p:cNvSpPr/>
            <p:nvPr/>
          </p:nvSpPr>
          <p:spPr bwMode="auto">
            <a:xfrm>
              <a:off x="4922244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9" name="Овал 158"/>
            <p:cNvSpPr/>
            <p:nvPr/>
          </p:nvSpPr>
          <p:spPr bwMode="auto">
            <a:xfrm>
              <a:off x="5728678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0" name="Овал 159"/>
            <p:cNvSpPr/>
            <p:nvPr/>
          </p:nvSpPr>
          <p:spPr bwMode="auto">
            <a:xfrm>
              <a:off x="5925524" y="2851055"/>
              <a:ext cx="160334" cy="16187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1" name="Овал 160"/>
            <p:cNvSpPr/>
            <p:nvPr/>
          </p:nvSpPr>
          <p:spPr bwMode="auto">
            <a:xfrm>
              <a:off x="5227038" y="3076406"/>
              <a:ext cx="160334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2" name="Овал 161"/>
            <p:cNvSpPr/>
            <p:nvPr/>
          </p:nvSpPr>
          <p:spPr bwMode="auto">
            <a:xfrm>
              <a:off x="5423884" y="3076406"/>
              <a:ext cx="160334" cy="16028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3" name="Овал 162"/>
            <p:cNvSpPr/>
            <p:nvPr/>
          </p:nvSpPr>
          <p:spPr bwMode="auto">
            <a:xfrm>
              <a:off x="5227038" y="3255734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4" name="Овал 163"/>
            <p:cNvSpPr/>
            <p:nvPr/>
          </p:nvSpPr>
          <p:spPr bwMode="auto">
            <a:xfrm>
              <a:off x="5423884" y="3255734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5" name="Овал 164"/>
            <p:cNvSpPr/>
            <p:nvPr/>
          </p:nvSpPr>
          <p:spPr bwMode="auto">
            <a:xfrm>
              <a:off x="5227038" y="3442997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6" name="Овал 165"/>
            <p:cNvSpPr/>
            <p:nvPr/>
          </p:nvSpPr>
          <p:spPr bwMode="auto">
            <a:xfrm>
              <a:off x="5423884" y="3442997"/>
              <a:ext cx="160334" cy="16028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69"/>
          <p:cNvGrpSpPr>
            <a:grpSpLocks/>
          </p:cNvGrpSpPr>
          <p:nvPr/>
        </p:nvGrpSpPr>
        <p:grpSpPr bwMode="auto">
          <a:xfrm>
            <a:off x="250825" y="4330700"/>
            <a:ext cx="8642350" cy="1927225"/>
            <a:chOff x="251012" y="4329953"/>
            <a:chExt cx="8641976" cy="1927413"/>
          </a:xfrm>
        </p:grpSpPr>
        <p:sp>
          <p:nvSpPr>
            <p:cNvPr id="23" name="Скругленный прямоугольник 22"/>
            <p:cNvSpPr/>
            <p:nvPr/>
          </p:nvSpPr>
          <p:spPr bwMode="auto">
            <a:xfrm>
              <a:off x="268474" y="4329953"/>
              <a:ext cx="6454496" cy="1927413"/>
            </a:xfrm>
            <a:prstGeom prst="roundRect">
              <a:avLst>
                <a:gd name="adj" fmla="val 4810"/>
              </a:avLst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itchFamily="34" charset="0"/>
                <a:cs typeface="+mn-cs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 bwMode="auto">
            <a:xfrm>
              <a:off x="6795992" y="4347418"/>
              <a:ext cx="2096996" cy="1909948"/>
            </a:xfrm>
            <a:prstGeom prst="roundRect">
              <a:avLst>
                <a:gd name="adj" fmla="val 4810"/>
              </a:avLst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itchFamily="34" charset="0"/>
                <a:cs typeface="+mn-cs"/>
              </a:endParaRPr>
            </a:p>
          </p:txBody>
        </p:sp>
        <p:cxnSp>
          <p:nvCxnSpPr>
            <p:cNvPr id="7196" name="Прямая со стрелкой 32"/>
            <p:cNvCxnSpPr>
              <a:cxnSpLocks noChangeShapeType="1"/>
            </p:cNvCxnSpPr>
            <p:nvPr/>
          </p:nvCxnSpPr>
          <p:spPr bwMode="auto">
            <a:xfrm>
              <a:off x="3657622" y="5289450"/>
              <a:ext cx="753094" cy="1589"/>
            </a:xfrm>
            <a:prstGeom prst="straightConnector1">
              <a:avLst/>
            </a:prstGeom>
            <a:noFill/>
            <a:ln w="5715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7197" name="TextBox 72"/>
            <p:cNvSpPr txBox="1">
              <a:spLocks noChangeArrowheads="1"/>
            </p:cNvSpPr>
            <p:nvPr/>
          </p:nvSpPr>
          <p:spPr bwMode="auto">
            <a:xfrm>
              <a:off x="251012" y="4329953"/>
              <a:ext cx="781016" cy="246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000" i="1" u="sng">
                  <a:latin typeface="Calibri" pitchFamily="34" charset="0"/>
                </a:rPr>
                <a:t>Вариант 2</a:t>
              </a:r>
            </a:p>
          </p:txBody>
        </p:sp>
        <p:sp>
          <p:nvSpPr>
            <p:cNvPr id="7198" name="TextBox 73"/>
            <p:cNvSpPr txBox="1">
              <a:spLocks noChangeArrowheads="1"/>
            </p:cNvSpPr>
            <p:nvPr/>
          </p:nvSpPr>
          <p:spPr bwMode="auto">
            <a:xfrm>
              <a:off x="6786467" y="4347418"/>
              <a:ext cx="1901743" cy="30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400" i="1" u="sng">
                  <a:latin typeface="Calibri" pitchFamily="34" charset="0"/>
                </a:rPr>
                <a:t>Структурна формула</a:t>
              </a: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1658307" y="4903625"/>
              <a:ext cx="489275" cy="708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4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+</a:t>
              </a:r>
            </a:p>
          </p:txBody>
        </p:sp>
        <p:pic>
          <p:nvPicPr>
            <p:cNvPr id="720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4447" y="4626909"/>
              <a:ext cx="6096000" cy="1333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01" name="Picture 3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25528" y="4822171"/>
              <a:ext cx="1619250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1.48148E-6 L 0.26771 -0.00255 " pathEditMode="relative" ptsTypes="AA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0" grpId="0" animBg="1"/>
      <p:bldP spid="53" grpId="0" animBg="1"/>
      <p:bldP spid="62" grpId="0" animBg="1"/>
      <p:bldP spid="63" grpId="0" animBg="1"/>
      <p:bldP spid="75" grpId="0" animBg="1"/>
      <p:bldP spid="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hlinkClick r:id="rId3" action="ppaction://hlinkpres?slideindex=2&amp;slidetitle=Слайд 2" tooltip="Периодическая система химических элементов Д.И. Менделеева"/>
          </p:cNvPr>
          <p:cNvSpPr/>
          <p:nvPr/>
        </p:nvSpPr>
        <p:spPr>
          <a:xfrm>
            <a:off x="7088188" y="6450013"/>
            <a:ext cx="571500" cy="334962"/>
          </a:xfrm>
          <a:prstGeom prst="rect">
            <a:avLst/>
          </a:prstGeom>
          <a:solidFill>
            <a:srgbClr val="A5B592">
              <a:alpha val="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pres?slideindex=2&amp;slidetitle=Слайд 2" tooltip="Редактор-конструктор химических структур"/>
          </p:cNvPr>
          <p:cNvSpPr/>
          <p:nvPr/>
        </p:nvSpPr>
        <p:spPr>
          <a:xfrm>
            <a:off x="5805488" y="6503988"/>
            <a:ext cx="1193800" cy="250825"/>
          </a:xfrm>
          <a:prstGeom prst="roundRect">
            <a:avLst/>
          </a:prstGeom>
          <a:solidFill>
            <a:srgbClr val="FDF69C">
              <a:alpha val="117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6" name="TextBox 20"/>
          <p:cNvSpPr txBox="1">
            <a:spLocks noChangeArrowheads="1"/>
          </p:cNvSpPr>
          <p:nvPr/>
        </p:nvSpPr>
        <p:spPr bwMode="auto">
          <a:xfrm>
            <a:off x="304800" y="692696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dirty="0">
                <a:solidFill>
                  <a:srgbClr val="FF3300"/>
                </a:solidFill>
                <a:latin typeface="Cambria" pitchFamily="18" charset="0"/>
              </a:rPr>
              <a:t>I</a:t>
            </a:r>
            <a:r>
              <a:rPr lang="en-US" sz="3600" dirty="0">
                <a:latin typeface="Cambria" pitchFamily="18" charset="0"/>
              </a:rPr>
              <a:t>. 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Ковалентний</a:t>
            </a:r>
            <a:r>
              <a:rPr lang="ru-RU" sz="3600" b="1" dirty="0">
                <a:solidFill>
                  <a:srgbClr val="FF3300"/>
                </a:solidFill>
                <a:latin typeface="Cambria" pitchFamily="18" charset="0"/>
              </a:rPr>
              <a:t> 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неполярний</a:t>
            </a:r>
            <a:r>
              <a:rPr lang="ru-RU" sz="3600" b="1" dirty="0">
                <a:solidFill>
                  <a:srgbClr val="FF3300"/>
                </a:solidFill>
                <a:latin typeface="Cambria" pitchFamily="18" charset="0"/>
              </a:rPr>
              <a:t> 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зв</a:t>
            </a:r>
            <a:r>
              <a:rPr lang="en-US" sz="3600" b="1" dirty="0">
                <a:solidFill>
                  <a:srgbClr val="FF3300"/>
                </a:solidFill>
                <a:latin typeface="Cambria" pitchFamily="18" charset="0"/>
              </a:rPr>
              <a:t>’</a:t>
            </a:r>
            <a:r>
              <a:rPr lang="ru-RU" sz="3600" b="1" dirty="0" err="1">
                <a:solidFill>
                  <a:srgbClr val="FF3300"/>
                </a:solidFill>
                <a:latin typeface="Cambria" pitchFamily="18" charset="0"/>
              </a:rPr>
              <a:t>язок</a:t>
            </a:r>
            <a:endParaRPr lang="ru-RU" sz="3600" b="1" dirty="0">
              <a:solidFill>
                <a:srgbClr val="FF3300"/>
              </a:solidFill>
              <a:latin typeface="Cambria" pitchFamily="18" charset="0"/>
            </a:endParaRPr>
          </a:p>
        </p:txBody>
      </p:sp>
      <p:grpSp>
        <p:nvGrpSpPr>
          <p:cNvPr id="2" name="Группа 265"/>
          <p:cNvGrpSpPr>
            <a:grpSpLocks/>
          </p:cNvGrpSpPr>
          <p:nvPr/>
        </p:nvGrpSpPr>
        <p:grpSpPr bwMode="auto">
          <a:xfrm>
            <a:off x="127000" y="1784350"/>
            <a:ext cx="8890000" cy="1971675"/>
            <a:chOff x="127000" y="1784350"/>
            <a:chExt cx="8890000" cy="1971862"/>
          </a:xfrm>
        </p:grpSpPr>
        <p:sp>
          <p:nvSpPr>
            <p:cNvPr id="7" name="Скругленный прямоугольник 6"/>
            <p:cNvSpPr/>
            <p:nvPr/>
          </p:nvSpPr>
          <p:spPr bwMode="auto">
            <a:xfrm>
              <a:off x="127000" y="1784350"/>
              <a:ext cx="8890000" cy="1971862"/>
            </a:xfrm>
            <a:prstGeom prst="roundRect">
              <a:avLst>
                <a:gd name="adj" fmla="val 6185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8203" name="TextBox 7"/>
            <p:cNvSpPr txBox="1">
              <a:spLocks noChangeArrowheads="1"/>
            </p:cNvSpPr>
            <p:nvPr/>
          </p:nvSpPr>
          <p:spPr bwMode="auto">
            <a:xfrm>
              <a:off x="127000" y="2139984"/>
              <a:ext cx="8890000" cy="1554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>
                  <a:latin typeface="Calibri" pitchFamily="34" charset="0"/>
                </a:rPr>
                <a:t>Ковалентним </a:t>
              </a:r>
              <a:r>
                <a:rPr lang="ru-RU" sz="3200">
                  <a:latin typeface="Calibri" pitchFamily="34" charset="0"/>
                </a:rPr>
                <a:t>називається х</a:t>
              </a:r>
              <a:r>
                <a:rPr lang="uk-UA" sz="3200">
                  <a:latin typeface="Calibri" pitchFamily="34" charset="0"/>
                </a:rPr>
                <a:t>і</a:t>
              </a:r>
              <a:r>
                <a:rPr lang="ru-RU" sz="3200">
                  <a:latin typeface="Calibri" pitchFamily="34" charset="0"/>
                </a:rPr>
                <a:t>мічний </a:t>
              </a:r>
              <a:r>
                <a:rPr lang="ru-RU" sz="2800"/>
                <a:t>зв</a:t>
              </a:r>
              <a:r>
                <a:rPr lang="en-US" sz="2800"/>
                <a:t>’</a:t>
              </a:r>
              <a:r>
                <a:rPr lang="ru-RU" sz="2800"/>
                <a:t>язок</a:t>
              </a:r>
              <a:r>
                <a:rPr lang="ru-RU" sz="3200">
                  <a:latin typeface="Calibri" pitchFamily="34" charset="0"/>
                </a:rPr>
                <a:t>,  який утворюється між неметалами за допомогою спільних электронних пар.</a:t>
              </a:r>
            </a:p>
          </p:txBody>
        </p:sp>
        <p:sp>
          <p:nvSpPr>
            <p:cNvPr id="8204" name="TextBox 8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603250" cy="916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  <a:p>
              <a:r>
                <a:rPr lang="ru-RU" i="1">
                  <a:latin typeface="Calibri" pitchFamily="34" charset="0"/>
                </a:rPr>
                <a:t>        </a:t>
              </a:r>
            </a:p>
            <a:p>
              <a:r>
                <a:rPr lang="ru-RU" i="1">
                  <a:latin typeface="Calibri" pitchFamily="34" charset="0"/>
                </a:rPr>
                <a:t>        </a:t>
              </a:r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3" name="Группа 265"/>
          <p:cNvGrpSpPr>
            <a:grpSpLocks/>
          </p:cNvGrpSpPr>
          <p:nvPr/>
        </p:nvGrpSpPr>
        <p:grpSpPr bwMode="auto">
          <a:xfrm>
            <a:off x="127000" y="3829050"/>
            <a:ext cx="8890000" cy="1935163"/>
            <a:chOff x="127000" y="1784350"/>
            <a:chExt cx="8890000" cy="1498248"/>
          </a:xfrm>
        </p:grpSpPr>
        <p:sp>
          <p:nvSpPr>
            <p:cNvPr id="12" name="Скругленный прямоугольник 11"/>
            <p:cNvSpPr/>
            <p:nvPr/>
          </p:nvSpPr>
          <p:spPr bwMode="auto">
            <a:xfrm>
              <a:off x="127000" y="1784350"/>
              <a:ext cx="8890000" cy="1498248"/>
            </a:xfrm>
            <a:prstGeom prst="roundRect">
              <a:avLst>
                <a:gd name="adj" fmla="val 6791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8200" name="TextBox 12"/>
            <p:cNvSpPr txBox="1">
              <a:spLocks noChangeArrowheads="1"/>
            </p:cNvSpPr>
            <p:nvPr/>
          </p:nvSpPr>
          <p:spPr bwMode="auto">
            <a:xfrm>
              <a:off x="127000" y="2059664"/>
              <a:ext cx="8890000" cy="120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3200">
                  <a:latin typeface="Calibri" pitchFamily="34" charset="0"/>
                </a:rPr>
                <a:t>	</a:t>
              </a:r>
              <a:r>
                <a:rPr lang="ru-RU" sz="3200" b="1">
                  <a:latin typeface="Calibri" pitchFamily="34" charset="0"/>
                </a:rPr>
                <a:t>Ковалентним неполярним </a:t>
              </a:r>
              <a:r>
                <a:rPr lang="ru-RU" sz="3200">
                  <a:latin typeface="Calibri" pitchFamily="34" charset="0"/>
                </a:rPr>
                <a:t> називається, </a:t>
              </a:r>
              <a:r>
                <a:rPr lang="ru-RU" sz="2800"/>
                <a:t>зв</a:t>
              </a:r>
              <a:r>
                <a:rPr lang="en-US" sz="2800"/>
                <a:t>’</a:t>
              </a:r>
              <a:r>
                <a:rPr lang="ru-RU" sz="2800"/>
                <a:t>язок, який</a:t>
              </a:r>
              <a:r>
                <a:rPr lang="ru-RU"/>
                <a:t> </a:t>
              </a:r>
              <a:r>
                <a:rPr lang="ru-RU" sz="2800"/>
                <a:t>утворюється між</a:t>
              </a:r>
              <a:r>
                <a:rPr lang="ru-RU" sz="3200">
                  <a:latin typeface="Calibri" pitchFamily="34" charset="0"/>
                </a:rPr>
                <a:t> однаковыми неметаллами.</a:t>
              </a:r>
            </a:p>
          </p:txBody>
        </p:sp>
        <p:sp>
          <p:nvSpPr>
            <p:cNvPr id="8201" name="TextBox 13"/>
            <p:cNvSpPr txBox="1">
              <a:spLocks noChangeArrowheads="1"/>
            </p:cNvSpPr>
            <p:nvPr/>
          </p:nvSpPr>
          <p:spPr bwMode="auto">
            <a:xfrm>
              <a:off x="127000" y="1784350"/>
              <a:ext cx="603250" cy="709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i="1">
                <a:latin typeface="Calibri" pitchFamily="34" charset="0"/>
              </a:endParaRPr>
            </a:p>
            <a:p>
              <a:r>
                <a:rPr lang="ru-RU" i="1">
                  <a:latin typeface="Calibri" pitchFamily="34" charset="0"/>
                </a:rPr>
                <a:t>        </a:t>
              </a:r>
            </a:p>
            <a:p>
              <a:r>
                <a:rPr lang="ru-RU" i="1">
                  <a:latin typeface="Calibri" pitchFamily="34" charset="0"/>
                </a:rPr>
                <a:t>        </a:t>
              </a:r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D1271DF-91C0-495D-83BF-96CE3C5C7875}&quot;/&gt;&lt;filename val=&quot;C:\Глобус\Урок 1\data\asimages\{1D1271DF-91C0-495D-83BF-96CE3C5C7875}.png&quot;/&gt;&lt;hasEffects val=&quot;1&quot;/&gt;&lt;left val=&quot;96.72&quot;/&gt;&lt;top val=&quot;0&quot;/&gt;&lt;width val=&quot;568.92&quot;/&gt;&lt;height val=&quot;68.64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D1271DF-91C0-495D-83BF-96CE3C5C7875}&quot;/&gt;&lt;filename val=&quot;C:\Глобус\Урок 1\data\asimages\{1D1271DF-91C0-495D-83BF-96CE3C5C7875}.png&quot;/&gt;&lt;hasEffects val=&quot;1&quot;/&gt;&lt;left val=&quot;96.72&quot;/&gt;&lt;top val=&quot;0&quot;/&gt;&lt;width val=&quot;568.92&quot;/&gt;&lt;height val=&quot;68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D1271DF-91C0-495D-83BF-96CE3C5C7875}&quot;/&gt;&lt;filename val=&quot;C:\Глобус\Урок 1\data\asimages\{1D1271DF-91C0-495D-83BF-96CE3C5C7875}.png&quot;/&gt;&lt;hasEffects val=&quot;1&quot;/&gt;&lt;left val=&quot;96.72&quot;/&gt;&lt;top val=&quot;0&quot;/&gt;&lt;width val=&quot;568.92&quot;/&gt;&lt;height val=&quot;68.64&quot;/&gt;&lt;/ThreeDShapeInfo&gt;"/>
</p:tagLst>
</file>

<file path=ppt/theme/theme1.xml><?xml version="1.0" encoding="utf-8"?>
<a:theme xmlns:a="http://schemas.openxmlformats.org/drawingml/2006/main" name="Шаблон оформления для презентаций по хими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для презентаций по химии</Template>
  <TotalTime>1976</TotalTime>
  <Words>686</Words>
  <Application>Microsoft Office PowerPoint</Application>
  <PresentationFormat>Экран (4:3)</PresentationFormat>
  <Paragraphs>281</Paragraphs>
  <Slides>21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Шаблон оформления для презентаций по химии</vt:lpstr>
      <vt:lpstr> </vt:lpstr>
      <vt:lpstr>Тема:“Типи хімічного зв’язку»</vt:lpstr>
      <vt:lpstr>Цілі</vt:lpstr>
      <vt:lpstr>Презентация PowerPoint</vt:lpstr>
      <vt:lpstr>Електронегативність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Частинка, яка віддає електрони, претворюється на позитивний йон.</vt:lpstr>
      <vt:lpstr>Презентация PowerPoint</vt:lpstr>
      <vt:lpstr>Визначити види з’язків</vt:lpstr>
      <vt:lpstr> Вправа « Вірно - невірно» </vt:lpstr>
      <vt:lpstr>Презентация PowerPoint</vt:lpstr>
      <vt:lpstr>ДОМАШНЄ ЗАВДАННЯ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subject>Шаблон оформления</dc:subject>
  <dc:creator>Ольга</dc:creator>
  <cp:keywords>Шаблон оформления</cp:keywords>
  <dc:description>Корпорация Майкрософт
Шаблон оформления</dc:description>
  <cp:lastModifiedBy>ПК</cp:lastModifiedBy>
  <cp:revision>119</cp:revision>
  <dcterms:created xsi:type="dcterms:W3CDTF">2010-04-13T18:30:40Z</dcterms:created>
  <dcterms:modified xsi:type="dcterms:W3CDTF">2023-05-09T11:41:41Z</dcterms:modified>
  <cp:category>Шаблон оформления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TC103899641049</vt:lpwstr>
  </property>
</Properties>
</file>