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77" r:id="rId2"/>
    <p:sldId id="260" r:id="rId3"/>
    <p:sldId id="261" r:id="rId4"/>
    <p:sldId id="262" r:id="rId5"/>
    <p:sldId id="279" r:id="rId6"/>
    <p:sldId id="278" r:id="rId7"/>
    <p:sldId id="267" r:id="rId8"/>
    <p:sldId id="280" r:id="rId9"/>
    <p:sldId id="271" r:id="rId10"/>
    <p:sldId id="281" r:id="rId11"/>
    <p:sldId id="282" r:id="rId12"/>
    <p:sldId id="272" r:id="rId13"/>
    <p:sldId id="27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69" r:id="rId24"/>
    <p:sldId id="274" r:id="rId25"/>
    <p:sldId id="293" r:id="rId26"/>
    <p:sldId id="291" r:id="rId27"/>
    <p:sldId id="294" r:id="rId28"/>
    <p:sldId id="265" r:id="rId29"/>
    <p:sldId id="266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616"/>
    <a:srgbClr val="1A2907"/>
    <a:srgbClr val="4A9C00"/>
    <a:srgbClr val="D02300"/>
    <a:srgbClr val="FF00FF"/>
    <a:srgbClr val="00CCFF"/>
    <a:srgbClr val="66FF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7" autoAdjust="0"/>
    <p:restoredTop sz="96024" autoAdjust="0"/>
  </p:normalViewPr>
  <p:slideViewPr>
    <p:cSldViewPr>
      <p:cViewPr varScale="1">
        <p:scale>
          <a:sx n="84" d="100"/>
          <a:sy n="84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161F8-9CF4-49E9-9D93-5579AE2426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D7525-8A6C-4A82-A1DE-D8C0EA42EB76}">
      <dgm:prSet custT="1"/>
      <dgm:spPr/>
      <dgm:t>
        <a:bodyPr/>
        <a:lstStyle/>
        <a:p>
          <a:pPr rtl="0"/>
          <a:r>
            <a:rPr lang="uk-UA" sz="3200" b="1" dirty="0" smtClean="0"/>
            <a:t>Екологічна проблема одна із найактуальніших проблем сьогодення</a:t>
          </a:r>
          <a:endParaRPr lang="ru-RU" sz="3200" dirty="0"/>
        </a:p>
      </dgm:t>
    </dgm:pt>
    <dgm:pt modelId="{E116B6AE-F87E-44C7-A4BB-075B6EC5E1C3}" type="parTrans" cxnId="{0D5284C9-44FF-452A-9C47-80FC13AD4A69}">
      <dgm:prSet/>
      <dgm:spPr/>
      <dgm:t>
        <a:bodyPr/>
        <a:lstStyle/>
        <a:p>
          <a:endParaRPr lang="ru-RU"/>
        </a:p>
      </dgm:t>
    </dgm:pt>
    <dgm:pt modelId="{F7549AA5-C480-448C-9790-D4DA8CD6209D}" type="sibTrans" cxnId="{0D5284C9-44FF-452A-9C47-80FC13AD4A69}">
      <dgm:prSet/>
      <dgm:spPr/>
      <dgm:t>
        <a:bodyPr/>
        <a:lstStyle/>
        <a:p>
          <a:endParaRPr lang="ru-RU"/>
        </a:p>
      </dgm:t>
    </dgm:pt>
    <dgm:pt modelId="{DB32A499-D3B9-4ECE-B1D7-43EA8CAC5C72}" type="pres">
      <dgm:prSet presAssocID="{D69161F8-9CF4-49E9-9D93-5579AE2426CF}" presName="compositeShape" presStyleCnt="0">
        <dgm:presLayoutVars>
          <dgm:chMax val="7"/>
          <dgm:dir/>
          <dgm:resizeHandles val="exact"/>
        </dgm:presLayoutVars>
      </dgm:prSet>
      <dgm:spPr/>
    </dgm:pt>
    <dgm:pt modelId="{CC74A4EE-18AA-4538-BA60-F303C61964D5}" type="pres">
      <dgm:prSet presAssocID="{827D7525-8A6C-4A82-A1DE-D8C0EA42EB76}" presName="circ1TxSh" presStyleLbl="vennNode1" presStyleIdx="0" presStyleCnt="1" custScaleX="124598"/>
      <dgm:spPr/>
    </dgm:pt>
  </dgm:ptLst>
  <dgm:cxnLst>
    <dgm:cxn modelId="{6B271FB5-E028-4263-9A0A-880507C9D2B4}" type="presOf" srcId="{827D7525-8A6C-4A82-A1DE-D8C0EA42EB76}" destId="{CC74A4EE-18AA-4538-BA60-F303C61964D5}" srcOrd="0" destOrd="0" presId="urn:microsoft.com/office/officeart/2005/8/layout/venn1"/>
    <dgm:cxn modelId="{0D5284C9-44FF-452A-9C47-80FC13AD4A69}" srcId="{D69161F8-9CF4-49E9-9D93-5579AE2426CF}" destId="{827D7525-8A6C-4A82-A1DE-D8C0EA42EB76}" srcOrd="0" destOrd="0" parTransId="{E116B6AE-F87E-44C7-A4BB-075B6EC5E1C3}" sibTransId="{F7549AA5-C480-448C-9790-D4DA8CD6209D}"/>
    <dgm:cxn modelId="{93C88DF6-DD28-40AE-ABB6-3FE08044844E}" type="presOf" srcId="{D69161F8-9CF4-49E9-9D93-5579AE2426CF}" destId="{DB32A499-D3B9-4ECE-B1D7-43EA8CAC5C72}" srcOrd="0" destOrd="0" presId="urn:microsoft.com/office/officeart/2005/8/layout/venn1"/>
    <dgm:cxn modelId="{2AF68194-FC4B-47AE-AAAE-6805B2BA529E}" type="presParOf" srcId="{DB32A499-D3B9-4ECE-B1D7-43EA8CAC5C72}" destId="{CC74A4EE-18AA-4538-BA60-F303C61964D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0AEDC-F2DD-4FD2-8476-875679EEB7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C5DF3-9939-44C2-81C5-AD6B97B04721}">
      <dgm:prSet/>
      <dgm:spPr/>
      <dgm:t>
        <a:bodyPr/>
        <a:lstStyle/>
        <a:p>
          <a:pPr rtl="0"/>
          <a:r>
            <a:rPr lang="ru-RU" dirty="0" err="1" smtClean="0"/>
            <a:t>Звичайно</a:t>
          </a:r>
          <a:r>
            <a:rPr lang="ru-RU" dirty="0" smtClean="0"/>
            <a:t> ж,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зникаючі</a:t>
          </a:r>
          <a:r>
            <a:rPr lang="ru-RU" dirty="0" smtClean="0"/>
            <a:t> </a:t>
          </a:r>
          <a:r>
            <a:rPr lang="ru-RU" dirty="0" err="1" smtClean="0"/>
            <a:t>види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– </a:t>
          </a:r>
          <a:r>
            <a:rPr lang="ru-RU" dirty="0" err="1" smtClean="0"/>
            <a:t>всього</a:t>
          </a:r>
          <a:r>
            <a:rPr lang="ru-RU" dirty="0" smtClean="0"/>
            <a:t> </a:t>
          </a:r>
          <a:r>
            <a:rPr lang="ru-RU" dirty="0" err="1" smtClean="0"/>
            <a:t>лише</a:t>
          </a:r>
          <a:r>
            <a:rPr lang="ru-RU" dirty="0" smtClean="0"/>
            <a:t> </a:t>
          </a:r>
          <a:r>
            <a:rPr lang="ru-RU" dirty="0" err="1" smtClean="0"/>
            <a:t>дуже</a:t>
          </a:r>
          <a:r>
            <a:rPr lang="ru-RU" dirty="0" smtClean="0"/>
            <a:t> мала </a:t>
          </a:r>
          <a:r>
            <a:rPr lang="ru-RU" dirty="0" err="1" smtClean="0"/>
            <a:t>частина</a:t>
          </a:r>
          <a:r>
            <a:rPr lang="ru-RU" dirty="0" smtClean="0"/>
            <a:t> тих, </a:t>
          </a:r>
          <a:r>
            <a:rPr lang="ru-RU" dirty="0" err="1" smtClean="0"/>
            <a:t>хто</a:t>
          </a:r>
          <a:r>
            <a:rPr lang="ru-RU" dirty="0" smtClean="0"/>
            <a:t> </a:t>
          </a:r>
          <a:r>
            <a:rPr lang="ru-RU" dirty="0" err="1" smtClean="0"/>
            <a:t>перебуває</a:t>
          </a:r>
          <a:r>
            <a:rPr lang="ru-RU" dirty="0" smtClean="0"/>
            <a:t> на </a:t>
          </a:r>
          <a:r>
            <a:rPr lang="ru-RU" dirty="0" err="1" smtClean="0"/>
            <a:t>межі</a:t>
          </a:r>
          <a:r>
            <a:rPr lang="ru-RU" dirty="0" smtClean="0"/>
            <a:t> </a:t>
          </a:r>
          <a:r>
            <a:rPr lang="ru-RU" dirty="0" err="1" smtClean="0"/>
            <a:t>вимирання</a:t>
          </a:r>
          <a:r>
            <a:rPr lang="ru-RU" dirty="0" smtClean="0"/>
            <a:t> . Головне – </a:t>
          </a:r>
          <a:r>
            <a:rPr lang="ru-RU" dirty="0" err="1" smtClean="0"/>
            <a:t>об’єднати</a:t>
          </a:r>
          <a:r>
            <a:rPr lang="ru-RU" dirty="0" smtClean="0"/>
            <a:t> </a:t>
          </a:r>
          <a:r>
            <a:rPr lang="ru-RU" dirty="0" err="1" smtClean="0"/>
            <a:t>зусилля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людей на </a:t>
          </a:r>
          <a:r>
            <a:rPr lang="ru-RU" dirty="0" err="1" smtClean="0"/>
            <a:t>планеті</a:t>
          </a:r>
          <a:r>
            <a:rPr lang="ru-RU" dirty="0" smtClean="0"/>
            <a:t>. В такому </a:t>
          </a:r>
          <a:r>
            <a:rPr lang="ru-RU" dirty="0" err="1" smtClean="0"/>
            <a:t>випадку</a:t>
          </a:r>
          <a:r>
            <a:rPr lang="ru-RU" dirty="0" smtClean="0"/>
            <a:t>, напевно, </a:t>
          </a:r>
          <a:r>
            <a:rPr lang="ru-RU" dirty="0" err="1" smtClean="0"/>
            <a:t>можна</a:t>
          </a:r>
          <a:r>
            <a:rPr lang="ru-RU" dirty="0" smtClean="0"/>
            <a:t> буде </a:t>
          </a:r>
          <a:r>
            <a:rPr lang="ru-RU" dirty="0" err="1" smtClean="0"/>
            <a:t>врятувати</a:t>
          </a:r>
          <a:r>
            <a:rPr lang="ru-RU" dirty="0" smtClean="0"/>
            <a:t> </a:t>
          </a:r>
          <a:r>
            <a:rPr lang="ru-RU" dirty="0" err="1" smtClean="0"/>
            <a:t>ці</a:t>
          </a:r>
          <a:r>
            <a:rPr lang="ru-RU" dirty="0" smtClean="0"/>
            <a:t> </a:t>
          </a:r>
          <a:r>
            <a:rPr lang="ru-RU" dirty="0" err="1" smtClean="0"/>
            <a:t>зникаючі</a:t>
          </a:r>
          <a:r>
            <a:rPr lang="ru-RU" dirty="0" smtClean="0"/>
            <a:t> </a:t>
          </a:r>
          <a:r>
            <a:rPr lang="ru-RU" dirty="0" err="1" smtClean="0"/>
            <a:t>види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. </a:t>
          </a:r>
          <a:endParaRPr lang="ru-RU" dirty="0"/>
        </a:p>
      </dgm:t>
    </dgm:pt>
    <dgm:pt modelId="{7F64160C-8139-4DD4-8271-52DFC988589E}" type="parTrans" cxnId="{4FD71BAB-8E64-48C1-BC3B-32E63AA309F9}">
      <dgm:prSet/>
      <dgm:spPr/>
      <dgm:t>
        <a:bodyPr/>
        <a:lstStyle/>
        <a:p>
          <a:endParaRPr lang="ru-RU"/>
        </a:p>
      </dgm:t>
    </dgm:pt>
    <dgm:pt modelId="{18902EB8-D305-4619-BEC8-E859D86EC2A9}" type="sibTrans" cxnId="{4FD71BAB-8E64-48C1-BC3B-32E63AA309F9}">
      <dgm:prSet/>
      <dgm:spPr/>
      <dgm:t>
        <a:bodyPr/>
        <a:lstStyle/>
        <a:p>
          <a:endParaRPr lang="ru-RU"/>
        </a:p>
      </dgm:t>
    </dgm:pt>
    <dgm:pt modelId="{65742FFF-1ACC-451B-9E17-F38EFC3FF85F}" type="pres">
      <dgm:prSet presAssocID="{4DF0AEDC-F2DD-4FD2-8476-875679EEB726}" presName="compositeShape" presStyleCnt="0">
        <dgm:presLayoutVars>
          <dgm:chMax val="7"/>
          <dgm:dir/>
          <dgm:resizeHandles val="exact"/>
        </dgm:presLayoutVars>
      </dgm:prSet>
      <dgm:spPr/>
    </dgm:pt>
    <dgm:pt modelId="{F09423F4-3EB1-42B9-BDE9-686E5D403D79}" type="pres">
      <dgm:prSet presAssocID="{2C7C5DF3-9939-44C2-81C5-AD6B97B04721}" presName="circ1TxSh" presStyleLbl="vennNode1" presStyleIdx="0" presStyleCnt="1" custScaleX="100000"/>
      <dgm:spPr/>
    </dgm:pt>
  </dgm:ptLst>
  <dgm:cxnLst>
    <dgm:cxn modelId="{5D0647DE-05AC-4717-931D-5DAB27136B7F}" type="presOf" srcId="{4DF0AEDC-F2DD-4FD2-8476-875679EEB726}" destId="{65742FFF-1ACC-451B-9E17-F38EFC3FF85F}" srcOrd="0" destOrd="0" presId="urn:microsoft.com/office/officeart/2005/8/layout/venn1"/>
    <dgm:cxn modelId="{4AE4C41A-C45E-400C-8433-E0A828FB42A5}" type="presOf" srcId="{2C7C5DF3-9939-44C2-81C5-AD6B97B04721}" destId="{F09423F4-3EB1-42B9-BDE9-686E5D403D79}" srcOrd="0" destOrd="0" presId="urn:microsoft.com/office/officeart/2005/8/layout/venn1"/>
    <dgm:cxn modelId="{4FD71BAB-8E64-48C1-BC3B-32E63AA309F9}" srcId="{4DF0AEDC-F2DD-4FD2-8476-875679EEB726}" destId="{2C7C5DF3-9939-44C2-81C5-AD6B97B04721}" srcOrd="0" destOrd="0" parTransId="{7F64160C-8139-4DD4-8271-52DFC988589E}" sibTransId="{18902EB8-D305-4619-BEC8-E859D86EC2A9}"/>
    <dgm:cxn modelId="{D0D8C117-01A8-43C3-BF96-0216892E1BE1}" type="presParOf" srcId="{65742FFF-1ACC-451B-9E17-F38EFC3FF85F}" destId="{F09423F4-3EB1-42B9-BDE9-686E5D403D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3FB2D-BE03-4EDD-B9FB-1FAB6EACA39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AD7A16-12AF-4E17-AE63-6A9A1077FFD5}">
      <dgm:prSet/>
      <dgm:spPr/>
      <dgm:t>
        <a:bodyPr/>
        <a:lstStyle/>
        <a:p>
          <a:pPr rtl="0"/>
          <a:r>
            <a:rPr lang="ru-RU" b="1" dirty="0" err="1" smtClean="0"/>
            <a:t>Основними</a:t>
          </a:r>
          <a:r>
            <a:rPr lang="ru-RU" b="1" dirty="0" smtClean="0"/>
            <a:t> факторами </a:t>
          </a:r>
          <a:r>
            <a:rPr lang="ru-RU" b="1" dirty="0" err="1" smtClean="0"/>
            <a:t>втрати</a:t>
          </a:r>
          <a:r>
            <a:rPr lang="ru-RU" b="1" dirty="0" smtClean="0"/>
            <a:t> </a:t>
          </a:r>
          <a:r>
            <a:rPr lang="ru-RU" b="1" dirty="0" err="1" smtClean="0"/>
            <a:t>ґрунтів</a:t>
          </a:r>
          <a:r>
            <a:rPr lang="ru-RU" b="1" dirty="0" smtClean="0"/>
            <a:t> є: </a:t>
          </a:r>
          <a:endParaRPr lang="ru-RU" dirty="0"/>
        </a:p>
      </dgm:t>
    </dgm:pt>
    <dgm:pt modelId="{956914AF-E1D0-4292-B7D0-19E633C5594E}" type="parTrans" cxnId="{0B87A761-6344-451B-A9B6-A08F3C25A191}">
      <dgm:prSet/>
      <dgm:spPr/>
      <dgm:t>
        <a:bodyPr/>
        <a:lstStyle/>
        <a:p>
          <a:endParaRPr lang="ru-RU"/>
        </a:p>
      </dgm:t>
    </dgm:pt>
    <dgm:pt modelId="{5F0B55B1-04F9-44B0-9A5D-5032821F3CAE}" type="sibTrans" cxnId="{0B87A761-6344-451B-A9B6-A08F3C25A191}">
      <dgm:prSet/>
      <dgm:spPr/>
      <dgm:t>
        <a:bodyPr/>
        <a:lstStyle/>
        <a:p>
          <a:endParaRPr lang="ru-RU"/>
        </a:p>
      </dgm:t>
    </dgm:pt>
    <dgm:pt modelId="{EE3CAF30-BD73-41DD-BA04-776C751A9D77}">
      <dgm:prSet/>
      <dgm:spPr/>
      <dgm:t>
        <a:bodyPr/>
        <a:lstStyle/>
        <a:p>
          <a:pPr rtl="0"/>
          <a:r>
            <a:rPr lang="ru-RU" b="1" smtClean="0"/>
            <a:t>• ерозія - механічне руйнування ґрунтів, яке виникає внаслідок дії води та вітру; </a:t>
          </a:r>
          <a:endParaRPr lang="ru-RU"/>
        </a:p>
      </dgm:t>
    </dgm:pt>
    <dgm:pt modelId="{069AD53E-B86D-47B6-94A9-C901BB913113}" type="parTrans" cxnId="{DE078F2F-A737-4C32-94BA-1DCD992CDC6C}">
      <dgm:prSet/>
      <dgm:spPr/>
      <dgm:t>
        <a:bodyPr/>
        <a:lstStyle/>
        <a:p>
          <a:endParaRPr lang="ru-RU"/>
        </a:p>
      </dgm:t>
    </dgm:pt>
    <dgm:pt modelId="{CFC66C35-421A-4598-833C-74D7A6DF5F71}" type="sibTrans" cxnId="{DE078F2F-A737-4C32-94BA-1DCD992CDC6C}">
      <dgm:prSet/>
      <dgm:spPr/>
      <dgm:t>
        <a:bodyPr/>
        <a:lstStyle/>
        <a:p>
          <a:endParaRPr lang="ru-RU"/>
        </a:p>
      </dgm:t>
    </dgm:pt>
    <dgm:pt modelId="{744E31AE-4F68-4D21-AB8C-930FA295006F}">
      <dgm:prSet/>
      <dgm:spPr/>
      <dgm:t>
        <a:bodyPr/>
        <a:lstStyle/>
        <a:p>
          <a:pPr rtl="0"/>
          <a:r>
            <a:rPr lang="ru-RU" b="1" smtClean="0"/>
            <a:t>• опустелювання - висушування ґрунтів, внаслідок чого ґрунти стають непридатними для сільського господарства;</a:t>
          </a:r>
          <a:endParaRPr lang="ru-RU"/>
        </a:p>
      </dgm:t>
    </dgm:pt>
    <dgm:pt modelId="{69B38A2B-870E-4E16-A7F8-338E345236F5}" type="parTrans" cxnId="{AD2DF01A-633F-4A1A-90B9-555E1542E6CF}">
      <dgm:prSet/>
      <dgm:spPr/>
      <dgm:t>
        <a:bodyPr/>
        <a:lstStyle/>
        <a:p>
          <a:endParaRPr lang="ru-RU"/>
        </a:p>
      </dgm:t>
    </dgm:pt>
    <dgm:pt modelId="{993F803B-78AF-41A4-AEAD-8128580DF3B4}" type="sibTrans" cxnId="{AD2DF01A-633F-4A1A-90B9-555E1542E6CF}">
      <dgm:prSet/>
      <dgm:spPr/>
      <dgm:t>
        <a:bodyPr/>
        <a:lstStyle/>
        <a:p>
          <a:endParaRPr lang="ru-RU"/>
        </a:p>
      </dgm:t>
    </dgm:pt>
    <dgm:pt modelId="{A0E122AF-BFD4-4FD5-87D8-34018B6A45CC}">
      <dgm:prSet/>
      <dgm:spPr/>
      <dgm:t>
        <a:bodyPr/>
        <a:lstStyle/>
        <a:p>
          <a:pPr rtl="0"/>
          <a:r>
            <a:rPr lang="ru-RU" b="1" smtClean="0"/>
            <a:t>• токсикація - забруднення ґрунтів різноманітними антропогенними забруднювачами;</a:t>
          </a:r>
          <a:endParaRPr lang="ru-RU"/>
        </a:p>
      </dgm:t>
    </dgm:pt>
    <dgm:pt modelId="{974482FA-CC85-4DBD-90A7-AA804F7CBB77}" type="parTrans" cxnId="{EC18FDD3-F1A7-4360-97D6-4734DD7B7264}">
      <dgm:prSet/>
      <dgm:spPr/>
      <dgm:t>
        <a:bodyPr/>
        <a:lstStyle/>
        <a:p>
          <a:endParaRPr lang="ru-RU"/>
        </a:p>
      </dgm:t>
    </dgm:pt>
    <dgm:pt modelId="{FDD32072-235E-4F47-A267-83B5263CF335}" type="sibTrans" cxnId="{EC18FDD3-F1A7-4360-97D6-4734DD7B7264}">
      <dgm:prSet/>
      <dgm:spPr/>
      <dgm:t>
        <a:bodyPr/>
        <a:lstStyle/>
        <a:p>
          <a:endParaRPr lang="ru-RU"/>
        </a:p>
      </dgm:t>
    </dgm:pt>
    <dgm:pt modelId="{41C7D98C-6AA6-4806-A167-FE8ACEABA990}">
      <dgm:prSet/>
      <dgm:spPr/>
      <dgm:t>
        <a:bodyPr/>
        <a:lstStyle/>
        <a:p>
          <a:pPr rtl="0"/>
          <a:r>
            <a:rPr lang="ru-RU" b="1" smtClean="0"/>
            <a:t>• вторинне засолювання;</a:t>
          </a:r>
          <a:endParaRPr lang="ru-RU"/>
        </a:p>
      </dgm:t>
    </dgm:pt>
    <dgm:pt modelId="{164C5732-8407-48DF-8864-3F37FB0C2F3A}" type="parTrans" cxnId="{4F7CD28B-22D1-4129-8A43-FCDCF7D8DA0D}">
      <dgm:prSet/>
      <dgm:spPr/>
      <dgm:t>
        <a:bodyPr/>
        <a:lstStyle/>
        <a:p>
          <a:endParaRPr lang="ru-RU"/>
        </a:p>
      </dgm:t>
    </dgm:pt>
    <dgm:pt modelId="{685F5186-88EF-4257-B99D-F7D6866C5015}" type="sibTrans" cxnId="{4F7CD28B-22D1-4129-8A43-FCDCF7D8DA0D}">
      <dgm:prSet/>
      <dgm:spPr/>
      <dgm:t>
        <a:bodyPr/>
        <a:lstStyle/>
        <a:p>
          <a:endParaRPr lang="ru-RU"/>
        </a:p>
      </dgm:t>
    </dgm:pt>
    <dgm:pt modelId="{EDF55F2B-85A6-4805-BA44-322E8398E048}">
      <dgm:prSet/>
      <dgm:spPr/>
      <dgm:t>
        <a:bodyPr/>
        <a:lstStyle/>
        <a:p>
          <a:pPr rtl="0"/>
          <a:r>
            <a:rPr lang="ru-RU" b="1" smtClean="0"/>
            <a:t>• прямі втрати ґрунтів в результаті перетворення їх в міста, промислові підприємства, дороги тощо.</a:t>
          </a:r>
          <a:endParaRPr lang="ru-RU"/>
        </a:p>
      </dgm:t>
    </dgm:pt>
    <dgm:pt modelId="{3BA74E02-1F8B-4610-AC5E-0424006C2D15}" type="parTrans" cxnId="{9147E182-7CED-4D5A-AADC-A6203E8962C6}">
      <dgm:prSet/>
      <dgm:spPr/>
      <dgm:t>
        <a:bodyPr/>
        <a:lstStyle/>
        <a:p>
          <a:endParaRPr lang="ru-RU"/>
        </a:p>
      </dgm:t>
    </dgm:pt>
    <dgm:pt modelId="{266C4DB8-A64A-49EF-9B64-CF525A766C3B}" type="sibTrans" cxnId="{9147E182-7CED-4D5A-AADC-A6203E8962C6}">
      <dgm:prSet/>
      <dgm:spPr/>
      <dgm:t>
        <a:bodyPr/>
        <a:lstStyle/>
        <a:p>
          <a:endParaRPr lang="ru-RU"/>
        </a:p>
      </dgm:t>
    </dgm:pt>
    <dgm:pt modelId="{33151B23-0FED-46B1-BF0D-B68A465459B6}" type="pres">
      <dgm:prSet presAssocID="{5363FB2D-BE03-4EDD-B9FB-1FAB6EACA391}" presName="compositeShape" presStyleCnt="0">
        <dgm:presLayoutVars>
          <dgm:chMax val="7"/>
          <dgm:dir/>
          <dgm:resizeHandles val="exact"/>
        </dgm:presLayoutVars>
      </dgm:prSet>
      <dgm:spPr/>
    </dgm:pt>
    <dgm:pt modelId="{E2673F17-7CF6-41C2-A52F-642BA8456703}" type="pres">
      <dgm:prSet presAssocID="{BDAD7A16-12AF-4E17-AE63-6A9A1077FFD5}" presName="circ1" presStyleLbl="vennNode1" presStyleIdx="0" presStyleCnt="6"/>
      <dgm:spPr/>
    </dgm:pt>
    <dgm:pt modelId="{C5AAC247-1870-4117-B8B2-4763E8FCE677}" type="pres">
      <dgm:prSet presAssocID="{BDAD7A16-12AF-4E17-AE63-6A9A1077FF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255381-C132-4A75-8982-8B7F4E49FBCD}" type="pres">
      <dgm:prSet presAssocID="{EE3CAF30-BD73-41DD-BA04-776C751A9D77}" presName="circ2" presStyleLbl="vennNode1" presStyleIdx="1" presStyleCnt="6"/>
      <dgm:spPr/>
    </dgm:pt>
    <dgm:pt modelId="{FD9CA42E-19F4-472A-9EC2-404482709C4E}" type="pres">
      <dgm:prSet presAssocID="{EE3CAF30-BD73-41DD-BA04-776C751A9D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42FC27-B36C-4D43-ACED-078178480639}" type="pres">
      <dgm:prSet presAssocID="{744E31AE-4F68-4D21-AB8C-930FA295006F}" presName="circ3" presStyleLbl="vennNode1" presStyleIdx="2" presStyleCnt="6"/>
      <dgm:spPr/>
    </dgm:pt>
    <dgm:pt modelId="{1D4B127D-7D2E-4252-AEFE-080457A1E76D}" type="pres">
      <dgm:prSet presAssocID="{744E31AE-4F68-4D21-AB8C-930FA29500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B84F49-F55A-4BB6-A4BE-2DE2A5204CCF}" type="pres">
      <dgm:prSet presAssocID="{A0E122AF-BFD4-4FD5-87D8-34018B6A45CC}" presName="circ4" presStyleLbl="vennNode1" presStyleIdx="3" presStyleCnt="6"/>
      <dgm:spPr/>
    </dgm:pt>
    <dgm:pt modelId="{F8B2F5A9-D2F6-49C9-AD48-E18385A5B7AA}" type="pres">
      <dgm:prSet presAssocID="{A0E122AF-BFD4-4FD5-87D8-34018B6A45C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D195E8-AFA0-443F-85FB-9431699E5578}" type="pres">
      <dgm:prSet presAssocID="{41C7D98C-6AA6-4806-A167-FE8ACEABA990}" presName="circ5" presStyleLbl="vennNode1" presStyleIdx="4" presStyleCnt="6"/>
      <dgm:spPr/>
    </dgm:pt>
    <dgm:pt modelId="{ECCFC1CE-127E-406D-B237-953855FAA549}" type="pres">
      <dgm:prSet presAssocID="{41C7D98C-6AA6-4806-A167-FE8ACEABA99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9EDEEF-9A63-4762-AF28-B518DD9DD37C}" type="pres">
      <dgm:prSet presAssocID="{EDF55F2B-85A6-4805-BA44-322E8398E048}" presName="circ6" presStyleLbl="vennNode1" presStyleIdx="5" presStyleCnt="6"/>
      <dgm:spPr/>
    </dgm:pt>
    <dgm:pt modelId="{8C7EAA36-B1B6-4100-9954-27EDC56111DD}" type="pres">
      <dgm:prSet presAssocID="{EDF55F2B-85A6-4805-BA44-322E8398E04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766BC6D-8F3A-4069-8C09-8995EB279F2B}" type="presOf" srcId="{744E31AE-4F68-4D21-AB8C-930FA295006F}" destId="{1D4B127D-7D2E-4252-AEFE-080457A1E76D}" srcOrd="0" destOrd="0" presId="urn:microsoft.com/office/officeart/2005/8/layout/venn1"/>
    <dgm:cxn modelId="{9147E182-7CED-4D5A-AADC-A6203E8962C6}" srcId="{5363FB2D-BE03-4EDD-B9FB-1FAB6EACA391}" destId="{EDF55F2B-85A6-4805-BA44-322E8398E048}" srcOrd="5" destOrd="0" parTransId="{3BA74E02-1F8B-4610-AC5E-0424006C2D15}" sibTransId="{266C4DB8-A64A-49EF-9B64-CF525A766C3B}"/>
    <dgm:cxn modelId="{162130FC-BB77-492C-990E-3EE15C5FA4DF}" type="presOf" srcId="{A0E122AF-BFD4-4FD5-87D8-34018B6A45CC}" destId="{F8B2F5A9-D2F6-49C9-AD48-E18385A5B7AA}" srcOrd="0" destOrd="0" presId="urn:microsoft.com/office/officeart/2005/8/layout/venn1"/>
    <dgm:cxn modelId="{6280C789-45A5-4D43-AAAF-0B0CA1E0920D}" type="presOf" srcId="{5363FB2D-BE03-4EDD-B9FB-1FAB6EACA391}" destId="{33151B23-0FED-46B1-BF0D-B68A465459B6}" srcOrd="0" destOrd="0" presId="urn:microsoft.com/office/officeart/2005/8/layout/venn1"/>
    <dgm:cxn modelId="{0B87A761-6344-451B-A9B6-A08F3C25A191}" srcId="{5363FB2D-BE03-4EDD-B9FB-1FAB6EACA391}" destId="{BDAD7A16-12AF-4E17-AE63-6A9A1077FFD5}" srcOrd="0" destOrd="0" parTransId="{956914AF-E1D0-4292-B7D0-19E633C5594E}" sibTransId="{5F0B55B1-04F9-44B0-9A5D-5032821F3CAE}"/>
    <dgm:cxn modelId="{BE537A96-6D83-47F8-9590-78438F302021}" type="presOf" srcId="{EE3CAF30-BD73-41DD-BA04-776C751A9D77}" destId="{FD9CA42E-19F4-472A-9EC2-404482709C4E}" srcOrd="0" destOrd="0" presId="urn:microsoft.com/office/officeart/2005/8/layout/venn1"/>
    <dgm:cxn modelId="{EC18FDD3-F1A7-4360-97D6-4734DD7B7264}" srcId="{5363FB2D-BE03-4EDD-B9FB-1FAB6EACA391}" destId="{A0E122AF-BFD4-4FD5-87D8-34018B6A45CC}" srcOrd="3" destOrd="0" parTransId="{974482FA-CC85-4DBD-90A7-AA804F7CBB77}" sibTransId="{FDD32072-235E-4F47-A267-83B5263CF335}"/>
    <dgm:cxn modelId="{8953A71D-7E4B-4DC9-B3BB-F500ECFCBAF8}" type="presOf" srcId="{41C7D98C-6AA6-4806-A167-FE8ACEABA990}" destId="{ECCFC1CE-127E-406D-B237-953855FAA549}" srcOrd="0" destOrd="0" presId="urn:microsoft.com/office/officeart/2005/8/layout/venn1"/>
    <dgm:cxn modelId="{3A8F10F8-4334-4DA5-A415-7A8A4F47AF40}" type="presOf" srcId="{EDF55F2B-85A6-4805-BA44-322E8398E048}" destId="{8C7EAA36-B1B6-4100-9954-27EDC56111DD}" srcOrd="0" destOrd="0" presId="urn:microsoft.com/office/officeart/2005/8/layout/venn1"/>
    <dgm:cxn modelId="{DE078F2F-A737-4C32-94BA-1DCD992CDC6C}" srcId="{5363FB2D-BE03-4EDD-B9FB-1FAB6EACA391}" destId="{EE3CAF30-BD73-41DD-BA04-776C751A9D77}" srcOrd="1" destOrd="0" parTransId="{069AD53E-B86D-47B6-94A9-C901BB913113}" sibTransId="{CFC66C35-421A-4598-833C-74D7A6DF5F71}"/>
    <dgm:cxn modelId="{4F7CD28B-22D1-4129-8A43-FCDCF7D8DA0D}" srcId="{5363FB2D-BE03-4EDD-B9FB-1FAB6EACA391}" destId="{41C7D98C-6AA6-4806-A167-FE8ACEABA990}" srcOrd="4" destOrd="0" parTransId="{164C5732-8407-48DF-8864-3F37FB0C2F3A}" sibTransId="{685F5186-88EF-4257-B99D-F7D6866C5015}"/>
    <dgm:cxn modelId="{AD2DF01A-633F-4A1A-90B9-555E1542E6CF}" srcId="{5363FB2D-BE03-4EDD-B9FB-1FAB6EACA391}" destId="{744E31AE-4F68-4D21-AB8C-930FA295006F}" srcOrd="2" destOrd="0" parTransId="{69B38A2B-870E-4E16-A7F8-338E345236F5}" sibTransId="{993F803B-78AF-41A4-AEAD-8128580DF3B4}"/>
    <dgm:cxn modelId="{9FB2E73D-2961-4899-98C4-5334CFC7BE35}" type="presOf" srcId="{BDAD7A16-12AF-4E17-AE63-6A9A1077FFD5}" destId="{C5AAC247-1870-4117-B8B2-4763E8FCE677}" srcOrd="0" destOrd="0" presId="urn:microsoft.com/office/officeart/2005/8/layout/venn1"/>
    <dgm:cxn modelId="{4AC1C06B-6743-4EA1-A990-3B41A97869C9}" type="presParOf" srcId="{33151B23-0FED-46B1-BF0D-B68A465459B6}" destId="{E2673F17-7CF6-41C2-A52F-642BA8456703}" srcOrd="0" destOrd="0" presId="urn:microsoft.com/office/officeart/2005/8/layout/venn1"/>
    <dgm:cxn modelId="{99BC7002-9BD5-4C23-8215-6461F6D8CEFE}" type="presParOf" srcId="{33151B23-0FED-46B1-BF0D-B68A465459B6}" destId="{C5AAC247-1870-4117-B8B2-4763E8FCE677}" srcOrd="1" destOrd="0" presId="urn:microsoft.com/office/officeart/2005/8/layout/venn1"/>
    <dgm:cxn modelId="{B026575D-577D-4FB7-8839-747A949B63F5}" type="presParOf" srcId="{33151B23-0FED-46B1-BF0D-B68A465459B6}" destId="{34255381-C132-4A75-8982-8B7F4E49FBCD}" srcOrd="2" destOrd="0" presId="urn:microsoft.com/office/officeart/2005/8/layout/venn1"/>
    <dgm:cxn modelId="{D21D07F0-A1C3-40F1-B733-1F0D03F1C47B}" type="presParOf" srcId="{33151B23-0FED-46B1-BF0D-B68A465459B6}" destId="{FD9CA42E-19F4-472A-9EC2-404482709C4E}" srcOrd="3" destOrd="0" presId="urn:microsoft.com/office/officeart/2005/8/layout/venn1"/>
    <dgm:cxn modelId="{94CC8F7B-D023-44C6-A76B-CA1A3F37F2E8}" type="presParOf" srcId="{33151B23-0FED-46B1-BF0D-B68A465459B6}" destId="{CC42FC27-B36C-4D43-ACED-078178480639}" srcOrd="4" destOrd="0" presId="urn:microsoft.com/office/officeart/2005/8/layout/venn1"/>
    <dgm:cxn modelId="{465DAA1B-436C-4A75-84F6-8B3B347532BD}" type="presParOf" srcId="{33151B23-0FED-46B1-BF0D-B68A465459B6}" destId="{1D4B127D-7D2E-4252-AEFE-080457A1E76D}" srcOrd="5" destOrd="0" presId="urn:microsoft.com/office/officeart/2005/8/layout/venn1"/>
    <dgm:cxn modelId="{DE35BED5-07D5-4BE2-9E29-FE0F320BB663}" type="presParOf" srcId="{33151B23-0FED-46B1-BF0D-B68A465459B6}" destId="{20B84F49-F55A-4BB6-A4BE-2DE2A5204CCF}" srcOrd="6" destOrd="0" presId="urn:microsoft.com/office/officeart/2005/8/layout/venn1"/>
    <dgm:cxn modelId="{D010332F-75BE-4AF9-A5DE-A1CA929D7AD4}" type="presParOf" srcId="{33151B23-0FED-46B1-BF0D-B68A465459B6}" destId="{F8B2F5A9-D2F6-49C9-AD48-E18385A5B7AA}" srcOrd="7" destOrd="0" presId="urn:microsoft.com/office/officeart/2005/8/layout/venn1"/>
    <dgm:cxn modelId="{2F69DB06-71EB-4947-AAF0-2BCC1F82A723}" type="presParOf" srcId="{33151B23-0FED-46B1-BF0D-B68A465459B6}" destId="{2BD195E8-AFA0-443F-85FB-9431699E5578}" srcOrd="8" destOrd="0" presId="urn:microsoft.com/office/officeart/2005/8/layout/venn1"/>
    <dgm:cxn modelId="{40D7BEB9-235A-46CB-ACD3-1EEEBB728622}" type="presParOf" srcId="{33151B23-0FED-46B1-BF0D-B68A465459B6}" destId="{ECCFC1CE-127E-406D-B237-953855FAA549}" srcOrd="9" destOrd="0" presId="urn:microsoft.com/office/officeart/2005/8/layout/venn1"/>
    <dgm:cxn modelId="{D4D02657-9437-4E0E-A8B4-33AE88A57DA4}" type="presParOf" srcId="{33151B23-0FED-46B1-BF0D-B68A465459B6}" destId="{AD9EDEEF-9A63-4762-AF28-B518DD9DD37C}" srcOrd="10" destOrd="0" presId="urn:microsoft.com/office/officeart/2005/8/layout/venn1"/>
    <dgm:cxn modelId="{B8E6BD7E-B28A-409A-AE83-AABBF5508309}" type="presParOf" srcId="{33151B23-0FED-46B1-BF0D-B68A465459B6}" destId="{8C7EAA36-B1B6-4100-9954-27EDC56111D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03ED7-E9F7-413C-936F-E92AB8CFBC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7E71DF-B772-4506-8811-60A7CD5FCBB7}">
      <dgm:prSet/>
      <dgm:spPr/>
      <dgm:t>
        <a:bodyPr/>
        <a:lstStyle/>
        <a:p>
          <a:pPr rtl="0"/>
          <a:r>
            <a:rPr lang="ru-RU" smtClean="0"/>
            <a:t>При нераціональному використанні геологічного середовища руйнується не лише це середовище, а й пов'язані з ним ґрунтовий та рослинний покрив, поверхневі й підземні води тощо.</a:t>
          </a:r>
          <a:endParaRPr lang="ru-RU"/>
        </a:p>
      </dgm:t>
    </dgm:pt>
    <dgm:pt modelId="{5E6380E6-811A-46C3-8701-0663B53B3AF5}" type="parTrans" cxnId="{3D54D594-3521-413B-9094-E2B48C45E74F}">
      <dgm:prSet/>
      <dgm:spPr/>
      <dgm:t>
        <a:bodyPr/>
        <a:lstStyle/>
        <a:p>
          <a:endParaRPr lang="ru-RU"/>
        </a:p>
      </dgm:t>
    </dgm:pt>
    <dgm:pt modelId="{4F48B6BB-5388-4E0A-9D34-DDBB667A6A8D}" type="sibTrans" cxnId="{3D54D594-3521-413B-9094-E2B48C45E74F}">
      <dgm:prSet/>
      <dgm:spPr/>
      <dgm:t>
        <a:bodyPr/>
        <a:lstStyle/>
        <a:p>
          <a:endParaRPr lang="ru-RU"/>
        </a:p>
      </dgm:t>
    </dgm:pt>
    <dgm:pt modelId="{E004BB8A-8280-4210-A8AE-495DB8E96341}">
      <dgm:prSet/>
      <dgm:spPr/>
      <dgm:t>
        <a:bodyPr/>
        <a:lstStyle/>
        <a:p>
          <a:pPr rtl="0"/>
          <a:r>
            <a:rPr lang="ru-RU" smtClean="0"/>
            <a:t>Внаслідок видобутку, збагачення та переробки корисних копалин, нагромадження пустої породи та відходів виробництва відбувається концентрація шкідливих елементів - важких металів, радіоактивних елементів тощо, що призводить до важких захворювань і навіть до масової загибелі рослин і тварин.</a:t>
          </a:r>
          <a:endParaRPr lang="ru-RU"/>
        </a:p>
      </dgm:t>
    </dgm:pt>
    <dgm:pt modelId="{6FAC6534-9494-4764-9325-A955B38E60AE}" type="parTrans" cxnId="{27FC943B-D5BE-4061-B3B4-1FCE360D2489}">
      <dgm:prSet/>
      <dgm:spPr/>
      <dgm:t>
        <a:bodyPr/>
        <a:lstStyle/>
        <a:p>
          <a:endParaRPr lang="ru-RU"/>
        </a:p>
      </dgm:t>
    </dgm:pt>
    <dgm:pt modelId="{2336E643-CEFC-43FC-B8F1-DF6F23E58098}" type="sibTrans" cxnId="{27FC943B-D5BE-4061-B3B4-1FCE360D2489}">
      <dgm:prSet/>
      <dgm:spPr/>
      <dgm:t>
        <a:bodyPr/>
        <a:lstStyle/>
        <a:p>
          <a:endParaRPr lang="ru-RU"/>
        </a:p>
      </dgm:t>
    </dgm:pt>
    <dgm:pt modelId="{9F12E6A2-45EF-4730-B8D4-841D27BBB2AA}" type="pres">
      <dgm:prSet presAssocID="{2BF03ED7-E9F7-413C-936F-E92AB8CFBC5D}" presName="Name0" presStyleCnt="0">
        <dgm:presLayoutVars>
          <dgm:dir/>
          <dgm:resizeHandles val="exact"/>
        </dgm:presLayoutVars>
      </dgm:prSet>
      <dgm:spPr/>
    </dgm:pt>
    <dgm:pt modelId="{C724B209-A1D3-4F58-8CBC-70ABE409CA92}" type="pres">
      <dgm:prSet presAssocID="{487E71DF-B772-4506-8811-60A7CD5FCBB7}" presName="Name5" presStyleLbl="vennNode1" presStyleIdx="0" presStyleCnt="2">
        <dgm:presLayoutVars>
          <dgm:bulletEnabled val="1"/>
        </dgm:presLayoutVars>
      </dgm:prSet>
      <dgm:spPr/>
    </dgm:pt>
    <dgm:pt modelId="{763A05D5-1650-4DF9-8F73-2A7A6686A573}" type="pres">
      <dgm:prSet presAssocID="{4F48B6BB-5388-4E0A-9D34-DDBB667A6A8D}" presName="space" presStyleCnt="0"/>
      <dgm:spPr/>
    </dgm:pt>
    <dgm:pt modelId="{5ECE0F92-0E43-4B03-B4A6-12745A3A81AA}" type="pres">
      <dgm:prSet presAssocID="{E004BB8A-8280-4210-A8AE-495DB8E96341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3D54D594-3521-413B-9094-E2B48C45E74F}" srcId="{2BF03ED7-E9F7-413C-936F-E92AB8CFBC5D}" destId="{487E71DF-B772-4506-8811-60A7CD5FCBB7}" srcOrd="0" destOrd="0" parTransId="{5E6380E6-811A-46C3-8701-0663B53B3AF5}" sibTransId="{4F48B6BB-5388-4E0A-9D34-DDBB667A6A8D}"/>
    <dgm:cxn modelId="{7D3004BB-ECE4-425E-BC2A-92A593556654}" type="presOf" srcId="{487E71DF-B772-4506-8811-60A7CD5FCBB7}" destId="{C724B209-A1D3-4F58-8CBC-70ABE409CA92}" srcOrd="0" destOrd="0" presId="urn:microsoft.com/office/officeart/2005/8/layout/venn3"/>
    <dgm:cxn modelId="{C5CBC3CC-2A47-47FF-8C35-82FAD0DD62D5}" type="presOf" srcId="{2BF03ED7-E9F7-413C-936F-E92AB8CFBC5D}" destId="{9F12E6A2-45EF-4730-B8D4-841D27BBB2AA}" srcOrd="0" destOrd="0" presId="urn:microsoft.com/office/officeart/2005/8/layout/venn3"/>
    <dgm:cxn modelId="{824D0A60-138F-47C1-82D9-7E1A85D07D02}" type="presOf" srcId="{E004BB8A-8280-4210-A8AE-495DB8E96341}" destId="{5ECE0F92-0E43-4B03-B4A6-12745A3A81AA}" srcOrd="0" destOrd="0" presId="urn:microsoft.com/office/officeart/2005/8/layout/venn3"/>
    <dgm:cxn modelId="{27FC943B-D5BE-4061-B3B4-1FCE360D2489}" srcId="{2BF03ED7-E9F7-413C-936F-E92AB8CFBC5D}" destId="{E004BB8A-8280-4210-A8AE-495DB8E96341}" srcOrd="1" destOrd="0" parTransId="{6FAC6534-9494-4764-9325-A955B38E60AE}" sibTransId="{2336E643-CEFC-43FC-B8F1-DF6F23E58098}"/>
    <dgm:cxn modelId="{5CB92FF8-3BF7-45F4-9C82-F69D82785477}" type="presParOf" srcId="{9F12E6A2-45EF-4730-B8D4-841D27BBB2AA}" destId="{C724B209-A1D3-4F58-8CBC-70ABE409CA92}" srcOrd="0" destOrd="0" presId="urn:microsoft.com/office/officeart/2005/8/layout/venn3"/>
    <dgm:cxn modelId="{1E065616-2F8A-4A0A-9C4B-87BA9A51A581}" type="presParOf" srcId="{9F12E6A2-45EF-4730-B8D4-841D27BBB2AA}" destId="{763A05D5-1650-4DF9-8F73-2A7A6686A573}" srcOrd="1" destOrd="0" presId="urn:microsoft.com/office/officeart/2005/8/layout/venn3"/>
    <dgm:cxn modelId="{2978E71C-770A-4683-8179-AE108E7B7621}" type="presParOf" srcId="{9F12E6A2-45EF-4730-B8D4-841D27BBB2AA}" destId="{5ECE0F92-0E43-4B03-B4A6-12745A3A81AA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8CA3F9-8AF8-4594-A2D7-B953EADFED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EEA25-9A61-45B5-95BA-7573449F8A4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 </a:t>
          </a:r>
          <a:r>
            <a:rPr lang="ru-RU" dirty="0" err="1" smtClean="0">
              <a:solidFill>
                <a:schemeClr val="tx1"/>
              </a:solidFill>
            </a:rPr>
            <a:t>зв'язку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широкомасштабним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руйнуванням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геологічного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середовища</a:t>
          </a:r>
          <a:r>
            <a:rPr lang="ru-RU" dirty="0" smtClean="0">
              <a:solidFill>
                <a:schemeClr val="tx1"/>
              </a:solidFill>
            </a:rPr>
            <a:t> все </a:t>
          </a:r>
          <a:r>
            <a:rPr lang="ru-RU" dirty="0" err="1" smtClean="0">
              <a:solidFill>
                <a:schemeClr val="tx1"/>
              </a:solidFill>
            </a:rPr>
            <a:t>більш</a:t>
          </a:r>
          <a:r>
            <a:rPr lang="ru-RU" dirty="0" smtClean="0">
              <a:solidFill>
                <a:schemeClr val="tx1"/>
              </a:solidFill>
            </a:rPr>
            <a:t> актуальною </a:t>
          </a:r>
          <a:r>
            <a:rPr lang="ru-RU" dirty="0" err="1" smtClean="0">
              <a:solidFill>
                <a:schemeClr val="tx1"/>
              </a:solidFill>
            </a:rPr>
            <a:t>стає</a:t>
          </a:r>
          <a:r>
            <a:rPr lang="ru-RU" dirty="0" smtClean="0">
              <a:solidFill>
                <a:schemeClr val="tx1"/>
              </a:solidFill>
            </a:rPr>
            <a:t> проблема </a:t>
          </a:r>
          <a:r>
            <a:rPr lang="ru-RU" dirty="0" err="1" smtClean="0">
              <a:solidFill>
                <a:schemeClr val="tx1"/>
              </a:solidFill>
            </a:rPr>
            <a:t>його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раціонального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використання</a:t>
          </a:r>
          <a:r>
            <a:rPr lang="ru-RU" dirty="0" smtClean="0">
              <a:solidFill>
                <a:schemeClr val="tx1"/>
              </a:solidFill>
            </a:rPr>
            <a:t>. З </a:t>
          </a:r>
          <a:r>
            <a:rPr lang="ru-RU" dirty="0" err="1" smtClean="0">
              <a:solidFill>
                <a:schemeClr val="tx1"/>
              </a:solidFill>
            </a:rPr>
            <a:t>цією</a:t>
          </a:r>
          <a:r>
            <a:rPr lang="ru-RU" dirty="0" smtClean="0">
              <a:solidFill>
                <a:schemeClr val="tx1"/>
              </a:solidFill>
            </a:rPr>
            <a:t> метою </a:t>
          </a:r>
          <a:r>
            <a:rPr lang="ru-RU" dirty="0" err="1" smtClean="0">
              <a:solidFill>
                <a:schemeClr val="tx1"/>
              </a:solidFill>
            </a:rPr>
            <a:t>необхідно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щоб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був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створений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державний</a:t>
          </a:r>
          <a:r>
            <a:rPr lang="ru-RU" dirty="0" smtClean="0">
              <a:solidFill>
                <a:schemeClr val="tx1"/>
              </a:solidFill>
            </a:rPr>
            <a:t> фонд </a:t>
          </a:r>
          <a:r>
            <a:rPr lang="ru-RU" dirty="0" err="1" smtClean="0">
              <a:solidFill>
                <a:schemeClr val="tx1"/>
              </a:solidFill>
            </a:rPr>
            <a:t>родовищ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корисних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копалин</a:t>
          </a:r>
          <a:r>
            <a:rPr lang="ru-RU" dirty="0" smtClean="0">
              <a:solidFill>
                <a:schemeClr val="tx1"/>
              </a:solidFill>
            </a:rPr>
            <a:t> і </a:t>
          </a:r>
          <a:r>
            <a:rPr lang="ru-RU" dirty="0" err="1" smtClean="0">
              <a:solidFill>
                <a:schemeClr val="tx1"/>
              </a:solidFill>
            </a:rPr>
            <a:t>його</a:t>
          </a:r>
          <a:r>
            <a:rPr lang="ru-RU" dirty="0" smtClean="0">
              <a:solidFill>
                <a:schemeClr val="tx1"/>
              </a:solidFill>
            </a:rPr>
            <a:t> резерв, та </a:t>
          </a:r>
          <a:r>
            <a:rPr lang="ru-RU" dirty="0" err="1" smtClean="0">
              <a:solidFill>
                <a:schemeClr val="tx1"/>
              </a:solidFill>
            </a:rPr>
            <a:t>розроблені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положення</a:t>
          </a:r>
          <a:r>
            <a:rPr lang="ru-RU" dirty="0" smtClean="0">
              <a:solidFill>
                <a:schemeClr val="tx1"/>
              </a:solidFill>
            </a:rPr>
            <a:t> про </a:t>
          </a:r>
          <a:r>
            <a:rPr lang="ru-RU" dirty="0" err="1" smtClean="0">
              <a:solidFill>
                <a:schemeClr val="tx1"/>
              </a:solidFill>
            </a:rPr>
            <a:t>його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використання</a:t>
          </a:r>
          <a:r>
            <a:rPr lang="ru-RU" dirty="0" smtClean="0">
              <a:solidFill>
                <a:schemeClr val="tx1"/>
              </a:solidFill>
            </a:rPr>
            <a:t>. </a:t>
          </a:r>
          <a:r>
            <a:rPr lang="ru-RU" dirty="0" err="1" smtClean="0">
              <a:solidFill>
                <a:schemeClr val="tx1"/>
              </a:solidFill>
            </a:rPr>
            <a:t>Слід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передбачити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чіткі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економічні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відносини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між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власником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користувачем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надр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які</a:t>
          </a:r>
          <a:r>
            <a:rPr lang="ru-RU" dirty="0" smtClean="0">
              <a:solidFill>
                <a:schemeClr val="tx1"/>
              </a:solidFill>
            </a:rPr>
            <a:t> б </a:t>
          </a:r>
          <a:r>
            <a:rPr lang="ru-RU" dirty="0" err="1" smtClean="0">
              <a:solidFill>
                <a:schemeClr val="tx1"/>
              </a:solidFill>
            </a:rPr>
            <a:t>враховували</a:t>
          </a:r>
          <a:r>
            <a:rPr lang="ru-RU" dirty="0" smtClean="0">
              <a:solidFill>
                <a:schemeClr val="tx1"/>
              </a:solidFill>
            </a:rPr>
            <a:t> плату за землю, </a:t>
          </a:r>
          <a:r>
            <a:rPr lang="ru-RU" dirty="0" err="1" smtClean="0">
              <a:solidFill>
                <a:schemeClr val="tx1"/>
              </a:solidFill>
            </a:rPr>
            <a:t>надра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штрафні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санкції</a:t>
          </a:r>
          <a:r>
            <a:rPr lang="ru-RU" dirty="0" smtClean="0">
              <a:solidFill>
                <a:schemeClr val="tx1"/>
              </a:solidFill>
            </a:rPr>
            <a:t> за </a:t>
          </a:r>
          <a:r>
            <a:rPr lang="ru-RU" dirty="0" err="1" smtClean="0">
              <a:solidFill>
                <a:schemeClr val="tx1"/>
              </a:solidFill>
            </a:rPr>
            <a:t>порушення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законодавства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використання</a:t>
          </a:r>
          <a:r>
            <a:rPr lang="ru-RU" dirty="0" smtClean="0">
              <a:solidFill>
                <a:schemeClr val="tx1"/>
              </a:solidFill>
            </a:rPr>
            <a:t> і </a:t>
          </a:r>
          <a:r>
            <a:rPr lang="ru-RU" dirty="0" err="1" smtClean="0">
              <a:solidFill>
                <a:schemeClr val="tx1"/>
              </a:solidFill>
            </a:rPr>
            <a:t>охорони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надр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5D264192-EA5C-434E-9383-681F6BD802A3}" type="parTrans" cxnId="{BD1C1C85-DDB5-4DA3-9091-5974DBB9617B}">
      <dgm:prSet/>
      <dgm:spPr/>
      <dgm:t>
        <a:bodyPr/>
        <a:lstStyle/>
        <a:p>
          <a:endParaRPr lang="ru-RU"/>
        </a:p>
      </dgm:t>
    </dgm:pt>
    <dgm:pt modelId="{E9E0417B-4A40-48E8-9412-8ADDF10D6560}" type="sibTrans" cxnId="{BD1C1C85-DDB5-4DA3-9091-5974DBB9617B}">
      <dgm:prSet/>
      <dgm:spPr/>
      <dgm:t>
        <a:bodyPr/>
        <a:lstStyle/>
        <a:p>
          <a:endParaRPr lang="ru-RU"/>
        </a:p>
      </dgm:t>
    </dgm:pt>
    <dgm:pt modelId="{7215F482-DB13-486F-8AD4-930B83E6D83A}" type="pres">
      <dgm:prSet presAssocID="{F38CA3F9-8AF8-4594-A2D7-B953EADFED06}" presName="Name0" presStyleCnt="0">
        <dgm:presLayoutVars>
          <dgm:dir/>
          <dgm:animLvl val="lvl"/>
          <dgm:resizeHandles val="exact"/>
        </dgm:presLayoutVars>
      </dgm:prSet>
      <dgm:spPr/>
    </dgm:pt>
    <dgm:pt modelId="{EEFBFE20-2385-468B-800C-0C8D42BAB1A1}" type="pres">
      <dgm:prSet presAssocID="{381EEA25-9A61-45B5-95BA-7573449F8A4C}" presName="linNode" presStyleCnt="0"/>
      <dgm:spPr/>
    </dgm:pt>
    <dgm:pt modelId="{7A8B27AE-E6F4-4CFF-BFC6-37D7C7945F2C}" type="pres">
      <dgm:prSet presAssocID="{381EEA25-9A61-45B5-95BA-7573449F8A4C}" presName="parentText" presStyleLbl="node1" presStyleIdx="0" presStyleCnt="1" custScaleX="210683" custLinFactNeighborX="60619" custLinFactNeighborY="13009">
        <dgm:presLayoutVars>
          <dgm:chMax val="1"/>
          <dgm:bulletEnabled val="1"/>
        </dgm:presLayoutVars>
      </dgm:prSet>
      <dgm:spPr/>
    </dgm:pt>
  </dgm:ptLst>
  <dgm:cxnLst>
    <dgm:cxn modelId="{BD1C1C85-DDB5-4DA3-9091-5974DBB9617B}" srcId="{F38CA3F9-8AF8-4594-A2D7-B953EADFED06}" destId="{381EEA25-9A61-45B5-95BA-7573449F8A4C}" srcOrd="0" destOrd="0" parTransId="{5D264192-EA5C-434E-9383-681F6BD802A3}" sibTransId="{E9E0417B-4A40-48E8-9412-8ADDF10D6560}"/>
    <dgm:cxn modelId="{7CF65AD8-3DA7-4CA2-9B5B-960616C77374}" type="presOf" srcId="{F38CA3F9-8AF8-4594-A2D7-B953EADFED06}" destId="{7215F482-DB13-486F-8AD4-930B83E6D83A}" srcOrd="0" destOrd="0" presId="urn:microsoft.com/office/officeart/2005/8/layout/vList5"/>
    <dgm:cxn modelId="{737E5F23-C1BF-48C1-9432-15E5CACF3143}" type="presOf" srcId="{381EEA25-9A61-45B5-95BA-7573449F8A4C}" destId="{7A8B27AE-E6F4-4CFF-BFC6-37D7C7945F2C}" srcOrd="0" destOrd="0" presId="urn:microsoft.com/office/officeart/2005/8/layout/vList5"/>
    <dgm:cxn modelId="{3EDAE78D-5D70-4526-85EC-95D08EBC12EA}" type="presParOf" srcId="{7215F482-DB13-486F-8AD4-930B83E6D83A}" destId="{EEFBFE20-2385-468B-800C-0C8D42BAB1A1}" srcOrd="0" destOrd="0" presId="urn:microsoft.com/office/officeart/2005/8/layout/vList5"/>
    <dgm:cxn modelId="{CD550DD9-7175-4E4C-94BE-92D7CC3003DF}" type="presParOf" srcId="{EEFBFE20-2385-468B-800C-0C8D42BAB1A1}" destId="{7A8B27AE-E6F4-4CFF-BFC6-37D7C7945F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7260EC-A77E-4B94-9AD2-1855DEB9D1EF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8D39C0-61D3-46A3-A8D6-0F0CBF1E3C9F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</a:rPr>
            <a:t>Необхідно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здійснювати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рекультивацію</a:t>
          </a:r>
          <a:r>
            <a:rPr lang="ru-RU" dirty="0" smtClean="0">
              <a:solidFill>
                <a:schemeClr val="tx1"/>
              </a:solidFill>
            </a:rPr>
            <a:t> земель на </a:t>
          </a:r>
          <a:r>
            <a:rPr lang="ru-RU" dirty="0" err="1" smtClean="0">
              <a:solidFill>
                <a:schemeClr val="tx1"/>
              </a:solidFill>
            </a:rPr>
            <a:t>місці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відпрацьованих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відкритим</a:t>
          </a:r>
          <a:r>
            <a:rPr lang="ru-RU" dirty="0" smtClean="0">
              <a:solidFill>
                <a:schemeClr val="tx1"/>
              </a:solidFill>
            </a:rPr>
            <a:t> способом </a:t>
          </a:r>
          <a:r>
            <a:rPr lang="ru-RU" dirty="0" err="1" smtClean="0">
              <a:solidFill>
                <a:schemeClr val="tx1"/>
              </a:solidFill>
            </a:rPr>
            <a:t>родовищ</a:t>
          </a:r>
          <a:r>
            <a:rPr lang="ru-RU" dirty="0" smtClean="0">
              <a:solidFill>
                <a:schemeClr val="tx1"/>
              </a:solidFill>
            </a:rPr>
            <a:t>. </a:t>
          </a:r>
          <a:r>
            <a:rPr lang="ru-RU" dirty="0" err="1" smtClean="0">
              <a:solidFill>
                <a:schemeClr val="tx1"/>
              </a:solidFill>
            </a:rPr>
            <a:t>Це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поняття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охоплює</a:t>
          </a:r>
          <a:r>
            <a:rPr lang="ru-RU" dirty="0" smtClean="0">
              <a:solidFill>
                <a:schemeClr val="tx1"/>
              </a:solidFill>
            </a:rPr>
            <a:t> весь комплекс </a:t>
          </a:r>
          <a:r>
            <a:rPr lang="ru-RU" dirty="0" err="1" smtClean="0">
              <a:solidFill>
                <a:schemeClr val="tx1"/>
              </a:solidFill>
            </a:rPr>
            <a:t>робіт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спрямованих</a:t>
          </a:r>
          <a:r>
            <a:rPr lang="ru-RU" dirty="0" smtClean="0">
              <a:solidFill>
                <a:schemeClr val="tx1"/>
              </a:solidFill>
            </a:rPr>
            <a:t> на </a:t>
          </a:r>
          <a:r>
            <a:rPr lang="ru-RU" dirty="0" err="1" smtClean="0">
              <a:solidFill>
                <a:schemeClr val="tx1"/>
              </a:solidFill>
            </a:rPr>
            <a:t>відновлення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родючості</a:t>
          </a:r>
          <a:r>
            <a:rPr lang="ru-RU" dirty="0" smtClean="0">
              <a:solidFill>
                <a:schemeClr val="tx1"/>
              </a:solidFill>
            </a:rPr>
            <a:t> й </a:t>
          </a:r>
          <a:r>
            <a:rPr lang="ru-RU" dirty="0" err="1" smtClean="0">
              <a:solidFill>
                <a:schemeClr val="tx1"/>
              </a:solidFill>
            </a:rPr>
            <a:t>народногосподарської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цінності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порушених</a:t>
          </a:r>
          <a:r>
            <a:rPr lang="ru-RU" dirty="0" smtClean="0">
              <a:solidFill>
                <a:schemeClr val="tx1"/>
              </a:solidFill>
            </a:rPr>
            <a:t> земель. У </a:t>
          </a:r>
          <a:r>
            <a:rPr lang="ru-RU" dirty="0" err="1" smtClean="0">
              <a:solidFill>
                <a:schemeClr val="tx1"/>
              </a:solidFill>
            </a:rPr>
            <a:t>вузькому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розумінні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рекультивація</a:t>
          </a:r>
          <a:r>
            <a:rPr lang="ru-RU" dirty="0" smtClean="0">
              <a:solidFill>
                <a:schemeClr val="tx1"/>
              </a:solidFill>
            </a:rPr>
            <a:t> - </a:t>
          </a:r>
          <a:r>
            <a:rPr lang="ru-RU" dirty="0" err="1" smtClean="0">
              <a:solidFill>
                <a:schemeClr val="tx1"/>
              </a:solidFill>
            </a:rPr>
            <a:t>це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відновлення</a:t>
          </a:r>
          <a:r>
            <a:rPr lang="ru-RU" dirty="0" smtClean="0">
              <a:solidFill>
                <a:schemeClr val="tx1"/>
              </a:solidFill>
            </a:rPr>
            <a:t> шару </a:t>
          </a:r>
          <a:r>
            <a:rPr lang="ru-RU" dirty="0" err="1" smtClean="0">
              <a:solidFill>
                <a:schemeClr val="tx1"/>
              </a:solidFill>
            </a:rPr>
            <a:t>ґрунту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попередньо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знятого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ділянок</a:t>
          </a:r>
          <a:r>
            <a:rPr lang="ru-RU" dirty="0" smtClean="0">
              <a:solidFill>
                <a:schemeClr val="tx1"/>
              </a:solidFill>
            </a:rPr>
            <a:t>, де </a:t>
          </a:r>
          <a:r>
            <a:rPr lang="ru-RU" dirty="0" err="1" smtClean="0">
              <a:solidFill>
                <a:schemeClr val="tx1"/>
              </a:solidFill>
            </a:rPr>
            <a:t>передбачається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його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механічне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руйнування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або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забруднення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734D51B8-A4E8-44F5-AFF3-9F1FC8608671}" type="parTrans" cxnId="{07F4012F-0F40-4D2F-9B56-D178BBF0BBFC}">
      <dgm:prSet/>
      <dgm:spPr/>
      <dgm:t>
        <a:bodyPr/>
        <a:lstStyle/>
        <a:p>
          <a:endParaRPr lang="ru-RU"/>
        </a:p>
      </dgm:t>
    </dgm:pt>
    <dgm:pt modelId="{3879F57A-D320-4ED7-98A3-220D66F88FEA}" type="sibTrans" cxnId="{07F4012F-0F40-4D2F-9B56-D178BBF0BBFC}">
      <dgm:prSet/>
      <dgm:spPr/>
      <dgm:t>
        <a:bodyPr/>
        <a:lstStyle/>
        <a:p>
          <a:endParaRPr lang="ru-RU"/>
        </a:p>
      </dgm:t>
    </dgm:pt>
    <dgm:pt modelId="{35F23612-E4C8-498E-91E0-13C7B0842920}" type="pres">
      <dgm:prSet presAssocID="{0B7260EC-A77E-4B94-9AD2-1855DEB9D1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F35C21-7A04-4295-AB1A-AC1BBF7F7CB1}" type="pres">
      <dgm:prSet presAssocID="{168D39C0-61D3-46A3-A8D6-0F0CBF1E3C9F}" presName="root" presStyleCnt="0"/>
      <dgm:spPr/>
    </dgm:pt>
    <dgm:pt modelId="{CB1190A6-EAFF-40F7-BE83-22D866FC3217}" type="pres">
      <dgm:prSet presAssocID="{168D39C0-61D3-46A3-A8D6-0F0CBF1E3C9F}" presName="rootComposite" presStyleCnt="0"/>
      <dgm:spPr/>
    </dgm:pt>
    <dgm:pt modelId="{9584E8AA-D4CA-48A0-9A23-58CC029BA596}" type="pres">
      <dgm:prSet presAssocID="{168D39C0-61D3-46A3-A8D6-0F0CBF1E3C9F}" presName="rootText" presStyleLbl="node1" presStyleIdx="0" presStyleCnt="1" custLinFactNeighborX="1081" custLinFactNeighborY="8658"/>
      <dgm:spPr/>
    </dgm:pt>
    <dgm:pt modelId="{28799BE0-81CE-4E68-883C-39C4C5252214}" type="pres">
      <dgm:prSet presAssocID="{168D39C0-61D3-46A3-A8D6-0F0CBF1E3C9F}" presName="rootConnector" presStyleLbl="node1" presStyleIdx="0" presStyleCnt="1"/>
      <dgm:spPr/>
    </dgm:pt>
    <dgm:pt modelId="{C1A96D47-B46B-46EA-8C11-CF4B1846DDCB}" type="pres">
      <dgm:prSet presAssocID="{168D39C0-61D3-46A3-A8D6-0F0CBF1E3C9F}" presName="childShape" presStyleCnt="0"/>
      <dgm:spPr/>
    </dgm:pt>
  </dgm:ptLst>
  <dgm:cxnLst>
    <dgm:cxn modelId="{07F4012F-0F40-4D2F-9B56-D178BBF0BBFC}" srcId="{0B7260EC-A77E-4B94-9AD2-1855DEB9D1EF}" destId="{168D39C0-61D3-46A3-A8D6-0F0CBF1E3C9F}" srcOrd="0" destOrd="0" parTransId="{734D51B8-A4E8-44F5-AFF3-9F1FC8608671}" sibTransId="{3879F57A-D320-4ED7-98A3-220D66F88FEA}"/>
    <dgm:cxn modelId="{B3FFA7F6-278B-448F-8B2B-7D43A9572EE7}" type="presOf" srcId="{168D39C0-61D3-46A3-A8D6-0F0CBF1E3C9F}" destId="{9584E8AA-D4CA-48A0-9A23-58CC029BA596}" srcOrd="0" destOrd="0" presId="urn:microsoft.com/office/officeart/2005/8/layout/hierarchy3"/>
    <dgm:cxn modelId="{4A53D786-B51F-4B28-90AE-62580EB49654}" type="presOf" srcId="{0B7260EC-A77E-4B94-9AD2-1855DEB9D1EF}" destId="{35F23612-E4C8-498E-91E0-13C7B0842920}" srcOrd="0" destOrd="0" presId="urn:microsoft.com/office/officeart/2005/8/layout/hierarchy3"/>
    <dgm:cxn modelId="{8B8C33D6-1EE4-47AF-9CD7-43726657C5BC}" type="presOf" srcId="{168D39C0-61D3-46A3-A8D6-0F0CBF1E3C9F}" destId="{28799BE0-81CE-4E68-883C-39C4C5252214}" srcOrd="1" destOrd="0" presId="urn:microsoft.com/office/officeart/2005/8/layout/hierarchy3"/>
    <dgm:cxn modelId="{C19D0CDE-E45C-402B-9A52-DFB0AAC193E9}" type="presParOf" srcId="{35F23612-E4C8-498E-91E0-13C7B0842920}" destId="{F2F35C21-7A04-4295-AB1A-AC1BBF7F7CB1}" srcOrd="0" destOrd="0" presId="urn:microsoft.com/office/officeart/2005/8/layout/hierarchy3"/>
    <dgm:cxn modelId="{A8D55D83-1667-4D4E-BE53-E845A06C4308}" type="presParOf" srcId="{F2F35C21-7A04-4295-AB1A-AC1BBF7F7CB1}" destId="{CB1190A6-EAFF-40F7-BE83-22D866FC3217}" srcOrd="0" destOrd="0" presId="urn:microsoft.com/office/officeart/2005/8/layout/hierarchy3"/>
    <dgm:cxn modelId="{39D16D13-F569-4CC1-8A1A-45A374A47295}" type="presParOf" srcId="{CB1190A6-EAFF-40F7-BE83-22D866FC3217}" destId="{9584E8AA-D4CA-48A0-9A23-58CC029BA596}" srcOrd="0" destOrd="0" presId="urn:microsoft.com/office/officeart/2005/8/layout/hierarchy3"/>
    <dgm:cxn modelId="{AB9E3B60-3B29-43A7-BD29-CEB85CD598B9}" type="presParOf" srcId="{CB1190A6-EAFF-40F7-BE83-22D866FC3217}" destId="{28799BE0-81CE-4E68-883C-39C4C5252214}" srcOrd="1" destOrd="0" presId="urn:microsoft.com/office/officeart/2005/8/layout/hierarchy3"/>
    <dgm:cxn modelId="{32FD3F8D-5170-4519-820F-82BDF948C564}" type="presParOf" srcId="{F2F35C21-7A04-4295-AB1A-AC1BBF7F7CB1}" destId="{C1A96D47-B46B-46EA-8C11-CF4B1846DDC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C88A5C-93B2-4F21-A4A4-135E9668AD99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9605C-731C-4179-9622-8F26DF50C34A}">
      <dgm:prSet/>
      <dgm:spPr/>
      <dgm:t>
        <a:bodyPr/>
        <a:lstStyle/>
        <a:p>
          <a:pPr rtl="0"/>
          <a:r>
            <a:rPr lang="uk-UA" dirty="0" smtClean="0"/>
            <a:t>Світова спільнота виходить з того, що головний шлях вирішення екологічної проблеми – така організація виробничої та невиробничої  діяльності людей, яка забезпечить  нормальний «</a:t>
          </a:r>
          <a:r>
            <a:rPr lang="uk-UA" dirty="0" err="1" smtClean="0"/>
            <a:t>экорозвиток</a:t>
          </a:r>
          <a:r>
            <a:rPr lang="uk-UA" dirty="0" smtClean="0"/>
            <a:t>» – перетворення навколишнього середовища в інтересах всього людства і кожної людини. </a:t>
          </a:r>
          <a:endParaRPr lang="ru-RU" dirty="0"/>
        </a:p>
      </dgm:t>
    </dgm:pt>
    <dgm:pt modelId="{5CCC6AF8-ECFB-4EAF-AE33-751557BBA3B0}" type="parTrans" cxnId="{364E85F0-7DFC-4C88-B4FC-145D5477072A}">
      <dgm:prSet/>
      <dgm:spPr/>
      <dgm:t>
        <a:bodyPr/>
        <a:lstStyle/>
        <a:p>
          <a:endParaRPr lang="ru-RU"/>
        </a:p>
      </dgm:t>
    </dgm:pt>
    <dgm:pt modelId="{D2B525AB-0B79-40A6-AAF1-201B828DF180}" type="sibTrans" cxnId="{364E85F0-7DFC-4C88-B4FC-145D5477072A}">
      <dgm:prSet/>
      <dgm:spPr/>
      <dgm:t>
        <a:bodyPr/>
        <a:lstStyle/>
        <a:p>
          <a:endParaRPr lang="ru-RU"/>
        </a:p>
      </dgm:t>
    </dgm:pt>
    <dgm:pt modelId="{1C7DEE3E-D66C-426B-97A5-466CC1AEB03E}" type="pres">
      <dgm:prSet presAssocID="{10C88A5C-93B2-4F21-A4A4-135E9668AD99}" presName="compositeShape" presStyleCnt="0">
        <dgm:presLayoutVars>
          <dgm:dir/>
          <dgm:resizeHandles/>
        </dgm:presLayoutVars>
      </dgm:prSet>
      <dgm:spPr/>
    </dgm:pt>
    <dgm:pt modelId="{C0E62B0F-74FC-4FE5-B9C0-A3EF0C0B3153}" type="pres">
      <dgm:prSet presAssocID="{10C88A5C-93B2-4F21-A4A4-135E9668AD99}" presName="pyramid" presStyleLbl="node1" presStyleIdx="0" presStyleCnt="1"/>
      <dgm:spPr/>
    </dgm:pt>
    <dgm:pt modelId="{353D3FEF-C4C4-434D-947E-EB3DF8C71519}" type="pres">
      <dgm:prSet presAssocID="{10C88A5C-93B2-4F21-A4A4-135E9668AD99}" presName="theList" presStyleCnt="0"/>
      <dgm:spPr/>
    </dgm:pt>
    <dgm:pt modelId="{458E0AB3-A308-465C-9879-E36567F5E0B8}" type="pres">
      <dgm:prSet presAssocID="{B3D9605C-731C-4179-9622-8F26DF50C34A}" presName="aNode" presStyleLbl="fgAcc1" presStyleIdx="0" presStyleCnt="1" custScaleX="157693" custScaleY="900368">
        <dgm:presLayoutVars>
          <dgm:bulletEnabled val="1"/>
        </dgm:presLayoutVars>
      </dgm:prSet>
      <dgm:spPr/>
    </dgm:pt>
    <dgm:pt modelId="{1FBE9524-17E5-43C7-8329-A71C920AB7C7}" type="pres">
      <dgm:prSet presAssocID="{B3D9605C-731C-4179-9622-8F26DF50C34A}" presName="aSpace" presStyleCnt="0"/>
      <dgm:spPr/>
    </dgm:pt>
  </dgm:ptLst>
  <dgm:cxnLst>
    <dgm:cxn modelId="{28F6BA8B-9094-49BF-BBCC-FE79E2961F9D}" type="presOf" srcId="{B3D9605C-731C-4179-9622-8F26DF50C34A}" destId="{458E0AB3-A308-465C-9879-E36567F5E0B8}" srcOrd="0" destOrd="0" presId="urn:microsoft.com/office/officeart/2005/8/layout/pyramid2"/>
    <dgm:cxn modelId="{364E85F0-7DFC-4C88-B4FC-145D5477072A}" srcId="{10C88A5C-93B2-4F21-A4A4-135E9668AD99}" destId="{B3D9605C-731C-4179-9622-8F26DF50C34A}" srcOrd="0" destOrd="0" parTransId="{5CCC6AF8-ECFB-4EAF-AE33-751557BBA3B0}" sibTransId="{D2B525AB-0B79-40A6-AAF1-201B828DF180}"/>
    <dgm:cxn modelId="{EAD6D2F0-2BD7-4CCA-8B70-BA9607BF6F76}" type="presOf" srcId="{10C88A5C-93B2-4F21-A4A4-135E9668AD99}" destId="{1C7DEE3E-D66C-426B-97A5-466CC1AEB03E}" srcOrd="0" destOrd="0" presId="urn:microsoft.com/office/officeart/2005/8/layout/pyramid2"/>
    <dgm:cxn modelId="{EBF04D43-EDFC-4CE3-ABCE-C51312EFB312}" type="presParOf" srcId="{1C7DEE3E-D66C-426B-97A5-466CC1AEB03E}" destId="{C0E62B0F-74FC-4FE5-B9C0-A3EF0C0B3153}" srcOrd="0" destOrd="0" presId="urn:microsoft.com/office/officeart/2005/8/layout/pyramid2"/>
    <dgm:cxn modelId="{98AB48DB-6C2A-48B0-AE84-3DCC3EB7C9A0}" type="presParOf" srcId="{1C7DEE3E-D66C-426B-97A5-466CC1AEB03E}" destId="{353D3FEF-C4C4-434D-947E-EB3DF8C71519}" srcOrd="1" destOrd="0" presId="urn:microsoft.com/office/officeart/2005/8/layout/pyramid2"/>
    <dgm:cxn modelId="{13C9B45D-D4C7-4C6E-950F-5093D73D67B1}" type="presParOf" srcId="{353D3FEF-C4C4-434D-947E-EB3DF8C71519}" destId="{458E0AB3-A308-465C-9879-E36567F5E0B8}" srcOrd="0" destOrd="0" presId="urn:microsoft.com/office/officeart/2005/8/layout/pyramid2"/>
    <dgm:cxn modelId="{233A75EA-F2F2-4872-8BEF-8C6B296D70FA}" type="presParOf" srcId="{353D3FEF-C4C4-434D-947E-EB3DF8C71519}" destId="{1FBE9524-17E5-43C7-8329-A71C920AB7C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A4EE-18AA-4538-BA60-F303C61964D5}">
      <dsp:nvSpPr>
        <dsp:cNvPr id="0" name=""/>
        <dsp:cNvSpPr/>
      </dsp:nvSpPr>
      <dsp:spPr>
        <a:xfrm>
          <a:off x="1163198" y="0"/>
          <a:ext cx="7177642" cy="5760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Екологічна проблема одна із найактуальніших проблем сьогодення</a:t>
          </a:r>
          <a:endParaRPr lang="ru-RU" sz="3200" kern="1200" dirty="0"/>
        </a:p>
      </dsp:txBody>
      <dsp:txXfrm>
        <a:off x="2214339" y="843626"/>
        <a:ext cx="5075360" cy="407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423F4-3EB1-42B9-BDE9-686E5D403D79}">
      <dsp:nvSpPr>
        <dsp:cNvPr id="0" name=""/>
        <dsp:cNvSpPr/>
      </dsp:nvSpPr>
      <dsp:spPr>
        <a:xfrm>
          <a:off x="1224135" y="0"/>
          <a:ext cx="6480720" cy="6480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Звичайно</a:t>
          </a:r>
          <a:r>
            <a:rPr lang="ru-RU" sz="3000" kern="1200" dirty="0" smtClean="0"/>
            <a:t> ж, </a:t>
          </a:r>
          <a:r>
            <a:rPr lang="ru-RU" sz="3000" kern="1200" dirty="0" err="1" smtClean="0"/>
            <a:t>дані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зникаючі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види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тварин</a:t>
          </a:r>
          <a:r>
            <a:rPr lang="ru-RU" sz="3000" kern="1200" dirty="0" smtClean="0"/>
            <a:t> – </a:t>
          </a:r>
          <a:r>
            <a:rPr lang="ru-RU" sz="3000" kern="1200" dirty="0" err="1" smtClean="0"/>
            <a:t>всього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лише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дуже</a:t>
          </a:r>
          <a:r>
            <a:rPr lang="ru-RU" sz="3000" kern="1200" dirty="0" smtClean="0"/>
            <a:t> мала </a:t>
          </a:r>
          <a:r>
            <a:rPr lang="ru-RU" sz="3000" kern="1200" dirty="0" err="1" smtClean="0"/>
            <a:t>частина</a:t>
          </a:r>
          <a:r>
            <a:rPr lang="ru-RU" sz="3000" kern="1200" dirty="0" smtClean="0"/>
            <a:t> тих, </a:t>
          </a:r>
          <a:r>
            <a:rPr lang="ru-RU" sz="3000" kern="1200" dirty="0" err="1" smtClean="0"/>
            <a:t>хто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перебуває</a:t>
          </a:r>
          <a:r>
            <a:rPr lang="ru-RU" sz="3000" kern="1200" dirty="0" smtClean="0"/>
            <a:t> на </a:t>
          </a:r>
          <a:r>
            <a:rPr lang="ru-RU" sz="3000" kern="1200" dirty="0" err="1" smtClean="0"/>
            <a:t>межі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вимирання</a:t>
          </a:r>
          <a:r>
            <a:rPr lang="ru-RU" sz="3000" kern="1200" dirty="0" smtClean="0"/>
            <a:t> . Головне – </a:t>
          </a:r>
          <a:r>
            <a:rPr lang="ru-RU" sz="3000" kern="1200" dirty="0" err="1" smtClean="0"/>
            <a:t>об’єднати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зусилля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всіх</a:t>
          </a:r>
          <a:r>
            <a:rPr lang="ru-RU" sz="3000" kern="1200" dirty="0" smtClean="0"/>
            <a:t> людей на </a:t>
          </a:r>
          <a:r>
            <a:rPr lang="ru-RU" sz="3000" kern="1200" dirty="0" err="1" smtClean="0"/>
            <a:t>планеті</a:t>
          </a:r>
          <a:r>
            <a:rPr lang="ru-RU" sz="3000" kern="1200" dirty="0" smtClean="0"/>
            <a:t>. В такому </a:t>
          </a:r>
          <a:r>
            <a:rPr lang="ru-RU" sz="3000" kern="1200" dirty="0" err="1" smtClean="0"/>
            <a:t>випадку</a:t>
          </a:r>
          <a:r>
            <a:rPr lang="ru-RU" sz="3000" kern="1200" dirty="0" smtClean="0"/>
            <a:t>, напевно, </a:t>
          </a:r>
          <a:r>
            <a:rPr lang="ru-RU" sz="3000" kern="1200" dirty="0" err="1" smtClean="0"/>
            <a:t>можна</a:t>
          </a:r>
          <a:r>
            <a:rPr lang="ru-RU" sz="3000" kern="1200" dirty="0" smtClean="0"/>
            <a:t> буде </a:t>
          </a:r>
          <a:r>
            <a:rPr lang="ru-RU" sz="3000" kern="1200" dirty="0" err="1" smtClean="0"/>
            <a:t>врятувати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ці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зникаючі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види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тварин</a:t>
          </a:r>
          <a:r>
            <a:rPr lang="ru-RU" sz="3000" kern="1200" dirty="0" smtClean="0"/>
            <a:t>. </a:t>
          </a:r>
          <a:endParaRPr lang="ru-RU" sz="3000" kern="1200" dirty="0"/>
        </a:p>
      </dsp:txBody>
      <dsp:txXfrm>
        <a:off x="2173214" y="949079"/>
        <a:ext cx="4582562" cy="458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73F17-7CF6-41C2-A52F-642BA8456703}">
      <dsp:nvSpPr>
        <dsp:cNvPr id="0" name=""/>
        <dsp:cNvSpPr/>
      </dsp:nvSpPr>
      <dsp:spPr>
        <a:xfrm>
          <a:off x="3432189" y="1326099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AAC247-1870-4117-B8B2-4763E8FCE677}">
      <dsp:nvSpPr>
        <dsp:cNvPr id="0" name=""/>
        <dsp:cNvSpPr/>
      </dsp:nvSpPr>
      <dsp:spPr>
        <a:xfrm>
          <a:off x="3210116" y="0"/>
          <a:ext cx="2220726" cy="1209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Основними</a:t>
          </a:r>
          <a:r>
            <a:rPr lang="ru-RU" sz="1600" b="1" kern="1200" dirty="0" smtClean="0"/>
            <a:t> факторами </a:t>
          </a:r>
          <a:r>
            <a:rPr lang="ru-RU" sz="1600" b="1" kern="1200" dirty="0" err="1" smtClean="0"/>
            <a:t>втрати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ґрунтів</a:t>
          </a:r>
          <a:r>
            <a:rPr lang="ru-RU" sz="1600" b="1" kern="1200" dirty="0" smtClean="0"/>
            <a:t> є: </a:t>
          </a:r>
          <a:endParaRPr lang="ru-RU" sz="1600" kern="1200" dirty="0"/>
        </a:p>
      </dsp:txBody>
      <dsp:txXfrm>
        <a:off x="3210116" y="0"/>
        <a:ext cx="2220726" cy="1209734"/>
      </dsp:txXfrm>
    </dsp:sp>
    <dsp:sp modelId="{34255381-C132-4A75-8982-8B7F4E49FBCD}">
      <dsp:nvSpPr>
        <dsp:cNvPr id="0" name=""/>
        <dsp:cNvSpPr/>
      </dsp:nvSpPr>
      <dsp:spPr>
        <a:xfrm>
          <a:off x="4008838" y="1659064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9CA42E-19F4-472A-9EC2-404482709C4E}">
      <dsp:nvSpPr>
        <dsp:cNvPr id="0" name=""/>
        <dsp:cNvSpPr/>
      </dsp:nvSpPr>
      <dsp:spPr>
        <a:xfrm>
          <a:off x="5917182" y="1152128"/>
          <a:ext cx="2104508" cy="13249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 ерозія - механічне руйнування ґрунтів, яке виникає внаслідок дії води та вітру; </a:t>
          </a:r>
          <a:endParaRPr lang="ru-RU" sz="1600" kern="1200"/>
        </a:p>
      </dsp:txBody>
      <dsp:txXfrm>
        <a:off x="5917182" y="1152128"/>
        <a:ext cx="2104508" cy="1324947"/>
      </dsp:txXfrm>
    </dsp:sp>
    <dsp:sp modelId="{CC42FC27-B36C-4D43-ACED-078178480639}">
      <dsp:nvSpPr>
        <dsp:cNvPr id="0" name=""/>
        <dsp:cNvSpPr/>
      </dsp:nvSpPr>
      <dsp:spPr>
        <a:xfrm>
          <a:off x="4008838" y="2324994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4B127D-7D2E-4252-AEFE-080457A1E76D}">
      <dsp:nvSpPr>
        <dsp:cNvPr id="0" name=""/>
        <dsp:cNvSpPr/>
      </dsp:nvSpPr>
      <dsp:spPr>
        <a:xfrm>
          <a:off x="5917182" y="3128027"/>
          <a:ext cx="2104508" cy="1480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 опустелювання - висушування ґрунтів, внаслідок чого ґрунти стають непридатними для сільського господарства;</a:t>
          </a:r>
          <a:endParaRPr lang="ru-RU" sz="1600" kern="1200"/>
        </a:p>
      </dsp:txBody>
      <dsp:txXfrm>
        <a:off x="5917182" y="3128027"/>
        <a:ext cx="2104508" cy="1480484"/>
      </dsp:txXfrm>
    </dsp:sp>
    <dsp:sp modelId="{20B84F49-F55A-4BB6-A4BE-2DE2A5204CCF}">
      <dsp:nvSpPr>
        <dsp:cNvPr id="0" name=""/>
        <dsp:cNvSpPr/>
      </dsp:nvSpPr>
      <dsp:spPr>
        <a:xfrm>
          <a:off x="3432189" y="2658535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B2F5A9-D2F6-49C9-AD48-E18385A5B7AA}">
      <dsp:nvSpPr>
        <dsp:cNvPr id="0" name=""/>
        <dsp:cNvSpPr/>
      </dsp:nvSpPr>
      <dsp:spPr>
        <a:xfrm>
          <a:off x="3210116" y="4550905"/>
          <a:ext cx="2220726" cy="1209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 токсикація - забруднення ґрунтів різноманітними антропогенними забруднювачами;</a:t>
          </a:r>
          <a:endParaRPr lang="ru-RU" sz="1600" kern="1200"/>
        </a:p>
      </dsp:txBody>
      <dsp:txXfrm>
        <a:off x="3210116" y="4550905"/>
        <a:ext cx="2220726" cy="1209734"/>
      </dsp:txXfrm>
    </dsp:sp>
    <dsp:sp modelId="{2BD195E8-AFA0-443F-85FB-9431699E5578}">
      <dsp:nvSpPr>
        <dsp:cNvPr id="0" name=""/>
        <dsp:cNvSpPr/>
      </dsp:nvSpPr>
      <dsp:spPr>
        <a:xfrm>
          <a:off x="2855540" y="2324994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CFC1CE-127E-406D-B237-953855FAA549}">
      <dsp:nvSpPr>
        <dsp:cNvPr id="0" name=""/>
        <dsp:cNvSpPr/>
      </dsp:nvSpPr>
      <dsp:spPr>
        <a:xfrm>
          <a:off x="619268" y="3128027"/>
          <a:ext cx="2104508" cy="1480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 вторинне засолювання;</a:t>
          </a:r>
          <a:endParaRPr lang="ru-RU" sz="1600" kern="1200"/>
        </a:p>
      </dsp:txBody>
      <dsp:txXfrm>
        <a:off x="619268" y="3128027"/>
        <a:ext cx="2104508" cy="1480484"/>
      </dsp:txXfrm>
    </dsp:sp>
    <dsp:sp modelId="{AD9EDEEF-9A63-4762-AF28-B518DD9DD37C}">
      <dsp:nvSpPr>
        <dsp:cNvPr id="0" name=""/>
        <dsp:cNvSpPr/>
      </dsp:nvSpPr>
      <dsp:spPr>
        <a:xfrm>
          <a:off x="2855540" y="1659064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7EAA36-B1B6-4100-9954-27EDC56111DD}">
      <dsp:nvSpPr>
        <dsp:cNvPr id="0" name=""/>
        <dsp:cNvSpPr/>
      </dsp:nvSpPr>
      <dsp:spPr>
        <a:xfrm>
          <a:off x="619268" y="1152128"/>
          <a:ext cx="2104508" cy="1480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 прямі втрати ґрунтів в результаті перетворення їх в міста, промислові підприємства, дороги тощо.</a:t>
          </a:r>
          <a:endParaRPr lang="ru-RU" sz="1600" kern="1200"/>
        </a:p>
      </dsp:txBody>
      <dsp:txXfrm>
        <a:off x="619268" y="1152128"/>
        <a:ext cx="2104508" cy="1480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4B209-A1D3-4F58-8CBC-70ABE409CA92}">
      <dsp:nvSpPr>
        <dsp:cNvPr id="0" name=""/>
        <dsp:cNvSpPr/>
      </dsp:nvSpPr>
      <dsp:spPr>
        <a:xfrm>
          <a:off x="6429" y="124569"/>
          <a:ext cx="4564856" cy="4564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1219" tIns="21590" rIns="251219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 нераціональному використанні геологічного середовища руйнується не лише це середовище, а й пов'язані з ним ґрунтовий та рослинний покрив, поверхневі й підземні води тощо.</a:t>
          </a:r>
          <a:endParaRPr lang="ru-RU" sz="1700" kern="1200"/>
        </a:p>
      </dsp:txBody>
      <dsp:txXfrm>
        <a:off x="674937" y="793077"/>
        <a:ext cx="3227840" cy="3227840"/>
      </dsp:txXfrm>
    </dsp:sp>
    <dsp:sp modelId="{5ECE0F92-0E43-4B03-B4A6-12745A3A81AA}">
      <dsp:nvSpPr>
        <dsp:cNvPr id="0" name=""/>
        <dsp:cNvSpPr/>
      </dsp:nvSpPr>
      <dsp:spPr>
        <a:xfrm>
          <a:off x="3658314" y="124569"/>
          <a:ext cx="4564856" cy="4564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1219" tIns="21590" rIns="251219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Внаслідок видобутку, збагачення та переробки корисних копалин, нагромадження пустої породи та відходів виробництва відбувається концентрація шкідливих елементів - важких металів, радіоактивних елементів тощо, що призводить до важких захворювань і навіть до масової загибелі рослин і тварин.</a:t>
          </a:r>
          <a:endParaRPr lang="ru-RU" sz="1700" kern="1200"/>
        </a:p>
      </dsp:txBody>
      <dsp:txXfrm>
        <a:off x="4326822" y="793077"/>
        <a:ext cx="3227840" cy="3227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B27AE-E6F4-4CFF-BFC6-37D7C7945F2C}">
      <dsp:nvSpPr>
        <dsp:cNvPr id="0" name=""/>
        <dsp:cNvSpPr/>
      </dsp:nvSpPr>
      <dsp:spPr>
        <a:xfrm>
          <a:off x="1513182" y="0"/>
          <a:ext cx="4751513" cy="590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У </a:t>
          </a:r>
          <a:r>
            <a:rPr lang="ru-RU" sz="2100" kern="1200" dirty="0" err="1" smtClean="0">
              <a:solidFill>
                <a:schemeClr val="tx1"/>
              </a:solidFill>
            </a:rPr>
            <a:t>зв'язку</a:t>
          </a:r>
          <a:r>
            <a:rPr lang="ru-RU" sz="2100" kern="1200" dirty="0" smtClean="0">
              <a:solidFill>
                <a:schemeClr val="tx1"/>
              </a:solidFill>
            </a:rPr>
            <a:t> з </a:t>
          </a:r>
          <a:r>
            <a:rPr lang="ru-RU" sz="2100" kern="1200" dirty="0" err="1" smtClean="0">
              <a:solidFill>
                <a:schemeClr val="tx1"/>
              </a:solidFill>
            </a:rPr>
            <a:t>широкомасштабним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руйнуванням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геологічного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середовища</a:t>
          </a:r>
          <a:r>
            <a:rPr lang="ru-RU" sz="2100" kern="1200" dirty="0" smtClean="0">
              <a:solidFill>
                <a:schemeClr val="tx1"/>
              </a:solidFill>
            </a:rPr>
            <a:t> все </a:t>
          </a:r>
          <a:r>
            <a:rPr lang="ru-RU" sz="2100" kern="1200" dirty="0" err="1" smtClean="0">
              <a:solidFill>
                <a:schemeClr val="tx1"/>
              </a:solidFill>
            </a:rPr>
            <a:t>більш</a:t>
          </a:r>
          <a:r>
            <a:rPr lang="ru-RU" sz="2100" kern="1200" dirty="0" smtClean="0">
              <a:solidFill>
                <a:schemeClr val="tx1"/>
              </a:solidFill>
            </a:rPr>
            <a:t> актуальною </a:t>
          </a:r>
          <a:r>
            <a:rPr lang="ru-RU" sz="2100" kern="1200" dirty="0" err="1" smtClean="0">
              <a:solidFill>
                <a:schemeClr val="tx1"/>
              </a:solidFill>
            </a:rPr>
            <a:t>стає</a:t>
          </a:r>
          <a:r>
            <a:rPr lang="ru-RU" sz="2100" kern="1200" dirty="0" smtClean="0">
              <a:solidFill>
                <a:schemeClr val="tx1"/>
              </a:solidFill>
            </a:rPr>
            <a:t> проблема </a:t>
          </a:r>
          <a:r>
            <a:rPr lang="ru-RU" sz="2100" kern="1200" dirty="0" err="1" smtClean="0">
              <a:solidFill>
                <a:schemeClr val="tx1"/>
              </a:solidFill>
            </a:rPr>
            <a:t>його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раціонального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використання</a:t>
          </a:r>
          <a:r>
            <a:rPr lang="ru-RU" sz="2100" kern="1200" dirty="0" smtClean="0">
              <a:solidFill>
                <a:schemeClr val="tx1"/>
              </a:solidFill>
            </a:rPr>
            <a:t>. З </a:t>
          </a:r>
          <a:r>
            <a:rPr lang="ru-RU" sz="2100" kern="1200" dirty="0" err="1" smtClean="0">
              <a:solidFill>
                <a:schemeClr val="tx1"/>
              </a:solidFill>
            </a:rPr>
            <a:t>цією</a:t>
          </a:r>
          <a:r>
            <a:rPr lang="ru-RU" sz="2100" kern="1200" dirty="0" smtClean="0">
              <a:solidFill>
                <a:schemeClr val="tx1"/>
              </a:solidFill>
            </a:rPr>
            <a:t> метою </a:t>
          </a:r>
          <a:r>
            <a:rPr lang="ru-RU" sz="2100" kern="1200" dirty="0" err="1" smtClean="0">
              <a:solidFill>
                <a:schemeClr val="tx1"/>
              </a:solidFill>
            </a:rPr>
            <a:t>необхідно</a:t>
          </a:r>
          <a:r>
            <a:rPr lang="ru-RU" sz="2100" kern="1200" dirty="0" smtClean="0">
              <a:solidFill>
                <a:schemeClr val="tx1"/>
              </a:solidFill>
            </a:rPr>
            <a:t>, </a:t>
          </a:r>
          <a:r>
            <a:rPr lang="ru-RU" sz="2100" kern="1200" dirty="0" err="1" smtClean="0">
              <a:solidFill>
                <a:schemeClr val="tx1"/>
              </a:solidFill>
            </a:rPr>
            <a:t>щоб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був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створений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державний</a:t>
          </a:r>
          <a:r>
            <a:rPr lang="ru-RU" sz="2100" kern="1200" dirty="0" smtClean="0">
              <a:solidFill>
                <a:schemeClr val="tx1"/>
              </a:solidFill>
            </a:rPr>
            <a:t> фонд </a:t>
          </a:r>
          <a:r>
            <a:rPr lang="ru-RU" sz="2100" kern="1200" dirty="0" err="1" smtClean="0">
              <a:solidFill>
                <a:schemeClr val="tx1"/>
              </a:solidFill>
            </a:rPr>
            <a:t>родовищ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корисних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копалин</a:t>
          </a:r>
          <a:r>
            <a:rPr lang="ru-RU" sz="2100" kern="1200" dirty="0" smtClean="0">
              <a:solidFill>
                <a:schemeClr val="tx1"/>
              </a:solidFill>
            </a:rPr>
            <a:t> і </a:t>
          </a:r>
          <a:r>
            <a:rPr lang="ru-RU" sz="2100" kern="1200" dirty="0" err="1" smtClean="0">
              <a:solidFill>
                <a:schemeClr val="tx1"/>
              </a:solidFill>
            </a:rPr>
            <a:t>його</a:t>
          </a:r>
          <a:r>
            <a:rPr lang="ru-RU" sz="2100" kern="1200" dirty="0" smtClean="0">
              <a:solidFill>
                <a:schemeClr val="tx1"/>
              </a:solidFill>
            </a:rPr>
            <a:t> резерв, та </a:t>
          </a:r>
          <a:r>
            <a:rPr lang="ru-RU" sz="2100" kern="1200" dirty="0" err="1" smtClean="0">
              <a:solidFill>
                <a:schemeClr val="tx1"/>
              </a:solidFill>
            </a:rPr>
            <a:t>розроблені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положення</a:t>
          </a:r>
          <a:r>
            <a:rPr lang="ru-RU" sz="2100" kern="1200" dirty="0" smtClean="0">
              <a:solidFill>
                <a:schemeClr val="tx1"/>
              </a:solidFill>
            </a:rPr>
            <a:t> про </a:t>
          </a:r>
          <a:r>
            <a:rPr lang="ru-RU" sz="2100" kern="1200" dirty="0" err="1" smtClean="0">
              <a:solidFill>
                <a:schemeClr val="tx1"/>
              </a:solidFill>
            </a:rPr>
            <a:t>його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використання</a:t>
          </a:r>
          <a:r>
            <a:rPr lang="ru-RU" sz="2100" kern="1200" dirty="0" smtClean="0">
              <a:solidFill>
                <a:schemeClr val="tx1"/>
              </a:solidFill>
            </a:rPr>
            <a:t>. </a:t>
          </a:r>
          <a:r>
            <a:rPr lang="ru-RU" sz="2100" kern="1200" dirty="0" err="1" smtClean="0">
              <a:solidFill>
                <a:schemeClr val="tx1"/>
              </a:solidFill>
            </a:rPr>
            <a:t>Слід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передбачити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чіткі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економічні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відносини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між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власником</a:t>
          </a:r>
          <a:r>
            <a:rPr lang="ru-RU" sz="2100" kern="1200" dirty="0" smtClean="0">
              <a:solidFill>
                <a:schemeClr val="tx1"/>
              </a:solidFill>
            </a:rPr>
            <a:t> та </a:t>
          </a:r>
          <a:r>
            <a:rPr lang="ru-RU" sz="2100" kern="1200" dirty="0" err="1" smtClean="0">
              <a:solidFill>
                <a:schemeClr val="tx1"/>
              </a:solidFill>
            </a:rPr>
            <a:t>користувачем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надр</a:t>
          </a:r>
          <a:r>
            <a:rPr lang="ru-RU" sz="2100" kern="1200" dirty="0" smtClean="0">
              <a:solidFill>
                <a:schemeClr val="tx1"/>
              </a:solidFill>
            </a:rPr>
            <a:t>, </a:t>
          </a:r>
          <a:r>
            <a:rPr lang="ru-RU" sz="2100" kern="1200" dirty="0" err="1" smtClean="0">
              <a:solidFill>
                <a:schemeClr val="tx1"/>
              </a:solidFill>
            </a:rPr>
            <a:t>які</a:t>
          </a:r>
          <a:r>
            <a:rPr lang="ru-RU" sz="2100" kern="1200" dirty="0" smtClean="0">
              <a:solidFill>
                <a:schemeClr val="tx1"/>
              </a:solidFill>
            </a:rPr>
            <a:t> б </a:t>
          </a:r>
          <a:r>
            <a:rPr lang="ru-RU" sz="2100" kern="1200" dirty="0" err="1" smtClean="0">
              <a:solidFill>
                <a:schemeClr val="tx1"/>
              </a:solidFill>
            </a:rPr>
            <a:t>враховували</a:t>
          </a:r>
          <a:r>
            <a:rPr lang="ru-RU" sz="2100" kern="1200" dirty="0" smtClean="0">
              <a:solidFill>
                <a:schemeClr val="tx1"/>
              </a:solidFill>
            </a:rPr>
            <a:t> плату за землю, </a:t>
          </a:r>
          <a:r>
            <a:rPr lang="ru-RU" sz="2100" kern="1200" dirty="0" err="1" smtClean="0">
              <a:solidFill>
                <a:schemeClr val="tx1"/>
              </a:solidFill>
            </a:rPr>
            <a:t>надра</a:t>
          </a:r>
          <a:r>
            <a:rPr lang="ru-RU" sz="2100" kern="1200" dirty="0" smtClean="0">
              <a:solidFill>
                <a:schemeClr val="tx1"/>
              </a:solidFill>
            </a:rPr>
            <a:t>, </a:t>
          </a:r>
          <a:r>
            <a:rPr lang="ru-RU" sz="2100" kern="1200" dirty="0" err="1" smtClean="0">
              <a:solidFill>
                <a:schemeClr val="tx1"/>
              </a:solidFill>
            </a:rPr>
            <a:t>штрафні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санкції</a:t>
          </a:r>
          <a:r>
            <a:rPr lang="ru-RU" sz="2100" kern="1200" dirty="0" smtClean="0">
              <a:solidFill>
                <a:schemeClr val="tx1"/>
              </a:solidFill>
            </a:rPr>
            <a:t> за </a:t>
          </a:r>
          <a:r>
            <a:rPr lang="ru-RU" sz="2100" kern="1200" dirty="0" err="1" smtClean="0">
              <a:solidFill>
                <a:schemeClr val="tx1"/>
              </a:solidFill>
            </a:rPr>
            <a:t>порушення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законодавства</a:t>
          </a:r>
          <a:r>
            <a:rPr lang="ru-RU" sz="2100" kern="1200" dirty="0" smtClean="0">
              <a:solidFill>
                <a:schemeClr val="tx1"/>
              </a:solidFill>
            </a:rPr>
            <a:t> з </a:t>
          </a:r>
          <a:r>
            <a:rPr lang="ru-RU" sz="2100" kern="1200" dirty="0" err="1" smtClean="0">
              <a:solidFill>
                <a:schemeClr val="tx1"/>
              </a:solidFill>
            </a:rPr>
            <a:t>використання</a:t>
          </a:r>
          <a:r>
            <a:rPr lang="ru-RU" sz="2100" kern="1200" dirty="0" smtClean="0">
              <a:solidFill>
                <a:schemeClr val="tx1"/>
              </a:solidFill>
            </a:rPr>
            <a:t> і </a:t>
          </a:r>
          <a:r>
            <a:rPr lang="ru-RU" sz="2100" kern="1200" dirty="0" err="1" smtClean="0">
              <a:solidFill>
                <a:schemeClr val="tx1"/>
              </a:solidFill>
            </a:rPr>
            <a:t>охорони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надр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45132" y="231950"/>
        <a:ext cx="4287613" cy="5440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4E8AA-D4CA-48A0-9A23-58CC029BA596}">
      <dsp:nvSpPr>
        <dsp:cNvPr id="0" name=""/>
        <dsp:cNvSpPr/>
      </dsp:nvSpPr>
      <dsp:spPr>
        <a:xfrm>
          <a:off x="0" y="1368152"/>
          <a:ext cx="6660232" cy="3330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</a:rPr>
            <a:t>Необхідно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здійснювати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рекультивацію</a:t>
          </a:r>
          <a:r>
            <a:rPr lang="ru-RU" sz="2300" kern="1200" dirty="0" smtClean="0">
              <a:solidFill>
                <a:schemeClr val="tx1"/>
              </a:solidFill>
            </a:rPr>
            <a:t> земель на </a:t>
          </a:r>
          <a:r>
            <a:rPr lang="ru-RU" sz="2300" kern="1200" dirty="0" err="1" smtClean="0">
              <a:solidFill>
                <a:schemeClr val="tx1"/>
              </a:solidFill>
            </a:rPr>
            <a:t>місці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відпрацьованих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відкритим</a:t>
          </a:r>
          <a:r>
            <a:rPr lang="ru-RU" sz="2300" kern="1200" dirty="0" smtClean="0">
              <a:solidFill>
                <a:schemeClr val="tx1"/>
              </a:solidFill>
            </a:rPr>
            <a:t> способом </a:t>
          </a:r>
          <a:r>
            <a:rPr lang="ru-RU" sz="2300" kern="1200" dirty="0" err="1" smtClean="0">
              <a:solidFill>
                <a:schemeClr val="tx1"/>
              </a:solidFill>
            </a:rPr>
            <a:t>родовищ</a:t>
          </a:r>
          <a:r>
            <a:rPr lang="ru-RU" sz="2300" kern="1200" dirty="0" smtClean="0">
              <a:solidFill>
                <a:schemeClr val="tx1"/>
              </a:solidFill>
            </a:rPr>
            <a:t>. </a:t>
          </a:r>
          <a:r>
            <a:rPr lang="ru-RU" sz="2300" kern="1200" dirty="0" err="1" smtClean="0">
              <a:solidFill>
                <a:schemeClr val="tx1"/>
              </a:solidFill>
            </a:rPr>
            <a:t>Це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поняття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охоплює</a:t>
          </a:r>
          <a:r>
            <a:rPr lang="ru-RU" sz="2300" kern="1200" dirty="0" smtClean="0">
              <a:solidFill>
                <a:schemeClr val="tx1"/>
              </a:solidFill>
            </a:rPr>
            <a:t> весь комплекс </a:t>
          </a:r>
          <a:r>
            <a:rPr lang="ru-RU" sz="2300" kern="1200" dirty="0" err="1" smtClean="0">
              <a:solidFill>
                <a:schemeClr val="tx1"/>
              </a:solidFill>
            </a:rPr>
            <a:t>робіт</a:t>
          </a:r>
          <a:r>
            <a:rPr lang="ru-RU" sz="2300" kern="1200" dirty="0" smtClean="0">
              <a:solidFill>
                <a:schemeClr val="tx1"/>
              </a:solidFill>
            </a:rPr>
            <a:t>, </a:t>
          </a:r>
          <a:r>
            <a:rPr lang="ru-RU" sz="2300" kern="1200" dirty="0" err="1" smtClean="0">
              <a:solidFill>
                <a:schemeClr val="tx1"/>
              </a:solidFill>
            </a:rPr>
            <a:t>спрямованих</a:t>
          </a:r>
          <a:r>
            <a:rPr lang="ru-RU" sz="2300" kern="1200" dirty="0" smtClean="0">
              <a:solidFill>
                <a:schemeClr val="tx1"/>
              </a:solidFill>
            </a:rPr>
            <a:t> на </a:t>
          </a:r>
          <a:r>
            <a:rPr lang="ru-RU" sz="2300" kern="1200" dirty="0" err="1" smtClean="0">
              <a:solidFill>
                <a:schemeClr val="tx1"/>
              </a:solidFill>
            </a:rPr>
            <a:t>відновлення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родючості</a:t>
          </a:r>
          <a:r>
            <a:rPr lang="ru-RU" sz="2300" kern="1200" dirty="0" smtClean="0">
              <a:solidFill>
                <a:schemeClr val="tx1"/>
              </a:solidFill>
            </a:rPr>
            <a:t> й </a:t>
          </a:r>
          <a:r>
            <a:rPr lang="ru-RU" sz="2300" kern="1200" dirty="0" err="1" smtClean="0">
              <a:solidFill>
                <a:schemeClr val="tx1"/>
              </a:solidFill>
            </a:rPr>
            <a:t>народногосподарської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цінності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порушених</a:t>
          </a:r>
          <a:r>
            <a:rPr lang="ru-RU" sz="2300" kern="1200" dirty="0" smtClean="0">
              <a:solidFill>
                <a:schemeClr val="tx1"/>
              </a:solidFill>
            </a:rPr>
            <a:t> земель. У </a:t>
          </a:r>
          <a:r>
            <a:rPr lang="ru-RU" sz="2300" kern="1200" dirty="0" err="1" smtClean="0">
              <a:solidFill>
                <a:schemeClr val="tx1"/>
              </a:solidFill>
            </a:rPr>
            <a:t>вузькому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розумінні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рекультивація</a:t>
          </a:r>
          <a:r>
            <a:rPr lang="ru-RU" sz="2300" kern="1200" dirty="0" smtClean="0">
              <a:solidFill>
                <a:schemeClr val="tx1"/>
              </a:solidFill>
            </a:rPr>
            <a:t> - </a:t>
          </a:r>
          <a:r>
            <a:rPr lang="ru-RU" sz="2300" kern="1200" dirty="0" err="1" smtClean="0">
              <a:solidFill>
                <a:schemeClr val="tx1"/>
              </a:solidFill>
            </a:rPr>
            <a:t>це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відновлення</a:t>
          </a:r>
          <a:r>
            <a:rPr lang="ru-RU" sz="2300" kern="1200" dirty="0" smtClean="0">
              <a:solidFill>
                <a:schemeClr val="tx1"/>
              </a:solidFill>
            </a:rPr>
            <a:t> шару </a:t>
          </a:r>
          <a:r>
            <a:rPr lang="ru-RU" sz="2300" kern="1200" dirty="0" err="1" smtClean="0">
              <a:solidFill>
                <a:schemeClr val="tx1"/>
              </a:solidFill>
            </a:rPr>
            <a:t>ґрунту</a:t>
          </a:r>
          <a:r>
            <a:rPr lang="ru-RU" sz="2300" kern="1200" dirty="0" smtClean="0">
              <a:solidFill>
                <a:schemeClr val="tx1"/>
              </a:solidFill>
            </a:rPr>
            <a:t>, </a:t>
          </a:r>
          <a:r>
            <a:rPr lang="ru-RU" sz="2300" kern="1200" dirty="0" err="1" smtClean="0">
              <a:solidFill>
                <a:schemeClr val="tx1"/>
              </a:solidFill>
            </a:rPr>
            <a:t>попередньо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знятого</a:t>
          </a:r>
          <a:r>
            <a:rPr lang="ru-RU" sz="2300" kern="1200" dirty="0" smtClean="0">
              <a:solidFill>
                <a:schemeClr val="tx1"/>
              </a:solidFill>
            </a:rPr>
            <a:t> з </a:t>
          </a:r>
          <a:r>
            <a:rPr lang="ru-RU" sz="2300" kern="1200" dirty="0" err="1" smtClean="0">
              <a:solidFill>
                <a:schemeClr val="tx1"/>
              </a:solidFill>
            </a:rPr>
            <a:t>ділянок</a:t>
          </a:r>
          <a:r>
            <a:rPr lang="ru-RU" sz="2300" kern="1200" dirty="0" smtClean="0">
              <a:solidFill>
                <a:schemeClr val="tx1"/>
              </a:solidFill>
            </a:rPr>
            <a:t>, де </a:t>
          </a:r>
          <a:r>
            <a:rPr lang="ru-RU" sz="2300" kern="1200" dirty="0" err="1" smtClean="0">
              <a:solidFill>
                <a:schemeClr val="tx1"/>
              </a:solidFill>
            </a:rPr>
            <a:t>передбачається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його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механічне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руйнування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або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r>
            <a:rPr lang="ru-RU" sz="2300" kern="1200" dirty="0" err="1" smtClean="0">
              <a:solidFill>
                <a:schemeClr val="tx1"/>
              </a:solidFill>
            </a:rPr>
            <a:t>забруднення</a:t>
          </a:r>
          <a:r>
            <a:rPr lang="ru-RU" sz="2300" kern="1200" dirty="0" smtClean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97536" y="1465688"/>
        <a:ext cx="6465160" cy="3135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62B0F-74FC-4FE5-B9C0-A3EF0C0B3153}">
      <dsp:nvSpPr>
        <dsp:cNvPr id="0" name=""/>
        <dsp:cNvSpPr/>
      </dsp:nvSpPr>
      <dsp:spPr>
        <a:xfrm>
          <a:off x="-119269" y="0"/>
          <a:ext cx="5400600" cy="54006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E0AB3-A308-465C-9879-E36567F5E0B8}">
      <dsp:nvSpPr>
        <dsp:cNvPr id="0" name=""/>
        <dsp:cNvSpPr/>
      </dsp:nvSpPr>
      <dsp:spPr>
        <a:xfrm>
          <a:off x="1568406" y="541002"/>
          <a:ext cx="5535639" cy="4259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Світова спільнота виходить з того, що головний шлях вирішення екологічної проблеми – така організація виробничої та невиробничої  діяльності людей, яка забезпечить  нормальний «</a:t>
          </a:r>
          <a:r>
            <a:rPr lang="uk-UA" sz="2500" kern="1200" dirty="0" err="1" smtClean="0"/>
            <a:t>экорозвиток</a:t>
          </a:r>
          <a:r>
            <a:rPr lang="uk-UA" sz="2500" kern="1200" dirty="0" smtClean="0"/>
            <a:t>» – перетворення навколишнього середовища в інтересах всього людства і кожної людини. </a:t>
          </a:r>
          <a:endParaRPr lang="ru-RU" sz="2500" kern="1200" dirty="0"/>
        </a:p>
      </dsp:txBody>
      <dsp:txXfrm>
        <a:off x="1776336" y="748932"/>
        <a:ext cx="5119779" cy="384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C2D575-72DE-4F48-BDA2-AD2F5893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8337163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18"/>
            <a:ext cx="6696744" cy="6572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196280"/>
            <a:ext cx="7233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/>
              <a:t>Екологічні</a:t>
            </a:r>
            <a:r>
              <a:rPr lang="ru-RU" sz="4000" dirty="0"/>
              <a:t> </a:t>
            </a:r>
            <a:r>
              <a:rPr lang="ru-RU" sz="4000" dirty="0" err="1"/>
              <a:t>проблеми</a:t>
            </a:r>
            <a:r>
              <a:rPr lang="ru-RU" sz="4000" dirty="0"/>
              <a:t> </a:t>
            </a:r>
            <a:r>
              <a:rPr lang="ru-RU" sz="4000" dirty="0" err="1"/>
              <a:t>людства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295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430" y="162880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на жаль, за минулі 10 тис. років людина знищила близько двох третин лісів на планеті.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Ліси треба вирубувати вкрай обережно. Масове вирубування дерев може спричинити раптові зміни температури, знесення родючого шару ґрунту.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 Як результат, на місці вирубаних лісів утворюються пустелі.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106000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91198"/>
            <a:ext cx="3960440" cy="23553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386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 підрахунками Всесвітнього Фонду Охорони Дикої </a:t>
            </a:r>
            <a:r>
              <a:rPr lang="uk-UA" dirty="0" smtClean="0">
                <a:solidFill>
                  <a:schemeClr val="tx1"/>
                </a:solidFill>
              </a:rPr>
              <a:t>Природи, вже </a:t>
            </a:r>
            <a:r>
              <a:rPr lang="uk-UA" dirty="0">
                <a:solidFill>
                  <a:schemeClr val="tx1"/>
                </a:solidFill>
              </a:rPr>
              <a:t>через 40 років біоресурси Землі будуть цілком вичерпані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З лісовими масивами найгірша ситуація: знищують їх за лічені дні, а ростуть вони десятиріччями.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Тому </a:t>
            </a:r>
            <a:r>
              <a:rPr lang="uk-UA" dirty="0">
                <a:solidFill>
                  <a:schemeClr val="tx1"/>
                </a:solidFill>
              </a:rPr>
              <a:t>варто думати, як нам поповнювати природні ресурси для того, щоб відновлювати екологічний баланс.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74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3177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504D">
                    <a:lumMod val="50000"/>
                  </a:srgbClr>
                </a:solidFill>
                <a:cs typeface="+mn-cs"/>
              </a:rPr>
              <a:t>Опустелення</a:t>
            </a:r>
            <a:endParaRPr lang="ru-RU" sz="3600" b="1" dirty="0">
              <a:solidFill>
                <a:srgbClr val="C0504D">
                  <a:lumMod val="50000"/>
                </a:srgbClr>
              </a:solidFill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1392" y="1416892"/>
            <a:ext cx="3786187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Під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впливом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живих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організмів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, води і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повітря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на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поверхневих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шарах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літосфери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поступово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утворюється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найважливіша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екосистема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, тонка і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крихка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, - грунт, яку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називають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"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шкірою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Землі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".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Це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хранителька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родючості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життя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Жменя гарного грунту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містить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мільйони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мікроорганізмів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,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підтримують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родючість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.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Щоб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утворився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шар грунту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товщиною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в 1 сантиметр,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потрібне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25000"/>
                  </a:srgbClr>
                </a:solidFill>
                <a:cs typeface="+mn-cs"/>
              </a:rPr>
              <a:t>століття</a:t>
            </a:r>
            <a:endParaRPr lang="ru-RU" sz="2000" b="1" i="1" dirty="0">
              <a:solidFill>
                <a:srgbClr val="C0504D">
                  <a:lumMod val="50000"/>
                </a:srgbClr>
              </a:solidFill>
              <a:cs typeface="+mn-cs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6632"/>
            <a:ext cx="3024336" cy="3579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919722"/>
            <a:ext cx="4242817" cy="282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23528" y="2636912"/>
            <a:ext cx="8316416" cy="3785652"/>
          </a:xfrm>
          <a:prstGeom prst="rect">
            <a:avLst/>
          </a:prstGeom>
          <a:noFill/>
          <a:ln w="76200">
            <a:solidFill>
              <a:srgbClr val="568616"/>
            </a:solidFill>
            <a:miter lim="800000"/>
            <a:headEnd/>
            <a:tailEnd/>
          </a:ln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оцінками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геологів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, до того як люди почали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займатися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сільськогосподарською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діяльністю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, пасти худобу і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розорювати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,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річки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щорічно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зносили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Світовий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океан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близько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9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мільярдів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тонн грунту.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Нині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цю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кількість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оцінюють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приблизно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25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мільярдів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тонн.</a:t>
            </a:r>
          </a:p>
          <a:p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Грунтова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ерозія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суто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місцеве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явище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нині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придбала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загальний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характер.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Зникають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унікальні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багаті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чорноземи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із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вмістом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гумусу (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органічного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речовини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,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визначають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родючість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грунту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площі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найродючіших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земель</a:t>
            </a:r>
            <a:endParaRPr lang="ru-RU" altLang="ru-RU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скорочуються.Особливо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важка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ситуація</a:t>
            </a:r>
            <a:r>
              <a:rPr lang="ru-RU" alt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виникає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коли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зноситься</a:t>
            </a:r>
            <a:r>
              <a:rPr lang="ru-RU" alt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тільки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грунтовий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шар , а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й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материнська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порода , на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якій</a:t>
            </a:r>
            <a:r>
              <a:rPr lang="ru-RU" alt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він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розвивається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Тоді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настає</a:t>
            </a:r>
            <a:r>
              <a:rPr lang="ru-RU" alt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поріг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незворотного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руйнування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виникає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антропогенна</a:t>
            </a:r>
            <a:r>
              <a:rPr lang="ru-RU" alt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тобто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створена 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людиною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ru-RU" alt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пустеля</a:t>
            </a:r>
            <a:r>
              <a:rPr lang="ru-RU" alt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altLang="ru-RU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04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680520"/>
          </a:xfrm>
          <a:ln w="76200">
            <a:solidFill>
              <a:srgbClr val="568616"/>
            </a:solidFill>
            <a:prstDash val="dashDot"/>
          </a:ln>
        </p:spPr>
        <p:txBody>
          <a:bodyPr anchor="ctr"/>
          <a:lstStyle/>
          <a:p>
            <a:pPr marL="342900" lvl="8" indent="-342900"/>
            <a:endParaRPr lang="ru-RU" sz="2800" dirty="0" smtClean="0"/>
          </a:p>
          <a:p>
            <a:pPr marL="342900" lvl="8" indent="-342900"/>
            <a:endParaRPr lang="ru-RU" sz="2800" dirty="0"/>
          </a:p>
          <a:p>
            <a:pPr marL="342900" lvl="8" indent="-342900"/>
            <a:r>
              <a:rPr lang="ru-RU" sz="2800" dirty="0" err="1" smtClean="0"/>
              <a:t>Зникаючі</a:t>
            </a:r>
            <a:r>
              <a:rPr lang="ru-RU" sz="2800" dirty="0" smtClean="0"/>
              <a:t> </a:t>
            </a:r>
            <a:r>
              <a:rPr lang="ru-RU" sz="2800" dirty="0" smtClean="0"/>
              <a:t>види тварин – проблема не тільки міжнародних компаній з охорони природи, але й кожної людини окремо, адже багато хто з цих істот загинули не в ході природних земних процесів або катаклізмів , а через жорстокість, безвідповідальності та безпечності людей. </a:t>
            </a:r>
          </a:p>
          <a:p>
            <a:pPr marL="342900" lvl="8" indent="-342900"/>
            <a:r>
              <a:rPr lang="ru-RU" sz="2800" dirty="0" smtClean="0"/>
              <a:t>Напевно варто одуматися хоча б сьогодні, щоб зберегти окремих представників рідкісних тварин і, чому б і ні, збільшити їх популяцію.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5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Полярний ведмідь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Вимирає</a:t>
            </a:r>
            <a:r>
              <a:rPr lang="ru-RU" dirty="0" smtClean="0">
                <a:solidFill>
                  <a:schemeClr val="tx1"/>
                </a:solidFill>
              </a:rPr>
              <a:t> через </a:t>
            </a:r>
            <a:r>
              <a:rPr lang="ru-RU" dirty="0" err="1" smtClean="0">
                <a:solidFill>
                  <a:schemeClr val="tx1"/>
                </a:solidFill>
              </a:rPr>
              <a:t>глобальне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потепління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   І </a:t>
            </a:r>
            <a:r>
              <a:rPr lang="ru-RU" dirty="0" err="1" smtClean="0">
                <a:solidFill>
                  <a:schemeClr val="tx1"/>
                </a:solidFill>
              </a:rPr>
              <a:t>чим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менше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Землі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льоду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швидше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йде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сумний</a:t>
            </a:r>
            <a:r>
              <a:rPr lang="ru-RU" dirty="0" smtClean="0">
                <a:solidFill>
                  <a:schemeClr val="tx1"/>
                </a:solidFill>
              </a:rPr>
              <a:t> процес. </a:t>
            </a:r>
            <a:r>
              <a:rPr lang="ru-RU" dirty="0" err="1" smtClean="0">
                <a:solidFill>
                  <a:schemeClr val="tx1"/>
                </a:solidFill>
              </a:rPr>
              <a:t>Шансів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вижити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цей</a:t>
            </a:r>
            <a:r>
              <a:rPr lang="ru-RU" dirty="0" smtClean="0">
                <a:solidFill>
                  <a:schemeClr val="tx1"/>
                </a:solidFill>
              </a:rPr>
              <a:t> вид тварин майже не має. Саме з </a:t>
            </a:r>
            <a:r>
              <a:rPr lang="ru-RU" dirty="0" err="1" smtClean="0">
                <a:solidFill>
                  <a:schemeClr val="tx1"/>
                </a:solidFill>
              </a:rPr>
              <a:t>цієї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полярні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ведмедики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покидають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арктичну</a:t>
            </a:r>
            <a:r>
              <a:rPr lang="ru-RU" dirty="0" smtClean="0">
                <a:solidFill>
                  <a:schemeClr val="tx1"/>
                </a:solidFill>
              </a:rPr>
              <a:t> тундру.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3tRQa6F_s7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149080"/>
            <a:ext cx="2818181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25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16624" cy="4525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Велика панда – </a:t>
            </a:r>
            <a:r>
              <a:rPr lang="ru-RU" dirty="0">
                <a:solidFill>
                  <a:schemeClr val="tx1"/>
                </a:solidFill>
              </a:rPr>
              <a:t>це, </a:t>
            </a:r>
            <a:r>
              <a:rPr lang="ru-RU" dirty="0" err="1">
                <a:solidFill>
                  <a:schemeClr val="tx1"/>
                </a:solidFill>
              </a:rPr>
              <a:t>мабуть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найвідоміший</a:t>
            </a:r>
            <a:r>
              <a:rPr lang="ru-RU" dirty="0">
                <a:solidFill>
                  <a:schemeClr val="tx1"/>
                </a:solidFill>
              </a:rPr>
              <a:t> вид рідкісних тварин, що </a:t>
            </a:r>
            <a:r>
              <a:rPr lang="ru-RU" dirty="0" err="1">
                <a:solidFill>
                  <a:schemeClr val="tx1"/>
                </a:solidFill>
              </a:rPr>
              <a:t>красується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емблемах</a:t>
            </a:r>
            <a:r>
              <a:rPr lang="ru-RU" dirty="0">
                <a:solidFill>
                  <a:schemeClr val="tx1"/>
                </a:solidFill>
              </a:rPr>
              <a:t> і символах </a:t>
            </a:r>
            <a:r>
              <a:rPr lang="ru-RU" dirty="0" err="1">
                <a:solidFill>
                  <a:schemeClr val="tx1"/>
                </a:solidFill>
              </a:rPr>
              <a:t>Всесвітнього</a:t>
            </a:r>
            <a:r>
              <a:rPr lang="ru-RU" dirty="0">
                <a:solidFill>
                  <a:schemeClr val="tx1"/>
                </a:solidFill>
              </a:rPr>
              <a:t> фонду охорони та </a:t>
            </a:r>
            <a:r>
              <a:rPr lang="ru-RU" dirty="0" err="1">
                <a:solidFill>
                  <a:schemeClr val="tx1"/>
                </a:solidFill>
              </a:rPr>
              <a:t>захисту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дикої</a:t>
            </a:r>
            <a:r>
              <a:rPr lang="ru-RU" dirty="0">
                <a:solidFill>
                  <a:schemeClr val="tx1"/>
                </a:solidFill>
              </a:rPr>
              <a:t> природи. На жаль, на </a:t>
            </a:r>
            <a:r>
              <a:rPr lang="ru-RU" dirty="0" err="1">
                <a:solidFill>
                  <a:schemeClr val="tx1"/>
                </a:solidFill>
              </a:rPr>
              <a:t>всій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нашій</a:t>
            </a:r>
            <a:r>
              <a:rPr lang="ru-RU" dirty="0">
                <a:solidFill>
                  <a:schemeClr val="tx1"/>
                </a:solidFill>
              </a:rPr>
              <a:t> планеті </a:t>
            </a:r>
            <a:r>
              <a:rPr lang="ru-RU" dirty="0" err="1">
                <a:solidFill>
                  <a:schemeClr val="tx1"/>
                </a:solidFill>
              </a:rPr>
              <a:t>залишилося</a:t>
            </a:r>
            <a:r>
              <a:rPr lang="ru-RU" dirty="0">
                <a:solidFill>
                  <a:schemeClr val="tx1"/>
                </a:solidFill>
              </a:rPr>
              <a:t> майже 1500 </a:t>
            </a:r>
            <a:r>
              <a:rPr lang="ru-RU" dirty="0" err="1" smtClean="0">
                <a:solidFill>
                  <a:schemeClr val="tx1"/>
                </a:solidFill>
              </a:rPr>
              <a:t>особин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uNGTxxrK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24" y="3068960"/>
            <a:ext cx="314077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1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"/>
            <a:ext cx="7812360" cy="4525963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Гірські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горили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найвідоміші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зникаючі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великі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сильні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примати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знайомі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всім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дитинства</a:t>
            </a:r>
            <a:r>
              <a:rPr lang="ru-RU" dirty="0">
                <a:solidFill>
                  <a:schemeClr val="tx1"/>
                </a:solidFill>
              </a:rPr>
              <a:t> по «</a:t>
            </a:r>
            <a:r>
              <a:rPr lang="ru-RU" dirty="0" err="1">
                <a:solidFill>
                  <a:schemeClr val="tx1"/>
                </a:solidFill>
              </a:rPr>
              <a:t>Кінг-Конгу</a:t>
            </a:r>
            <a:r>
              <a:rPr lang="ru-RU" dirty="0">
                <a:solidFill>
                  <a:schemeClr val="tx1"/>
                </a:solidFill>
              </a:rPr>
              <a:t>» і «</a:t>
            </a:r>
            <a:r>
              <a:rPr lang="ru-RU" dirty="0" err="1">
                <a:solidFill>
                  <a:schemeClr val="tx1"/>
                </a:solidFill>
              </a:rPr>
              <a:t>Тарзану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залишилося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всього</a:t>
            </a:r>
            <a:r>
              <a:rPr lang="ru-RU" dirty="0">
                <a:solidFill>
                  <a:schemeClr val="tx1"/>
                </a:solidFill>
              </a:rPr>
              <a:t> близько 700 </a:t>
            </a:r>
            <a:r>
              <a:rPr lang="ru-RU" dirty="0" err="1">
                <a:solidFill>
                  <a:schemeClr val="tx1"/>
                </a:solidFill>
              </a:rPr>
              <a:t>особин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всій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земній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зникаючі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незважаючи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відразливу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зовнішність</a:t>
            </a:r>
            <a:r>
              <a:rPr lang="ru-RU" dirty="0">
                <a:solidFill>
                  <a:schemeClr val="tx1"/>
                </a:solidFill>
              </a:rPr>
              <a:t>, в цілому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товариські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миролюбні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e1GIjCQL-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562505"/>
            <a:ext cx="3212862" cy="218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8020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804248" cy="4554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Тигри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різних </a:t>
            </a:r>
            <a:r>
              <a:rPr lang="ru-RU" sz="2400" dirty="0" err="1">
                <a:solidFill>
                  <a:schemeClr val="tx1"/>
                </a:solidFill>
              </a:rPr>
              <a:t>видів</a:t>
            </a:r>
            <a:r>
              <a:rPr lang="ru-RU" sz="2400" dirty="0">
                <a:solidFill>
                  <a:schemeClr val="tx1"/>
                </a:solidFill>
              </a:rPr>
              <a:t> також є </a:t>
            </a:r>
            <a:r>
              <a:rPr lang="ru-RU" sz="2400" dirty="0" err="1">
                <a:solidFill>
                  <a:schemeClr val="tx1"/>
                </a:solidFill>
              </a:rPr>
              <a:t>рідкісними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тваринами</a:t>
            </a:r>
            <a:r>
              <a:rPr lang="ru-RU" sz="2400" dirty="0">
                <a:solidFill>
                  <a:schemeClr val="tx1"/>
                </a:solidFill>
              </a:rPr>
              <a:t>. За </a:t>
            </a:r>
            <a:r>
              <a:rPr lang="ru-RU" sz="2400" dirty="0" err="1">
                <a:solidFill>
                  <a:schemeClr val="tx1"/>
                </a:solidFill>
              </a:rPr>
              <a:t>останніми</a:t>
            </a:r>
            <a:r>
              <a:rPr lang="ru-RU" sz="2400" dirty="0">
                <a:solidFill>
                  <a:schemeClr val="tx1"/>
                </a:solidFill>
              </a:rPr>
              <a:t> даними на </a:t>
            </a:r>
            <a:r>
              <a:rPr lang="ru-RU" sz="2400" dirty="0" err="1">
                <a:solidFill>
                  <a:schemeClr val="tx1"/>
                </a:solidFill>
              </a:rPr>
              <a:t>землі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залишилося</a:t>
            </a:r>
            <a:r>
              <a:rPr lang="ru-RU" sz="2400" dirty="0">
                <a:solidFill>
                  <a:schemeClr val="tx1"/>
                </a:solidFill>
              </a:rPr>
              <a:t> близько 3300 представників.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tx1"/>
                </a:solidFill>
              </a:rPr>
              <a:t>Блакитний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кит – </a:t>
            </a:r>
            <a:r>
              <a:rPr lang="ru-RU" sz="2400" dirty="0">
                <a:solidFill>
                  <a:schemeClr val="tx1"/>
                </a:solidFill>
              </a:rPr>
              <a:t>це </a:t>
            </a:r>
            <a:r>
              <a:rPr lang="ru-RU" sz="2400" dirty="0" err="1" smtClean="0">
                <a:solidFill>
                  <a:schemeClr val="tx1"/>
                </a:solidFill>
              </a:rPr>
              <a:t>величезна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тварина</a:t>
            </a:r>
            <a:r>
              <a:rPr lang="ru-RU" sz="2400" dirty="0" smtClean="0">
                <a:solidFill>
                  <a:schemeClr val="tx1"/>
                </a:solidFill>
              </a:rPr>
              <a:t>, яка </a:t>
            </a:r>
            <a:r>
              <a:rPr lang="ru-RU" sz="2400" dirty="0" err="1" smtClean="0">
                <a:solidFill>
                  <a:schemeClr val="tx1"/>
                </a:solidFill>
              </a:rPr>
              <a:t>здатна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розмістити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собі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навіть</a:t>
            </a:r>
            <a:r>
              <a:rPr lang="ru-RU" sz="2400" dirty="0">
                <a:solidFill>
                  <a:schemeClr val="tx1"/>
                </a:solidFill>
              </a:rPr>
              <a:t> слона, а </a:t>
            </a:r>
            <a:r>
              <a:rPr lang="ru-RU" sz="2400" dirty="0" err="1">
                <a:solidFill>
                  <a:schemeClr val="tx1"/>
                </a:solidFill>
              </a:rPr>
              <a:t>загальна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довжина</a:t>
            </a:r>
            <a:r>
              <a:rPr lang="ru-RU" sz="2400" dirty="0">
                <a:solidFill>
                  <a:schemeClr val="tx1"/>
                </a:solidFill>
              </a:rPr>
              <a:t> його </a:t>
            </a:r>
            <a:r>
              <a:rPr lang="ru-RU" sz="2400" dirty="0" err="1">
                <a:solidFill>
                  <a:schemeClr val="tx1"/>
                </a:solidFill>
              </a:rPr>
              <a:t>тіла</a:t>
            </a:r>
            <a:r>
              <a:rPr lang="ru-RU" sz="2400" dirty="0">
                <a:solidFill>
                  <a:schemeClr val="tx1"/>
                </a:solidFill>
              </a:rPr>
              <a:t>-в </a:t>
            </a:r>
            <a:r>
              <a:rPr lang="ru-RU" sz="2400" dirty="0" err="1">
                <a:solidFill>
                  <a:schemeClr val="tx1"/>
                </a:solidFill>
              </a:rPr>
              <a:t>середньому</a:t>
            </a:r>
            <a:r>
              <a:rPr lang="ru-RU" sz="2400" dirty="0">
                <a:solidFill>
                  <a:schemeClr val="tx1"/>
                </a:solidFill>
              </a:rPr>
              <a:t> 33 </a:t>
            </a:r>
            <a:r>
              <a:rPr lang="ru-RU" sz="2400" dirty="0" err="1">
                <a:solidFill>
                  <a:schemeClr val="tx1"/>
                </a:solidFill>
              </a:rPr>
              <a:t>метри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Спілкуються</a:t>
            </a:r>
            <a:r>
              <a:rPr lang="ru-RU" sz="2400" dirty="0">
                <a:solidFill>
                  <a:schemeClr val="tx1"/>
                </a:solidFill>
              </a:rPr>
              <a:t> вони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собою, </a:t>
            </a:r>
            <a:r>
              <a:rPr lang="ru-RU" sz="2400" dirty="0" err="1">
                <a:solidFill>
                  <a:schemeClr val="tx1"/>
                </a:solidFill>
              </a:rPr>
              <a:t>видаючи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особливі</a:t>
            </a:r>
            <a:r>
              <a:rPr lang="ru-RU" sz="2400" dirty="0">
                <a:solidFill>
                  <a:schemeClr val="tx1"/>
                </a:solidFill>
              </a:rPr>
              <a:t> звуки, які </a:t>
            </a:r>
            <a:r>
              <a:rPr lang="ru-RU" sz="2400" dirty="0" err="1">
                <a:solidFill>
                  <a:schemeClr val="tx1"/>
                </a:solidFill>
              </a:rPr>
              <a:t>можна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почути</a:t>
            </a:r>
            <a:r>
              <a:rPr lang="ru-RU" sz="2400" dirty="0">
                <a:solidFill>
                  <a:schemeClr val="tx1"/>
                </a:solidFill>
              </a:rPr>
              <a:t> і за </a:t>
            </a:r>
            <a:r>
              <a:rPr lang="ru-RU" sz="2400" dirty="0" err="1">
                <a:solidFill>
                  <a:schemeClr val="tx1"/>
                </a:solidFill>
              </a:rPr>
              <a:t>сотні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кілометрів</a:t>
            </a:r>
            <a:r>
              <a:rPr lang="ru-RU" sz="2400" dirty="0">
                <a:solidFill>
                  <a:schemeClr val="tx1"/>
                </a:solidFill>
              </a:rPr>
              <a:t>. Через </a:t>
            </a:r>
            <a:r>
              <a:rPr lang="ru-RU" sz="2400" dirty="0" err="1" smtClean="0">
                <a:solidFill>
                  <a:schemeClr val="tx1"/>
                </a:solidFill>
              </a:rPr>
              <a:t>жорстокі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дії</a:t>
            </a:r>
            <a:r>
              <a:rPr lang="ru-RU" sz="2400" dirty="0" smtClean="0">
                <a:solidFill>
                  <a:schemeClr val="tx1"/>
                </a:solidFill>
              </a:rPr>
              <a:t> людини,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err="1">
                <a:solidFill>
                  <a:schemeClr val="tx1"/>
                </a:solidFill>
              </a:rPr>
              <a:t>Землі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залишилося</a:t>
            </a:r>
            <a:r>
              <a:rPr lang="ru-RU" sz="2400" dirty="0">
                <a:solidFill>
                  <a:schemeClr val="tx1"/>
                </a:solidFill>
              </a:rPr>
              <a:t> 10000 таких тварин.</a:t>
            </a:r>
          </a:p>
          <a:p>
            <a:endParaRPr lang="ru-RU" dirty="0"/>
          </a:p>
        </p:txBody>
      </p:sp>
      <p:pic>
        <p:nvPicPr>
          <p:cNvPr id="4" name="Рисунок 3" descr="AsmJAn8s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234685"/>
            <a:ext cx="3359147" cy="251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fdtiT3H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861048"/>
            <a:ext cx="3357554" cy="242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870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332656"/>
            <a:ext cx="7704856" cy="4525963"/>
          </a:xfrm>
        </p:spPr>
        <p:txBody>
          <a:bodyPr/>
          <a:lstStyle/>
          <a:p>
            <a:r>
              <a:rPr lang="ru-RU" sz="2800" b="1" dirty="0" err="1">
                <a:solidFill>
                  <a:schemeClr val="tx1"/>
                </a:solidFill>
              </a:rPr>
              <a:t>Слонова</a:t>
            </a:r>
            <a:r>
              <a:rPr lang="ru-RU" sz="2800" b="1" dirty="0">
                <a:solidFill>
                  <a:schemeClr val="tx1"/>
                </a:solidFill>
              </a:rPr>
              <a:t> черепаха. </a:t>
            </a:r>
            <a:r>
              <a:rPr lang="ru-RU" sz="2800" dirty="0" err="1">
                <a:solidFill>
                  <a:schemeClr val="tx1"/>
                </a:solidFill>
              </a:rPr>
              <a:t>Залишився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єдиний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світі</a:t>
            </a:r>
            <a:r>
              <a:rPr lang="ru-RU" sz="2800" dirty="0">
                <a:solidFill>
                  <a:schemeClr val="tx1"/>
                </a:solidFill>
              </a:rPr>
              <a:t> представник цих тварин, які колись буквально заполоняли </a:t>
            </a:r>
            <a:r>
              <a:rPr lang="ru-RU" sz="2800" dirty="0" err="1" smtClean="0">
                <a:solidFill>
                  <a:schemeClr val="tx1"/>
                </a:solidFill>
              </a:rPr>
              <a:t>Галапагоські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острови</a:t>
            </a:r>
            <a:r>
              <a:rPr lang="ru-RU" sz="2800" dirty="0" smtClean="0">
                <a:solidFill>
                  <a:schemeClr val="tx1"/>
                </a:solidFill>
              </a:rPr>
              <a:t>. Джордж</a:t>
            </a:r>
            <a:r>
              <a:rPr lang="ru-RU" sz="2800" dirty="0">
                <a:solidFill>
                  <a:schemeClr val="tx1"/>
                </a:solidFill>
              </a:rPr>
              <a:t>, а саме так </a:t>
            </a:r>
            <a:r>
              <a:rPr lang="ru-RU" sz="2800" dirty="0" err="1">
                <a:solidFill>
                  <a:schemeClr val="tx1"/>
                </a:solidFill>
              </a:rPr>
              <a:t>звуть</a:t>
            </a:r>
            <a:r>
              <a:rPr lang="ru-RU" sz="2800" dirty="0">
                <a:solidFill>
                  <a:schemeClr val="tx1"/>
                </a:solidFill>
              </a:rPr>
              <a:t> черепаху, </a:t>
            </a:r>
            <a:r>
              <a:rPr lang="ru-RU" sz="2800" dirty="0" err="1">
                <a:solidFill>
                  <a:schemeClr val="tx1"/>
                </a:solidFill>
              </a:rPr>
              <a:t>дуже</a:t>
            </a:r>
            <a:r>
              <a:rPr lang="ru-RU" sz="2800" dirty="0">
                <a:solidFill>
                  <a:schemeClr val="tx1"/>
                </a:solidFill>
              </a:rPr>
              <a:t> скоро </a:t>
            </a:r>
            <a:r>
              <a:rPr lang="ru-RU" sz="2800" dirty="0" err="1">
                <a:solidFill>
                  <a:schemeClr val="tx1"/>
                </a:solidFill>
              </a:rPr>
              <a:t>помре</a:t>
            </a:r>
            <a:r>
              <a:rPr lang="ru-RU" sz="2800" dirty="0">
                <a:solidFill>
                  <a:schemeClr val="tx1"/>
                </a:solidFill>
              </a:rPr>
              <a:t> від </a:t>
            </a:r>
            <a:r>
              <a:rPr lang="ru-RU" sz="2800" dirty="0" err="1">
                <a:solidFill>
                  <a:schemeClr val="tx1"/>
                </a:solidFill>
              </a:rPr>
              <a:t>старості</a:t>
            </a:r>
            <a:r>
              <a:rPr lang="ru-RU" sz="2800" dirty="0" smtClean="0">
                <a:solidFill>
                  <a:schemeClr val="tx1"/>
                </a:solidFill>
              </a:rPr>
              <a:t>, і </a:t>
            </a:r>
            <a:r>
              <a:rPr lang="ru-RU" sz="2800" dirty="0">
                <a:solidFill>
                  <a:schemeClr val="tx1"/>
                </a:solidFill>
              </a:rPr>
              <a:t>цих </a:t>
            </a:r>
            <a:r>
              <a:rPr lang="ru-RU" sz="2800" dirty="0" err="1">
                <a:solidFill>
                  <a:schemeClr val="tx1"/>
                </a:solidFill>
              </a:rPr>
              <a:t>звіряток</a:t>
            </a:r>
            <a:r>
              <a:rPr lang="ru-RU" sz="2800" dirty="0">
                <a:solidFill>
                  <a:schemeClr val="tx1"/>
                </a:solidFill>
              </a:rPr>
              <a:t> також </a:t>
            </a:r>
            <a:r>
              <a:rPr lang="ru-RU" sz="2800" dirty="0" err="1">
                <a:solidFill>
                  <a:schemeClr val="tx1"/>
                </a:solidFill>
              </a:rPr>
              <a:t>запишуть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вимерлі</a:t>
            </a:r>
            <a:r>
              <a:rPr lang="ru-RU" sz="2800" dirty="0">
                <a:solidFill>
                  <a:schemeClr val="tx1"/>
                </a:solidFill>
              </a:rPr>
              <a:t> види.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ofq-q8KL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85" y="3251276"/>
            <a:ext cx="4430014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153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218358"/>
              </p:ext>
            </p:extLst>
          </p:nvPr>
        </p:nvGraphicFramePr>
        <p:xfrm>
          <a:off x="-684584" y="764704"/>
          <a:ext cx="95040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33746"/>
              </p:ext>
            </p:extLst>
          </p:nvPr>
        </p:nvGraphicFramePr>
        <p:xfrm>
          <a:off x="-828600" y="37961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80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ґрунт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475070"/>
              </p:ext>
            </p:extLst>
          </p:nvPr>
        </p:nvGraphicFramePr>
        <p:xfrm>
          <a:off x="-252536" y="980728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234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6" y="0"/>
            <a:ext cx="64770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</a:rPr>
              <a:t>еолого-</a:t>
            </a:r>
            <a:r>
              <a:rPr lang="ru-RU" sz="2800" b="1" dirty="0" err="1" smtClean="0">
                <a:solidFill>
                  <a:schemeClr val="tx1"/>
                </a:solidFill>
              </a:rPr>
              <a:t>геоморфологічні</a:t>
            </a:r>
            <a:r>
              <a:rPr lang="ru-RU" sz="2800" b="1" dirty="0" smtClean="0">
                <a:solidFill>
                  <a:schemeClr val="tx1"/>
                </a:solidFill>
              </a:rPr>
              <a:t> причини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81808"/>
              </p:ext>
            </p:extLst>
          </p:nvPr>
        </p:nvGraphicFramePr>
        <p:xfrm>
          <a:off x="92646" y="1412776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932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504" y="95583"/>
            <a:ext cx="4857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cs typeface="+mn-cs"/>
              </a:rPr>
              <a:t>Прикладом </a:t>
            </a:r>
            <a:r>
              <a:rPr lang="ru-RU" altLang="ru-RU" sz="2000" dirty="0" err="1" smtClean="0">
                <a:cs typeface="+mn-cs"/>
              </a:rPr>
              <a:t>регіональних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екологічних</a:t>
            </a:r>
            <a:r>
              <a:rPr lang="ru-RU" altLang="ru-RU" sz="2000" dirty="0" smtClean="0">
                <a:cs typeface="+mn-cs"/>
              </a:rPr>
              <a:t> проблем </a:t>
            </a:r>
            <a:r>
              <a:rPr lang="ru-RU" altLang="ru-RU" sz="2000" dirty="0" err="1" smtClean="0">
                <a:cs typeface="+mn-cs"/>
              </a:rPr>
              <a:t>може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слугувати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Кузбас</a:t>
            </a:r>
            <a:r>
              <a:rPr lang="ru-RU" altLang="ru-RU" sz="2000" dirty="0" smtClean="0">
                <a:cs typeface="+mn-cs"/>
              </a:rPr>
              <a:t>, </a:t>
            </a:r>
            <a:r>
              <a:rPr lang="ru-RU" altLang="ru-RU" sz="2000" dirty="0" err="1" smtClean="0">
                <a:cs typeface="+mn-cs"/>
              </a:rPr>
              <a:t>Кривбас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майже</a:t>
            </a:r>
            <a:r>
              <a:rPr lang="ru-RU" altLang="ru-RU" sz="2000" dirty="0" smtClean="0">
                <a:cs typeface="+mn-cs"/>
              </a:rPr>
              <a:t> замкнута в горах </a:t>
            </a:r>
            <a:r>
              <a:rPr lang="ru-RU" altLang="ru-RU" sz="2000" dirty="0" err="1" smtClean="0">
                <a:cs typeface="+mn-cs"/>
              </a:rPr>
              <a:t>улоговина</a:t>
            </a:r>
            <a:r>
              <a:rPr lang="ru-RU" altLang="ru-RU" sz="2000" dirty="0" smtClean="0">
                <a:cs typeface="+mn-cs"/>
              </a:rPr>
              <a:t>, </a:t>
            </a:r>
            <a:r>
              <a:rPr lang="ru-RU" altLang="ru-RU" sz="2000" dirty="0" err="1" smtClean="0">
                <a:cs typeface="+mn-cs"/>
              </a:rPr>
              <a:t>заповнена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smtClean="0">
                <a:cs typeface="+mn-cs"/>
              </a:rPr>
              <a:t>газами </a:t>
            </a:r>
            <a:r>
              <a:rPr lang="ru-RU" altLang="ru-RU" sz="2000" dirty="0" smtClean="0">
                <a:cs typeface="+mn-cs"/>
              </a:rPr>
              <a:t>і </a:t>
            </a:r>
            <a:r>
              <a:rPr lang="ru-RU" altLang="ru-RU" sz="2000" dirty="0" err="1" smtClean="0">
                <a:cs typeface="+mn-cs"/>
              </a:rPr>
              <a:t>димами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металургійного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гіганта</a:t>
            </a:r>
            <a:r>
              <a:rPr lang="ru-RU" altLang="ru-RU" sz="2000" dirty="0" smtClean="0">
                <a:cs typeface="+mn-cs"/>
              </a:rPr>
              <a:t>, про </a:t>
            </a:r>
            <a:r>
              <a:rPr lang="ru-RU" altLang="ru-RU" sz="2000" dirty="0" err="1" smtClean="0">
                <a:cs typeface="+mn-cs"/>
              </a:rPr>
              <a:t>уловлювання</a:t>
            </a:r>
            <a:r>
              <a:rPr lang="ru-RU" altLang="ru-RU" sz="2000" dirty="0" smtClean="0">
                <a:cs typeface="+mn-cs"/>
              </a:rPr>
              <a:t> </a:t>
            </a:r>
            <a:r>
              <a:rPr lang="ru-RU" altLang="ru-RU" sz="2000" dirty="0" err="1" smtClean="0">
                <a:cs typeface="+mn-cs"/>
              </a:rPr>
              <a:t>яких</a:t>
            </a:r>
            <a:r>
              <a:rPr lang="ru-RU" altLang="ru-RU" sz="2000" dirty="0" smtClean="0">
                <a:cs typeface="+mn-cs"/>
              </a:rPr>
              <a:t> при </a:t>
            </a:r>
            <a:r>
              <a:rPr lang="ru-RU" altLang="ru-RU" sz="2000" dirty="0" err="1" smtClean="0">
                <a:cs typeface="+mn-cs"/>
              </a:rPr>
              <a:t>будівництві</a:t>
            </a:r>
            <a:r>
              <a:rPr lang="ru-RU" altLang="ru-RU" sz="2000" dirty="0" smtClean="0">
                <a:cs typeface="+mn-cs"/>
              </a:rPr>
              <a:t> - </a:t>
            </a:r>
            <a:r>
              <a:rPr lang="ru-RU" altLang="ru-RU" sz="2000" dirty="0" err="1" smtClean="0">
                <a:cs typeface="+mn-cs"/>
              </a:rPr>
              <a:t>ніхто</a:t>
            </a:r>
            <a:r>
              <a:rPr lang="ru-RU" altLang="ru-RU" sz="2000" dirty="0" smtClean="0">
                <a:cs typeface="+mn-cs"/>
              </a:rPr>
              <a:t> не думав.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5336" y="2783786"/>
            <a:ext cx="4286250" cy="101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Або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висока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радіоактивність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грунтів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в районах,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прилеглих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до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Чорнобиля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.</a:t>
            </a:r>
          </a:p>
        </p:txBody>
      </p:sp>
      <p:pic>
        <p:nvPicPr>
          <p:cNvPr id="9220" name="Рисунок 6" descr="1273819166_snap_2010.05.14-10.33.03_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0477"/>
            <a:ext cx="2714625" cy="1766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Strip_coal_m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0"/>
            <a:ext cx="3470002" cy="243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4551585" y="4549775"/>
            <a:ext cx="47352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Для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вирішення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таких проблем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вже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потрібні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наукові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дослідження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. У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першому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випадку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-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розробка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раціональних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методів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поглинання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димових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і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газових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аерозолів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, у другому -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з'ясування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впливу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на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здоров'я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населення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тривалого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впливу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слабких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доз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радіації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і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розробка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методів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дезактивації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cs typeface="+mn-cs"/>
              </a:rPr>
              <a:t>грунтів</a:t>
            </a:r>
            <a:r>
              <a:rPr lang="ru-RU" altLang="ru-RU" dirty="0" smtClean="0">
                <a:solidFill>
                  <a:prstClr val="black"/>
                </a:solidFill>
                <a:cs typeface="+mn-cs"/>
              </a:rPr>
              <a:t>.</a:t>
            </a: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260447" cy="237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6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88" y="1143000"/>
            <a:ext cx="32861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Як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вважають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експерти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ООН,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сучасні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втрати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продуктивних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земель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приведуть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до</a:t>
            </a:r>
          </a:p>
          <a:p>
            <a:pPr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того,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що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до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кінця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сторіччя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світ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може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втратити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майже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1/3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своїх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орних</a:t>
            </a:r>
            <a:endParaRPr lang="ru-RU" sz="2000" b="1" dirty="0">
              <a:solidFill>
                <a:srgbClr val="EEECE1">
                  <a:lumMod val="10000"/>
                </a:srgbClr>
              </a:solidFill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земель.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така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втрата</a:t>
            </a:r>
            <a:endParaRPr lang="ru-RU" sz="2000" b="1" dirty="0">
              <a:solidFill>
                <a:srgbClr val="EEECE1">
                  <a:lumMod val="10000"/>
                </a:srgbClr>
              </a:solidFill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в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період</a:t>
            </a:r>
            <a:endParaRPr lang="ru-RU" sz="2000" b="1" dirty="0">
              <a:solidFill>
                <a:srgbClr val="EEECE1">
                  <a:lumMod val="10000"/>
                </a:srgbClr>
              </a:solidFill>
              <a:cs typeface="+mn-cs"/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безпрецедентного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зростання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населення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і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збільшення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потреби в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продовольстві</a:t>
            </a:r>
            <a:endParaRPr lang="ru-RU" sz="2000" b="1" dirty="0">
              <a:solidFill>
                <a:srgbClr val="EEECE1">
                  <a:lumMod val="10000"/>
                </a:srgbClr>
              </a:solidFill>
              <a:cs typeface="+mn-cs"/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може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стати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справді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 </a:t>
            </a:r>
            <a:r>
              <a:rPr lang="ru-RU" sz="2000" b="1" dirty="0" err="1">
                <a:solidFill>
                  <a:srgbClr val="EEECE1">
                    <a:lumMod val="10000"/>
                  </a:srgbClr>
                </a:solidFill>
                <a:cs typeface="+mn-cs"/>
              </a:rPr>
              <a:t>згубною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cs typeface="+mn-cs"/>
              </a:rPr>
              <a:t>.</a:t>
            </a:r>
            <a:endParaRPr lang="ru-RU" sz="2000" b="1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22531" name="Рисунок 2" descr="b61c228448c70cbcb1c2cd4550c4981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0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3" descr="image_1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 descr="landslid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643313"/>
            <a:ext cx="3571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5" descr="33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714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62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19167"/>
              </p:ext>
            </p:extLst>
          </p:nvPr>
        </p:nvGraphicFramePr>
        <p:xfrm>
          <a:off x="323528" y="692696"/>
          <a:ext cx="62646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24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136"/>
            <a:ext cx="5643602" cy="66658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Охорону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ґрунтів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здійснювати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найрізноманітнішими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методами:заліснення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перелогів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еродованих</a:t>
            </a:r>
            <a:r>
              <a:rPr lang="ru-RU" dirty="0" smtClean="0">
                <a:solidFill>
                  <a:schemeClr val="tx1"/>
                </a:solidFill>
              </a:rPr>
              <a:t> земель, використання </a:t>
            </a:r>
            <a:r>
              <a:rPr lang="ru-RU" dirty="0" err="1" smtClean="0">
                <a:solidFill>
                  <a:schemeClr val="tx1"/>
                </a:solidFill>
              </a:rPr>
              <a:t>раціональної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агротехніки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відмова</a:t>
            </a:r>
            <a:r>
              <a:rPr lang="ru-RU" dirty="0" smtClean="0">
                <a:solidFill>
                  <a:schemeClr val="tx1"/>
                </a:solidFill>
              </a:rPr>
              <a:t> від монокультур. </a:t>
            </a:r>
            <a:r>
              <a:rPr lang="ru-RU" dirty="0" err="1" smtClean="0">
                <a:solidFill>
                  <a:schemeClr val="tx1"/>
                </a:solidFill>
              </a:rPr>
              <a:t>Технологія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сільськогосподарського</a:t>
            </a:r>
            <a:r>
              <a:rPr lang="ru-RU" dirty="0" smtClean="0">
                <a:solidFill>
                  <a:schemeClr val="tx1"/>
                </a:solidFill>
              </a:rPr>
              <a:t> виробництва має </a:t>
            </a:r>
            <a:r>
              <a:rPr lang="ru-RU" dirty="0" err="1" smtClean="0">
                <a:solidFill>
                  <a:schemeClr val="tx1"/>
                </a:solidFill>
              </a:rPr>
              <a:t>базуватися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екологічно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обґрунтованих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раціональних</a:t>
            </a:r>
            <a:r>
              <a:rPr lang="ru-RU" dirty="0" smtClean="0">
                <a:solidFill>
                  <a:schemeClr val="tx1"/>
                </a:solidFill>
              </a:rPr>
              <a:t> нормах, </a:t>
            </a:r>
            <a:r>
              <a:rPr lang="ru-RU" dirty="0" err="1" smtClean="0">
                <a:solidFill>
                  <a:schemeClr val="tx1"/>
                </a:solidFill>
              </a:rPr>
              <a:t>виключати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обробітку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землі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схилах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крутістю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7° і </a:t>
            </a:r>
            <a:r>
              <a:rPr lang="ru-RU" dirty="0" err="1" smtClean="0">
                <a:solidFill>
                  <a:schemeClr val="tx1"/>
                </a:solidFill>
              </a:rPr>
              <a:t>інтенсифікувати</a:t>
            </a:r>
            <a:r>
              <a:rPr lang="ru-RU" dirty="0" smtClean="0">
                <a:solidFill>
                  <a:schemeClr val="tx1"/>
                </a:solidFill>
              </a:rPr>
              <a:t> використання </a:t>
            </a:r>
            <a:r>
              <a:rPr lang="ru-RU" dirty="0" err="1" smtClean="0">
                <a:solidFill>
                  <a:schemeClr val="tx1"/>
                </a:solidFill>
              </a:rPr>
              <a:t>сільськогосподарських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угідь</a:t>
            </a:r>
            <a:r>
              <a:rPr lang="ru-RU" dirty="0" smtClean="0">
                <a:solidFill>
                  <a:schemeClr val="tx1"/>
                </a:solidFill>
              </a:rPr>
              <a:t>, які </a:t>
            </a:r>
            <a:r>
              <a:rPr lang="ru-RU" dirty="0" err="1" smtClean="0">
                <a:solidFill>
                  <a:schemeClr val="tx1"/>
                </a:solidFill>
              </a:rPr>
              <a:t>залишилися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обробітку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Науковці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рекомендують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розпочати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послідовний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перехід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ландшафтне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землеробство</a:t>
            </a:r>
            <a:r>
              <a:rPr lang="ru-RU" dirty="0" smtClean="0">
                <a:solidFill>
                  <a:schemeClr val="tx1"/>
                </a:solidFill>
              </a:rPr>
              <a:t>, його </a:t>
            </a:r>
            <a:r>
              <a:rPr lang="ru-RU" dirty="0" err="1" smtClean="0">
                <a:solidFill>
                  <a:schemeClr val="tx1"/>
                </a:solidFill>
              </a:rPr>
              <a:t>ґрунтозахисну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спрямованість</a:t>
            </a:r>
            <a:r>
              <a:rPr lang="ru-RU" dirty="0" smtClean="0">
                <a:solidFill>
                  <a:schemeClr val="tx1"/>
                </a:solidFill>
              </a:rPr>
              <a:t>, у </a:t>
            </a:r>
            <a:r>
              <a:rPr lang="ru-RU" dirty="0" err="1" smtClean="0">
                <a:solidFill>
                  <a:schemeClr val="tx1"/>
                </a:solidFill>
              </a:rPr>
              <a:t>повному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обсязі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виконувати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протиерозійні</a:t>
            </a:r>
            <a:r>
              <a:rPr lang="ru-RU" dirty="0" smtClean="0">
                <a:solidFill>
                  <a:schemeClr val="tx1"/>
                </a:solidFill>
              </a:rPr>
              <a:t> заходи і </a:t>
            </a:r>
            <a:r>
              <a:rPr lang="ru-RU" dirty="0" err="1" smtClean="0">
                <a:solidFill>
                  <a:schemeClr val="tx1"/>
                </a:solidFill>
              </a:rPr>
              <a:t>рекультивацію</a:t>
            </a:r>
            <a:r>
              <a:rPr lang="ru-RU" dirty="0" smtClean="0">
                <a:solidFill>
                  <a:schemeClr val="tx1"/>
                </a:solidFill>
              </a:rPr>
              <a:t> земель.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602" y="2708920"/>
            <a:ext cx="3357554" cy="400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564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07744"/>
              </p:ext>
            </p:extLst>
          </p:nvPr>
        </p:nvGraphicFramePr>
        <p:xfrm>
          <a:off x="251520" y="1124744"/>
          <a:ext cx="6660232" cy="548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822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uk-UA" sz="5400" u="sng" dirty="0">
                <a:solidFill>
                  <a:srgbClr val="D02300"/>
                </a:solidFill>
                <a:latin typeface="Monotype Corsiva" pitchFamily="66" charset="0"/>
              </a:rPr>
              <a:t>Шляхи вирішення</a:t>
            </a:r>
            <a:endParaRPr lang="ru-RU" sz="5400" u="sng" dirty="0">
              <a:solidFill>
                <a:srgbClr val="D02300"/>
              </a:solidFill>
              <a:latin typeface="Monotype Corsiva" pitchFamily="66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83568"/>
              </p:ext>
            </p:extLst>
          </p:nvPr>
        </p:nvGraphicFramePr>
        <p:xfrm>
          <a:off x="107504" y="1052736"/>
          <a:ext cx="69847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Monotype Corsiva" pitchFamily="66" charset="0"/>
              </a:rPr>
              <a:t>Заходи щодо поліпшення довкілля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технологічні — розробка і впровадження нових технологій, очисних споруд, видів палива;</a:t>
            </a:r>
          </a:p>
          <a:p>
            <a:pPr eaLnBrk="1" hangingPunct="1">
              <a:buFontTx/>
              <a:buNone/>
            </a:pPr>
            <a:endParaRPr lang="uk-UA" sz="2800">
              <a:solidFill>
                <a:srgbClr val="D02300"/>
              </a:solidFill>
            </a:endParaRPr>
          </a:p>
          <a:p>
            <a:pPr eaLnBrk="1" hangingPunct="1"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економічні - вкладання коштів у розвиток нових, ресурсозберігаючих технологій;</a:t>
            </a:r>
          </a:p>
          <a:p>
            <a:pPr eaLnBrk="1" hangingPunct="1">
              <a:buFontTx/>
              <a:buNone/>
            </a:pPr>
            <a:endParaRPr lang="uk-UA" sz="2800">
              <a:solidFill>
                <a:srgbClr val="D02300"/>
              </a:solidFill>
            </a:endParaRPr>
          </a:p>
          <a:p>
            <a:pPr eaLnBrk="1" hangingPunct="1"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освітянсько-виховні - формування екологічної культури, насамперед у молоді</a:t>
            </a:r>
            <a:r>
              <a:rPr lang="uk-UA" sz="2400">
                <a:solidFill>
                  <a:srgbClr val="D02300"/>
                </a:solidFill>
              </a:rPr>
              <a:t>.</a:t>
            </a:r>
            <a:r>
              <a:rPr lang="ru-RU" sz="2400">
                <a:solidFill>
                  <a:srgbClr val="D02300"/>
                </a:solidFill>
              </a:rPr>
              <a:t> </a:t>
            </a:r>
          </a:p>
          <a:p>
            <a:pPr>
              <a:buFontTx/>
              <a:buNone/>
            </a:pPr>
            <a:endParaRPr lang="ru-RU" sz="2800">
              <a:solidFill>
                <a:srgbClr val="D02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Екологічна проблема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042988" y="1628775"/>
            <a:ext cx="7632700" cy="4464050"/>
            <a:chOff x="657" y="1071"/>
            <a:chExt cx="4518" cy="2767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657" y="1071"/>
              <a:ext cx="4400" cy="518"/>
              <a:chOff x="657" y="1071"/>
              <a:chExt cx="4400" cy="518"/>
            </a:xfrm>
          </p:grpSpPr>
          <p:grpSp>
            <p:nvGrpSpPr>
              <p:cNvPr id="25606" name="Group 5"/>
              <p:cNvGrpSpPr>
                <a:grpSpLocks/>
              </p:cNvGrpSpPr>
              <p:nvPr/>
            </p:nvGrpSpPr>
            <p:grpSpPr bwMode="auto">
              <a:xfrm>
                <a:off x="657" y="1071"/>
                <a:ext cx="4400" cy="518"/>
                <a:chOff x="891" y="1175"/>
                <a:chExt cx="3156" cy="320"/>
              </a:xfrm>
            </p:grpSpPr>
            <p:grpSp>
              <p:nvGrpSpPr>
                <p:cNvPr id="25607" name="Group 6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487" name="Oval 7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488" name="AutoShape 8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48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11" name="Oval 10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491" name="Text Box 11"/>
              <p:cNvSpPr txBox="1">
                <a:spLocks noChangeArrowheads="1"/>
              </p:cNvSpPr>
              <p:nvPr/>
            </p:nvSpPr>
            <p:spPr bwMode="auto">
              <a:xfrm>
                <a:off x="1202" y="1162"/>
                <a:ext cx="2767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Забруднення атмосфери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1156" y="1752"/>
              <a:ext cx="3292" cy="499"/>
              <a:chOff x="1156" y="1752"/>
              <a:chExt cx="3292" cy="499"/>
            </a:xfrm>
          </p:grpSpPr>
          <p:grpSp>
            <p:nvGrpSpPr>
              <p:cNvPr id="25614" name="Group 12"/>
              <p:cNvGrpSpPr>
                <a:grpSpLocks/>
              </p:cNvGrpSpPr>
              <p:nvPr/>
            </p:nvGrpSpPr>
            <p:grpSpPr bwMode="auto">
              <a:xfrm>
                <a:off x="1156" y="1752"/>
                <a:ext cx="3292" cy="499"/>
                <a:chOff x="1258" y="1081"/>
                <a:chExt cx="3156" cy="320"/>
              </a:xfrm>
            </p:grpSpPr>
            <p:sp>
              <p:nvSpPr>
                <p:cNvPr id="20493" name="Oval 13"/>
                <p:cNvSpPr>
                  <a:spLocks noChangeArrowheads="1"/>
                </p:cNvSpPr>
                <p:nvPr/>
              </p:nvSpPr>
              <p:spPr bwMode="gray">
                <a:xfrm>
                  <a:off x="1258" y="1091"/>
                  <a:ext cx="304" cy="3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16" name="AutoShape 14"/>
                <p:cNvSpPr>
                  <a:spLocks noChangeArrowheads="1"/>
                </p:cNvSpPr>
                <p:nvPr/>
              </p:nvSpPr>
              <p:spPr bwMode="gray">
                <a:xfrm>
                  <a:off x="1491" y="1081"/>
                  <a:ext cx="2923" cy="32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0C4E8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1519" y="1797"/>
                <a:ext cx="2903" cy="3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3200" b="1">
                    <a:latin typeface="Monotype Corsiva" pitchFamily="66" charset="0"/>
                  </a:rPr>
                  <a:t>Забруднення гідросфери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18" name="Group 18"/>
            <p:cNvGrpSpPr>
              <a:grpSpLocks/>
            </p:cNvGrpSpPr>
            <p:nvPr/>
          </p:nvGrpSpPr>
          <p:grpSpPr bwMode="auto">
            <a:xfrm>
              <a:off x="1655" y="2478"/>
              <a:ext cx="3520" cy="544"/>
              <a:chOff x="1655" y="2478"/>
              <a:chExt cx="3520" cy="544"/>
            </a:xfrm>
          </p:grpSpPr>
          <p:grpSp>
            <p:nvGrpSpPr>
              <p:cNvPr id="25619" name="Group 16"/>
              <p:cNvGrpSpPr>
                <a:grpSpLocks/>
              </p:cNvGrpSpPr>
              <p:nvPr/>
            </p:nvGrpSpPr>
            <p:grpSpPr bwMode="auto">
              <a:xfrm>
                <a:off x="1655" y="2478"/>
                <a:ext cx="3520" cy="544"/>
                <a:chOff x="891" y="1175"/>
                <a:chExt cx="3156" cy="320"/>
              </a:xfrm>
            </p:grpSpPr>
            <p:grpSp>
              <p:nvGrpSpPr>
                <p:cNvPr id="25620" name="Group 17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498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499" name="AutoShape 19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500" name="Oval 20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24" name="Oval 21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502" name="Text Box 22"/>
              <p:cNvSpPr txBox="1">
                <a:spLocks noChangeArrowheads="1"/>
              </p:cNvSpPr>
              <p:nvPr/>
            </p:nvSpPr>
            <p:spPr bwMode="auto">
              <a:xfrm>
                <a:off x="2018" y="2523"/>
                <a:ext cx="2767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Забруднення довкілля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26" name="Group 26"/>
            <p:cNvGrpSpPr>
              <a:grpSpLocks/>
            </p:cNvGrpSpPr>
            <p:nvPr/>
          </p:nvGrpSpPr>
          <p:grpSpPr bwMode="auto">
            <a:xfrm>
              <a:off x="1111" y="3339"/>
              <a:ext cx="3719" cy="499"/>
              <a:chOff x="1111" y="3339"/>
              <a:chExt cx="3719" cy="499"/>
            </a:xfrm>
          </p:grpSpPr>
          <p:grpSp>
            <p:nvGrpSpPr>
              <p:cNvPr id="25627" name="Group 23"/>
              <p:cNvGrpSpPr>
                <a:grpSpLocks/>
              </p:cNvGrpSpPr>
              <p:nvPr/>
            </p:nvGrpSpPr>
            <p:grpSpPr bwMode="auto">
              <a:xfrm>
                <a:off x="1111" y="3339"/>
                <a:ext cx="3383" cy="499"/>
                <a:chOff x="891" y="1175"/>
                <a:chExt cx="3156" cy="320"/>
              </a:xfrm>
            </p:grpSpPr>
            <p:grpSp>
              <p:nvGrpSpPr>
                <p:cNvPr id="25628" name="Group 24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505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506" name="AutoShape 26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507" name="Oval 27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32" name="Oval 28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509" name="Text Box 29"/>
              <p:cNvSpPr txBox="1">
                <a:spLocks noChangeArrowheads="1"/>
              </p:cNvSpPr>
              <p:nvPr/>
            </p:nvSpPr>
            <p:spPr bwMode="auto">
              <a:xfrm>
                <a:off x="1519" y="3385"/>
                <a:ext cx="3311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Скорочення флори та фауни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79512" y="3068960"/>
            <a:ext cx="8569325" cy="3108325"/>
          </a:xfrm>
          <a:prstGeom prst="rect">
            <a:avLst/>
          </a:prstGeom>
          <a:noFill/>
          <a:ln w="57150">
            <a:solidFill>
              <a:srgbClr val="5686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Забруднення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виснаження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природних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екологічних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зв'язків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екосистемах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глобальними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проблемами. І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людство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продовжуватиме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нинішнім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загибель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провідні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екологи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два - три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покоління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неминуча</a:t>
            </a:r>
            <a:r>
              <a:rPr lang="ru-RU" alt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400" b="1" i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1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171450" y="4652963"/>
            <a:ext cx="9439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6000" b="1" smtClean="0">
                <a:solidFill>
                  <a:srgbClr val="00B050"/>
                </a:solidFill>
                <a:latin typeface="Arial Black" panose="020B0A04020102020204" pitchFamily="34" charset="0"/>
                <a:cs typeface="+mn-cs"/>
              </a:rPr>
              <a:t>ЗБЕРЕЖЕМО ЖИТТЯ </a:t>
            </a:r>
          </a:p>
          <a:p>
            <a:pPr algn="ctr" eaLnBrk="1" hangingPunct="1"/>
            <a:r>
              <a:rPr lang="uk-UA" altLang="ru-RU" sz="6000" b="1" smtClean="0">
                <a:solidFill>
                  <a:srgbClr val="00B050"/>
                </a:solidFill>
                <a:latin typeface="Arial Black" panose="020B0A04020102020204" pitchFamily="34" charset="0"/>
                <a:cs typeface="+mn-cs"/>
              </a:rPr>
              <a:t>НА ЗЕМЛІ РАЗОМ!</a:t>
            </a:r>
            <a:endParaRPr lang="ru-RU" altLang="ru-RU" sz="6000" b="1" smtClean="0">
              <a:solidFill>
                <a:srgbClr val="00B050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77708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0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Причини екологічних проблем: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611188" y="1844675"/>
            <a:ext cx="7993062" cy="4179888"/>
            <a:chOff x="385" y="935"/>
            <a:chExt cx="5035" cy="263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85" y="982"/>
              <a:ext cx="1367" cy="2586"/>
              <a:chOff x="3692" y="1252"/>
              <a:chExt cx="1367" cy="2586"/>
            </a:xfrm>
          </p:grpSpPr>
          <p:sp>
            <p:nvSpPr>
              <p:cNvPr id="26631" name="AutoShape 5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2" name="AutoShape 6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3" name="AutoShape 7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4" name="AutoShape 8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grpSp>
            <p:nvGrpSpPr>
              <p:cNvPr id="26635" name="Group 9"/>
              <p:cNvGrpSpPr>
                <a:grpSpLocks/>
              </p:cNvGrpSpPr>
              <p:nvPr/>
            </p:nvGrpSpPr>
            <p:grpSpPr bwMode="auto">
              <a:xfrm>
                <a:off x="4166" y="1252"/>
                <a:ext cx="404" cy="492"/>
                <a:chOff x="1291" y="509"/>
                <a:chExt cx="666" cy="812"/>
              </a:xfrm>
            </p:grpSpPr>
            <p:sp>
              <p:nvSpPr>
                <p:cNvPr id="26636" name="Oval 10"/>
                <p:cNvSpPr>
                  <a:spLocks noChangeArrowheads="1"/>
                </p:cNvSpPr>
                <p:nvPr/>
              </p:nvSpPr>
              <p:spPr bwMode="gray">
                <a:xfrm>
                  <a:off x="1291" y="509"/>
                  <a:ext cx="666" cy="812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7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8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9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40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6641" name="Text Box 15"/>
              <p:cNvSpPr txBox="1">
                <a:spLocks noChangeArrowheads="1"/>
              </p:cNvSpPr>
              <p:nvPr/>
            </p:nvSpPr>
            <p:spPr bwMode="gray">
              <a:xfrm>
                <a:off x="4261" y="1384"/>
                <a:ext cx="20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000" b="1">
                    <a:solidFill>
                      <a:srgbClr val="003399"/>
                    </a:solidFill>
                  </a:rPr>
                  <a:t>1</a:t>
                </a:r>
                <a:endParaRPr lang="ru-RU" sz="20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42" name="Text Box 16"/>
              <p:cNvSpPr txBox="1">
                <a:spLocks noChangeArrowheads="1"/>
              </p:cNvSpPr>
              <p:nvPr/>
            </p:nvSpPr>
            <p:spPr bwMode="gray">
              <a:xfrm>
                <a:off x="3744" y="1776"/>
                <a:ext cx="1296" cy="9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Бурхливі темпи зростання виробництва</a:t>
                </a:r>
              </a:p>
            </p:txBody>
          </p:sp>
          <p:sp>
            <p:nvSpPr>
              <p:cNvPr id="26643" name="AutoShape 17"/>
              <p:cNvSpPr>
                <a:spLocks noChangeArrowheads="1"/>
              </p:cNvSpPr>
              <p:nvPr/>
            </p:nvSpPr>
            <p:spPr bwMode="gray">
              <a:xfrm>
                <a:off x="3692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99BACC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4" name="AutoShape 18"/>
              <p:cNvSpPr>
                <a:spLocks noChangeArrowheads="1"/>
              </p:cNvSpPr>
              <p:nvPr/>
            </p:nvSpPr>
            <p:spPr bwMode="gray">
              <a:xfrm>
                <a:off x="3720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8DAD4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18" y="935"/>
              <a:ext cx="1542" cy="2586"/>
              <a:chOff x="720" y="1252"/>
              <a:chExt cx="1367" cy="2586"/>
            </a:xfrm>
          </p:grpSpPr>
          <p:sp>
            <p:nvSpPr>
              <p:cNvPr id="26646" name="AutoShape 20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7" name="AutoShape 21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8" name="AutoShape 22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9" name="AutoShape 23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50" name="AutoShape 24"/>
              <p:cNvSpPr>
                <a:spLocks noChangeArrowheads="1"/>
              </p:cNvSpPr>
              <p:nvPr/>
            </p:nvSpPr>
            <p:spPr bwMode="gray">
              <a:xfrm>
                <a:off x="724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729EB4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51" name="AutoShape 25"/>
              <p:cNvSpPr>
                <a:spLocks noChangeArrowheads="1"/>
              </p:cNvSpPr>
              <p:nvPr/>
            </p:nvSpPr>
            <p:spPr bwMode="gray">
              <a:xfrm>
                <a:off x="752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DAFD4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grpSp>
            <p:nvGrpSpPr>
              <p:cNvPr id="26652" name="Group 26"/>
              <p:cNvGrpSpPr>
                <a:grpSpLocks/>
              </p:cNvGrpSpPr>
              <p:nvPr/>
            </p:nvGrpSpPr>
            <p:grpSpPr bwMode="auto">
              <a:xfrm>
                <a:off x="1189" y="1252"/>
                <a:ext cx="405" cy="492"/>
                <a:chOff x="1289" y="509"/>
                <a:chExt cx="668" cy="812"/>
              </a:xfrm>
            </p:grpSpPr>
            <p:sp>
              <p:nvSpPr>
                <p:cNvPr id="26653" name="Oval 27"/>
                <p:cNvSpPr>
                  <a:spLocks noChangeArrowheads="1"/>
                </p:cNvSpPr>
                <p:nvPr/>
              </p:nvSpPr>
              <p:spPr bwMode="gray">
                <a:xfrm>
                  <a:off x="1289" y="509"/>
                  <a:ext cx="668" cy="812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4" name="Oval 2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5" name="Oval 2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6" name="Oval 3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7" name="Oval 3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6658" name="Text Box 32"/>
              <p:cNvSpPr txBox="1">
                <a:spLocks noChangeArrowheads="1"/>
              </p:cNvSpPr>
              <p:nvPr/>
            </p:nvSpPr>
            <p:spPr bwMode="gray">
              <a:xfrm>
                <a:off x="1288" y="1354"/>
                <a:ext cx="19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400" b="1">
                    <a:solidFill>
                      <a:srgbClr val="003399"/>
                    </a:solidFill>
                  </a:rPr>
                  <a:t>2</a:t>
                </a:r>
                <a:endParaRPr lang="ru-RU" sz="32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59" name="Text Box 33"/>
              <p:cNvSpPr txBox="1">
                <a:spLocks noChangeArrowheads="1"/>
              </p:cNvSpPr>
              <p:nvPr/>
            </p:nvSpPr>
            <p:spPr bwMode="gray">
              <a:xfrm>
                <a:off x="768" y="1776"/>
                <a:ext cx="1296" cy="9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Нераціональне природокористування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</a:pPr>
                <a:endParaRPr lang="en-US" sz="2800">
                  <a:latin typeface="Monotype Corsiva" pitchFamily="66" charset="0"/>
                </a:endParaRP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833" y="982"/>
              <a:ext cx="1587" cy="2584"/>
              <a:chOff x="2208" y="1252"/>
              <a:chExt cx="1365" cy="2586"/>
            </a:xfrm>
          </p:grpSpPr>
          <p:sp>
            <p:nvSpPr>
              <p:cNvPr id="26661" name="AutoShape 35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2" name="AutoShape 36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3" name="AutoShape 37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4" name="AutoShape 38"/>
              <p:cNvSpPr>
                <a:spLocks noChangeArrowheads="1"/>
              </p:cNvSpPr>
              <p:nvPr/>
            </p:nvSpPr>
            <p:spPr bwMode="gray"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5" name="Oval 39"/>
              <p:cNvSpPr>
                <a:spLocks noChangeArrowheads="1"/>
              </p:cNvSpPr>
              <p:nvPr/>
            </p:nvSpPr>
            <p:spPr bwMode="gray">
              <a:xfrm>
                <a:off x="2677" y="1252"/>
                <a:ext cx="405" cy="49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6" name="Oval 40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7" name="Oval 41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8" name="Oval 42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9" name="Oval 43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70" name="Text Box 44"/>
              <p:cNvSpPr txBox="1">
                <a:spLocks noChangeArrowheads="1"/>
              </p:cNvSpPr>
              <p:nvPr/>
            </p:nvSpPr>
            <p:spPr bwMode="gray">
              <a:xfrm>
                <a:off x="2779" y="1354"/>
                <a:ext cx="19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400" b="1">
                    <a:solidFill>
                      <a:srgbClr val="003399"/>
                    </a:solidFill>
                  </a:rPr>
                  <a:t>3</a:t>
                </a:r>
                <a:endParaRPr lang="ru-RU" sz="32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71" name="Text Box 45"/>
              <p:cNvSpPr txBox="1">
                <a:spLocks noChangeArrowheads="1"/>
              </p:cNvSpPr>
              <p:nvPr/>
            </p:nvSpPr>
            <p:spPr bwMode="gray">
              <a:xfrm>
                <a:off x="2256" y="1776"/>
                <a:ext cx="1296" cy="16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Забруднення навколишнього середовища відходами виробництва та суспільства</a:t>
                </a:r>
                <a:endParaRPr lang="ru-RU" sz="2800">
                  <a:latin typeface="Monotype Corsiva" pitchFamily="66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</a:pPr>
                <a:endParaRPr lang="en-US" sz="2800">
                  <a:latin typeface="Monotype Corsiva" pitchFamily="66" charset="0"/>
                </a:endParaRPr>
              </a:p>
            </p:txBody>
          </p:sp>
          <p:sp>
            <p:nvSpPr>
              <p:cNvPr id="26672" name="AutoShape 46"/>
              <p:cNvSpPr>
                <a:spLocks noChangeArrowheads="1"/>
              </p:cNvSpPr>
              <p:nvPr/>
            </p:nvSpPr>
            <p:spPr bwMode="gray">
              <a:xfrm>
                <a:off x="2210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58A4AE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73" name="AutoShape 47"/>
              <p:cNvSpPr>
                <a:spLocks noChangeArrowheads="1"/>
              </p:cNvSpPr>
              <p:nvPr/>
            </p:nvSpPr>
            <p:spPr bwMode="gray">
              <a:xfrm>
                <a:off x="2238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2B2BB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568952" cy="4525963"/>
          </a:xfrm>
        </p:spPr>
        <p:txBody>
          <a:bodyPr/>
          <a:lstStyle/>
          <a:p>
            <a:pPr marL="92075" indent="-92075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 останні десятиліття ХХ століття у зв'язку із високими темпами науково-технічного прогресу, вплив на природу став особливо значним і великомасштабним.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ack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" y="4150370"/>
            <a:ext cx="3786214" cy="2684770"/>
          </a:xfrm>
          <a:prstGeom prst="rect">
            <a:avLst/>
          </a:prstGeom>
        </p:spPr>
      </p:pic>
      <p:pic>
        <p:nvPicPr>
          <p:cNvPr id="5" name="Рисунок 4" descr="voda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06" y="4275650"/>
            <a:ext cx="2500330" cy="2590342"/>
          </a:xfrm>
          <a:prstGeom prst="rect">
            <a:avLst/>
          </a:prstGeom>
        </p:spPr>
      </p:pic>
      <p:pic>
        <p:nvPicPr>
          <p:cNvPr id="6" name="Рисунок 5" descr="fuze641e8777641904e9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836" y="4286232"/>
            <a:ext cx="2643174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8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76683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Наше життя нерозривно пов'язане з природним середовищем.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На ранніх етапах свого становлення, людина, користуючись продуктами природи, не завдавала помітної шкоди природним ресурсам.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Але з посиленням практичної діяльності, пов'язаної з винаходом знарядь праці, вплив її на природу неухильно зростав.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7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5292725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67744" y="260648"/>
            <a:ext cx="5429250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Усе </a:t>
            </a:r>
            <a:r>
              <a:rPr lang="ru-RU" altLang="ru-RU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взаємопов'язано</a:t>
            </a:r>
            <a:r>
              <a:rPr lang="ru-RU" alt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усім</a:t>
            </a:r>
            <a:r>
              <a:rPr lang="ru-RU" alt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endParaRPr lang="ru-RU" alt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говорить 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екологічний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закон.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кроку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ступити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зачепивши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часом і не порушивши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чогось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звичайній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галявині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десятки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погублених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мікроорганізмів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наполоханих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комах,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змінюють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міграційні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шляхи, а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бути, і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знижують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природну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діяльного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живому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панували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взаємна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гармонійна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залежність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зв'язаність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сказати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існувала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екологічна</a:t>
            </a: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гармонія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1600" dirty="0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1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Вимираючі </a:t>
            </a:r>
            <a:r>
              <a:rPr lang="uk-UA" b="1" dirty="0" smtClean="0">
                <a:solidFill>
                  <a:schemeClr val="tx1"/>
                </a:solidFill>
              </a:rPr>
              <a:t>види тварин та рослин</a:t>
            </a:r>
            <a:br>
              <a:rPr lang="uk-UA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286" y="1417638"/>
            <a:ext cx="8229600" cy="4525963"/>
          </a:xfrm>
        </p:spPr>
        <p:txBody>
          <a:bodyPr/>
          <a:lstStyle/>
          <a:p>
            <a:pPr indent="17463">
              <a:buNone/>
            </a:pPr>
            <a:r>
              <a:rPr lang="uk-UA" sz="2800" dirty="0">
                <a:solidFill>
                  <a:schemeClr val="tx1"/>
                </a:solidFill>
              </a:rPr>
              <a:t>Ліс — це важлива складова біосфери</a:t>
            </a:r>
            <a:r>
              <a:rPr lang="uk-UA" sz="2800" dirty="0" smtClean="0">
                <a:solidFill>
                  <a:schemeClr val="tx1"/>
                </a:solidFill>
              </a:rPr>
              <a:t>. </a:t>
            </a:r>
            <a:r>
              <a:rPr lang="uk-UA" sz="2800" dirty="0">
                <a:solidFill>
                  <a:schemeClr val="tx1"/>
                </a:solidFill>
              </a:rPr>
              <a:t>Він є одним із основних типів рослинності і складається  з сукупності дерев, чагарників, трав, мохів, лишайників тощо, а також тварин і мікроорганізмів. Все у лісі біологічно взаємопов'язано і впливає не лише одне на одне, але й на навколишнє середовище.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L_DMqXT2k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52045"/>
            <a:ext cx="6264696" cy="23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175"/>
            <a:ext cx="483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cs typeface="+mn-cs"/>
              </a:rPr>
              <a:t>Загибель</a:t>
            </a:r>
            <a:r>
              <a:rPr lang="ru-RU" sz="2800" b="1" dirty="0">
                <a:cs typeface="+mn-cs"/>
              </a:rPr>
              <a:t> та </a:t>
            </a:r>
            <a:r>
              <a:rPr lang="ru-RU" sz="2800" b="1" dirty="0" err="1">
                <a:cs typeface="+mn-cs"/>
              </a:rPr>
              <a:t>вирубка</a:t>
            </a:r>
            <a:r>
              <a:rPr lang="ru-RU" sz="2800" b="1" dirty="0">
                <a:cs typeface="+mn-cs"/>
              </a:rPr>
              <a:t> </a:t>
            </a:r>
            <a:r>
              <a:rPr lang="ru-RU" sz="2800" b="1" dirty="0" err="1">
                <a:cs typeface="+mn-cs"/>
              </a:rPr>
              <a:t>лісів</a:t>
            </a:r>
            <a:endParaRPr lang="ru-RU" sz="2800" b="1" dirty="0">
              <a:cs typeface="+mn-cs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928688"/>
            <a:ext cx="66525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Особливо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велику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екологічну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загрозу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представляє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виснаження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лісів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- "легких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планети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" і основного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джерела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біологічного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різноманіття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планети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. Там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щорічно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вирубується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або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спалюється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приблизно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200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тисяч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квадратних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кілометрів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, а значить,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зникає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100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тисяч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(!)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Видів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рослин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 і </a:t>
            </a:r>
            <a:r>
              <a:rPr lang="ru-RU" altLang="ru-RU" sz="2000" dirty="0" err="1" smtClean="0">
                <a:solidFill>
                  <a:prstClr val="black"/>
                </a:solidFill>
                <a:cs typeface="+mn-cs"/>
              </a:rPr>
              <a:t>тварин</a:t>
            </a:r>
            <a:r>
              <a:rPr lang="ru-RU" altLang="ru-RU" sz="2000" dirty="0" smtClean="0">
                <a:solidFill>
                  <a:prstClr val="black"/>
                </a:solidFill>
                <a:cs typeface="+mn-cs"/>
              </a:rPr>
              <a:t>.</a:t>
            </a:r>
            <a:endParaRPr lang="ru-RU" altLang="ru-RU" dirty="0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19460" name="Рисунок 4" descr="2443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25" y="2467170"/>
            <a:ext cx="2469712" cy="193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23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24" y="4494176"/>
            <a:ext cx="2453705" cy="2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7" descr="komp_risunok_4b_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" y="3249118"/>
            <a:ext cx="4065622" cy="349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51f989d160ead4f31e04569ec7f2d61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25" y="20598"/>
            <a:ext cx="2469712" cy="241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0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блеми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1479</Words>
  <Application>Microsoft Office PowerPoint</Application>
  <PresentationFormat>Экран (4:3)</PresentationFormat>
  <Paragraphs>83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Arial Black</vt:lpstr>
      <vt:lpstr>Calibri</vt:lpstr>
      <vt:lpstr>Monotype Corsiva</vt:lpstr>
      <vt:lpstr>Times New Roman</vt:lpstr>
      <vt:lpstr>Verdana</vt:lpstr>
      <vt:lpstr>Wingdings</vt:lpstr>
      <vt:lpstr>проблеми</vt:lpstr>
      <vt:lpstr>Презентация PowerPoint</vt:lpstr>
      <vt:lpstr>Презентация PowerPoint</vt:lpstr>
      <vt:lpstr>Екологічна проблема</vt:lpstr>
      <vt:lpstr>Причини екологічних проблем:</vt:lpstr>
      <vt:lpstr>Презентация PowerPoint</vt:lpstr>
      <vt:lpstr>Презентация PowerPoint</vt:lpstr>
      <vt:lpstr>Презентация PowerPoint</vt:lpstr>
      <vt:lpstr>Вимираючі види тварин та рослин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Полярний ведмідь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ґрунт </vt:lpstr>
      <vt:lpstr>Геолого-геоморфологічні причини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вирішення</vt:lpstr>
      <vt:lpstr>Заходи щодо поліпшення довкілля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2013-11-20T15:24:56Z</dcterms:created>
  <dcterms:modified xsi:type="dcterms:W3CDTF">2020-01-18T15:55:13Z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