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28"/>
  </p:notesMasterIdLst>
  <p:handoutMasterIdLst>
    <p:handoutMasterId r:id="rId29"/>
  </p:handoutMasterIdLst>
  <p:sldIdLst>
    <p:sldId id="286" r:id="rId3"/>
    <p:sldId id="272" r:id="rId4"/>
    <p:sldId id="256" r:id="rId5"/>
    <p:sldId id="257" r:id="rId6"/>
    <p:sldId id="258" r:id="rId7"/>
    <p:sldId id="259" r:id="rId8"/>
    <p:sldId id="260" r:id="rId9"/>
    <p:sldId id="261" r:id="rId10"/>
    <p:sldId id="273" r:id="rId11"/>
    <p:sldId id="262" r:id="rId12"/>
    <p:sldId id="265" r:id="rId13"/>
    <p:sldId id="263" r:id="rId14"/>
    <p:sldId id="270" r:id="rId15"/>
    <p:sldId id="267" r:id="rId16"/>
    <p:sldId id="279" r:id="rId17"/>
    <p:sldId id="280" r:id="rId18"/>
    <p:sldId id="285" r:id="rId19"/>
    <p:sldId id="283" r:id="rId20"/>
    <p:sldId id="274" r:id="rId21"/>
    <p:sldId id="275" r:id="rId22"/>
    <p:sldId id="276" r:id="rId23"/>
    <p:sldId id="277" r:id="rId24"/>
    <p:sldId id="281" r:id="rId25"/>
    <p:sldId id="282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79942-F9E1-44F4-A024-6A96639D9177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8DBBE-36F6-460A-AAC8-79D59B486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DDA08-1766-4907-89FC-DD0CE5A7971B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E94E6-17F1-43D2-BD38-CBFC595D5F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3286148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med" advClick="0" advTm="20000">
    <p:wheel spokes="3"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12000">
              <a:srgbClr val="E6D78A"/>
            </a:gs>
            <a:gs pos="30000">
              <a:schemeClr val="accent4">
                <a:lumMod val="75000"/>
              </a:schemeClr>
            </a:gs>
            <a:gs pos="45000">
              <a:schemeClr val="accent2">
                <a:lumMod val="75000"/>
              </a:schemeClr>
            </a:gs>
            <a:gs pos="77000">
              <a:schemeClr val="accent4">
                <a:lumMod val="75000"/>
              </a:schemeClr>
            </a:gs>
            <a:gs pos="100000">
              <a:schemeClr val="accent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med" advClick="0" advTm="20000"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12000">
              <a:srgbClr val="E6D78A"/>
            </a:gs>
            <a:gs pos="30000">
              <a:schemeClr val="accent4">
                <a:lumMod val="75000"/>
              </a:schemeClr>
            </a:gs>
            <a:gs pos="45000">
              <a:schemeClr val="accent2">
                <a:lumMod val="75000"/>
              </a:schemeClr>
            </a:gs>
            <a:gs pos="77000">
              <a:schemeClr val="accent4">
                <a:lumMod val="75000"/>
              </a:schemeClr>
            </a:gs>
            <a:gs pos="100000">
              <a:schemeClr val="accent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98A80-2433-4FF6-9A4C-EF122B15CF9D}" type="datetimeFigureOut">
              <a:rPr lang="ru-RU" smtClean="0"/>
              <a:pPr/>
              <a:t>09.05.2023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F78FA-4A8B-4482-8D64-111DC2D8AC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med" advClick="0" advTm="20000"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3357586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>
                <a:solidFill>
                  <a:srgbClr val="002060"/>
                </a:solidFill>
              </a:rPr>
              <a:t>Презентація до уроку фізики на тему: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dirty="0" err="1" smtClean="0">
                <a:solidFill>
                  <a:srgbClr val="FF000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Електоємність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.</a:t>
            </a:r>
            <a:br>
              <a:rPr lang="uk-UA" dirty="0" smtClean="0">
                <a:solidFill>
                  <a:srgbClr val="FF000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</a:b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Конденсатори. Енергія зарядженого конденсатора.</a:t>
            </a:r>
            <a:br>
              <a:rPr lang="uk-UA" dirty="0" smtClean="0">
                <a:solidFill>
                  <a:srgbClr val="FF000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/>
            </a:r>
            <a:br>
              <a:rPr lang="uk-UA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/>
            </a:r>
            <a:br>
              <a:rPr lang="uk-UA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</a:br>
            <a:r>
              <a:rPr lang="uk-UA" dirty="0" smtClean="0">
                <a:latin typeface="Arial Black" pitchFamily="34" charset="0"/>
                <a:ea typeface="PMingLiU" pitchFamily="18" charset="-120"/>
                <a:cs typeface="Aharoni" pitchFamily="2" charset="-79"/>
              </a:rPr>
              <a:t/>
            </a:r>
            <a:br>
              <a:rPr lang="uk-UA" dirty="0" smtClean="0">
                <a:latin typeface="Arial Black" pitchFamily="34" charset="0"/>
                <a:ea typeface="PMingLiU" pitchFamily="18" charset="-120"/>
                <a:cs typeface="Aharoni" pitchFamily="2" charset="-79"/>
              </a:rPr>
            </a:br>
            <a:endParaRPr lang="ru-RU" dirty="0"/>
          </a:p>
        </p:txBody>
      </p:sp>
    </p:spTree>
  </p:cSld>
  <p:clrMapOvr>
    <a:masterClrMapping/>
  </p:clrMapOvr>
  <p:transition spd="med" advClick="0" advTm="20000">
    <p:wheel spokes="3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478634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Конденсатор – система з двох </a:t>
            </a:r>
            <a:r>
              <a:rPr lang="uk-UA" b="1" dirty="0" err="1" smtClean="0"/>
              <a:t>обкладок</a:t>
            </a:r>
            <a:r>
              <a:rPr lang="uk-UA" b="1" dirty="0" smtClean="0"/>
              <a:t> - провідників, які розділені шаром діелектрика, товщина якого менша у порівнянні з розміром </a:t>
            </a:r>
            <a:r>
              <a:rPr lang="uk-UA" b="1" dirty="0" err="1" smtClean="0"/>
              <a:t>обкладок</a:t>
            </a:r>
            <a:r>
              <a:rPr lang="uk-UA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oloc\Desktop\01-Skhematychne-zobrazhenn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85794"/>
            <a:ext cx="6929486" cy="521497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285884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Види конденсаторів:</a:t>
            </a:r>
            <a:br>
              <a:rPr lang="uk-UA" sz="3200" dirty="0" smtClean="0"/>
            </a:br>
            <a:endParaRPr lang="ru-RU" sz="3200" dirty="0"/>
          </a:p>
        </p:txBody>
      </p:sp>
      <p:pic>
        <p:nvPicPr>
          <p:cNvPr id="3074" name="Picture 2" descr="C:\Users\voloc\Desktop\1-1-600x37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7215238" cy="429670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143668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ru-RU" sz="2400" b="1" dirty="0" smtClean="0"/>
              <a:t>			</a:t>
            </a:r>
            <a:r>
              <a:rPr lang="ru-RU" sz="3200" b="1" dirty="0" smtClean="0"/>
              <a:t>Характеристика </a:t>
            </a:r>
            <a:br>
              <a:rPr lang="ru-RU" sz="3200" b="1" dirty="0" smtClean="0"/>
            </a:br>
            <a:r>
              <a:rPr lang="ru-RU" sz="3200" b="1" dirty="0" smtClean="0"/>
              <a:t>		</a:t>
            </a:r>
            <a:r>
              <a:rPr lang="uk-UA" sz="3200" b="1" dirty="0" smtClean="0"/>
              <a:t>сучасних конденсаторів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000" dirty="0" smtClean="0"/>
              <a:t>Конденсатори мають кілька основних параметрів, за якими їх і характеризують:</a:t>
            </a:r>
            <a:br>
              <a:rPr lang="uk-UA" sz="2000" dirty="0" smtClean="0"/>
            </a:br>
            <a:r>
              <a:rPr lang="uk-UA" sz="2000" dirty="0" smtClean="0"/>
              <a:t>1. За номінальною ємністю, що є основною характеристикою та визначає заряд компонента.</a:t>
            </a:r>
            <a:br>
              <a:rPr lang="uk-UA" sz="2000" dirty="0" smtClean="0"/>
            </a:br>
            <a:r>
              <a:rPr lang="uk-UA" sz="2000" dirty="0" smtClean="0"/>
              <a:t>2. За питомою ємністю – визначається відношенням ємності до обсягу діелектрика.</a:t>
            </a:r>
            <a:br>
              <a:rPr lang="uk-UA" sz="2000" dirty="0" smtClean="0"/>
            </a:br>
            <a:r>
              <a:rPr lang="uk-UA" sz="2000" dirty="0" smtClean="0"/>
              <a:t>3. За ємкісним коефіцієнтом температури.</a:t>
            </a:r>
            <a:br>
              <a:rPr lang="uk-UA" sz="2000" dirty="0" smtClean="0"/>
            </a:br>
            <a:r>
              <a:rPr lang="uk-UA" sz="2000" dirty="0" smtClean="0"/>
              <a:t>4. За номінальною напругою.</a:t>
            </a:r>
            <a:br>
              <a:rPr lang="uk-UA" sz="2000" dirty="0" smtClean="0"/>
            </a:br>
            <a:r>
              <a:rPr lang="uk-UA" sz="2000" dirty="0" smtClean="0"/>
              <a:t>5. За кутом втрати, полярності і вибухонебезпечності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752842.pn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469" b="2469"/>
          <a:stretch>
            <a:fillRect/>
          </a:stretch>
        </p:blipFill>
        <p:spPr>
          <a:xfrm>
            <a:off x="428596" y="285728"/>
            <a:ext cx="4000528" cy="214314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2786058"/>
            <a:ext cx="8501122" cy="1214446"/>
          </a:xfrm>
        </p:spPr>
        <p:txBody>
          <a:bodyPr>
            <a:normAutofit fontScale="47500" lnSpcReduction="20000"/>
          </a:bodyPr>
          <a:lstStyle/>
          <a:p>
            <a:r>
              <a:rPr lang="uk-UA" dirty="0" smtClean="0"/>
              <a:t>	</a:t>
            </a:r>
            <a:r>
              <a:rPr lang="uk-UA" sz="5000" dirty="0" smtClean="0"/>
              <a:t>Електролітичні 			    Керамічні	</a:t>
            </a:r>
          </a:p>
          <a:p>
            <a:endParaRPr lang="uk-UA" sz="5000" dirty="0" smtClean="0"/>
          </a:p>
          <a:p>
            <a:r>
              <a:rPr lang="uk-UA" sz="5000" dirty="0" smtClean="0"/>
              <a:t>	  Слюдяні 				   Повітряний</a:t>
            </a:r>
            <a:endParaRPr lang="ru-RU" sz="5000" dirty="0"/>
          </a:p>
        </p:txBody>
      </p:sp>
      <p:pic>
        <p:nvPicPr>
          <p:cNvPr id="6146" name="Picture 2" descr="C:\Users\voloc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357166"/>
            <a:ext cx="2143125" cy="2143125"/>
          </a:xfrm>
          <a:prstGeom prst="rect">
            <a:avLst/>
          </a:prstGeom>
          <a:noFill/>
        </p:spPr>
      </p:pic>
      <p:pic>
        <p:nvPicPr>
          <p:cNvPr id="6148" name="Picture 4" descr="C:\Users\voloc\Desktop\sk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000504"/>
            <a:ext cx="4762500" cy="2000250"/>
          </a:xfrm>
          <a:prstGeom prst="rect">
            <a:avLst/>
          </a:prstGeom>
          <a:noFill/>
        </p:spPr>
      </p:pic>
      <p:pic>
        <p:nvPicPr>
          <p:cNvPr id="6149" name="Picture 5" descr="C:\Users\voloc\Desktop\slide-2 (1).jpg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9106" t="37866"/>
          <a:stretch>
            <a:fillRect/>
          </a:stretch>
        </p:blipFill>
        <p:spPr bwMode="auto">
          <a:xfrm>
            <a:off x="5882676" y="4286256"/>
            <a:ext cx="2572482" cy="162648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286544"/>
          </a:xfrm>
        </p:spPr>
        <p:txBody>
          <a:bodyPr>
            <a:noAutofit/>
          </a:bodyPr>
          <a:lstStyle/>
          <a:p>
            <a:pPr algn="l"/>
            <a:r>
              <a:rPr lang="uk-UA" sz="2800" b="1" dirty="0" smtClean="0"/>
              <a:t>	Плоский конденсатор – це конденсатор, який складається з двох паралельних металевих пластин (</a:t>
            </a:r>
            <a:r>
              <a:rPr lang="uk-UA" sz="2800" b="1" dirty="0" err="1" smtClean="0"/>
              <a:t>обкладок</a:t>
            </a:r>
            <a:r>
              <a:rPr lang="uk-UA" sz="2800" b="1" dirty="0" smtClean="0"/>
              <a:t>), розділених шаром діелектрика.</a:t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57488" y="2857496"/>
            <a:ext cx="3357586" cy="314327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301038" cy="6286544"/>
          </a:xfrm>
        </p:spPr>
        <p:txBody>
          <a:bodyPr>
            <a:noAutofit/>
          </a:bodyPr>
          <a:lstStyle/>
          <a:p>
            <a:pPr algn="l"/>
            <a:r>
              <a:rPr lang="uk-UA" sz="2800" b="1" dirty="0" smtClean="0"/>
              <a:t>			Кодування </a:t>
            </a:r>
            <a:br>
              <a:rPr lang="uk-UA" sz="2800" b="1" dirty="0" smtClean="0"/>
            </a:br>
            <a:r>
              <a:rPr lang="uk-UA" sz="2800" b="1" dirty="0" smtClean="0"/>
              <a:t>		номіналу  конденсатора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/>
              <a:t>Номінал в пФ записується на корпусі конденсатора.  Перші  2 цифри — основа, 3-я  - множник. Наприклад: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220 = 22 × 10</a:t>
            </a:r>
            <a:r>
              <a:rPr lang="ru-RU" sz="2800" baseline="30000" dirty="0" smtClean="0"/>
              <a:t>0</a:t>
            </a:r>
            <a:r>
              <a:rPr lang="ru-RU" sz="2800" dirty="0" smtClean="0"/>
              <a:t> пФ = 22 пФ</a:t>
            </a:r>
            <a:br>
              <a:rPr lang="ru-RU" sz="2800" dirty="0" smtClean="0"/>
            </a:br>
            <a:r>
              <a:rPr lang="ru-RU" sz="2800" dirty="0" smtClean="0"/>
              <a:t>471 = 47 × 10</a:t>
            </a:r>
            <a:r>
              <a:rPr lang="ru-RU" sz="2800" baseline="30000" dirty="0" smtClean="0"/>
              <a:t>1</a:t>
            </a:r>
            <a:r>
              <a:rPr lang="ru-RU" sz="2800" dirty="0" smtClean="0"/>
              <a:t> пФ = 470 пФ</a:t>
            </a:r>
            <a:br>
              <a:rPr lang="ru-RU" sz="2800" dirty="0" smtClean="0"/>
            </a:br>
            <a:r>
              <a:rPr lang="ru-RU" sz="2800" dirty="0" smtClean="0"/>
              <a:t>103 = 10 × 10</a:t>
            </a:r>
            <a:r>
              <a:rPr lang="ru-RU" sz="2800" baseline="30000" dirty="0" smtClean="0"/>
              <a:t>3</a:t>
            </a:r>
            <a:r>
              <a:rPr lang="ru-RU" sz="2800" dirty="0" smtClean="0"/>
              <a:t> пФ = 10 000 пФ = 10 нФ</a:t>
            </a:r>
            <a:br>
              <a:rPr lang="ru-RU" sz="2800" dirty="0" smtClean="0"/>
            </a:br>
            <a:r>
              <a:rPr lang="ru-RU" sz="2800" dirty="0" smtClean="0"/>
              <a:t>104 = 10 × 10</a:t>
            </a:r>
            <a:r>
              <a:rPr lang="ru-RU" sz="2800" baseline="30000" dirty="0" smtClean="0"/>
              <a:t>4</a:t>
            </a:r>
            <a:r>
              <a:rPr lang="ru-RU" sz="2800" dirty="0" smtClean="0"/>
              <a:t> пФ = 100 000 пФ = 100 нФ</a:t>
            </a:r>
            <a:br>
              <a:rPr lang="ru-RU" sz="2800" dirty="0" smtClean="0"/>
            </a:br>
            <a:r>
              <a:rPr lang="uk-UA" sz="2800" dirty="0" smtClean="0"/>
              <a:t> </a:t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2226" name="Picture 2" descr="C:\Users\voloc\Desktop\otlichie-keramicheskogo-i-ehlektroliticheskogo-kondensatora-ua.jpg.pagespeed.ce.rDjztRZwP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214818"/>
            <a:ext cx="3127685" cy="2000264"/>
          </a:xfrm>
          <a:prstGeom prst="rect">
            <a:avLst/>
          </a:prstGeom>
          <a:noFill/>
        </p:spPr>
      </p:pic>
      <p:pic>
        <p:nvPicPr>
          <p:cNvPr id="4" name="Рисунок 3" descr="http://wiki.amperka.ru/_media/%D0%BA%D0%BE%D0%BD%D1%81%D0%BF%D0%B5%D0%BA%D1%82-arduino:p006-capacitor-color-coding.svg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4714884"/>
            <a:ext cx="71438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oloc\Desktop\edinicy-izmereniya-i-markirovka-kondensatorov-ua-500x363.jpg.pagespeed.ce.SDC4gEqgh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5" y="732072"/>
            <a:ext cx="7715304" cy="560131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Визначення електроємності конденсатора</a:t>
            </a:r>
            <a:endParaRPr lang="ru-RU" dirty="0"/>
          </a:p>
        </p:txBody>
      </p:sp>
      <p:pic>
        <p:nvPicPr>
          <p:cNvPr id="1026" name="Picture 2" descr="C:\Users\voloc\Desktop\hqdefault.jpg"/>
          <p:cNvPicPr>
            <a:picLocks noChangeAspect="1" noChangeArrowheads="1"/>
          </p:cNvPicPr>
          <p:nvPr/>
        </p:nvPicPr>
        <p:blipFill>
          <a:blip r:embed="rId2"/>
          <a:srcRect l="4054" r="4053" b="5405"/>
          <a:stretch>
            <a:fillRect/>
          </a:stretch>
        </p:blipFill>
        <p:spPr bwMode="auto">
          <a:xfrm>
            <a:off x="1643042" y="2178835"/>
            <a:ext cx="5072098" cy="391595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215106"/>
          </a:xfrm>
        </p:spPr>
        <p:txBody>
          <a:bodyPr>
            <a:normAutofit/>
          </a:bodyPr>
          <a:lstStyle/>
          <a:p>
            <a:r>
              <a:rPr lang="uk-UA" b="1" i="1" dirty="0" smtClean="0"/>
              <a:t>Паралельне з’єднання конденсаторів</a:t>
            </a:r>
            <a:r>
              <a:rPr lang="en-US" b="1" i="1" dirty="0" smtClean="0"/>
              <a:t>: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endParaRPr lang="ru-RU" dirty="0"/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214554"/>
            <a:ext cx="5357850" cy="357190"/>
          </a:xfrm>
          <a:prstGeom prst="rect">
            <a:avLst/>
          </a:prstGeom>
          <a:noFill/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714620"/>
            <a:ext cx="5143536" cy="285752"/>
          </a:xfrm>
          <a:prstGeom prst="rect">
            <a:avLst/>
          </a:prstGeom>
          <a:noFill/>
        </p:spPr>
      </p:pic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3143248"/>
            <a:ext cx="5000660" cy="285752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643314"/>
            <a:ext cx="2500330" cy="271464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6000792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 smtClean="0"/>
              <a:t>				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sz="5300" b="1" dirty="0" smtClean="0"/>
              <a:t>Не досить оволодіти</a:t>
            </a:r>
            <a:r>
              <a:rPr lang="ru-RU" sz="5300" b="1" dirty="0" smtClean="0"/>
              <a:t/>
            </a:r>
            <a:br>
              <a:rPr lang="ru-RU" sz="5300" b="1" dirty="0" smtClean="0"/>
            </a:br>
            <a:r>
              <a:rPr lang="uk-UA" sz="5300" b="1" dirty="0" smtClean="0"/>
              <a:t>премудрістю, потрібно</a:t>
            </a:r>
            <a:r>
              <a:rPr lang="ru-RU" sz="5300" b="1" dirty="0" smtClean="0"/>
              <a:t/>
            </a:r>
            <a:br>
              <a:rPr lang="ru-RU" sz="5300" b="1" dirty="0" smtClean="0"/>
            </a:br>
            <a:r>
              <a:rPr lang="uk-UA" sz="5300" b="1" dirty="0" smtClean="0"/>
              <a:t>також  вміти </a:t>
            </a:r>
            <a:r>
              <a:rPr lang="ru-RU" sz="5300" b="1" dirty="0" smtClean="0"/>
              <a:t/>
            </a:r>
            <a:br>
              <a:rPr lang="ru-RU" sz="5300" b="1" dirty="0" smtClean="0"/>
            </a:br>
            <a:r>
              <a:rPr lang="uk-UA" sz="5300" b="1" dirty="0" smtClean="0"/>
              <a:t>користуватися нею.</a:t>
            </a:r>
            <a:br>
              <a:rPr lang="uk-UA" sz="53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			</a:t>
            </a:r>
            <a:r>
              <a:rPr lang="uk-UA" dirty="0" smtClean="0"/>
              <a:t>Прислів’я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143668"/>
          </a:xfrm>
        </p:spPr>
        <p:txBody>
          <a:bodyPr/>
          <a:lstStyle/>
          <a:p>
            <a:r>
              <a:rPr lang="uk-UA" b="1" i="1" dirty="0" smtClean="0"/>
              <a:t>Послідовне з’єднання конденсаторів</a:t>
            </a:r>
            <a:r>
              <a:rPr lang="en-US" b="1" i="1" dirty="0" smtClean="0"/>
              <a:t>: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3071810"/>
            <a:ext cx="3390900" cy="238125"/>
          </a:xfrm>
          <a:prstGeom prst="rect">
            <a:avLst/>
          </a:prstGeom>
          <a:noFill/>
        </p:spPr>
      </p:pic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071942"/>
            <a:ext cx="2857500" cy="428625"/>
          </a:xfrm>
          <a:prstGeom prst="rect">
            <a:avLst/>
          </a:prstGeom>
          <a:noFill/>
        </p:spPr>
      </p:pic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4929198"/>
            <a:ext cx="4038600" cy="466725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86512" y="2643182"/>
            <a:ext cx="2143140" cy="335758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Енергія плоского конденсатора</a:t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endParaRPr lang="ru-RU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29475" y="3706140"/>
            <a:ext cx="4542789" cy="122305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357982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Застосування конденсаторів</a:t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2700" dirty="0" smtClean="0"/>
              <a:t>Конденсатор дуже розповсюджений в електроніці, наприклад в </a:t>
            </a:r>
            <a:r>
              <a:rPr lang="uk-UA" sz="2700" dirty="0" err="1" smtClean="0"/>
              <a:t>світлодіодних</a:t>
            </a:r>
            <a:r>
              <a:rPr lang="uk-UA" sz="2700" dirty="0" smtClean="0"/>
              <a:t> лампах, вона буде горіти тільки за умови підключення до джерела змінного струму. Завдяки властивості швидко заряджатися і розряджатися, конденсатори використовуються для виробництва </a:t>
            </a:r>
            <a:r>
              <a:rPr lang="uk-UA" sz="2700" dirty="0" err="1" smtClean="0"/>
              <a:t>електро</a:t>
            </a:r>
            <a:r>
              <a:rPr lang="uk-UA" sz="2700" dirty="0" smtClean="0"/>
              <a:t> спалахів, лазерних установок і прискорювачів. У будинках часто стрибає напруга, в зв’язку з чим можуть постраждати електроприлади. Для вирівнювання струму встановлюється система конденсаторів.</a:t>
            </a:r>
            <a:br>
              <a:rPr lang="uk-UA" sz="2700" dirty="0" smtClean="0"/>
            </a:br>
            <a:endParaRPr lang="uk-UA" sz="2700" dirty="0"/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4857784"/>
          </a:xfrm>
        </p:spPr>
        <p:txBody>
          <a:bodyPr>
            <a:noAutofit/>
          </a:bodyPr>
          <a:lstStyle/>
          <a:p>
            <a:r>
              <a:rPr lang="uk-UA" sz="4000" dirty="0" smtClean="0"/>
              <a:t>Процес роботи</a:t>
            </a:r>
            <a:br>
              <a:rPr lang="uk-UA" sz="4000" dirty="0" smtClean="0"/>
            </a:br>
            <a:r>
              <a:rPr lang="uk-UA" sz="4000" dirty="0" smtClean="0"/>
              <a:t> конденсатора можна  побачити в наведеній схемі.</a:t>
            </a:r>
            <a:br>
              <a:rPr lang="uk-UA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3250" name="Picture 2" descr="C:\Users\voloc\Desktop\urok-3-konstruktor-omka.jpg.pagespeed.ce.l2BUv0L_8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350" y="2714620"/>
            <a:ext cx="7818035" cy="297656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71504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</a:t>
            </a:r>
            <a:r>
              <a:rPr lang="uk-UA" sz="2400" dirty="0" smtClean="0"/>
              <a:t>При підключенні електроенергії, струм протікає через </a:t>
            </a:r>
            <a:r>
              <a:rPr lang="uk-UA" sz="2400" dirty="0" err="1" smtClean="0"/>
              <a:t>світлодіод</a:t>
            </a:r>
            <a:r>
              <a:rPr lang="uk-UA" sz="2400" dirty="0" smtClean="0"/>
              <a:t>, який загоряється.</a:t>
            </a:r>
            <a:br>
              <a:rPr lang="uk-UA" sz="2400" dirty="0" smtClean="0"/>
            </a:br>
            <a:r>
              <a:rPr lang="uk-UA" sz="2400" dirty="0" smtClean="0"/>
              <a:t>Паралельно, струм проходить через конденсатор, який починає заряджатися до своєї максимальної ємності.</a:t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		</a:t>
            </a:r>
            <a:r>
              <a:rPr lang="uk-UA" sz="2400" b="1" dirty="0" smtClean="0"/>
              <a:t>Розряд конденсатора:</a:t>
            </a:r>
            <a:br>
              <a:rPr lang="uk-UA" sz="2400" b="1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	При відключенні електроенергії, конденсатор починає розряджатися через </a:t>
            </a:r>
            <a:r>
              <a:rPr lang="uk-UA" sz="2400" dirty="0" err="1" smtClean="0"/>
              <a:t>світлодіод</a:t>
            </a:r>
            <a:r>
              <a:rPr lang="uk-UA" sz="2400" dirty="0" smtClean="0"/>
              <a:t>, тому </a:t>
            </a:r>
            <a:r>
              <a:rPr lang="uk-UA" sz="2400" dirty="0" err="1" smtClean="0"/>
              <a:t>світлодіод</a:t>
            </a:r>
            <a:r>
              <a:rPr lang="uk-UA" sz="2400" dirty="0" smtClean="0"/>
              <a:t> не миттєво гасне, а поступово, поки повністю не розрядиться конденсатор.</a:t>
            </a:r>
            <a:br>
              <a:rPr lang="uk-UA" sz="2400" dirty="0" smtClean="0"/>
            </a:br>
            <a:r>
              <a:rPr lang="uk-UA" sz="2400" dirty="0" smtClean="0"/>
              <a:t>Чим більша ємність конденсатора, тим довше буде горіти </a:t>
            </a:r>
            <a:r>
              <a:rPr lang="uk-UA" sz="2400" dirty="0" err="1" smtClean="0"/>
              <a:t>світлодіод</a:t>
            </a:r>
            <a:r>
              <a:rPr lang="uk-UA" sz="2400" dirty="0" smtClean="0"/>
              <a:t>.</a:t>
            </a:r>
            <a:br>
              <a:rPr lang="uk-UA" sz="2400" dirty="0" smtClean="0"/>
            </a:b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642918"/>
            <a:ext cx="542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Заряд конденсатора</a:t>
            </a:r>
            <a:r>
              <a:rPr lang="ru-RU" sz="2400" b="1" dirty="0" smtClean="0"/>
              <a:t>:</a:t>
            </a:r>
            <a:endParaRPr lang="ru-RU" sz="2400" dirty="0"/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5786478"/>
          </a:xfrm>
        </p:spPr>
        <p:txBody>
          <a:bodyPr>
            <a:noAutofit/>
          </a:bodyPr>
          <a:lstStyle/>
          <a:p>
            <a:r>
              <a:rPr lang="uk-UA" sz="3200" b="1" cap="all" dirty="0" smtClean="0"/>
              <a:t>Домашнє завдання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uk-UA" sz="3200" dirty="0" smtClean="0"/>
              <a:t>Опрацювати § 44, Вправа № 44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3571900"/>
          </a:xfrm>
        </p:spPr>
        <p:txBody>
          <a:bodyPr>
            <a:normAutofit/>
          </a:bodyPr>
          <a:lstStyle/>
          <a:p>
            <a:r>
              <a:rPr lang="uk-UA" dirty="0" err="1" smtClean="0">
                <a:latin typeface="Arial Black" pitchFamily="34" charset="0"/>
                <a:ea typeface="PMingLiU" pitchFamily="18" charset="-120"/>
                <a:cs typeface="Aharoni" pitchFamily="2" charset="-79"/>
              </a:rPr>
              <a:t>Електоємність</a:t>
            </a:r>
            <a:r>
              <a:rPr lang="uk-UA" dirty="0" smtClean="0">
                <a:latin typeface="Arial Black" pitchFamily="34" charset="0"/>
                <a:ea typeface="PMingLiU" pitchFamily="18" charset="-120"/>
                <a:cs typeface="Aharoni" pitchFamily="2" charset="-79"/>
              </a:rPr>
              <a:t>.</a:t>
            </a:r>
            <a:br>
              <a:rPr lang="uk-UA" dirty="0" smtClean="0">
                <a:latin typeface="Arial Black" pitchFamily="34" charset="0"/>
                <a:ea typeface="PMingLiU" pitchFamily="18" charset="-120"/>
                <a:cs typeface="Aharoni" pitchFamily="2" charset="-79"/>
              </a:rPr>
            </a:br>
            <a:r>
              <a:rPr lang="uk-UA" dirty="0" smtClean="0">
                <a:latin typeface="Arial Black" pitchFamily="34" charset="0"/>
                <a:ea typeface="PMingLiU" pitchFamily="18" charset="-120"/>
                <a:cs typeface="Aharoni" pitchFamily="2" charset="-79"/>
              </a:rPr>
              <a:t>Конденсатори. Енергія зарядженого конденсатора.</a:t>
            </a:r>
            <a:br>
              <a:rPr lang="uk-UA" dirty="0" smtClean="0">
                <a:latin typeface="Arial Black" pitchFamily="34" charset="0"/>
                <a:ea typeface="PMingLiU" pitchFamily="18" charset="-120"/>
                <a:cs typeface="Aharoni" pitchFamily="2" charset="-79"/>
              </a:rPr>
            </a:br>
            <a:endParaRPr lang="ru-RU" dirty="0">
              <a:latin typeface="Arial Black" pitchFamily="34" charset="0"/>
              <a:ea typeface="PMingLiU" pitchFamily="18" charset="-120"/>
              <a:cs typeface="Aharoni" pitchFamily="2" charset="-79"/>
            </a:endParaRPr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53578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/>
              <a:t>			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		</a:t>
            </a:r>
            <a:r>
              <a:rPr lang="ru-RU" sz="3600" b="1" dirty="0" smtClean="0"/>
              <a:t>План</a:t>
            </a:r>
            <a:br>
              <a:rPr lang="ru-RU" sz="3600" b="1" dirty="0" smtClean="0"/>
            </a:br>
            <a:r>
              <a:rPr lang="ru-RU" sz="3600" b="1" dirty="0" smtClean="0"/>
              <a:t>1. Історичні факти про конденсатори.</a:t>
            </a:r>
            <a:br>
              <a:rPr lang="ru-RU" sz="3600" b="1" dirty="0" smtClean="0"/>
            </a:br>
            <a:r>
              <a:rPr lang="ru-RU" sz="3600" b="1" dirty="0" smtClean="0"/>
              <a:t>2. Електроємність. </a:t>
            </a:r>
            <a:br>
              <a:rPr lang="ru-RU" sz="3600" b="1" dirty="0" smtClean="0"/>
            </a:br>
            <a:r>
              <a:rPr lang="ru-RU" sz="3600" b="1" dirty="0" smtClean="0"/>
              <a:t>3. Конденсатори, види і типи.</a:t>
            </a:r>
            <a:br>
              <a:rPr lang="ru-RU" sz="3600" b="1" dirty="0" smtClean="0"/>
            </a:br>
            <a:r>
              <a:rPr lang="ru-RU" sz="3600" b="1" dirty="0" smtClean="0"/>
              <a:t>4. Паралельне і послідовне </a:t>
            </a:r>
            <a:r>
              <a:rPr lang="ru-RU" sz="3600" b="1" dirty="0" err="1" smtClean="0"/>
              <a:t>з</a:t>
            </a:r>
            <a:r>
              <a:rPr lang="en-US" sz="3600" b="1" dirty="0" smtClean="0"/>
              <a:t>`</a:t>
            </a:r>
            <a:r>
              <a:rPr lang="ru-RU" sz="3600" b="1" dirty="0" smtClean="0"/>
              <a:t>єднання      конденсаторів.</a:t>
            </a:r>
            <a:br>
              <a:rPr lang="ru-RU" sz="3600" b="1" dirty="0" smtClean="0"/>
            </a:br>
            <a:r>
              <a:rPr lang="ru-RU" sz="3600" b="1" dirty="0" smtClean="0"/>
              <a:t>5.</a:t>
            </a:r>
            <a:r>
              <a:rPr lang="uk-UA" sz="3600" b="1" dirty="0" smtClean="0"/>
              <a:t> Енергія плоского конденсатора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6.  Застосування конденсаторів.</a:t>
            </a:r>
            <a:br>
              <a:rPr lang="ru-RU" sz="3600" b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latin typeface="+mn-lt"/>
            </a:endParaRPr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215106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	</a:t>
            </a:r>
            <a:r>
              <a:rPr lang="ru-RU" sz="2400" dirty="0" smtClean="0"/>
              <a:t>Творцями першого конденсатора (незалежно один від одного) є голландець Ван Мушенбрук, а також </a:t>
            </a:r>
            <a:r>
              <a:rPr lang="uk-UA" sz="2400" dirty="0" smtClean="0"/>
              <a:t>німецький</a:t>
            </a:r>
            <a:r>
              <a:rPr lang="ru-RU" sz="2400" dirty="0" smtClean="0"/>
              <a:t> </a:t>
            </a:r>
            <a:r>
              <a:rPr lang="uk-UA" sz="2400" dirty="0" smtClean="0"/>
              <a:t>фізик</a:t>
            </a:r>
            <a:r>
              <a:rPr lang="ru-RU" sz="2400" dirty="0" smtClean="0"/>
              <a:t> Фон Клейст, </a:t>
            </a:r>
            <a:r>
              <a:rPr lang="uk-UA" sz="2400" dirty="0" smtClean="0"/>
              <a:t>який</a:t>
            </a:r>
            <a:r>
              <a:rPr lang="ru-RU" sz="2400" dirty="0" smtClean="0"/>
              <a:t> проживав в місті Лейден. Вони створили даний пристрій у 1745 році, таким чином, подарувавши науковому світу тих часів можливість вивчення електрики. Між іншим, саме завдяки Фон Клейсту перший конденсатор назвали «</a:t>
            </a:r>
            <a:r>
              <a:rPr lang="ru-RU" sz="2400" dirty="0" err="1" smtClean="0"/>
              <a:t>Лейденською</a:t>
            </a:r>
            <a:r>
              <a:rPr lang="ru-RU" sz="2400" dirty="0" smtClean="0"/>
              <a:t> банкою», і не випадково: лейденська, тому як місто Лейден, а банка –тому, що це і була по суті звичайна банка, обклеєна з двох сторін фольгою, а </a:t>
            </a:r>
            <a:r>
              <a:rPr lang="ru-RU" sz="2400" dirty="0" err="1" smtClean="0"/>
              <a:t>дерев’яна</a:t>
            </a:r>
            <a:r>
              <a:rPr lang="ru-RU" sz="2400" dirty="0" smtClean="0"/>
              <a:t> кришка з двома металевими стрижнями закривала цю банку.</a:t>
            </a:r>
            <a:br>
              <a:rPr lang="ru-RU" sz="2400" dirty="0" smtClean="0"/>
            </a:br>
            <a:r>
              <a:rPr lang="ru-RU" sz="2400" dirty="0" smtClean="0"/>
              <a:t>	</a:t>
            </a:r>
            <a:endParaRPr lang="uk-UA" sz="2400" dirty="0"/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5357826"/>
            <a:ext cx="8572560" cy="566738"/>
          </a:xfrm>
        </p:spPr>
        <p:txBody>
          <a:bodyPr>
            <a:normAutofit/>
          </a:bodyPr>
          <a:lstStyle/>
          <a:p>
            <a:r>
              <a:rPr lang="uk-UA" sz="1600" dirty="0" smtClean="0"/>
              <a:t>Пітер </a:t>
            </a:r>
            <a:r>
              <a:rPr lang="uk-UA" sz="1600" dirty="0" err="1" smtClean="0"/>
              <a:t>ван</a:t>
            </a:r>
            <a:r>
              <a:rPr lang="uk-UA" sz="1600" dirty="0" smtClean="0"/>
              <a:t> </a:t>
            </a:r>
            <a:r>
              <a:rPr lang="uk-UA" sz="1600" dirty="0" err="1" smtClean="0"/>
              <a:t>Мушенбрук</a:t>
            </a:r>
            <a:r>
              <a:rPr lang="uk-UA" sz="1600" dirty="0" smtClean="0"/>
              <a:t> (1692-1761)              Лейденська банка</a:t>
            </a:r>
            <a:endParaRPr lang="ru-RU" sz="1600" dirty="0"/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C:\Users\voloc\Desktop\fc59517ea175698253ff1ff6c377500f.jpg"/>
          <p:cNvPicPr>
            <a:picLocks noChangeAspect="1" noChangeArrowheads="1"/>
          </p:cNvPicPr>
          <p:nvPr/>
        </p:nvPicPr>
        <p:blipFill>
          <a:blip r:embed="rId2"/>
          <a:srcRect b="8955"/>
          <a:stretch>
            <a:fillRect/>
          </a:stretch>
        </p:blipFill>
        <p:spPr bwMode="auto">
          <a:xfrm>
            <a:off x="214282" y="642918"/>
            <a:ext cx="8572560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lide-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5" t="21566" r="51936"/>
          <a:stretch>
            <a:fillRect/>
          </a:stretch>
        </p:blipFill>
        <p:spPr>
          <a:xfrm>
            <a:off x="571472" y="928670"/>
            <a:ext cx="3708406" cy="4538968"/>
          </a:xfrm>
        </p:spPr>
      </p:pic>
      <p:pic>
        <p:nvPicPr>
          <p:cNvPr id="2050" name="Picture 2" descr="C:\Users\voloc\Desktop\img_user_file_5aa7b5dbb26b3_23.jpg"/>
          <p:cNvPicPr>
            <a:picLocks noChangeAspect="1" noChangeArrowheads="1"/>
          </p:cNvPicPr>
          <p:nvPr/>
        </p:nvPicPr>
        <p:blipFill>
          <a:blip r:embed="rId3"/>
          <a:srcRect l="15385" t="40625" r="1538"/>
          <a:stretch>
            <a:fillRect/>
          </a:stretch>
        </p:blipFill>
        <p:spPr bwMode="auto">
          <a:xfrm>
            <a:off x="4500562" y="1000108"/>
            <a:ext cx="4429156" cy="442912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5786478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/>
              <a:t>	</a:t>
            </a:r>
            <a:r>
              <a:rPr lang="uk-UA" sz="3200" dirty="0" smtClean="0"/>
              <a:t>Давно, коли ще, як кажуть, «дерева були великими, а сонце світило яскравіше, років п’ятдесят тому, перші комп’ютери і ЕОМ теж були великими, але малопотужними, так і конденсатори мали великі розміри і малу ємність. </a:t>
            </a:r>
            <a:br>
              <a:rPr lang="uk-UA" sz="3200" dirty="0" smtClean="0"/>
            </a:br>
            <a:r>
              <a:rPr lang="uk-UA" sz="3200" dirty="0" smtClean="0"/>
              <a:t>	Сьогодні існують усі можливості створювати маленькі конденсатори, але зі значною ємністю.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143668"/>
          </a:xfrm>
        </p:spPr>
        <p:txBody>
          <a:bodyPr>
            <a:noAutofit/>
          </a:bodyPr>
          <a:lstStyle/>
          <a:p>
            <a:r>
              <a:rPr lang="uk-UA" sz="2000" b="1" dirty="0" smtClean="0"/>
              <a:t>Електроємність характеризує здатність провідників або системи з кількох провідників накопичувати електричний заряд.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uk-UA" sz="2000" dirty="0" smtClean="0"/>
              <a:t>Розрізняють електроємність </a:t>
            </a:r>
            <a:r>
              <a:rPr lang="uk-UA" sz="2000" i="1" dirty="0" smtClean="0"/>
              <a:t>відокремленого провідника</a:t>
            </a:r>
            <a:r>
              <a:rPr lang="uk-UA" sz="2000" dirty="0" smtClean="0"/>
              <a:t> та електроємність </a:t>
            </a:r>
            <a:r>
              <a:rPr lang="uk-UA" sz="2000" i="1" dirty="0" smtClean="0"/>
              <a:t>системи провідників</a:t>
            </a:r>
            <a:r>
              <a:rPr lang="uk-UA" sz="2000" dirty="0" smtClean="0"/>
              <a:t> (наприклад, конденсатора).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uk-UA" sz="2000" dirty="0" smtClean="0"/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uk-UA" sz="2000" b="1" dirty="0" smtClean="0"/>
              <a:t>Електроємність відокремленого провідника – фізична величина, яка характеризує здатність провідника накопичувати заряд і дорівнює відношенню електричного заряду  відокремленого провідника до його потенціалу </a:t>
            </a:r>
            <a:r>
              <a:rPr lang="ru-RU" sz="2000" b="1" dirty="0" smtClean="0"/>
              <a:t>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uk-UA" sz="2000" dirty="0" smtClean="0"/>
              <a:t>Оскільки 1 Ф – дуже велика одиниця ємності, зазвичай застосовують частинні одиниці: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uk-UA" sz="2000" dirty="0" smtClean="0"/>
              <a:t> </a:t>
            </a:r>
            <a:br>
              <a:rPr lang="uk-UA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4000504"/>
            <a:ext cx="5857916" cy="790427"/>
          </a:xfrm>
          <a:prstGeom prst="rect">
            <a:avLst/>
          </a:prstGeom>
          <a:noFill/>
        </p:spPr>
      </p:pic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5715016"/>
            <a:ext cx="7063789" cy="428628"/>
          </a:xfrm>
          <a:prstGeom prst="rect">
            <a:avLst/>
          </a:prstGeom>
          <a:noFill/>
        </p:spPr>
      </p:pic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49</Words>
  <PresentationFormat>Экран (4:3)</PresentationFormat>
  <Paragraphs>25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Специальное оформление</vt:lpstr>
      <vt:lpstr>   Презентація до уроку фізики на тему:  Електоємність. Конденсатори. Енергія зарядженого конденсатора.    </vt:lpstr>
      <vt:lpstr>     Не досить оволодіти премудрістю, потрібно також  вміти  користуватися нею.       Прислів’я  </vt:lpstr>
      <vt:lpstr>Електоємність. Конденсатори. Енергія зарядженого конденсатора. </vt:lpstr>
      <vt:lpstr>        План 1. Історичні факти про конденсатори. 2. Електроємність.  3. Конденсатори, види і типи. 4. Паралельне і послідовне з`єднання      конденсаторів. 5. Енергія плоского конденсатора 6.  Застосування конденсаторів.  </vt:lpstr>
      <vt:lpstr>  Творцями першого конденсатора (незалежно один від одного) є голландець Ван Мушенбрук, а також німецький фізик Фон Клейст, який проживав в місті Лейден. Вони створили даний пристрій у 1745 році, таким чином, подарувавши науковому світу тих часів можливість вивчення електрики. Між іншим, саме завдяки Фон Клейсту перший конденсатор назвали «Лейденською банкою», і не випадково: лейденська, тому як місто Лейден, а банка –тому, що це і була по суті звичайна банка, обклеєна з двох сторін фольгою, а дерев’яна кришка з двома металевими стрижнями закривала цю банку.  </vt:lpstr>
      <vt:lpstr>Пітер ван Мушенбрук (1692-1761)              Лейденська банка</vt:lpstr>
      <vt:lpstr>Слайд 7</vt:lpstr>
      <vt:lpstr> Давно, коли ще, як кажуть, «дерева були великими, а сонце світило яскравіше, років п’ятдесят тому, перші комп’ютери і ЕОМ теж були великими, але малопотужними, так і конденсатори мали великі розміри і малу ємність.   Сьогодні існують усі можливості створювати маленькі конденсатори, але зі значною ємністю. </vt:lpstr>
      <vt:lpstr>Електроємність характеризує здатність провідників або системи з кількох провідників накопичувати електричний заряд. Розрізняють електроємність відокремленого провідника та електроємність системи провідників (наприклад, конденсатора).    Електроємність відокремленого провідника – фізична величина, яка характеризує здатність провідника накопичувати заряд і дорівнює відношенню електричного заряду  відокремленого провідника до його потенціалу :    Оскільки 1 Ф – дуже велика одиниця ємності, зазвичай застосовують частинні одиниці:    </vt:lpstr>
      <vt:lpstr> Конденсатор – система з двох обкладок - провідників, які розділені шаром діелектрика, товщина якого менша у порівнянні з розміром обкладок. </vt:lpstr>
      <vt:lpstr>Слайд 11</vt:lpstr>
      <vt:lpstr>Види конденсаторів: </vt:lpstr>
      <vt:lpstr>   Характеристика    сучасних конденсаторів Конденсатори мають кілька основних параметрів, за якими їх і характеризують: 1. За номінальною ємністю, що є основною характеристикою та визначає заряд компонента. 2. За питомою ємністю – визначається відношенням ємності до обсягу діелектрика. 3. За ємкісним коефіцієнтом температури. 4. За номінальною напругою. 5. За кутом втрати, полярності і вибухонебезпечності. </vt:lpstr>
      <vt:lpstr>Слайд 14</vt:lpstr>
      <vt:lpstr> Плоский конденсатор – це конденсатор, який складається з двох паралельних металевих пластин (обкладок), розділених шаром діелектрика.        </vt:lpstr>
      <vt:lpstr>   Кодування    номіналу  конденсатора Номінал в пФ записується на корпусі конденсатора.  Перші  2 цифри — основа, 3-я  - множник. Наприклад: 220 = 22 × 100 пФ = 22 пФ 471 = 47 × 101 пФ = 470 пФ 103 = 10 × 103 пФ = 10 000 пФ = 10 нФ 104 = 10 × 104 пФ = 100 000 пФ = 100 нФ       </vt:lpstr>
      <vt:lpstr>Слайд 17</vt:lpstr>
      <vt:lpstr>Визначення електроємності конденсатора</vt:lpstr>
      <vt:lpstr>Паралельне з’єднання конденсаторів:      </vt:lpstr>
      <vt:lpstr>Послідовне з’єднання конденсаторів:      </vt:lpstr>
      <vt:lpstr>Енергія плоского конденсатора   </vt:lpstr>
      <vt:lpstr>Застосування конденсаторів  Конденсатор дуже розповсюджений в електроніці, наприклад в світлодіодних лампах, вона буде горіти тільки за умови підключення до джерела змінного струму. Завдяки властивості швидко заряджатися і розряджатися, конденсатори використовуються для виробництва електро спалахів, лазерних установок і прискорювачів. У будинках часто стрибає напруга, в зв’язку з чим можуть постраждати електроприлади. Для вирівнювання струму встановлюється система конденсаторів. </vt:lpstr>
      <vt:lpstr>Процес роботи  конденсатора можна  побачити в наведеній схемі.       </vt:lpstr>
      <vt:lpstr>   При підключенні електроенергії, струм протікає через світлодіод, який загоряється. Паралельно, струм проходить через конденсатор, який починає заряджатися до своєї максимальної ємності.    Розряд конденсатора:   При відключенні електроенергії, конденсатор починає розряджатися через світлодіод, тому світлодіод не миттєво гасне, а поступово, поки повністю не розрядиться конденсатор. Чим більша ємність конденсатора, тим довше буде горіти світлодіод. </vt:lpstr>
      <vt:lpstr>Домашнє завдання Опрацювати § 44, Вправа № 44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Електоємність. Конденсатори. Енергія зарядженого конденсатора.</dc:title>
  <dc:creator>voloc</dc:creator>
  <cp:lastModifiedBy>User</cp:lastModifiedBy>
  <cp:revision>52</cp:revision>
  <dcterms:created xsi:type="dcterms:W3CDTF">2021-04-12T08:23:55Z</dcterms:created>
  <dcterms:modified xsi:type="dcterms:W3CDTF">2023-05-09T16:47:21Z</dcterms:modified>
</cp:coreProperties>
</file>