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97" r:id="rId3"/>
    <p:sldId id="1194" r:id="rId4"/>
    <p:sldId id="1195" r:id="rId5"/>
    <p:sldId id="1196" r:id="rId6"/>
    <p:sldId id="1197" r:id="rId7"/>
    <p:sldId id="1198" r:id="rId8"/>
    <p:sldId id="1199" r:id="rId9"/>
    <p:sldId id="1200" r:id="rId10"/>
    <p:sldId id="1203" r:id="rId11"/>
    <p:sldId id="1201" r:id="rId12"/>
    <p:sldId id="1208" r:id="rId13"/>
    <p:sldId id="1209" r:id="rId14"/>
    <p:sldId id="1204" r:id="rId15"/>
    <p:sldId id="1205" r:id="rId16"/>
    <p:sldId id="1206" r:id="rId17"/>
    <p:sldId id="1210" r:id="rId18"/>
    <p:sldId id="1211" r:id="rId19"/>
    <p:sldId id="1212" r:id="rId20"/>
    <p:sldId id="1207" r:id="rId21"/>
    <p:sldId id="1213" r:id="rId22"/>
    <p:sldId id="1214" r:id="rId23"/>
    <p:sldId id="1202" r:id="rId24"/>
    <p:sldId id="1216" r:id="rId25"/>
    <p:sldId id="1217" r:id="rId26"/>
    <p:sldId id="1218" r:id="rId27"/>
    <p:sldId id="1221" r:id="rId28"/>
    <p:sldId id="1222" r:id="rId29"/>
    <p:sldId id="1223" r:id="rId30"/>
    <p:sldId id="1224" r:id="rId31"/>
    <p:sldId id="1225" r:id="rId32"/>
    <p:sldId id="1226" r:id="rId33"/>
    <p:sldId id="1229" r:id="rId34"/>
    <p:sldId id="1230" r:id="rId35"/>
    <p:sldId id="1232" r:id="rId36"/>
    <p:sldId id="1233" r:id="rId37"/>
    <p:sldId id="1231" r:id="rId38"/>
    <p:sldId id="1234" r:id="rId39"/>
    <p:sldId id="1235" r:id="rId40"/>
    <p:sldId id="1236" r:id="rId41"/>
    <p:sldId id="1237" r:id="rId42"/>
    <p:sldId id="1238" r:id="rId43"/>
    <p:sldId id="1228" r:id="rId44"/>
    <p:sldId id="1239" r:id="rId45"/>
    <p:sldId id="1240" r:id="rId46"/>
    <p:sldId id="1241" r:id="rId47"/>
    <p:sldId id="335" r:id="rId48"/>
    <p:sldId id="1148" r:id="rId49"/>
    <p:sldId id="643" r:id="rId50"/>
    <p:sldId id="644" r:id="rId51"/>
    <p:sldId id="304" r:id="rId5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A200"/>
    <a:srgbClr val="00C000"/>
    <a:srgbClr val="9C5BCD"/>
    <a:srgbClr val="9E5ECE"/>
    <a:srgbClr val="13B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/>
      <dgm:spPr/>
      <dgm:t>
        <a:bodyPr/>
        <a:lstStyle/>
        <a:p>
          <a:r>
            <a:rPr lang="uk-UA" i="1" dirty="0"/>
            <a:t>розуміння мови,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/>
        </a:p>
      </dgm:t>
    </dgm:pt>
    <dgm:pt modelId="{1B81C372-925C-46FC-96B1-2F1AAF945560}">
      <dgm:prSet phldrT="[Текст]"/>
      <dgm:spPr>
        <a:solidFill>
          <a:srgbClr val="7030A0"/>
        </a:solidFill>
      </dgm:spPr>
      <dgm:t>
        <a:bodyPr/>
        <a:lstStyle/>
        <a:p>
          <a:r>
            <a:rPr lang="uk-UA" i="1" dirty="0"/>
            <a:t>уміння навчатися, 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/>
        </a:p>
      </dgm:t>
    </dgm:pt>
    <dgm:pt modelId="{FFF60420-B008-4E57-9B7A-8B5C4B8F1F0F}">
      <dgm:prSet phldrT="[Текст]"/>
      <dgm:spPr/>
      <dgm:t>
        <a:bodyPr/>
        <a:lstStyle/>
        <a:p>
          <a:r>
            <a:rPr lang="uk-UA" i="1" dirty="0">
              <a:solidFill>
                <a:srgbClr val="002060"/>
              </a:solidFill>
            </a:rPr>
            <a:t>здатність міркувати,</a:t>
          </a:r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/>
        </a:p>
      </dgm:t>
    </dgm:pt>
    <dgm:pt modelId="{574467BF-CB95-4D99-A5FA-460B08A3B1CD}">
      <dgm:prSet phldrT="[Текст]"/>
      <dgm:spPr/>
      <dgm:t>
        <a:bodyPr/>
        <a:lstStyle/>
        <a:p>
          <a:r>
            <a:rPr lang="uk-UA" i="1" dirty="0"/>
            <a:t>робити висновки та передбачати, </a:t>
          </a:r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i="1"/>
        </a:p>
      </dgm:t>
    </dgm:pt>
    <dgm:pt modelId="{9F5EE445-7A33-4127-8BC1-059962E1C614}">
      <dgm:prSet phldrT="[Текст]"/>
      <dgm:spPr>
        <a:solidFill>
          <a:srgbClr val="008000"/>
        </a:solidFill>
      </dgm:spPr>
      <dgm:t>
        <a:bodyPr/>
        <a:lstStyle/>
        <a:p>
          <a:r>
            <a:rPr lang="uk-UA" i="1" dirty="0"/>
            <a:t>вирішувати проблеми тощо.</a:t>
          </a:r>
        </a:p>
      </dgm:t>
    </dgm:pt>
    <dgm:pt modelId="{475F9FE2-DE50-4ED5-94D7-25AAC6560F43}" type="parTrans" cxnId="{4C67BFCF-DF16-4FDF-B4C8-8AE80FFCF06F}">
      <dgm:prSet/>
      <dgm:spPr/>
      <dgm:t>
        <a:bodyPr/>
        <a:lstStyle/>
        <a:p>
          <a:endParaRPr lang="uk-UA" i="1"/>
        </a:p>
      </dgm:t>
    </dgm:pt>
    <dgm:pt modelId="{F0BBC386-8CAE-4059-9B98-893DE28D7BE6}" type="sibTrans" cxnId="{4C67BFCF-DF16-4FDF-B4C8-8AE80FFCF06F}">
      <dgm:prSet/>
      <dgm:spPr/>
      <dgm:t>
        <a:bodyPr/>
        <a:lstStyle/>
        <a:p>
          <a:endParaRPr lang="uk-UA" i="1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</dgm:pt>
    <dgm:pt modelId="{0B7B7FCB-7340-4C8C-9CEC-44D83247E09F}" type="pres">
      <dgm:prSet presAssocID="{BD77BD33-EC30-46AC-BD24-401E734F8176}" presName="Name1" presStyleCnt="0"/>
      <dgm:spPr/>
    </dgm:pt>
    <dgm:pt modelId="{8D39F2BC-8176-4C61-8E04-72E8B55182E0}" type="pres">
      <dgm:prSet presAssocID="{BD77BD33-EC30-46AC-BD24-401E734F8176}" presName="cycle" presStyleCnt="0"/>
      <dgm:spPr/>
    </dgm:pt>
    <dgm:pt modelId="{09BAB6D9-5BBE-46FE-9243-AD21CFADB3C1}" type="pres">
      <dgm:prSet presAssocID="{BD77BD33-EC30-46AC-BD24-401E734F8176}" presName="srcNode" presStyleLbl="node1" presStyleIdx="0" presStyleCnt="5"/>
      <dgm:spPr/>
    </dgm:pt>
    <dgm:pt modelId="{C7661E35-6C55-4B51-BE17-D9D67599F310}" type="pres">
      <dgm:prSet presAssocID="{BD77BD33-EC30-46AC-BD24-401E734F8176}" presName="conn" presStyleLbl="parChTrans1D2" presStyleIdx="0" presStyleCnt="1"/>
      <dgm:spPr/>
    </dgm:pt>
    <dgm:pt modelId="{7DF117A4-BB7B-4C63-B83D-1D769ED77955}" type="pres">
      <dgm:prSet presAssocID="{BD77BD33-EC30-46AC-BD24-401E734F8176}" presName="extraNode" presStyleLbl="node1" presStyleIdx="0" presStyleCnt="5"/>
      <dgm:spPr/>
    </dgm:pt>
    <dgm:pt modelId="{79FA0555-FEE1-4173-AD86-0A4FAA4240E0}" type="pres">
      <dgm:prSet presAssocID="{BD77BD33-EC30-46AC-BD24-401E734F8176}" presName="dstNode" presStyleLbl="node1" presStyleIdx="0" presStyleCnt="5"/>
      <dgm:spPr/>
    </dgm:pt>
    <dgm:pt modelId="{EE2EA9E0-CBE5-43E4-BB02-325D168626A4}" type="pres">
      <dgm:prSet presAssocID="{D44B0D79-7F04-44B9-9C7C-CD28C17613D0}" presName="text_1" presStyleLbl="node1" presStyleIdx="0" presStyleCnt="5" custScaleY="120981">
        <dgm:presLayoutVars>
          <dgm:bulletEnabled val="1"/>
        </dgm:presLayoutVars>
      </dgm:prSet>
      <dgm:spPr/>
    </dgm:pt>
    <dgm:pt modelId="{F906E761-2B35-4D8A-8B73-C29A5CF5CBDF}" type="pres">
      <dgm:prSet presAssocID="{D44B0D79-7F04-44B9-9C7C-CD28C17613D0}" presName="accent_1" presStyleCnt="0"/>
      <dgm:spPr/>
    </dgm:pt>
    <dgm:pt modelId="{27878C57-BBF6-4C22-88FA-1C3D4933722D}" type="pres">
      <dgm:prSet presAssocID="{D44B0D79-7F04-44B9-9C7C-CD28C17613D0}" presName="accentRepeatNode" presStyleLbl="solidFgAcc1" presStyleIdx="0" presStyleCnt="5"/>
      <dgm:spPr/>
    </dgm:pt>
    <dgm:pt modelId="{AD2F74AD-5B6A-4346-8349-090AC68FEE9A}" type="pres">
      <dgm:prSet presAssocID="{1B81C372-925C-46FC-96B1-2F1AAF945560}" presName="text_2" presStyleLbl="node1" presStyleIdx="1" presStyleCnt="5" custScaleY="120981">
        <dgm:presLayoutVars>
          <dgm:bulletEnabled val="1"/>
        </dgm:presLayoutVars>
      </dgm:prSet>
      <dgm:spPr/>
    </dgm:pt>
    <dgm:pt modelId="{EC0276CD-B669-4245-86BE-66420155BEF4}" type="pres">
      <dgm:prSet presAssocID="{1B81C372-925C-46FC-96B1-2F1AAF945560}" presName="accent_2" presStyleCnt="0"/>
      <dgm:spPr/>
    </dgm:pt>
    <dgm:pt modelId="{E63EBB38-5984-4F74-98F1-254621592311}" type="pres">
      <dgm:prSet presAssocID="{1B81C372-925C-46FC-96B1-2F1AAF945560}" presName="accentRepeatNode" presStyleLbl="solidFgAcc1" presStyleIdx="1" presStyleCnt="5"/>
      <dgm:spPr/>
    </dgm:pt>
    <dgm:pt modelId="{46297F79-2755-4E7F-87B4-88629DD167EF}" type="pres">
      <dgm:prSet presAssocID="{FFF60420-B008-4E57-9B7A-8B5C4B8F1F0F}" presName="text_3" presStyleLbl="node1" presStyleIdx="2" presStyleCnt="5" custScaleY="120981">
        <dgm:presLayoutVars>
          <dgm:bulletEnabled val="1"/>
        </dgm:presLayoutVars>
      </dgm:prSet>
      <dgm:spPr/>
    </dgm:pt>
    <dgm:pt modelId="{00F75627-8B37-47AF-A999-4F6E49849E6B}" type="pres">
      <dgm:prSet presAssocID="{FFF60420-B008-4E57-9B7A-8B5C4B8F1F0F}" presName="accent_3" presStyleCnt="0"/>
      <dgm:spPr/>
    </dgm:pt>
    <dgm:pt modelId="{D13D7DA6-9D1E-4150-A6AE-C6ABC36166D5}" type="pres">
      <dgm:prSet presAssocID="{FFF60420-B008-4E57-9B7A-8B5C4B8F1F0F}" presName="accentRepeatNode" presStyleLbl="solidFgAcc1" presStyleIdx="2" presStyleCnt="5"/>
      <dgm:spPr/>
    </dgm:pt>
    <dgm:pt modelId="{E97A966C-ADE1-481C-9602-29D743F1F5D5}" type="pres">
      <dgm:prSet presAssocID="{574467BF-CB95-4D99-A5FA-460B08A3B1CD}" presName="text_4" presStyleLbl="node1" presStyleIdx="3" presStyleCnt="5" custScaleY="120981">
        <dgm:presLayoutVars>
          <dgm:bulletEnabled val="1"/>
        </dgm:presLayoutVars>
      </dgm:prSet>
      <dgm:spPr/>
    </dgm:pt>
    <dgm:pt modelId="{9E25BE06-63B3-417D-8D1F-AE7788C8D10B}" type="pres">
      <dgm:prSet presAssocID="{574467BF-CB95-4D99-A5FA-460B08A3B1CD}" presName="accent_4" presStyleCnt="0"/>
      <dgm:spPr/>
    </dgm:pt>
    <dgm:pt modelId="{AA2029A9-878F-42BF-A694-5944B1AD983E}" type="pres">
      <dgm:prSet presAssocID="{574467BF-CB95-4D99-A5FA-460B08A3B1CD}" presName="accentRepeatNode" presStyleLbl="solidFgAcc1" presStyleIdx="3" presStyleCnt="5"/>
      <dgm:spPr/>
    </dgm:pt>
    <dgm:pt modelId="{A75E9348-9280-4796-BDCC-B84F04B5A654}" type="pres">
      <dgm:prSet presAssocID="{9F5EE445-7A33-4127-8BC1-059962E1C614}" presName="text_5" presStyleLbl="node1" presStyleIdx="4" presStyleCnt="5" custScaleY="120981">
        <dgm:presLayoutVars>
          <dgm:bulletEnabled val="1"/>
        </dgm:presLayoutVars>
      </dgm:prSet>
      <dgm:spPr/>
    </dgm:pt>
    <dgm:pt modelId="{A3EEC0C6-EE50-4B2B-A384-D5DAA61F2CD8}" type="pres">
      <dgm:prSet presAssocID="{9F5EE445-7A33-4127-8BC1-059962E1C614}" presName="accent_5" presStyleCnt="0"/>
      <dgm:spPr/>
    </dgm:pt>
    <dgm:pt modelId="{0589A8B4-BF53-4D85-9C3C-5A5EA39FC1AC}" type="pres">
      <dgm:prSet presAssocID="{9F5EE445-7A33-4127-8BC1-059962E1C614}" presName="accentRepeatNode" presStyleLbl="solidFgAcc1" presStyleIdx="4" presStyleCnt="5"/>
      <dgm:spPr/>
    </dgm:pt>
  </dgm:ptLst>
  <dgm:cxnLst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3B3A4033-91B6-4651-849D-C1EE9494A415}" type="presOf" srcId="{BD77BD33-EC30-46AC-BD24-401E734F8176}" destId="{C1C788E7-40FA-4439-878F-2CC8367B8F22}" srcOrd="0" destOrd="0" presId="urn:microsoft.com/office/officeart/2008/layout/VerticalCurvedList"/>
    <dgm:cxn modelId="{BAD4A83F-B957-40AA-B010-2259AF131FBB}" type="presOf" srcId="{9F5EE445-7A33-4127-8BC1-059962E1C614}" destId="{A75E9348-9280-4796-BDCC-B84F04B5A654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59BCDC85-CEE0-4294-9FB0-6B609471D905}" type="presOf" srcId="{574467BF-CB95-4D99-A5FA-460B08A3B1CD}" destId="{E97A966C-ADE1-481C-9602-29D743F1F5D5}" srcOrd="0" destOrd="0" presId="urn:microsoft.com/office/officeart/2008/layout/VerticalCurvedList"/>
    <dgm:cxn modelId="{A69E3987-9B80-4103-A19E-5090F1A20AE9}" type="presOf" srcId="{1B81C372-925C-46FC-96B1-2F1AAF945560}" destId="{AD2F74AD-5B6A-4346-8349-090AC68FEE9A}" srcOrd="0" destOrd="0" presId="urn:microsoft.com/office/officeart/2008/layout/VerticalCurvedList"/>
    <dgm:cxn modelId="{27E044B7-6DA3-41AE-91C5-4124E7D1B7D5}" type="presOf" srcId="{D44B0D79-7F04-44B9-9C7C-CD28C17613D0}" destId="{EE2EA9E0-CBE5-43E4-BB02-325D168626A4}" srcOrd="0" destOrd="0" presId="urn:microsoft.com/office/officeart/2008/layout/VerticalCurvedList"/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515F73BE-0876-4821-81BD-362967BA7243}" type="presOf" srcId="{FFF60420-B008-4E57-9B7A-8B5C4B8F1F0F}" destId="{46297F79-2755-4E7F-87B4-88629DD167EF}" srcOrd="0" destOrd="0" presId="urn:microsoft.com/office/officeart/2008/layout/VerticalCurvedList"/>
    <dgm:cxn modelId="{184A32C5-9C7D-4FEF-947F-7A0B3DCB90D4}" type="presOf" srcId="{CB2F3BEF-FA31-40CA-87C5-7058F5D23E9E}" destId="{C7661E35-6C55-4B51-BE17-D9D67599F310}" srcOrd="0" destOrd="0" presId="urn:microsoft.com/office/officeart/2008/layout/VerticalCurvedList"/>
    <dgm:cxn modelId="{4C67BFCF-DF16-4FDF-B4C8-8AE80FFCF06F}" srcId="{BD77BD33-EC30-46AC-BD24-401E734F8176}" destId="{9F5EE445-7A33-4127-8BC1-059962E1C614}" srcOrd="4" destOrd="0" parTransId="{475F9FE2-DE50-4ED5-94D7-25AAC6560F43}" sibTransId="{F0BBC386-8CAE-4059-9B98-893DE28D7BE6}"/>
    <dgm:cxn modelId="{9EA14DE7-2001-43F9-B8C3-DF9C2257522E}" type="presParOf" srcId="{C1C788E7-40FA-4439-878F-2CC8367B8F22}" destId="{0B7B7FCB-7340-4C8C-9CEC-44D83247E09F}" srcOrd="0" destOrd="0" presId="urn:microsoft.com/office/officeart/2008/layout/VerticalCurvedList"/>
    <dgm:cxn modelId="{A5D2100C-23AF-4537-A213-8DEF49AA998F}" type="presParOf" srcId="{0B7B7FCB-7340-4C8C-9CEC-44D83247E09F}" destId="{8D39F2BC-8176-4C61-8E04-72E8B55182E0}" srcOrd="0" destOrd="0" presId="urn:microsoft.com/office/officeart/2008/layout/VerticalCurvedList"/>
    <dgm:cxn modelId="{60EB1EBD-90AD-4D62-911F-21391F981FF8}" type="presParOf" srcId="{8D39F2BC-8176-4C61-8E04-72E8B55182E0}" destId="{09BAB6D9-5BBE-46FE-9243-AD21CFADB3C1}" srcOrd="0" destOrd="0" presId="urn:microsoft.com/office/officeart/2008/layout/VerticalCurvedList"/>
    <dgm:cxn modelId="{70C6A1CC-C5DB-4395-B074-7411809DD664}" type="presParOf" srcId="{8D39F2BC-8176-4C61-8E04-72E8B55182E0}" destId="{C7661E35-6C55-4B51-BE17-D9D67599F310}" srcOrd="1" destOrd="0" presId="urn:microsoft.com/office/officeart/2008/layout/VerticalCurvedList"/>
    <dgm:cxn modelId="{221279E6-8D30-49CE-8659-CED2A1958621}" type="presParOf" srcId="{8D39F2BC-8176-4C61-8E04-72E8B55182E0}" destId="{7DF117A4-BB7B-4C63-B83D-1D769ED77955}" srcOrd="2" destOrd="0" presId="urn:microsoft.com/office/officeart/2008/layout/VerticalCurvedList"/>
    <dgm:cxn modelId="{C11E5688-80AB-41F5-95AF-A3441905AB0A}" type="presParOf" srcId="{8D39F2BC-8176-4C61-8E04-72E8B55182E0}" destId="{79FA0555-FEE1-4173-AD86-0A4FAA4240E0}" srcOrd="3" destOrd="0" presId="urn:microsoft.com/office/officeart/2008/layout/VerticalCurvedList"/>
    <dgm:cxn modelId="{414E7D10-7E6D-448F-8AF6-D20C37DC0DEC}" type="presParOf" srcId="{0B7B7FCB-7340-4C8C-9CEC-44D83247E09F}" destId="{EE2EA9E0-CBE5-43E4-BB02-325D168626A4}" srcOrd="1" destOrd="0" presId="urn:microsoft.com/office/officeart/2008/layout/VerticalCurvedList"/>
    <dgm:cxn modelId="{63064430-D5E4-4125-8A2E-055B90378C24}" type="presParOf" srcId="{0B7B7FCB-7340-4C8C-9CEC-44D83247E09F}" destId="{F906E761-2B35-4D8A-8B73-C29A5CF5CBDF}" srcOrd="2" destOrd="0" presId="urn:microsoft.com/office/officeart/2008/layout/VerticalCurvedList"/>
    <dgm:cxn modelId="{3E90BECD-3ED0-4497-B990-75625CDEA8B7}" type="presParOf" srcId="{F906E761-2B35-4D8A-8B73-C29A5CF5CBDF}" destId="{27878C57-BBF6-4C22-88FA-1C3D4933722D}" srcOrd="0" destOrd="0" presId="urn:microsoft.com/office/officeart/2008/layout/VerticalCurvedList"/>
    <dgm:cxn modelId="{E3C1D84C-FDD4-4CAD-A0D5-EB67777F07FA}" type="presParOf" srcId="{0B7B7FCB-7340-4C8C-9CEC-44D83247E09F}" destId="{AD2F74AD-5B6A-4346-8349-090AC68FEE9A}" srcOrd="3" destOrd="0" presId="urn:microsoft.com/office/officeart/2008/layout/VerticalCurvedList"/>
    <dgm:cxn modelId="{F284A45B-A820-4966-8D75-55F296D2955A}" type="presParOf" srcId="{0B7B7FCB-7340-4C8C-9CEC-44D83247E09F}" destId="{EC0276CD-B669-4245-86BE-66420155BEF4}" srcOrd="4" destOrd="0" presId="urn:microsoft.com/office/officeart/2008/layout/VerticalCurvedList"/>
    <dgm:cxn modelId="{DC8D7196-2049-4ED4-8420-4953330DA0A7}" type="presParOf" srcId="{EC0276CD-B669-4245-86BE-66420155BEF4}" destId="{E63EBB38-5984-4F74-98F1-254621592311}" srcOrd="0" destOrd="0" presId="urn:microsoft.com/office/officeart/2008/layout/VerticalCurvedList"/>
    <dgm:cxn modelId="{0BE6CD36-F713-4670-8C52-E86D77C01A88}" type="presParOf" srcId="{0B7B7FCB-7340-4C8C-9CEC-44D83247E09F}" destId="{46297F79-2755-4E7F-87B4-88629DD167EF}" srcOrd="5" destOrd="0" presId="urn:microsoft.com/office/officeart/2008/layout/VerticalCurvedList"/>
    <dgm:cxn modelId="{0917D814-F178-4633-9370-5D39485E5431}" type="presParOf" srcId="{0B7B7FCB-7340-4C8C-9CEC-44D83247E09F}" destId="{00F75627-8B37-47AF-A999-4F6E49849E6B}" srcOrd="6" destOrd="0" presId="urn:microsoft.com/office/officeart/2008/layout/VerticalCurvedList"/>
    <dgm:cxn modelId="{5F6E4A7F-75EC-4A8B-8694-775BA0D1AFC4}" type="presParOf" srcId="{00F75627-8B37-47AF-A999-4F6E49849E6B}" destId="{D13D7DA6-9D1E-4150-A6AE-C6ABC36166D5}" srcOrd="0" destOrd="0" presId="urn:microsoft.com/office/officeart/2008/layout/VerticalCurvedList"/>
    <dgm:cxn modelId="{C6DCAC9D-4B18-405F-A389-72B125D12799}" type="presParOf" srcId="{0B7B7FCB-7340-4C8C-9CEC-44D83247E09F}" destId="{E97A966C-ADE1-481C-9602-29D743F1F5D5}" srcOrd="7" destOrd="0" presId="urn:microsoft.com/office/officeart/2008/layout/VerticalCurvedList"/>
    <dgm:cxn modelId="{0D6C2F8F-8724-4805-9FDC-89C02C7B9100}" type="presParOf" srcId="{0B7B7FCB-7340-4C8C-9CEC-44D83247E09F}" destId="{9E25BE06-63B3-417D-8D1F-AE7788C8D10B}" srcOrd="8" destOrd="0" presId="urn:microsoft.com/office/officeart/2008/layout/VerticalCurvedList"/>
    <dgm:cxn modelId="{29B03BE2-DC72-4FD3-BDDA-087524F92E93}" type="presParOf" srcId="{9E25BE06-63B3-417D-8D1F-AE7788C8D10B}" destId="{AA2029A9-878F-42BF-A694-5944B1AD983E}" srcOrd="0" destOrd="0" presId="urn:microsoft.com/office/officeart/2008/layout/VerticalCurvedList"/>
    <dgm:cxn modelId="{DCD04459-4A98-483D-B10A-E61E87A416CF}" type="presParOf" srcId="{0B7B7FCB-7340-4C8C-9CEC-44D83247E09F}" destId="{A75E9348-9280-4796-BDCC-B84F04B5A654}" srcOrd="9" destOrd="0" presId="urn:microsoft.com/office/officeart/2008/layout/VerticalCurvedList"/>
    <dgm:cxn modelId="{21EA59D5-F144-45AD-A2A3-427892853732}" type="presParOf" srcId="{0B7B7FCB-7340-4C8C-9CEC-44D83247E09F}" destId="{A3EEC0C6-EE50-4B2B-A384-D5DAA61F2CD8}" srcOrd="10" destOrd="0" presId="urn:microsoft.com/office/officeart/2008/layout/VerticalCurvedList"/>
    <dgm:cxn modelId="{2ECFC1B1-5399-416D-BE72-73A6533DDC7B}" type="presParOf" srcId="{A3EEC0C6-EE50-4B2B-A384-D5DAA61F2CD8}" destId="{0589A8B4-BF53-4D85-9C3C-5A5EA39FC1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 custT="1"/>
      <dgm:spPr/>
      <dgm:t>
        <a:bodyPr/>
        <a:lstStyle/>
        <a:p>
          <a:r>
            <a:rPr lang="uk-UA" sz="2800" i="1" dirty="0"/>
            <a:t>відкрити гаражні двері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/>
        </a:p>
      </dgm:t>
    </dgm:pt>
    <dgm:pt modelId="{1B81C372-925C-46FC-96B1-2F1AAF945560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800" i="1" dirty="0"/>
            <a:t>включити кавоварку або кондиціонер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/>
        </a:p>
      </dgm:t>
    </dgm:pt>
    <dgm:pt modelId="{FFF60420-B008-4E57-9B7A-8B5C4B8F1F0F}">
      <dgm:prSet phldrT="[Текст]" custT="1"/>
      <dgm:spPr/>
      <dgm:t>
        <a:bodyPr/>
        <a:lstStyle/>
        <a:p>
          <a:r>
            <a:rPr lang="uk-UA" sz="2800" i="1" dirty="0">
              <a:solidFill>
                <a:srgbClr val="002060"/>
              </a:solidFill>
            </a:rPr>
            <a:t>виключити світло тощо.</a:t>
          </a:r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</dgm:pt>
    <dgm:pt modelId="{0B7B7FCB-7340-4C8C-9CEC-44D83247E09F}" type="pres">
      <dgm:prSet presAssocID="{BD77BD33-EC30-46AC-BD24-401E734F8176}" presName="Name1" presStyleCnt="0"/>
      <dgm:spPr/>
    </dgm:pt>
    <dgm:pt modelId="{8D39F2BC-8176-4C61-8E04-72E8B55182E0}" type="pres">
      <dgm:prSet presAssocID="{BD77BD33-EC30-46AC-BD24-401E734F8176}" presName="cycle" presStyleCnt="0"/>
      <dgm:spPr/>
    </dgm:pt>
    <dgm:pt modelId="{09BAB6D9-5BBE-46FE-9243-AD21CFADB3C1}" type="pres">
      <dgm:prSet presAssocID="{BD77BD33-EC30-46AC-BD24-401E734F8176}" presName="srcNode" presStyleLbl="node1" presStyleIdx="0" presStyleCnt="3"/>
      <dgm:spPr/>
    </dgm:pt>
    <dgm:pt modelId="{C7661E35-6C55-4B51-BE17-D9D67599F310}" type="pres">
      <dgm:prSet presAssocID="{BD77BD33-EC30-46AC-BD24-401E734F8176}" presName="conn" presStyleLbl="parChTrans1D2" presStyleIdx="0" presStyleCnt="1"/>
      <dgm:spPr/>
    </dgm:pt>
    <dgm:pt modelId="{7DF117A4-BB7B-4C63-B83D-1D769ED77955}" type="pres">
      <dgm:prSet presAssocID="{BD77BD33-EC30-46AC-BD24-401E734F8176}" presName="extraNode" presStyleLbl="node1" presStyleIdx="0" presStyleCnt="3"/>
      <dgm:spPr/>
    </dgm:pt>
    <dgm:pt modelId="{79FA0555-FEE1-4173-AD86-0A4FAA4240E0}" type="pres">
      <dgm:prSet presAssocID="{BD77BD33-EC30-46AC-BD24-401E734F8176}" presName="dstNode" presStyleLbl="node1" presStyleIdx="0" presStyleCnt="3"/>
      <dgm:spPr/>
    </dgm:pt>
    <dgm:pt modelId="{EE2EA9E0-CBE5-43E4-BB02-325D168626A4}" type="pres">
      <dgm:prSet presAssocID="{D44B0D79-7F04-44B9-9C7C-CD28C17613D0}" presName="text_1" presStyleLbl="node1" presStyleIdx="0" presStyleCnt="3" custScaleY="125552">
        <dgm:presLayoutVars>
          <dgm:bulletEnabled val="1"/>
        </dgm:presLayoutVars>
      </dgm:prSet>
      <dgm:spPr/>
    </dgm:pt>
    <dgm:pt modelId="{F906E761-2B35-4D8A-8B73-C29A5CF5CBDF}" type="pres">
      <dgm:prSet presAssocID="{D44B0D79-7F04-44B9-9C7C-CD28C17613D0}" presName="accent_1" presStyleCnt="0"/>
      <dgm:spPr/>
    </dgm:pt>
    <dgm:pt modelId="{27878C57-BBF6-4C22-88FA-1C3D4933722D}" type="pres">
      <dgm:prSet presAssocID="{D44B0D79-7F04-44B9-9C7C-CD28C17613D0}" presName="accentRepeatNode" presStyleLbl="solidFgAcc1" presStyleIdx="0" presStyleCnt="3"/>
      <dgm:spPr/>
    </dgm:pt>
    <dgm:pt modelId="{AD2F74AD-5B6A-4346-8349-090AC68FEE9A}" type="pres">
      <dgm:prSet presAssocID="{1B81C372-925C-46FC-96B1-2F1AAF945560}" presName="text_2" presStyleLbl="node1" presStyleIdx="1" presStyleCnt="3" custScaleY="125552">
        <dgm:presLayoutVars>
          <dgm:bulletEnabled val="1"/>
        </dgm:presLayoutVars>
      </dgm:prSet>
      <dgm:spPr/>
    </dgm:pt>
    <dgm:pt modelId="{EC0276CD-B669-4245-86BE-66420155BEF4}" type="pres">
      <dgm:prSet presAssocID="{1B81C372-925C-46FC-96B1-2F1AAF945560}" presName="accent_2" presStyleCnt="0"/>
      <dgm:spPr/>
    </dgm:pt>
    <dgm:pt modelId="{E63EBB38-5984-4F74-98F1-254621592311}" type="pres">
      <dgm:prSet presAssocID="{1B81C372-925C-46FC-96B1-2F1AAF945560}" presName="accentRepeatNode" presStyleLbl="solidFgAcc1" presStyleIdx="1" presStyleCnt="3"/>
      <dgm:spPr/>
    </dgm:pt>
    <dgm:pt modelId="{46297F79-2755-4E7F-87B4-88629DD167EF}" type="pres">
      <dgm:prSet presAssocID="{FFF60420-B008-4E57-9B7A-8B5C4B8F1F0F}" presName="text_3" presStyleLbl="node1" presStyleIdx="2" presStyleCnt="3" custScaleY="125552">
        <dgm:presLayoutVars>
          <dgm:bulletEnabled val="1"/>
        </dgm:presLayoutVars>
      </dgm:prSet>
      <dgm:spPr/>
    </dgm:pt>
    <dgm:pt modelId="{00F75627-8B37-47AF-A999-4F6E49849E6B}" type="pres">
      <dgm:prSet presAssocID="{FFF60420-B008-4E57-9B7A-8B5C4B8F1F0F}" presName="accent_3" presStyleCnt="0"/>
      <dgm:spPr/>
    </dgm:pt>
    <dgm:pt modelId="{D13D7DA6-9D1E-4150-A6AE-C6ABC36166D5}" type="pres">
      <dgm:prSet presAssocID="{FFF60420-B008-4E57-9B7A-8B5C4B8F1F0F}" presName="accentRepeatNode" presStyleLbl="solidFgAcc1" presStyleIdx="2" presStyleCnt="3"/>
      <dgm:spPr/>
    </dgm:pt>
  </dgm:ptLst>
  <dgm:cxnLst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3B3A4033-91B6-4651-849D-C1EE9494A415}" type="presOf" srcId="{BD77BD33-EC30-46AC-BD24-401E734F8176}" destId="{C1C788E7-40FA-4439-878F-2CC8367B8F22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A69E3987-9B80-4103-A19E-5090F1A20AE9}" type="presOf" srcId="{1B81C372-925C-46FC-96B1-2F1AAF945560}" destId="{AD2F74AD-5B6A-4346-8349-090AC68FEE9A}" srcOrd="0" destOrd="0" presId="urn:microsoft.com/office/officeart/2008/layout/VerticalCurvedList"/>
    <dgm:cxn modelId="{27E044B7-6DA3-41AE-91C5-4124E7D1B7D5}" type="presOf" srcId="{D44B0D79-7F04-44B9-9C7C-CD28C17613D0}" destId="{EE2EA9E0-CBE5-43E4-BB02-325D168626A4}" srcOrd="0" destOrd="0" presId="urn:microsoft.com/office/officeart/2008/layout/VerticalCurvedList"/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515F73BE-0876-4821-81BD-362967BA7243}" type="presOf" srcId="{FFF60420-B008-4E57-9B7A-8B5C4B8F1F0F}" destId="{46297F79-2755-4E7F-87B4-88629DD167EF}" srcOrd="0" destOrd="0" presId="urn:microsoft.com/office/officeart/2008/layout/VerticalCurvedList"/>
    <dgm:cxn modelId="{184A32C5-9C7D-4FEF-947F-7A0B3DCB90D4}" type="presOf" srcId="{CB2F3BEF-FA31-40CA-87C5-7058F5D23E9E}" destId="{C7661E35-6C55-4B51-BE17-D9D67599F310}" srcOrd="0" destOrd="0" presId="urn:microsoft.com/office/officeart/2008/layout/VerticalCurvedList"/>
    <dgm:cxn modelId="{9EA14DE7-2001-43F9-B8C3-DF9C2257522E}" type="presParOf" srcId="{C1C788E7-40FA-4439-878F-2CC8367B8F22}" destId="{0B7B7FCB-7340-4C8C-9CEC-44D83247E09F}" srcOrd="0" destOrd="0" presId="urn:microsoft.com/office/officeart/2008/layout/VerticalCurvedList"/>
    <dgm:cxn modelId="{A5D2100C-23AF-4537-A213-8DEF49AA998F}" type="presParOf" srcId="{0B7B7FCB-7340-4C8C-9CEC-44D83247E09F}" destId="{8D39F2BC-8176-4C61-8E04-72E8B55182E0}" srcOrd="0" destOrd="0" presId="urn:microsoft.com/office/officeart/2008/layout/VerticalCurvedList"/>
    <dgm:cxn modelId="{60EB1EBD-90AD-4D62-911F-21391F981FF8}" type="presParOf" srcId="{8D39F2BC-8176-4C61-8E04-72E8B55182E0}" destId="{09BAB6D9-5BBE-46FE-9243-AD21CFADB3C1}" srcOrd="0" destOrd="0" presId="urn:microsoft.com/office/officeart/2008/layout/VerticalCurvedList"/>
    <dgm:cxn modelId="{70C6A1CC-C5DB-4395-B074-7411809DD664}" type="presParOf" srcId="{8D39F2BC-8176-4C61-8E04-72E8B55182E0}" destId="{C7661E35-6C55-4B51-BE17-D9D67599F310}" srcOrd="1" destOrd="0" presId="urn:microsoft.com/office/officeart/2008/layout/VerticalCurvedList"/>
    <dgm:cxn modelId="{221279E6-8D30-49CE-8659-CED2A1958621}" type="presParOf" srcId="{8D39F2BC-8176-4C61-8E04-72E8B55182E0}" destId="{7DF117A4-BB7B-4C63-B83D-1D769ED77955}" srcOrd="2" destOrd="0" presId="urn:microsoft.com/office/officeart/2008/layout/VerticalCurvedList"/>
    <dgm:cxn modelId="{C11E5688-80AB-41F5-95AF-A3441905AB0A}" type="presParOf" srcId="{8D39F2BC-8176-4C61-8E04-72E8B55182E0}" destId="{79FA0555-FEE1-4173-AD86-0A4FAA4240E0}" srcOrd="3" destOrd="0" presId="urn:microsoft.com/office/officeart/2008/layout/VerticalCurvedList"/>
    <dgm:cxn modelId="{414E7D10-7E6D-448F-8AF6-D20C37DC0DEC}" type="presParOf" srcId="{0B7B7FCB-7340-4C8C-9CEC-44D83247E09F}" destId="{EE2EA9E0-CBE5-43E4-BB02-325D168626A4}" srcOrd="1" destOrd="0" presId="urn:microsoft.com/office/officeart/2008/layout/VerticalCurvedList"/>
    <dgm:cxn modelId="{63064430-D5E4-4125-8A2E-055B90378C24}" type="presParOf" srcId="{0B7B7FCB-7340-4C8C-9CEC-44D83247E09F}" destId="{F906E761-2B35-4D8A-8B73-C29A5CF5CBDF}" srcOrd="2" destOrd="0" presId="urn:microsoft.com/office/officeart/2008/layout/VerticalCurvedList"/>
    <dgm:cxn modelId="{3E90BECD-3ED0-4497-B990-75625CDEA8B7}" type="presParOf" srcId="{F906E761-2B35-4D8A-8B73-C29A5CF5CBDF}" destId="{27878C57-BBF6-4C22-88FA-1C3D4933722D}" srcOrd="0" destOrd="0" presId="urn:microsoft.com/office/officeart/2008/layout/VerticalCurvedList"/>
    <dgm:cxn modelId="{E3C1D84C-FDD4-4CAD-A0D5-EB67777F07FA}" type="presParOf" srcId="{0B7B7FCB-7340-4C8C-9CEC-44D83247E09F}" destId="{AD2F74AD-5B6A-4346-8349-090AC68FEE9A}" srcOrd="3" destOrd="0" presId="urn:microsoft.com/office/officeart/2008/layout/VerticalCurvedList"/>
    <dgm:cxn modelId="{F284A45B-A820-4966-8D75-55F296D2955A}" type="presParOf" srcId="{0B7B7FCB-7340-4C8C-9CEC-44D83247E09F}" destId="{EC0276CD-B669-4245-86BE-66420155BEF4}" srcOrd="4" destOrd="0" presId="urn:microsoft.com/office/officeart/2008/layout/VerticalCurvedList"/>
    <dgm:cxn modelId="{DC8D7196-2049-4ED4-8420-4953330DA0A7}" type="presParOf" srcId="{EC0276CD-B669-4245-86BE-66420155BEF4}" destId="{E63EBB38-5984-4F74-98F1-254621592311}" srcOrd="0" destOrd="0" presId="urn:microsoft.com/office/officeart/2008/layout/VerticalCurvedList"/>
    <dgm:cxn modelId="{0BE6CD36-F713-4670-8C52-E86D77C01A88}" type="presParOf" srcId="{0B7B7FCB-7340-4C8C-9CEC-44D83247E09F}" destId="{46297F79-2755-4E7F-87B4-88629DD167EF}" srcOrd="5" destOrd="0" presId="urn:microsoft.com/office/officeart/2008/layout/VerticalCurvedList"/>
    <dgm:cxn modelId="{0917D814-F178-4633-9370-5D39485E5431}" type="presParOf" srcId="{0B7B7FCB-7340-4C8C-9CEC-44D83247E09F}" destId="{00F75627-8B37-47AF-A999-4F6E49849E6B}" srcOrd="6" destOrd="0" presId="urn:microsoft.com/office/officeart/2008/layout/VerticalCurvedList"/>
    <dgm:cxn modelId="{5F6E4A7F-75EC-4A8B-8694-775BA0D1AFC4}" type="presParOf" srcId="{00F75627-8B37-47AF-A999-4F6E49849E6B}" destId="{D13D7DA6-9D1E-4150-A6AE-C6ABC36166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 custT="1"/>
      <dgm:spPr/>
      <dgm:t>
        <a:bodyPr/>
        <a:lstStyle/>
        <a:p>
          <a:r>
            <a:rPr lang="uk-UA" sz="2400" i="1" noProof="0" dirty="0"/>
            <a:t>зменшенню затримки під час передавання даних з датчиків, 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/>
        </a:p>
      </dgm:t>
    </dgm:pt>
    <dgm:pt modelId="{1B81C372-925C-46FC-96B1-2F1AAF945560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i="1" noProof="0" dirty="0"/>
            <a:t>одночасній підтримці дуже великої кількості підключень,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/>
        </a:p>
      </dgm:t>
    </dgm:pt>
    <dgm:pt modelId="{FFF60420-B008-4E57-9B7A-8B5C4B8F1F0F}">
      <dgm:prSet phldrT="[Текст]" custT="1"/>
      <dgm:spPr/>
      <dgm:t>
        <a:bodyPr/>
        <a:lstStyle/>
        <a:p>
          <a:r>
            <a:rPr lang="uk-UA" sz="2400" i="1" noProof="0" dirty="0">
              <a:solidFill>
                <a:srgbClr val="002060"/>
              </a:solidFill>
            </a:rPr>
            <a:t>подовженню терміну придатності «розумних» пристроїв до 10 років, </a:t>
          </a:r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/>
        </a:p>
      </dgm:t>
    </dgm:pt>
    <dgm:pt modelId="{574467BF-CB95-4D99-A5FA-460B08A3B1CD}">
      <dgm:prSet phldrT="[Текст]" custT="1"/>
      <dgm:spPr/>
      <dgm:t>
        <a:bodyPr/>
        <a:lstStyle/>
        <a:p>
          <a:r>
            <a:rPr lang="uk-UA" sz="2400" i="1" noProof="0" dirty="0"/>
            <a:t>дасть підґрунтя для неймовірних швидкостей мобільної передачі даних.</a:t>
          </a:r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i="1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</dgm:pt>
    <dgm:pt modelId="{0B7B7FCB-7340-4C8C-9CEC-44D83247E09F}" type="pres">
      <dgm:prSet presAssocID="{BD77BD33-EC30-46AC-BD24-401E734F8176}" presName="Name1" presStyleCnt="0"/>
      <dgm:spPr/>
    </dgm:pt>
    <dgm:pt modelId="{8D39F2BC-8176-4C61-8E04-72E8B55182E0}" type="pres">
      <dgm:prSet presAssocID="{BD77BD33-EC30-46AC-BD24-401E734F8176}" presName="cycle" presStyleCnt="0"/>
      <dgm:spPr/>
    </dgm:pt>
    <dgm:pt modelId="{09BAB6D9-5BBE-46FE-9243-AD21CFADB3C1}" type="pres">
      <dgm:prSet presAssocID="{BD77BD33-EC30-46AC-BD24-401E734F8176}" presName="srcNode" presStyleLbl="node1" presStyleIdx="0" presStyleCnt="4"/>
      <dgm:spPr/>
    </dgm:pt>
    <dgm:pt modelId="{C7661E35-6C55-4B51-BE17-D9D67599F310}" type="pres">
      <dgm:prSet presAssocID="{BD77BD33-EC30-46AC-BD24-401E734F8176}" presName="conn" presStyleLbl="parChTrans1D2" presStyleIdx="0" presStyleCnt="1"/>
      <dgm:spPr/>
    </dgm:pt>
    <dgm:pt modelId="{7DF117A4-BB7B-4C63-B83D-1D769ED77955}" type="pres">
      <dgm:prSet presAssocID="{BD77BD33-EC30-46AC-BD24-401E734F8176}" presName="extraNode" presStyleLbl="node1" presStyleIdx="0" presStyleCnt="4"/>
      <dgm:spPr/>
    </dgm:pt>
    <dgm:pt modelId="{79FA0555-FEE1-4173-AD86-0A4FAA4240E0}" type="pres">
      <dgm:prSet presAssocID="{BD77BD33-EC30-46AC-BD24-401E734F8176}" presName="dstNode" presStyleLbl="node1" presStyleIdx="0" presStyleCnt="4"/>
      <dgm:spPr/>
    </dgm:pt>
    <dgm:pt modelId="{EE2EA9E0-CBE5-43E4-BB02-325D168626A4}" type="pres">
      <dgm:prSet presAssocID="{D44B0D79-7F04-44B9-9C7C-CD28C17613D0}" presName="text_1" presStyleLbl="node1" presStyleIdx="0" presStyleCnt="4" custScaleY="132564">
        <dgm:presLayoutVars>
          <dgm:bulletEnabled val="1"/>
        </dgm:presLayoutVars>
      </dgm:prSet>
      <dgm:spPr/>
    </dgm:pt>
    <dgm:pt modelId="{F906E761-2B35-4D8A-8B73-C29A5CF5CBDF}" type="pres">
      <dgm:prSet presAssocID="{D44B0D79-7F04-44B9-9C7C-CD28C17613D0}" presName="accent_1" presStyleCnt="0"/>
      <dgm:spPr/>
    </dgm:pt>
    <dgm:pt modelId="{27878C57-BBF6-4C22-88FA-1C3D4933722D}" type="pres">
      <dgm:prSet presAssocID="{D44B0D79-7F04-44B9-9C7C-CD28C17613D0}" presName="accentRepeatNode" presStyleLbl="solidFgAcc1" presStyleIdx="0" presStyleCnt="4"/>
      <dgm:spPr/>
    </dgm:pt>
    <dgm:pt modelId="{AD2F74AD-5B6A-4346-8349-090AC68FEE9A}" type="pres">
      <dgm:prSet presAssocID="{1B81C372-925C-46FC-96B1-2F1AAF945560}" presName="text_2" presStyleLbl="node1" presStyleIdx="1" presStyleCnt="4" custScaleY="132564">
        <dgm:presLayoutVars>
          <dgm:bulletEnabled val="1"/>
        </dgm:presLayoutVars>
      </dgm:prSet>
      <dgm:spPr/>
    </dgm:pt>
    <dgm:pt modelId="{EC0276CD-B669-4245-86BE-66420155BEF4}" type="pres">
      <dgm:prSet presAssocID="{1B81C372-925C-46FC-96B1-2F1AAF945560}" presName="accent_2" presStyleCnt="0"/>
      <dgm:spPr/>
    </dgm:pt>
    <dgm:pt modelId="{E63EBB38-5984-4F74-98F1-254621592311}" type="pres">
      <dgm:prSet presAssocID="{1B81C372-925C-46FC-96B1-2F1AAF945560}" presName="accentRepeatNode" presStyleLbl="solidFgAcc1" presStyleIdx="1" presStyleCnt="4"/>
      <dgm:spPr/>
    </dgm:pt>
    <dgm:pt modelId="{46297F79-2755-4E7F-87B4-88629DD167EF}" type="pres">
      <dgm:prSet presAssocID="{FFF60420-B008-4E57-9B7A-8B5C4B8F1F0F}" presName="text_3" presStyleLbl="node1" presStyleIdx="2" presStyleCnt="4" custScaleY="132564">
        <dgm:presLayoutVars>
          <dgm:bulletEnabled val="1"/>
        </dgm:presLayoutVars>
      </dgm:prSet>
      <dgm:spPr/>
    </dgm:pt>
    <dgm:pt modelId="{00F75627-8B37-47AF-A999-4F6E49849E6B}" type="pres">
      <dgm:prSet presAssocID="{FFF60420-B008-4E57-9B7A-8B5C4B8F1F0F}" presName="accent_3" presStyleCnt="0"/>
      <dgm:spPr/>
    </dgm:pt>
    <dgm:pt modelId="{D13D7DA6-9D1E-4150-A6AE-C6ABC36166D5}" type="pres">
      <dgm:prSet presAssocID="{FFF60420-B008-4E57-9B7A-8B5C4B8F1F0F}" presName="accentRepeatNode" presStyleLbl="solidFgAcc1" presStyleIdx="2" presStyleCnt="4"/>
      <dgm:spPr/>
    </dgm:pt>
    <dgm:pt modelId="{E97A966C-ADE1-481C-9602-29D743F1F5D5}" type="pres">
      <dgm:prSet presAssocID="{574467BF-CB95-4D99-A5FA-460B08A3B1CD}" presName="text_4" presStyleLbl="node1" presStyleIdx="3" presStyleCnt="4" custScaleY="132564">
        <dgm:presLayoutVars>
          <dgm:bulletEnabled val="1"/>
        </dgm:presLayoutVars>
      </dgm:prSet>
      <dgm:spPr/>
    </dgm:pt>
    <dgm:pt modelId="{9E25BE06-63B3-417D-8D1F-AE7788C8D10B}" type="pres">
      <dgm:prSet presAssocID="{574467BF-CB95-4D99-A5FA-460B08A3B1CD}" presName="accent_4" presStyleCnt="0"/>
      <dgm:spPr/>
    </dgm:pt>
    <dgm:pt modelId="{AA2029A9-878F-42BF-A694-5944B1AD983E}" type="pres">
      <dgm:prSet presAssocID="{574467BF-CB95-4D99-A5FA-460B08A3B1CD}" presName="accentRepeatNode" presStyleLbl="solidFgAcc1" presStyleIdx="3" presStyleCnt="4"/>
      <dgm:spPr/>
    </dgm:pt>
  </dgm:ptLst>
  <dgm:cxnLst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3B3A4033-91B6-4651-849D-C1EE9494A415}" type="presOf" srcId="{BD77BD33-EC30-46AC-BD24-401E734F8176}" destId="{C1C788E7-40FA-4439-878F-2CC8367B8F22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59BCDC85-CEE0-4294-9FB0-6B609471D905}" type="presOf" srcId="{574467BF-CB95-4D99-A5FA-460B08A3B1CD}" destId="{E97A966C-ADE1-481C-9602-29D743F1F5D5}" srcOrd="0" destOrd="0" presId="urn:microsoft.com/office/officeart/2008/layout/VerticalCurvedList"/>
    <dgm:cxn modelId="{A69E3987-9B80-4103-A19E-5090F1A20AE9}" type="presOf" srcId="{1B81C372-925C-46FC-96B1-2F1AAF945560}" destId="{AD2F74AD-5B6A-4346-8349-090AC68FEE9A}" srcOrd="0" destOrd="0" presId="urn:microsoft.com/office/officeart/2008/layout/VerticalCurvedList"/>
    <dgm:cxn modelId="{27E044B7-6DA3-41AE-91C5-4124E7D1B7D5}" type="presOf" srcId="{D44B0D79-7F04-44B9-9C7C-CD28C17613D0}" destId="{EE2EA9E0-CBE5-43E4-BB02-325D168626A4}" srcOrd="0" destOrd="0" presId="urn:microsoft.com/office/officeart/2008/layout/VerticalCurvedList"/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515F73BE-0876-4821-81BD-362967BA7243}" type="presOf" srcId="{FFF60420-B008-4E57-9B7A-8B5C4B8F1F0F}" destId="{46297F79-2755-4E7F-87B4-88629DD167EF}" srcOrd="0" destOrd="0" presId="urn:microsoft.com/office/officeart/2008/layout/VerticalCurvedList"/>
    <dgm:cxn modelId="{184A32C5-9C7D-4FEF-947F-7A0B3DCB90D4}" type="presOf" srcId="{CB2F3BEF-FA31-40CA-87C5-7058F5D23E9E}" destId="{C7661E35-6C55-4B51-BE17-D9D67599F310}" srcOrd="0" destOrd="0" presId="urn:microsoft.com/office/officeart/2008/layout/VerticalCurvedList"/>
    <dgm:cxn modelId="{9EA14DE7-2001-43F9-B8C3-DF9C2257522E}" type="presParOf" srcId="{C1C788E7-40FA-4439-878F-2CC8367B8F22}" destId="{0B7B7FCB-7340-4C8C-9CEC-44D83247E09F}" srcOrd="0" destOrd="0" presId="urn:microsoft.com/office/officeart/2008/layout/VerticalCurvedList"/>
    <dgm:cxn modelId="{A5D2100C-23AF-4537-A213-8DEF49AA998F}" type="presParOf" srcId="{0B7B7FCB-7340-4C8C-9CEC-44D83247E09F}" destId="{8D39F2BC-8176-4C61-8E04-72E8B55182E0}" srcOrd="0" destOrd="0" presId="urn:microsoft.com/office/officeart/2008/layout/VerticalCurvedList"/>
    <dgm:cxn modelId="{60EB1EBD-90AD-4D62-911F-21391F981FF8}" type="presParOf" srcId="{8D39F2BC-8176-4C61-8E04-72E8B55182E0}" destId="{09BAB6D9-5BBE-46FE-9243-AD21CFADB3C1}" srcOrd="0" destOrd="0" presId="urn:microsoft.com/office/officeart/2008/layout/VerticalCurvedList"/>
    <dgm:cxn modelId="{70C6A1CC-C5DB-4395-B074-7411809DD664}" type="presParOf" srcId="{8D39F2BC-8176-4C61-8E04-72E8B55182E0}" destId="{C7661E35-6C55-4B51-BE17-D9D67599F310}" srcOrd="1" destOrd="0" presId="urn:microsoft.com/office/officeart/2008/layout/VerticalCurvedList"/>
    <dgm:cxn modelId="{221279E6-8D30-49CE-8659-CED2A1958621}" type="presParOf" srcId="{8D39F2BC-8176-4C61-8E04-72E8B55182E0}" destId="{7DF117A4-BB7B-4C63-B83D-1D769ED77955}" srcOrd="2" destOrd="0" presId="urn:microsoft.com/office/officeart/2008/layout/VerticalCurvedList"/>
    <dgm:cxn modelId="{C11E5688-80AB-41F5-95AF-A3441905AB0A}" type="presParOf" srcId="{8D39F2BC-8176-4C61-8E04-72E8B55182E0}" destId="{79FA0555-FEE1-4173-AD86-0A4FAA4240E0}" srcOrd="3" destOrd="0" presId="urn:microsoft.com/office/officeart/2008/layout/VerticalCurvedList"/>
    <dgm:cxn modelId="{414E7D10-7E6D-448F-8AF6-D20C37DC0DEC}" type="presParOf" srcId="{0B7B7FCB-7340-4C8C-9CEC-44D83247E09F}" destId="{EE2EA9E0-CBE5-43E4-BB02-325D168626A4}" srcOrd="1" destOrd="0" presId="urn:microsoft.com/office/officeart/2008/layout/VerticalCurvedList"/>
    <dgm:cxn modelId="{63064430-D5E4-4125-8A2E-055B90378C24}" type="presParOf" srcId="{0B7B7FCB-7340-4C8C-9CEC-44D83247E09F}" destId="{F906E761-2B35-4D8A-8B73-C29A5CF5CBDF}" srcOrd="2" destOrd="0" presId="urn:microsoft.com/office/officeart/2008/layout/VerticalCurvedList"/>
    <dgm:cxn modelId="{3E90BECD-3ED0-4497-B990-75625CDEA8B7}" type="presParOf" srcId="{F906E761-2B35-4D8A-8B73-C29A5CF5CBDF}" destId="{27878C57-BBF6-4C22-88FA-1C3D4933722D}" srcOrd="0" destOrd="0" presId="urn:microsoft.com/office/officeart/2008/layout/VerticalCurvedList"/>
    <dgm:cxn modelId="{E3C1D84C-FDD4-4CAD-A0D5-EB67777F07FA}" type="presParOf" srcId="{0B7B7FCB-7340-4C8C-9CEC-44D83247E09F}" destId="{AD2F74AD-5B6A-4346-8349-090AC68FEE9A}" srcOrd="3" destOrd="0" presId="urn:microsoft.com/office/officeart/2008/layout/VerticalCurvedList"/>
    <dgm:cxn modelId="{F284A45B-A820-4966-8D75-55F296D2955A}" type="presParOf" srcId="{0B7B7FCB-7340-4C8C-9CEC-44D83247E09F}" destId="{EC0276CD-B669-4245-86BE-66420155BEF4}" srcOrd="4" destOrd="0" presId="urn:microsoft.com/office/officeart/2008/layout/VerticalCurvedList"/>
    <dgm:cxn modelId="{DC8D7196-2049-4ED4-8420-4953330DA0A7}" type="presParOf" srcId="{EC0276CD-B669-4245-86BE-66420155BEF4}" destId="{E63EBB38-5984-4F74-98F1-254621592311}" srcOrd="0" destOrd="0" presId="urn:microsoft.com/office/officeart/2008/layout/VerticalCurvedList"/>
    <dgm:cxn modelId="{0BE6CD36-F713-4670-8C52-E86D77C01A88}" type="presParOf" srcId="{0B7B7FCB-7340-4C8C-9CEC-44D83247E09F}" destId="{46297F79-2755-4E7F-87B4-88629DD167EF}" srcOrd="5" destOrd="0" presId="urn:microsoft.com/office/officeart/2008/layout/VerticalCurvedList"/>
    <dgm:cxn modelId="{0917D814-F178-4633-9370-5D39485E5431}" type="presParOf" srcId="{0B7B7FCB-7340-4C8C-9CEC-44D83247E09F}" destId="{00F75627-8B37-47AF-A999-4F6E49849E6B}" srcOrd="6" destOrd="0" presId="urn:microsoft.com/office/officeart/2008/layout/VerticalCurvedList"/>
    <dgm:cxn modelId="{5F6E4A7F-75EC-4A8B-8694-775BA0D1AFC4}" type="presParOf" srcId="{00F75627-8B37-47AF-A999-4F6E49849E6B}" destId="{D13D7DA6-9D1E-4150-A6AE-C6ABC36166D5}" srcOrd="0" destOrd="0" presId="urn:microsoft.com/office/officeart/2008/layout/VerticalCurvedList"/>
    <dgm:cxn modelId="{C6DCAC9D-4B18-405F-A389-72B125D12799}" type="presParOf" srcId="{0B7B7FCB-7340-4C8C-9CEC-44D83247E09F}" destId="{E97A966C-ADE1-481C-9602-29D743F1F5D5}" srcOrd="7" destOrd="0" presId="urn:microsoft.com/office/officeart/2008/layout/VerticalCurvedList"/>
    <dgm:cxn modelId="{0D6C2F8F-8724-4805-9FDC-89C02C7B9100}" type="presParOf" srcId="{0B7B7FCB-7340-4C8C-9CEC-44D83247E09F}" destId="{9E25BE06-63B3-417D-8D1F-AE7788C8D10B}" srcOrd="8" destOrd="0" presId="urn:microsoft.com/office/officeart/2008/layout/VerticalCurvedList"/>
    <dgm:cxn modelId="{29B03BE2-DC72-4FD3-BDDA-087524F92E93}" type="presParOf" srcId="{9E25BE06-63B3-417D-8D1F-AE7788C8D10B}" destId="{AA2029A9-878F-42BF-A694-5944B1AD98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4722703" y="-723923"/>
          <a:ext cx="5625307" cy="5625307"/>
        </a:xfrm>
        <a:prstGeom prst="blockArc">
          <a:avLst>
            <a:gd name="adj1" fmla="val 18900000"/>
            <a:gd name="adj2" fmla="val 2700000"/>
            <a:gd name="adj3" fmla="val 38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395022" y="206210"/>
          <a:ext cx="5985566" cy="6319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61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dirty="0"/>
            <a:t>розуміння мови,</a:t>
          </a:r>
        </a:p>
      </dsp:txBody>
      <dsp:txXfrm>
        <a:off x="395022" y="206210"/>
        <a:ext cx="5985566" cy="631943"/>
      </dsp:txXfrm>
    </dsp:sp>
    <dsp:sp modelId="{27878C57-BBF6-4C22-88FA-1C3D4933722D}">
      <dsp:nvSpPr>
        <dsp:cNvPr id="0" name=""/>
        <dsp:cNvSpPr/>
      </dsp:nvSpPr>
      <dsp:spPr>
        <a:xfrm>
          <a:off x="68554" y="195714"/>
          <a:ext cx="652937" cy="652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769323" y="989484"/>
          <a:ext cx="5611266" cy="631943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61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dirty="0"/>
            <a:t>уміння навчатися, </a:t>
          </a:r>
        </a:p>
      </dsp:txBody>
      <dsp:txXfrm>
        <a:off x="769323" y="989484"/>
        <a:ext cx="5611266" cy="631943"/>
      </dsp:txXfrm>
    </dsp:sp>
    <dsp:sp modelId="{E63EBB38-5984-4F74-98F1-254621592311}">
      <dsp:nvSpPr>
        <dsp:cNvPr id="0" name=""/>
        <dsp:cNvSpPr/>
      </dsp:nvSpPr>
      <dsp:spPr>
        <a:xfrm>
          <a:off x="442854" y="978987"/>
          <a:ext cx="652937" cy="652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884203" y="1772758"/>
          <a:ext cx="5496386" cy="63194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61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dirty="0">
              <a:solidFill>
                <a:srgbClr val="002060"/>
              </a:solidFill>
            </a:rPr>
            <a:t>здатність міркувати,</a:t>
          </a:r>
        </a:p>
      </dsp:txBody>
      <dsp:txXfrm>
        <a:off x="884203" y="1772758"/>
        <a:ext cx="5496386" cy="631943"/>
      </dsp:txXfrm>
    </dsp:sp>
    <dsp:sp modelId="{D13D7DA6-9D1E-4150-A6AE-C6ABC36166D5}">
      <dsp:nvSpPr>
        <dsp:cNvPr id="0" name=""/>
        <dsp:cNvSpPr/>
      </dsp:nvSpPr>
      <dsp:spPr>
        <a:xfrm>
          <a:off x="557734" y="1762261"/>
          <a:ext cx="652937" cy="652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7A966C-ADE1-481C-9602-29D743F1F5D5}">
      <dsp:nvSpPr>
        <dsp:cNvPr id="0" name=""/>
        <dsp:cNvSpPr/>
      </dsp:nvSpPr>
      <dsp:spPr>
        <a:xfrm>
          <a:off x="769323" y="2556032"/>
          <a:ext cx="5611266" cy="6319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61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dirty="0"/>
            <a:t>робити висновки та передбачати, </a:t>
          </a:r>
        </a:p>
      </dsp:txBody>
      <dsp:txXfrm>
        <a:off x="769323" y="2556032"/>
        <a:ext cx="5611266" cy="631943"/>
      </dsp:txXfrm>
    </dsp:sp>
    <dsp:sp modelId="{AA2029A9-878F-42BF-A694-5944B1AD983E}">
      <dsp:nvSpPr>
        <dsp:cNvPr id="0" name=""/>
        <dsp:cNvSpPr/>
      </dsp:nvSpPr>
      <dsp:spPr>
        <a:xfrm>
          <a:off x="442854" y="2545535"/>
          <a:ext cx="652937" cy="652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5E9348-9280-4796-BDCC-B84F04B5A654}">
      <dsp:nvSpPr>
        <dsp:cNvPr id="0" name=""/>
        <dsp:cNvSpPr/>
      </dsp:nvSpPr>
      <dsp:spPr>
        <a:xfrm>
          <a:off x="395022" y="3339306"/>
          <a:ext cx="5985566" cy="631943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61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dirty="0"/>
            <a:t>вирішувати проблеми тощо.</a:t>
          </a:r>
        </a:p>
      </dsp:txBody>
      <dsp:txXfrm>
        <a:off x="395022" y="3339306"/>
        <a:ext cx="5985566" cy="631943"/>
      </dsp:txXfrm>
    </dsp:sp>
    <dsp:sp modelId="{0589A8B4-BF53-4D85-9C3C-5A5EA39FC1AC}">
      <dsp:nvSpPr>
        <dsp:cNvPr id="0" name=""/>
        <dsp:cNvSpPr/>
      </dsp:nvSpPr>
      <dsp:spPr>
        <a:xfrm>
          <a:off x="68554" y="3328809"/>
          <a:ext cx="652937" cy="652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3792864" y="-582563"/>
          <a:ext cx="4520726" cy="4520726"/>
        </a:xfrm>
        <a:prstGeom prst="blockArc">
          <a:avLst>
            <a:gd name="adj1" fmla="val 18900000"/>
            <a:gd name="adj2" fmla="val 2700000"/>
            <a:gd name="adj3" fmla="val 47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468066" y="249817"/>
          <a:ext cx="6391691" cy="8426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270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i="1" kern="1200" dirty="0"/>
            <a:t>відкрити гаражні двері</a:t>
          </a:r>
        </a:p>
      </dsp:txBody>
      <dsp:txXfrm>
        <a:off x="468066" y="249817"/>
        <a:ext cx="6391691" cy="842604"/>
      </dsp:txXfrm>
    </dsp:sp>
    <dsp:sp modelId="{27878C57-BBF6-4C22-88FA-1C3D4933722D}">
      <dsp:nvSpPr>
        <dsp:cNvPr id="0" name=""/>
        <dsp:cNvSpPr/>
      </dsp:nvSpPr>
      <dsp:spPr>
        <a:xfrm>
          <a:off x="48616" y="251670"/>
          <a:ext cx="838900" cy="8389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712018" y="1256497"/>
          <a:ext cx="6147739" cy="842604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270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i="1" kern="1200" dirty="0"/>
            <a:t>включити кавоварку або кондиціонер</a:t>
          </a:r>
        </a:p>
      </dsp:txBody>
      <dsp:txXfrm>
        <a:off x="712018" y="1256497"/>
        <a:ext cx="6147739" cy="842604"/>
      </dsp:txXfrm>
    </dsp:sp>
    <dsp:sp modelId="{E63EBB38-5984-4F74-98F1-254621592311}">
      <dsp:nvSpPr>
        <dsp:cNvPr id="0" name=""/>
        <dsp:cNvSpPr/>
      </dsp:nvSpPr>
      <dsp:spPr>
        <a:xfrm>
          <a:off x="292568" y="1258350"/>
          <a:ext cx="838900" cy="8389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468066" y="2263177"/>
          <a:ext cx="6391691" cy="84260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270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i="1" kern="1200" dirty="0">
              <a:solidFill>
                <a:srgbClr val="002060"/>
              </a:solidFill>
            </a:rPr>
            <a:t>виключити світло тощо.</a:t>
          </a:r>
        </a:p>
      </dsp:txBody>
      <dsp:txXfrm>
        <a:off x="468066" y="2263177"/>
        <a:ext cx="6391691" cy="842604"/>
      </dsp:txXfrm>
    </dsp:sp>
    <dsp:sp modelId="{D13D7DA6-9D1E-4150-A6AE-C6ABC36166D5}">
      <dsp:nvSpPr>
        <dsp:cNvPr id="0" name=""/>
        <dsp:cNvSpPr/>
      </dsp:nvSpPr>
      <dsp:spPr>
        <a:xfrm>
          <a:off x="48616" y="2265030"/>
          <a:ext cx="838900" cy="8389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4099688" y="-629208"/>
          <a:ext cx="4885211" cy="4885211"/>
        </a:xfrm>
        <a:prstGeom prst="blockArc">
          <a:avLst>
            <a:gd name="adj1" fmla="val 18900000"/>
            <a:gd name="adj2" fmla="val 2700000"/>
            <a:gd name="adj3" fmla="val 44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411596" y="187983"/>
          <a:ext cx="7089515" cy="73963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28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i="1" kern="1200" noProof="0" dirty="0"/>
            <a:t>зменшенню затримки під час передавання даних з датчиків, </a:t>
          </a:r>
        </a:p>
      </dsp:txBody>
      <dsp:txXfrm>
        <a:off x="411596" y="187983"/>
        <a:ext cx="7089515" cy="739635"/>
      </dsp:txXfrm>
    </dsp:sp>
    <dsp:sp modelId="{27878C57-BBF6-4C22-88FA-1C3D4933722D}">
      <dsp:nvSpPr>
        <dsp:cNvPr id="0" name=""/>
        <dsp:cNvSpPr/>
      </dsp:nvSpPr>
      <dsp:spPr>
        <a:xfrm>
          <a:off x="62879" y="209084"/>
          <a:ext cx="697432" cy="697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731479" y="1025047"/>
          <a:ext cx="6769632" cy="739635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28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i="1" kern="1200" noProof="0" dirty="0"/>
            <a:t>одночасній підтримці дуже великої кількості підключень,</a:t>
          </a:r>
        </a:p>
      </dsp:txBody>
      <dsp:txXfrm>
        <a:off x="731479" y="1025047"/>
        <a:ext cx="6769632" cy="739635"/>
      </dsp:txXfrm>
    </dsp:sp>
    <dsp:sp modelId="{E63EBB38-5984-4F74-98F1-254621592311}">
      <dsp:nvSpPr>
        <dsp:cNvPr id="0" name=""/>
        <dsp:cNvSpPr/>
      </dsp:nvSpPr>
      <dsp:spPr>
        <a:xfrm>
          <a:off x="382763" y="1046148"/>
          <a:ext cx="697432" cy="697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731479" y="1862111"/>
          <a:ext cx="6769632" cy="73963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28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i="1" kern="1200" noProof="0" dirty="0">
              <a:solidFill>
                <a:srgbClr val="002060"/>
              </a:solidFill>
            </a:rPr>
            <a:t>подовженню терміну придатності «розумних» пристроїв до 10 років, </a:t>
          </a:r>
        </a:p>
      </dsp:txBody>
      <dsp:txXfrm>
        <a:off x="731479" y="1862111"/>
        <a:ext cx="6769632" cy="739635"/>
      </dsp:txXfrm>
    </dsp:sp>
    <dsp:sp modelId="{D13D7DA6-9D1E-4150-A6AE-C6ABC36166D5}">
      <dsp:nvSpPr>
        <dsp:cNvPr id="0" name=""/>
        <dsp:cNvSpPr/>
      </dsp:nvSpPr>
      <dsp:spPr>
        <a:xfrm>
          <a:off x="382763" y="1883212"/>
          <a:ext cx="697432" cy="697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7A966C-ADE1-481C-9602-29D743F1F5D5}">
      <dsp:nvSpPr>
        <dsp:cNvPr id="0" name=""/>
        <dsp:cNvSpPr/>
      </dsp:nvSpPr>
      <dsp:spPr>
        <a:xfrm>
          <a:off x="411596" y="2699175"/>
          <a:ext cx="7089515" cy="73963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28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i="1" kern="1200" noProof="0" dirty="0"/>
            <a:t>дасть підґрунтя для неймовірних швидкостей мобільної передачі даних.</a:t>
          </a:r>
        </a:p>
      </dsp:txBody>
      <dsp:txXfrm>
        <a:off x="411596" y="2699175"/>
        <a:ext cx="7089515" cy="739635"/>
      </dsp:txXfrm>
    </dsp:sp>
    <dsp:sp modelId="{AA2029A9-878F-42BF-A694-5944B1AD983E}">
      <dsp:nvSpPr>
        <dsp:cNvPr id="0" name=""/>
        <dsp:cNvSpPr/>
      </dsp:nvSpPr>
      <dsp:spPr>
        <a:xfrm>
          <a:off x="62879" y="2720276"/>
          <a:ext cx="697432" cy="697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://teach-inf.at.ua/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F7B198C-4D93-4D54-AE95-CB8EC82A8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0"/>
          <a:stretch/>
        </p:blipFill>
        <p:spPr>
          <a:xfrm>
            <a:off x="0" y="0"/>
            <a:ext cx="4752896" cy="3795965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3713" y="2855732"/>
            <a:ext cx="244102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500" b="1" i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r>
              <a:rPr lang="uk-UA" sz="11500" b="1" i="1" dirty="0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96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3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647763" y="593038"/>
            <a:ext cx="94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spc="-400" baseline="0" dirty="0">
                <a:solidFill>
                  <a:srgbClr val="19426B"/>
                </a:solidFill>
                <a:latin typeface="Arial" panose="020B0604020202020204" pitchFamily="34" charset="0"/>
              </a:rPr>
              <a:t>1</a:t>
            </a:r>
            <a:r>
              <a:rPr lang="uk-UA" sz="4000" b="1" i="1" spc="-400" baseline="0" dirty="0">
                <a:solidFill>
                  <a:srgbClr val="19426B"/>
                </a:solidFill>
                <a:latin typeface="Arial" panose="020B0604020202020204" pitchFamily="34" charset="0"/>
              </a:rPr>
              <a:t>0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</a:rPr>
                <a:t>        </a:t>
              </a:r>
              <a:r>
                <a:rPr lang="en-US" sz="1400" b="1" i="1" dirty="0">
                  <a:solidFill>
                    <a:srgbClr val="19426B"/>
                  </a:solidFill>
                  <a:latin typeface="Verdana"/>
                  <a:hlinkClick r:id="rId7" tooltip="Перейти на сайт"/>
                </a:rPr>
                <a:t/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73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9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0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9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3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3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09.10.2018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80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9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7771" y="657131"/>
            <a:ext cx="7137066" cy="1801607"/>
          </a:xfrm>
        </p:spPr>
        <p:txBody>
          <a:bodyPr>
            <a:noAutofit/>
          </a:bodyPr>
          <a:lstStyle/>
          <a:p>
            <a:r>
              <a:rPr lang="uk-UA" sz="3800" dirty="0"/>
              <a:t>Поняття про штучний інтелект, інтернет речей, </a:t>
            </a:r>
            <a:r>
              <a:rPr lang="uk-UA" sz="3800" dirty="0" err="1"/>
              <a:t>Smart</a:t>
            </a:r>
            <a:r>
              <a:rPr lang="uk-UA" sz="3800" dirty="0"/>
              <a:t>-технології та технології колективного інтелекту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</a:rPr>
              <a:t>За навчальною програмою 2018 року</a:t>
            </a:r>
          </a:p>
        </p:txBody>
      </p:sp>
      <p:sp>
        <p:nvSpPr>
          <p:cNvPr id="6" name="Округлена прямокутна виноска 5"/>
          <p:cNvSpPr/>
          <p:nvPr/>
        </p:nvSpPr>
        <p:spPr>
          <a:xfrm>
            <a:off x="126612" y="617580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6</a:t>
            </a:r>
          </a:p>
        </p:txBody>
      </p:sp>
      <p:pic>
        <p:nvPicPr>
          <p:cNvPr id="7" name="Picture 2" descr="about, i, information icon">
            <a:extLst>
              <a:ext uri="{FF2B5EF4-FFF2-40B4-BE49-F238E27FC236}">
                <a16:creationId xmlns:a16="http://schemas.microsoft.com/office/drawing/2014/main" id="{134A674F-7F52-4637-A543-AB9383EE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13" y="36431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puting, connection, internet, marketing, network, seo icon">
            <a:extLst>
              <a:ext uri="{FF2B5EF4-FFF2-40B4-BE49-F238E27FC236}">
                <a16:creationId xmlns:a16="http://schemas.microsoft.com/office/drawing/2014/main" id="{C989E2F2-60C6-4CC1-A47D-5F29BAEB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386" y="3653579"/>
            <a:ext cx="2331585" cy="23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(Продовження…) Напрями створення штучного інтелекту: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BD5CA-B4DC-4C0F-BBC1-94496EA5A37E}"/>
              </a:ext>
            </a:extLst>
          </p:cNvPr>
          <p:cNvSpPr txBox="1"/>
          <p:nvPr/>
        </p:nvSpPr>
        <p:spPr>
          <a:xfrm>
            <a:off x="72007" y="2278064"/>
            <a:ext cx="12047985" cy="124649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500" b="1" i="1" kern="0" dirty="0">
                <a:solidFill>
                  <a:srgbClr val="FFFFFF"/>
                </a:solidFill>
              </a:rPr>
              <a:t>створення комп'ютерних систем, які імітують логічне мислення людини на основі використання систем логічного програмування (наприклад, мови Пролог, </a:t>
            </a:r>
            <a:r>
              <a:rPr lang="uk-UA" sz="2500" b="1" i="1" kern="0" dirty="0" err="1">
                <a:solidFill>
                  <a:srgbClr val="FFFFFF"/>
                </a:solidFill>
              </a:rPr>
              <a:t>Лісп</a:t>
            </a:r>
            <a:r>
              <a:rPr lang="uk-UA" sz="2500" b="1" i="1" kern="0" dirty="0">
                <a:solidFill>
                  <a:srgbClr val="FFFFFF"/>
                </a:solidFill>
              </a:rPr>
              <a:t> та ін.);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034FE-0365-4FDE-9807-2ADF5F48F91B}"/>
              </a:ext>
            </a:extLst>
          </p:cNvPr>
          <p:cNvSpPr txBox="1"/>
          <p:nvPr/>
        </p:nvSpPr>
        <p:spPr>
          <a:xfrm>
            <a:off x="72007" y="3651753"/>
            <a:ext cx="7866648" cy="2785378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500" b="1" i="1" kern="0" dirty="0">
                <a:solidFill>
                  <a:srgbClr val="FFFFFF"/>
                </a:solidFill>
              </a:rPr>
              <a:t>створення комп'ютерних систем, які будуть так званими інтелектуальними агентами, що сприймають навколишній світ за допомогою датчиків і впливають на об'єкти в навколишньому середовищі за допомогою деяких механізмів.</a:t>
            </a:r>
          </a:p>
        </p:txBody>
      </p:sp>
      <p:pic>
        <p:nvPicPr>
          <p:cNvPr id="10242" name="Picture 2" descr="Ð ÐµÐ·ÑÐ»ÑÑÐ°Ñ Ð¿Ð¾ÑÑÐºÑ Ð·Ð¾Ð±ÑÐ°Ð¶ÐµÐ½Ñ Ð·Ð° Ð·Ð°Ð¿Ð¸ÑÐ¾Ð¼ &quot;Artificial Intelligence&quot;">
            <a:extLst>
              <a:ext uri="{FF2B5EF4-FFF2-40B4-BE49-F238E27FC236}">
                <a16:creationId xmlns:a16="http://schemas.microsoft.com/office/drawing/2014/main" id="{71D6722A-A209-487E-AA6B-35846D3FD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93"/>
          <a:stretch/>
        </p:blipFill>
        <p:spPr bwMode="auto">
          <a:xfrm>
            <a:off x="8052955" y="3651753"/>
            <a:ext cx="4067038" cy="278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Сьогодні дослідження в галузі штучного інтелекту орієнтовано на такі сфери використання: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C1BEF-0D24-4FCE-B701-0A6B066FF73E}"/>
              </a:ext>
            </a:extLst>
          </p:cNvPr>
          <p:cNvSpPr txBox="1"/>
          <p:nvPr/>
        </p:nvSpPr>
        <p:spPr>
          <a:xfrm>
            <a:off x="70929" y="2278064"/>
            <a:ext cx="12050142" cy="224676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розпізнавання образів </a:t>
            </a:r>
            <a:r>
              <a:rPr lang="uk-UA" sz="2800" b="1" i="1" kern="0" dirty="0">
                <a:solidFill>
                  <a:srgbClr val="FFFFFF"/>
                </a:solidFill>
              </a:rPr>
              <a:t>(текстів, мови, графічних зображень, емоцій, запахів, шумів тощо) — наприклад, аналіз аерокосмічних фотографій,  геодезичних карт, перетворення графічних зображень сканованих текстів у текстовий документ;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605C9-B543-4064-B30E-12A1D00F57A3}"/>
              </a:ext>
            </a:extLst>
          </p:cNvPr>
          <p:cNvSpPr txBox="1"/>
          <p:nvPr/>
        </p:nvSpPr>
        <p:spPr>
          <a:xfrm>
            <a:off x="70929" y="4655250"/>
            <a:ext cx="9950415" cy="1815882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машинний переклад текстів </a:t>
            </a:r>
            <a:r>
              <a:rPr lang="uk-UA" sz="2800" b="1" i="1" kern="0" dirty="0">
                <a:solidFill>
                  <a:srgbClr val="FFFFFF"/>
                </a:solidFill>
              </a:rPr>
              <a:t>різними мовами — наприклад, використання комп'ютерних програм </a:t>
            </a:r>
            <a:r>
              <a:rPr lang="uk-UA" sz="2800" b="1" i="1" kern="0" dirty="0" err="1">
                <a:solidFill>
                  <a:srgbClr val="FFFFFF"/>
                </a:solidFill>
              </a:rPr>
              <a:t>Promt</a:t>
            </a:r>
            <a:r>
              <a:rPr lang="uk-UA" sz="2800" b="1" i="1" kern="0" dirty="0">
                <a:solidFill>
                  <a:srgbClr val="FFFFFF"/>
                </a:solidFill>
              </a:rPr>
              <a:t>, </a:t>
            </a:r>
            <a:r>
              <a:rPr lang="uk-UA" sz="2800" b="1" i="1" kern="0" dirty="0" err="1">
                <a:solidFill>
                  <a:srgbClr val="FFFFFF"/>
                </a:solidFill>
              </a:rPr>
              <a:t>FineReader</a:t>
            </a:r>
            <a:r>
              <a:rPr lang="uk-UA" sz="2800" b="1" i="1" kern="0" dirty="0">
                <a:solidFill>
                  <a:srgbClr val="FFFFFF"/>
                </a:solidFill>
              </a:rPr>
              <a:t>, </a:t>
            </a:r>
            <a:r>
              <a:rPr lang="uk-UA" sz="2800" b="1" i="1" kern="0" dirty="0" err="1">
                <a:solidFill>
                  <a:srgbClr val="FFFFFF"/>
                </a:solidFill>
              </a:rPr>
              <a:t>Google</a:t>
            </a:r>
            <a:r>
              <a:rPr lang="uk-UA" sz="2800" b="1" i="1" kern="0" dirty="0">
                <a:solidFill>
                  <a:srgbClr val="FFFFFF"/>
                </a:solidFill>
              </a:rPr>
              <a:t> Перекладач тощо;</a:t>
            </a:r>
          </a:p>
        </p:txBody>
      </p:sp>
      <p:pic>
        <p:nvPicPr>
          <p:cNvPr id="11266" name="Picture 2" descr="Ð ÐµÐ·ÑÐ»ÑÑÐ°Ñ Ð¿Ð¾ÑÑÐºÑ Ð·Ð¾Ð±ÑÐ°Ð¶ÐµÐ½Ñ Ð·Ð° Ð·Ð°Ð¿Ð¸ÑÐ¾Ð¼ &quot;Google Translator icon&quot;">
            <a:extLst>
              <a:ext uri="{FF2B5EF4-FFF2-40B4-BE49-F238E27FC236}">
                <a16:creationId xmlns:a16="http://schemas.microsoft.com/office/drawing/2014/main" id="{E89E30B2-61EA-44C1-972E-E1448AD6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344" y="4524833"/>
            <a:ext cx="2170655" cy="21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(Продовження…) Сфери використання в галузі штучного інтелекту: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C1BEF-0D24-4FCE-B701-0A6B066FF73E}"/>
              </a:ext>
            </a:extLst>
          </p:cNvPr>
          <p:cNvSpPr txBox="1"/>
          <p:nvPr/>
        </p:nvSpPr>
        <p:spPr>
          <a:xfrm>
            <a:off x="70929" y="2278064"/>
            <a:ext cx="9457535" cy="249299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600" b="1" i="1" kern="0" dirty="0">
                <a:solidFill>
                  <a:srgbClr val="FFFF00"/>
                </a:solidFill>
              </a:rPr>
              <a:t>аналітична діяльність</a:t>
            </a:r>
            <a:r>
              <a:rPr lang="uk-UA" sz="2600" b="1" i="1" kern="0" dirty="0">
                <a:solidFill>
                  <a:srgbClr val="FFFFFF"/>
                </a:solidFill>
              </a:rPr>
              <a:t>, експертні системи — наприклад, підбір квитків на транспорт з пересадками, прокладання оптимального маршруту по карті, діагностика захворювань, автопілот літака та автотранспорту, управління ядерним реактором;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605C9-B543-4064-B30E-12A1D00F57A3}"/>
              </a:ext>
            </a:extLst>
          </p:cNvPr>
          <p:cNvSpPr txBox="1"/>
          <p:nvPr/>
        </p:nvSpPr>
        <p:spPr>
          <a:xfrm>
            <a:off x="70927" y="4896798"/>
            <a:ext cx="12050141" cy="1692771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600" b="1" i="1" kern="0" dirty="0">
                <a:solidFill>
                  <a:srgbClr val="FFFF00"/>
                </a:solidFill>
              </a:rPr>
              <a:t>інтелектуальні системи інформаційної безпеки</a:t>
            </a:r>
            <a:r>
              <a:rPr lang="uk-UA" sz="2600" b="1" i="1" kern="0" dirty="0">
                <a:solidFill>
                  <a:srgbClr val="FFFFFF"/>
                </a:solidFill>
              </a:rPr>
              <a:t> — наприклад, розпізнавання та захист від комп'ютерних вірусів, кібератак, програми інтелектуального захисту банківських систем тощо;</a:t>
            </a:r>
          </a:p>
        </p:txBody>
      </p:sp>
      <p:pic>
        <p:nvPicPr>
          <p:cNvPr id="12292" name="Picture 4" descr="Ð ÐµÐ·ÑÐ»ÑÑÐ°Ñ Ð¿Ð¾ÑÑÐºÑ Ð·Ð¾Ð±ÑÐ°Ð¶ÐµÐ½Ñ Ð·Ð° Ð·Ð°Ð¿Ð¸ÑÐ¾Ð¼ &quot;google maps icon&quot;">
            <a:extLst>
              <a:ext uri="{FF2B5EF4-FFF2-40B4-BE49-F238E27FC236}">
                <a16:creationId xmlns:a16="http://schemas.microsoft.com/office/drawing/2014/main" id="{3992F2AD-914F-46EA-975C-10B66E65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18" y="2110670"/>
            <a:ext cx="2763982" cy="27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C1BEF-0D24-4FCE-B701-0A6B066FF73E}"/>
              </a:ext>
            </a:extLst>
          </p:cNvPr>
          <p:cNvSpPr txBox="1"/>
          <p:nvPr/>
        </p:nvSpPr>
        <p:spPr>
          <a:xfrm>
            <a:off x="70929" y="2278064"/>
            <a:ext cx="12050142" cy="249299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600" b="1" i="1" kern="0" dirty="0">
                <a:solidFill>
                  <a:srgbClr val="FFFF00"/>
                </a:solidFill>
              </a:rPr>
              <a:t>робототехніка</a:t>
            </a:r>
            <a:r>
              <a:rPr lang="uk-UA" sz="2600" b="1" i="1" kern="0" dirty="0">
                <a:solidFill>
                  <a:srgbClr val="FFFFFF"/>
                </a:solidFill>
              </a:rPr>
              <a:t> — створення і застосування роботів (технічних пристроїв для автоматизації людської праці), наприклад, на конвеєрних лініях виробництва автомобілів, у труднодоступних місцях вугільних шахт, у небезпечних для людини місцях атомного виробництва, військовій справі тощо;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605C9-B543-4064-B30E-12A1D00F57A3}"/>
              </a:ext>
            </a:extLst>
          </p:cNvPr>
          <p:cNvSpPr txBox="1"/>
          <p:nvPr/>
        </p:nvSpPr>
        <p:spPr>
          <a:xfrm>
            <a:off x="70929" y="4898248"/>
            <a:ext cx="10319980" cy="1692771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 </a:t>
            </a:r>
            <a:r>
              <a:rPr lang="uk-UA" sz="2600" b="1" i="1" kern="0" dirty="0">
                <a:solidFill>
                  <a:srgbClr val="FFFF00"/>
                </a:solidFill>
              </a:rPr>
              <a:t>творчість та ігри </a:t>
            </a:r>
            <a:r>
              <a:rPr lang="uk-UA" sz="2600" b="1" i="1" kern="0" dirty="0">
                <a:solidFill>
                  <a:srgbClr val="FFFFFF"/>
                </a:solidFill>
              </a:rPr>
              <a:t>— наприклад, створення комп'ютерної музики та малювання картин, комп'ютерних програм гри в шахи, розробка інтелектуальних пристроїв-іграшок (</a:t>
            </a:r>
            <a:r>
              <a:rPr lang="uk-UA" sz="2600" b="1" i="1" kern="0" dirty="0" err="1">
                <a:solidFill>
                  <a:srgbClr val="FFFFFF"/>
                </a:solidFill>
              </a:rPr>
              <a:t>томагочі</a:t>
            </a:r>
            <a:r>
              <a:rPr lang="uk-UA" sz="2600" b="1" i="1" kern="0" dirty="0">
                <a:solidFill>
                  <a:srgbClr val="FFFFFF"/>
                </a:solidFill>
              </a:rPr>
              <a:t>).</a:t>
            </a:r>
          </a:p>
        </p:txBody>
      </p:sp>
      <p:pic>
        <p:nvPicPr>
          <p:cNvPr id="13314" name="Picture 2" descr="control, controller, game, gamepad, play icon">
            <a:extLst>
              <a:ext uri="{FF2B5EF4-FFF2-40B4-BE49-F238E27FC236}">
                <a16:creationId xmlns:a16="http://schemas.microsoft.com/office/drawing/2014/main" id="{EA171C3B-8203-464D-A385-2315A0B5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29" y="4898248"/>
            <a:ext cx="1692771" cy="16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B76679-DA7F-4A53-A1E8-E759F38B9A1E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(Продовження…) Сфери використання в галузі штучного інтелекту:</a:t>
            </a:r>
          </a:p>
        </p:txBody>
      </p:sp>
    </p:spTree>
    <p:extLst>
      <p:ext uri="{BB962C8B-B14F-4D97-AF65-F5344CB8AC3E}">
        <p14:creationId xmlns:p14="http://schemas.microsoft.com/office/powerpoint/2010/main" val="38648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І як бачимо, системи штучного інтелекту в наш час використовуються в різних сферах діяльності людини: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4B398CF-DD06-4CE9-981B-FC5FC6487462}"/>
              </a:ext>
            </a:extLst>
          </p:cNvPr>
          <p:cNvSpPr/>
          <p:nvPr/>
        </p:nvSpPr>
        <p:spPr>
          <a:xfrm>
            <a:off x="72007" y="2308977"/>
            <a:ext cx="3973050" cy="80829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виробництві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76857D81-1FC4-4BEB-8713-36D401CE534F}"/>
              </a:ext>
            </a:extLst>
          </p:cNvPr>
          <p:cNvSpPr/>
          <p:nvPr/>
        </p:nvSpPr>
        <p:spPr>
          <a:xfrm>
            <a:off x="4110552" y="2308977"/>
            <a:ext cx="3973050" cy="80829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побуті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57DA42D-62FB-469C-948A-5E738D384555}"/>
              </a:ext>
            </a:extLst>
          </p:cNvPr>
          <p:cNvSpPr/>
          <p:nvPr/>
        </p:nvSpPr>
        <p:spPr>
          <a:xfrm>
            <a:off x="8149100" y="2308977"/>
            <a:ext cx="3973050" cy="80829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науці</a:t>
            </a: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38C290CC-09D8-4246-AD0F-8C6785431321}"/>
              </a:ext>
            </a:extLst>
          </p:cNvPr>
          <p:cNvSpPr/>
          <p:nvPr/>
        </p:nvSpPr>
        <p:spPr>
          <a:xfrm>
            <a:off x="72007" y="3191203"/>
            <a:ext cx="3973050" cy="8082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медицині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37396BF9-ACCB-4BB1-BB1D-7B0E849D9D2A}"/>
              </a:ext>
            </a:extLst>
          </p:cNvPr>
          <p:cNvSpPr/>
          <p:nvPr/>
        </p:nvSpPr>
        <p:spPr>
          <a:xfrm>
            <a:off x="4110552" y="3191203"/>
            <a:ext cx="3973050" cy="8082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освіті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1F9C4224-A352-4DB9-BBD4-03B97EB1ECD5}"/>
              </a:ext>
            </a:extLst>
          </p:cNvPr>
          <p:cNvSpPr/>
          <p:nvPr/>
        </p:nvSpPr>
        <p:spPr>
          <a:xfrm>
            <a:off x="8149100" y="3191203"/>
            <a:ext cx="3973050" cy="8082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торгівлі</a:t>
            </a: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00F6867B-9918-4FD5-810A-D6D8E95A4122}"/>
              </a:ext>
            </a:extLst>
          </p:cNvPr>
          <p:cNvSpPr/>
          <p:nvPr/>
        </p:nvSpPr>
        <p:spPr>
          <a:xfrm>
            <a:off x="72007" y="4073429"/>
            <a:ext cx="3973050" cy="8082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управлінні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684202B9-B079-45A5-9228-B498609BB2E3}"/>
              </a:ext>
            </a:extLst>
          </p:cNvPr>
          <p:cNvSpPr/>
          <p:nvPr/>
        </p:nvSpPr>
        <p:spPr>
          <a:xfrm>
            <a:off x="4110552" y="4073429"/>
            <a:ext cx="3973050" cy="8082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логістиці</a:t>
            </a: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7C5357AA-5A0C-4692-BA3B-B62ED8B86A83}"/>
              </a:ext>
            </a:extLst>
          </p:cNvPr>
          <p:cNvSpPr/>
          <p:nvPr/>
        </p:nvSpPr>
        <p:spPr>
          <a:xfrm>
            <a:off x="8149100" y="4073429"/>
            <a:ext cx="3973050" cy="8082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транспорті</a:t>
            </a: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F83D2366-0C78-4AD1-94AF-884BC73058B5}"/>
              </a:ext>
            </a:extLst>
          </p:cNvPr>
          <p:cNvSpPr/>
          <p:nvPr/>
        </p:nvSpPr>
        <p:spPr>
          <a:xfrm>
            <a:off x="72007" y="4955655"/>
            <a:ext cx="5972332" cy="8082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банківській сфері </a:t>
            </a:r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6415E548-E184-4AD7-90D2-2330A2AD6012}"/>
              </a:ext>
            </a:extLst>
          </p:cNvPr>
          <p:cNvSpPr/>
          <p:nvPr/>
        </p:nvSpPr>
        <p:spPr>
          <a:xfrm>
            <a:off x="6151977" y="4955655"/>
            <a:ext cx="5972332" cy="8082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сільському господарстві</a:t>
            </a:r>
          </a:p>
        </p:txBody>
      </p:sp>
    </p:spTree>
    <p:extLst>
      <p:ext uri="{BB962C8B-B14F-4D97-AF65-F5344CB8AC3E}">
        <p14:creationId xmlns:p14="http://schemas.microsoft.com/office/powerpoint/2010/main" val="30986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Наведемо кілька прикладів розробок у галузі штучного інтелекту за 2017 рік.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C9EF12-B243-4842-B03F-2A3A4AA9268B}"/>
              </a:ext>
            </a:extLst>
          </p:cNvPr>
          <p:cNvSpPr txBox="1"/>
          <p:nvPr/>
        </p:nvSpPr>
        <p:spPr>
          <a:xfrm>
            <a:off x="70929" y="2278064"/>
            <a:ext cx="5488207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Улітку компанія </a:t>
            </a:r>
            <a:r>
              <a:rPr lang="en-US" sz="2800" b="1" i="1" kern="0" dirty="0">
                <a:solidFill>
                  <a:srgbClr val="FFFF00"/>
                </a:solidFill>
              </a:rPr>
              <a:t>Montblanc</a:t>
            </a:r>
            <a:r>
              <a:rPr lang="en-US" sz="2800" b="1" i="1" kern="0" dirty="0">
                <a:solidFill>
                  <a:srgbClr val="FFFFFF"/>
                </a:solidFill>
              </a:rPr>
              <a:t> (</a:t>
            </a:r>
            <a:r>
              <a:rPr lang="uk-UA" sz="2800" b="1" i="1" kern="0" dirty="0">
                <a:solidFill>
                  <a:srgbClr val="FFFFFF"/>
                </a:solidFill>
              </a:rPr>
              <a:t>Німеччина) представила «розумний» годинник </a:t>
            </a:r>
            <a:r>
              <a:rPr lang="en-US" sz="2800" b="1" i="1" kern="0" dirty="0">
                <a:solidFill>
                  <a:srgbClr val="FFFF00"/>
                </a:solidFill>
              </a:rPr>
              <a:t>Summit</a:t>
            </a:r>
            <a:r>
              <a:rPr lang="en-US" sz="2800" b="1" i="1" kern="0" dirty="0">
                <a:solidFill>
                  <a:srgbClr val="FFFFFF"/>
                </a:solidFill>
              </a:rPr>
              <a:t>, </a:t>
            </a:r>
            <a:r>
              <a:rPr lang="uk-UA" sz="2800" b="1" i="1" kern="0" dirty="0">
                <a:solidFill>
                  <a:srgbClr val="FFFFFF"/>
                </a:solidFill>
              </a:rPr>
              <a:t>який виконує функції навігатора, перекладача й асистента з голосовим управлінням.</a:t>
            </a:r>
          </a:p>
        </p:txBody>
      </p:sp>
      <p:pic>
        <p:nvPicPr>
          <p:cNvPr id="14342" name="Picture 6" descr="Ð¡Ð¼Ð°ÑÑ-ÑÐ°ÑÑ ÐÐ¾Ð½ÑÐ±Ð»Ð°Ð½Ðº Ð¡Ð°Ð¼Ð¼Ð¸Ñ">
            <a:extLst>
              <a:ext uri="{FF2B5EF4-FFF2-40B4-BE49-F238E27FC236}">
                <a16:creationId xmlns:a16="http://schemas.microsoft.com/office/drawing/2014/main" id="{0F486550-DB93-4343-AF8E-34AF12DF7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9139"/>
          <a:stretch/>
        </p:blipFill>
        <p:spPr bwMode="auto">
          <a:xfrm>
            <a:off x="5683827" y="2278064"/>
            <a:ext cx="6436165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Штучна нейронна мережа </a:t>
            </a:r>
            <a:r>
              <a:rPr lang="en-US" sz="2800" b="1" i="1" kern="0" dirty="0">
                <a:solidFill>
                  <a:srgbClr val="FFFF00"/>
                </a:solidFill>
              </a:rPr>
              <a:t>Google AI Experiments </a:t>
            </a:r>
            <a:r>
              <a:rPr lang="en-US" sz="2800" b="1" i="1" kern="0" dirty="0">
                <a:solidFill>
                  <a:srgbClr val="FFFFFF"/>
                </a:solidFill>
              </a:rPr>
              <a:t>2017 </a:t>
            </a:r>
            <a:r>
              <a:rPr lang="uk-UA" sz="2800" b="1" i="1" kern="0" dirty="0">
                <a:solidFill>
                  <a:srgbClr val="FFFFFF"/>
                </a:solidFill>
              </a:rPr>
              <a:t>року розробила інструмент </a:t>
            </a:r>
            <a:r>
              <a:rPr lang="en-US" sz="2800" b="1" i="1" kern="0" dirty="0" err="1">
                <a:solidFill>
                  <a:srgbClr val="FFFF00"/>
                </a:solidFill>
              </a:rPr>
              <a:t>AutoDraw</a:t>
            </a:r>
            <a:r>
              <a:rPr lang="en-US" sz="2800" b="1" i="1" kern="0" dirty="0">
                <a:solidFill>
                  <a:srgbClr val="FFFFFF"/>
                </a:solidFill>
              </a:rPr>
              <a:t>, </a:t>
            </a:r>
            <a:r>
              <a:rPr lang="uk-UA" sz="2800" b="1" i="1" kern="0" dirty="0">
                <a:solidFill>
                  <a:srgbClr val="FFFFFF"/>
                </a:solidFill>
              </a:rPr>
              <a:t>заснований на машинному навчанні, який вгадує, що хотіла намалювати людина. </a:t>
            </a:r>
            <a:r>
              <a:rPr lang="en-US" sz="2800" b="1" i="1" kern="0" dirty="0" err="1">
                <a:solidFill>
                  <a:srgbClr val="FFFF00"/>
                </a:solidFill>
              </a:rPr>
              <a:t>AutoDraw</a:t>
            </a:r>
            <a:r>
              <a:rPr lang="en-US" sz="2800" b="1" i="1" kern="0" dirty="0">
                <a:solidFill>
                  <a:srgbClr val="FFFFFF"/>
                </a:solidFill>
              </a:rPr>
              <a:t> — </a:t>
            </a:r>
            <a:r>
              <a:rPr lang="uk-UA" sz="2800" b="1" i="1" kern="0" dirty="0">
                <a:solidFill>
                  <a:srgbClr val="FFFFFF"/>
                </a:solidFill>
              </a:rPr>
              <a:t>це інтернет-майданчик для малювання </a:t>
            </a:r>
            <a:r>
              <a:rPr lang="en-US" sz="2800" b="1" i="1" kern="0" dirty="0">
                <a:solidFill>
                  <a:srgbClr val="FFFF00"/>
                </a:solidFill>
              </a:rPr>
              <a:t>autodraw.com</a:t>
            </a:r>
            <a:r>
              <a:rPr lang="en-US" sz="2800" b="1" i="1" kern="0" dirty="0">
                <a:solidFill>
                  <a:srgbClr val="FFFFFF"/>
                </a:solidFill>
              </a:rPr>
              <a:t>. 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1A9626-8FC4-492D-A756-CCA5BBD2A14B}"/>
              </a:ext>
            </a:extLst>
          </p:cNvPr>
          <p:cNvSpPr txBox="1"/>
          <p:nvPr/>
        </p:nvSpPr>
        <p:spPr>
          <a:xfrm>
            <a:off x="72009" y="3516899"/>
            <a:ext cx="9456456" cy="289310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Після того як штучний інтелект спрогнозує, що користувач намагався зобразити, програма запропонує кілька варіантів для уточнення. Тільки-но художник вибере із запропонованих варіантів найбільш доцільний, система одразу ж змінить малюнок на такий, ніби він був виконаний професіоналом.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24EB2E-F76C-4281-8C6C-E4825E40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34" y="3516900"/>
            <a:ext cx="2328257" cy="28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4271392" cy="483209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Керівництво одного з банків в Україні прогнозує, що галузь активно буде переходити на «безлюдні» технології, і через 3 роки клієнти в 50% випадків спілкуватимуться з роботами.</a:t>
            </a:r>
          </a:p>
        </p:txBody>
      </p:sp>
      <p:pic>
        <p:nvPicPr>
          <p:cNvPr id="16386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7EF6F1B7-EB48-44DC-AA0E-B7B7CBEFD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"/>
          <a:stretch/>
        </p:blipFill>
        <p:spPr bwMode="auto">
          <a:xfrm>
            <a:off x="4499992" y="1196764"/>
            <a:ext cx="7620000" cy="48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7" y="1196763"/>
            <a:ext cx="8718701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Американська кардіологічна асоціація спільно з компанією </a:t>
            </a:r>
            <a:r>
              <a:rPr lang="en-US" sz="2800" b="1" i="1" kern="0" dirty="0">
                <a:solidFill>
                  <a:srgbClr val="FFFF00"/>
                </a:solidFill>
              </a:rPr>
              <a:t>IBM Watson </a:t>
            </a:r>
            <a:r>
              <a:rPr lang="uk-UA" sz="2800" b="1" i="1" kern="0" dirty="0">
                <a:solidFill>
                  <a:srgbClr val="FFFFFF"/>
                </a:solidFill>
              </a:rPr>
              <a:t>планують модернізувати лікування серцево-судинних захворювань за допомогою штучного інтелекту:</a:t>
            </a:r>
          </a:p>
        </p:txBody>
      </p:sp>
      <p:pic>
        <p:nvPicPr>
          <p:cNvPr id="17410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BF1381D1-7CD1-49E1-8930-EF5BB697F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b="12762"/>
          <a:stretch/>
        </p:blipFill>
        <p:spPr bwMode="auto">
          <a:xfrm>
            <a:off x="7187389" y="3564080"/>
            <a:ext cx="4859867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C5F111-4583-400F-BCC2-46D96F9F7E0C}"/>
              </a:ext>
            </a:extLst>
          </p:cNvPr>
          <p:cNvSpPr txBox="1"/>
          <p:nvPr/>
        </p:nvSpPr>
        <p:spPr>
          <a:xfrm>
            <a:off x="72008" y="3564080"/>
            <a:ext cx="6973028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програма буде шукати необхідну інформацію в клінічних базах даних і наукових журналах, щоб лікарі змогли ставити точніші діагнози.</a:t>
            </a:r>
          </a:p>
        </p:txBody>
      </p:sp>
      <p:pic>
        <p:nvPicPr>
          <p:cNvPr id="17412" name="Picture 4" descr="Ð ÐµÐ·ÑÐ»ÑÑÐ°Ñ Ð¿Ð¾ÑÑÐºÑ Ð·Ð¾Ð±ÑÐ°Ð¶ÐµÐ½Ñ Ð·Ð° Ð·Ð°Ð¿Ð¸ÑÐ¾Ð¼ &quot;IBM Watson&quot;">
            <a:extLst>
              <a:ext uri="{FF2B5EF4-FFF2-40B4-BE49-F238E27FC236}">
                <a16:creationId xmlns:a16="http://schemas.microsoft.com/office/drawing/2014/main" id="{12A71AF0-C7AB-4D56-98A3-4A871A061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676" y="1196763"/>
            <a:ext cx="2976316" cy="22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4653884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Компанія </a:t>
            </a:r>
            <a:r>
              <a:rPr lang="en-US" sz="2800" b="1" i="1" kern="0" dirty="0">
                <a:solidFill>
                  <a:srgbClr val="FFFF00"/>
                </a:solidFill>
              </a:rPr>
              <a:t>Toyota Motor </a:t>
            </a:r>
            <a:r>
              <a:rPr lang="en-US" sz="2800" b="1" i="1" kern="0" dirty="0">
                <a:solidFill>
                  <a:srgbClr val="FFFFFF"/>
                </a:solidFill>
              </a:rPr>
              <a:t>(</a:t>
            </a:r>
            <a:r>
              <a:rPr lang="uk-UA" sz="2800" b="1" i="1" kern="0" dirty="0">
                <a:solidFill>
                  <a:srgbClr val="FFFFFF"/>
                </a:solidFill>
              </a:rPr>
              <a:t>Японія) розробила робота-дитину </a:t>
            </a:r>
            <a:r>
              <a:rPr lang="en-US" sz="2800" b="1" i="1" kern="0" dirty="0" err="1">
                <a:solidFill>
                  <a:srgbClr val="FFFF00"/>
                </a:solidFill>
              </a:rPr>
              <a:t>Kirobo</a:t>
            </a:r>
            <a:r>
              <a:rPr lang="en-US" sz="2800" b="1" i="1" kern="0" dirty="0">
                <a:solidFill>
                  <a:srgbClr val="FFFF00"/>
                </a:solidFill>
              </a:rPr>
              <a:t> Mini</a:t>
            </a:r>
            <a:r>
              <a:rPr lang="uk-UA" sz="2800" b="1" i="1" kern="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18434" name="Picture 2" descr="Ð ÐµÐ·ÑÐ»ÑÑÐ°Ñ Ð¿Ð¾ÑÑÐºÑ Ð·Ð¾Ð±ÑÐ°Ð¶ÐµÐ½Ñ Ð·Ð° Ð·Ð°Ð¿Ð¸ÑÐ¾Ð¼ &quot;Kirobo Mini&quot;">
            <a:extLst>
              <a:ext uri="{FF2B5EF4-FFF2-40B4-BE49-F238E27FC236}">
                <a16:creationId xmlns:a16="http://schemas.microsoft.com/office/drawing/2014/main" id="{0E893C55-E749-48DE-B3AC-3B3BB0E54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012" y="1196763"/>
            <a:ext cx="4398980" cy="5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B48969-8330-4140-A716-5B0A3524AB81}"/>
              </a:ext>
            </a:extLst>
          </p:cNvPr>
          <p:cNvSpPr txBox="1"/>
          <p:nvPr/>
        </p:nvSpPr>
        <p:spPr>
          <a:xfrm>
            <a:off x="72008" y="3120965"/>
            <a:ext cx="7513356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Машина імітує поведінку дитини, підтримує діалог зі співрозмовником і реагує на емоції. </a:t>
            </a:r>
            <a:r>
              <a:rPr lang="en-US" sz="2800" b="1" i="1" kern="0" dirty="0" err="1">
                <a:solidFill>
                  <a:srgbClr val="FFFFFF"/>
                </a:solidFill>
              </a:rPr>
              <a:t>Kirobo</a:t>
            </a:r>
            <a:r>
              <a:rPr lang="en-US" sz="2800" b="1" i="1" kern="0" dirty="0">
                <a:solidFill>
                  <a:srgbClr val="FFFFFF"/>
                </a:solidFill>
              </a:rPr>
              <a:t> Mini </a:t>
            </a:r>
            <a:r>
              <a:rPr lang="uk-UA" sz="2800" b="1" i="1" kern="0" dirty="0">
                <a:solidFill>
                  <a:srgbClr val="FFFFFF"/>
                </a:solidFill>
              </a:rPr>
              <a:t>має інтелект дитини п'яти років, його розмір</a:t>
            </a:r>
            <a:r>
              <a:rPr lang="uk-UA" sz="2800" dirty="0"/>
              <a:t>  </a:t>
            </a:r>
            <a:r>
              <a:rPr lang="uk-UA" sz="2800" b="1" i="1" kern="0" dirty="0">
                <a:solidFill>
                  <a:srgbClr val="FFFFFF"/>
                </a:solidFill>
              </a:rPr>
              <a:t>— усього 10 сантиметрів заввишки.</a:t>
            </a:r>
          </a:p>
        </p:txBody>
      </p:sp>
      <p:pic>
        <p:nvPicPr>
          <p:cNvPr id="18436" name="Picture 4" descr="Ð ÐµÐ·ÑÐ»ÑÑÐ°Ñ Ð¿Ð¾ÑÑÐºÑ Ð·Ð¾Ð±ÑÐ°Ð¶ÐµÐ½Ñ Ð·Ð° Ð·Ð°Ð¿Ð¸ÑÐ¾Ð¼ &quot;Toyota Motor&quot;">
            <a:extLst>
              <a:ext uri="{FF2B5EF4-FFF2-40B4-BE49-F238E27FC236}">
                <a16:creationId xmlns:a16="http://schemas.microsoft.com/office/drawing/2014/main" id="{9805854D-F4A2-4299-AF44-045F6308B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40" y="1196763"/>
            <a:ext cx="2723824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0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Запитання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2" descr="http://nvip.com.ua/sites/default/files/imagecache/original_watermark/pictures/news/qa.jpg">
            <a:extLst>
              <a:ext uri="{FF2B5EF4-FFF2-40B4-BE49-F238E27FC236}">
                <a16:creationId xmlns:a16="http://schemas.microsoft.com/office/drawing/2014/main" id="{54AA49A6-CDC4-45AF-81E1-81124BCA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B003A4-3517-47AA-9500-8F52A1FFE6F2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Чи чули ви такі терміни — «штучний інтелект», «робот», «розумний дім»? Як ви розумієте їх зміст?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C01EF-7B9C-42AE-9A27-CAEC19599060}"/>
              </a:ext>
            </a:extLst>
          </p:cNvPr>
          <p:cNvSpPr txBox="1"/>
          <p:nvPr/>
        </p:nvSpPr>
        <p:spPr>
          <a:xfrm>
            <a:off x="70929" y="2248350"/>
            <a:ext cx="12050142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Наведіть приклади використання роботів у сучасному суспільстві.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7A79C9-A7C5-4FEB-903C-D6464E9C698D}"/>
              </a:ext>
            </a:extLst>
          </p:cNvPr>
          <p:cNvSpPr txBox="1"/>
          <p:nvPr/>
        </p:nvSpPr>
        <p:spPr>
          <a:xfrm>
            <a:off x="70929" y="3299937"/>
            <a:ext cx="6423389" cy="1815882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Скільки пристроїв підключено до Інтернету у вас удома? Поясніть, навіщо це зроблено.</a:t>
            </a:r>
          </a:p>
        </p:txBody>
      </p:sp>
      <p:pic>
        <p:nvPicPr>
          <p:cNvPr id="2050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394F2B08-355B-49D1-AE57-25B7513D2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6"/>
          <a:stretch/>
        </p:blipFill>
        <p:spPr bwMode="auto">
          <a:xfrm>
            <a:off x="6633514" y="3299938"/>
            <a:ext cx="3591127" cy="33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3108543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Наприкінці 2017 року вчені з аерокосмічного управління </a:t>
            </a:r>
            <a:r>
              <a:rPr lang="en-US" sz="2800" b="1" i="1" kern="0" dirty="0">
                <a:solidFill>
                  <a:srgbClr val="FFFFFF"/>
                </a:solidFill>
              </a:rPr>
              <a:t>NASA (</a:t>
            </a:r>
            <a:r>
              <a:rPr lang="uk-UA" sz="2800" b="1" i="1" kern="0" dirty="0">
                <a:solidFill>
                  <a:srgbClr val="FFFFFF"/>
                </a:solidFill>
              </a:rPr>
              <a:t>США) заявили про відкриття         першої         планетної         системи </a:t>
            </a:r>
            <a:r>
              <a:rPr lang="en-US" sz="2800" b="1" i="1" kern="0" dirty="0">
                <a:solidFill>
                  <a:srgbClr val="FFFF00"/>
                </a:solidFill>
              </a:rPr>
              <a:t>Kepler-90</a:t>
            </a: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в сузір'ї Дракона з вісьмома планетами, яке відбулось за допомогою аналізу даних з телескопа «Кеплер» штучним інтелектом — нейронною комп'ютерною мережею </a:t>
            </a:r>
            <a:r>
              <a:rPr lang="en-US" sz="2800" b="1" i="1" kern="0" dirty="0">
                <a:solidFill>
                  <a:srgbClr val="FFFF00"/>
                </a:solidFill>
              </a:rPr>
              <a:t>Google</a:t>
            </a:r>
            <a:r>
              <a:rPr lang="en-US" sz="2800" b="1" i="1" kern="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19458" name="Picture 2" descr="Ð ÐµÐ·ÑÐ»ÑÑÐ°Ñ Ð¿Ð¾ÑÑÐºÑ Ð·Ð¾Ð±ÑÐ°Ð¶ÐµÐ½Ñ Ð·Ð° Ð·Ð°Ð¿Ð¸ÑÐ¾Ð¼ &quot;kepler-90 system&quot;">
            <a:extLst>
              <a:ext uri="{FF2B5EF4-FFF2-40B4-BE49-F238E27FC236}">
                <a16:creationId xmlns:a16="http://schemas.microsoft.com/office/drawing/2014/main" id="{F809FCCF-2D7A-410A-8208-18938481D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92"/>
          <a:stretch/>
        </p:blipFill>
        <p:spPr bwMode="auto">
          <a:xfrm>
            <a:off x="5986243" y="4407554"/>
            <a:ext cx="6134828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A18C83-25C7-4B79-B6C1-98E67B1C842F}"/>
              </a:ext>
            </a:extLst>
          </p:cNvPr>
          <p:cNvSpPr txBox="1"/>
          <p:nvPr/>
        </p:nvSpPr>
        <p:spPr>
          <a:xfrm>
            <a:off x="70929" y="4407554"/>
            <a:ext cx="5820716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роботі було використано близько 35 тисяч записів електромагнітних сигналів з оточення </a:t>
            </a:r>
            <a:r>
              <a:rPr lang="en-US" sz="2800" b="1" i="1" kern="0" dirty="0">
                <a:solidFill>
                  <a:srgbClr val="FFFFFF"/>
                </a:solidFill>
              </a:rPr>
              <a:t>Kepler-90.</a:t>
            </a:r>
          </a:p>
        </p:txBody>
      </p:sp>
    </p:spTree>
    <p:extLst>
      <p:ext uri="{BB962C8B-B14F-4D97-AF65-F5344CB8AC3E}">
        <p14:creationId xmlns:p14="http://schemas.microsoft.com/office/powerpoint/2010/main" val="11617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Південна Корея витратила два роки на підготовку роботів для використання їх на Зимових Олімпійських іграх 2018 року. </a:t>
            </a:r>
          </a:p>
        </p:txBody>
      </p:sp>
      <p:pic>
        <p:nvPicPr>
          <p:cNvPr id="20482" name="Picture 2" descr="Ð ÐµÐ·ÑÐ»ÑÑÐ°Ñ Ð¿Ð¾ÑÑÐºÑ Ð·Ð¾Ð±ÑÐ°Ð¶ÐµÐ½Ñ Ð·Ð° Ð·Ð°Ð¿Ð¸ÑÐ¾Ð¼ &quot;Ð¡Ð¾ÑÐ¾ÑÐ°Ð½Ð³&quot;">
            <a:extLst>
              <a:ext uri="{FF2B5EF4-FFF2-40B4-BE49-F238E27FC236}">
                <a16:creationId xmlns:a16="http://schemas.microsoft.com/office/drawing/2014/main" id="{08D9C217-67B0-4D65-8B59-4BC2AD17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22" y="2664173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04CEC7-19EE-42CD-B97B-FDD5E0B73C5E}"/>
              </a:ext>
            </a:extLst>
          </p:cNvPr>
          <p:cNvSpPr txBox="1"/>
          <p:nvPr/>
        </p:nvSpPr>
        <p:spPr>
          <a:xfrm>
            <a:off x="70929" y="2664173"/>
            <a:ext cx="6236353" cy="3108543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Роботи-гіди, роботи-двірники, роботизований талісман Олімпіади білий тигр на ім'я </a:t>
            </a:r>
            <a:r>
              <a:rPr lang="uk-UA" sz="2800" b="1" i="1" kern="0" dirty="0" err="1">
                <a:solidFill>
                  <a:srgbClr val="FFFFFF"/>
                </a:solidFill>
              </a:rPr>
              <a:t>Сохоранг</a:t>
            </a: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— усі вони були активними учасниками спортивного заходу.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A7823-3106-44C6-8220-79E5B7691EF0}"/>
              </a:ext>
            </a:extLst>
          </p:cNvPr>
          <p:cNvSpPr txBox="1"/>
          <p:nvPr/>
        </p:nvSpPr>
        <p:spPr>
          <a:xfrm>
            <a:off x="70929" y="6060192"/>
            <a:ext cx="12051221" cy="523220"/>
          </a:xfrm>
          <a:prstGeom prst="wedgeRectCallout">
            <a:avLst>
              <a:gd name="adj1" fmla="val 15122"/>
              <a:gd name="adj2" fmla="val -118222"/>
            </a:avLst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Роботизований талісман </a:t>
            </a:r>
            <a:r>
              <a:rPr lang="uk-UA" sz="2800" b="1" i="1" kern="0" dirty="0" err="1">
                <a:solidFill>
                  <a:srgbClr val="FFFFFF"/>
                </a:solidFill>
              </a:rPr>
              <a:t>Сохоранг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За даними компанії </a:t>
            </a:r>
            <a:r>
              <a:rPr lang="en-US" sz="2800" b="1" i="1" kern="0" dirty="0">
                <a:solidFill>
                  <a:srgbClr val="FFFF00"/>
                </a:solidFill>
              </a:rPr>
              <a:t>Fujitsu Limited </a:t>
            </a:r>
            <a:r>
              <a:rPr lang="en-US" sz="2800" b="1" i="1" kern="0" dirty="0">
                <a:solidFill>
                  <a:srgbClr val="FFFFFF"/>
                </a:solidFill>
              </a:rPr>
              <a:t>(</a:t>
            </a:r>
            <a:r>
              <a:rPr lang="uk-UA" sz="2800" b="1" i="1" kern="0" dirty="0">
                <a:solidFill>
                  <a:srgbClr val="FFFFFF"/>
                </a:solidFill>
              </a:rPr>
              <a:t>Японія) до 2025 року планується створення ефективної робочої сили, яка буде ґрунтуватися на використанні систем штучного інтелекту. Це дасть змогу співробітникам зосередитися на більш складних і цікавих завданнях, а цифрові</a:t>
            </a:r>
          </a:p>
        </p:txBody>
      </p:sp>
      <p:pic>
        <p:nvPicPr>
          <p:cNvPr id="21506" name="Picture 2" descr="Ð ÐµÐ·ÑÐ»ÑÑÐ°Ñ Ð¿Ð¾ÑÑÐºÑ Ð·Ð¾Ð±ÑÐ°Ð¶ÐµÐ½Ñ Ð·Ð° Ð·Ð°Ð¿Ð¸ÑÐ¾Ð¼ &quot;Fujitsu Limited&quot;">
            <a:extLst>
              <a:ext uri="{FF2B5EF4-FFF2-40B4-BE49-F238E27FC236}">
                <a16:creationId xmlns:a16="http://schemas.microsoft.com/office/drawing/2014/main" id="{257B356C-2371-4398-9AA0-3B8B86ACC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0"/>
          <a:stretch/>
        </p:blipFill>
        <p:spPr bwMode="auto">
          <a:xfrm>
            <a:off x="6337300" y="3443532"/>
            <a:ext cx="5784850" cy="283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577BBA-A4EF-4029-BBAD-78E79E145D46}"/>
              </a:ext>
            </a:extLst>
          </p:cNvPr>
          <p:cNvSpPr txBox="1"/>
          <p:nvPr/>
        </p:nvSpPr>
        <p:spPr>
          <a:xfrm>
            <a:off x="69850" y="3446580"/>
            <a:ext cx="6372514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асистенти займуться плануванням робочого дня й адміністративними завданнями, включаючи бронювання квитків.</a:t>
            </a:r>
          </a:p>
        </p:txBody>
      </p:sp>
    </p:spTree>
    <p:extLst>
      <p:ext uri="{BB962C8B-B14F-4D97-AF65-F5344CB8AC3E}">
        <p14:creationId xmlns:p14="http://schemas.microsoft.com/office/powerpoint/2010/main" val="32965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3129474"/>
            <a:ext cx="12050142" cy="175432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00" b="1" i="1" kern="0" dirty="0">
                <a:solidFill>
                  <a:srgbClr val="FFFFFF"/>
                </a:solidFill>
              </a:rPr>
              <a:t>Так,  наприклад, у січні 2018 року компанія </a:t>
            </a:r>
            <a:r>
              <a:rPr lang="uk-UA" sz="2700" b="1" i="1" kern="0" dirty="0" err="1">
                <a:solidFill>
                  <a:srgbClr val="FFFF00"/>
                </a:solidFill>
              </a:rPr>
              <a:t>Alibaba</a:t>
            </a:r>
            <a:r>
              <a:rPr lang="uk-UA" sz="2700" b="1" i="1" kern="0" dirty="0">
                <a:solidFill>
                  <a:srgbClr val="FFFF00"/>
                </a:solidFill>
              </a:rPr>
              <a:t>  </a:t>
            </a:r>
            <a:r>
              <a:rPr lang="uk-UA" sz="2700" b="1" i="1" kern="0" dirty="0" err="1">
                <a:solidFill>
                  <a:srgbClr val="FFFF00"/>
                </a:solidFill>
              </a:rPr>
              <a:t>Group</a:t>
            </a:r>
            <a:r>
              <a:rPr lang="uk-UA" sz="2700" b="1" i="1" kern="0" dirty="0">
                <a:solidFill>
                  <a:srgbClr val="FFFF00"/>
                </a:solidFill>
              </a:rPr>
              <a:t> </a:t>
            </a:r>
            <a:r>
              <a:rPr lang="uk-UA" sz="2700" b="1" i="1" kern="0" dirty="0">
                <a:solidFill>
                  <a:srgbClr val="FFFFFF"/>
                </a:solidFill>
              </a:rPr>
              <a:t>і компанія </a:t>
            </a:r>
            <a:r>
              <a:rPr lang="uk-UA" sz="2700" b="1" i="1" kern="0" dirty="0">
                <a:solidFill>
                  <a:srgbClr val="FFFF00"/>
                </a:solidFill>
              </a:rPr>
              <a:t>Microsoft</a:t>
            </a:r>
            <a:r>
              <a:rPr lang="uk-UA" sz="2700" b="1" i="1" kern="0" dirty="0">
                <a:solidFill>
                  <a:srgbClr val="FFFFFF"/>
                </a:solidFill>
              </a:rPr>
              <a:t>  провели порівняння рівня розуміння прочитаного тексту людьми й інтелектуальними системами цих компаній. Виявилося, що показник: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2A579EAA-CFF2-4495-BA5C-1C8E073FC385}"/>
              </a:ext>
            </a:extLst>
          </p:cNvPr>
          <p:cNvSpPr/>
          <p:nvPr/>
        </p:nvSpPr>
        <p:spPr>
          <a:xfrm>
            <a:off x="69848" y="5030563"/>
            <a:ext cx="5972332" cy="64287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штучного інтелекту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D91A3253-7D04-4B95-8502-A5B575D95B44}"/>
              </a:ext>
            </a:extLst>
          </p:cNvPr>
          <p:cNvSpPr/>
          <p:nvPr/>
        </p:nvSpPr>
        <p:spPr>
          <a:xfrm>
            <a:off x="6149818" y="5030563"/>
            <a:ext cx="5972332" cy="64287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найвищий показник людей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B6128ED2-498A-432D-A856-C6CE57BE4BB1}"/>
              </a:ext>
            </a:extLst>
          </p:cNvPr>
          <p:cNvSpPr/>
          <p:nvPr/>
        </p:nvSpPr>
        <p:spPr>
          <a:xfrm>
            <a:off x="69848" y="5782423"/>
            <a:ext cx="5972332" cy="5248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82,4 </a:t>
            </a:r>
            <a:r>
              <a:rPr lang="uk-UA" sz="2800" b="1" i="1" kern="0" dirty="0" err="1">
                <a:solidFill>
                  <a:srgbClr val="FFFFFF"/>
                </a:solidFill>
              </a:rPr>
              <a:t>бала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D87F6D3-3997-4071-8133-8044F227FF20}"/>
              </a:ext>
            </a:extLst>
          </p:cNvPr>
          <p:cNvSpPr/>
          <p:nvPr/>
        </p:nvSpPr>
        <p:spPr>
          <a:xfrm>
            <a:off x="6149818" y="5782423"/>
            <a:ext cx="5972332" cy="5248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82,3 </a:t>
            </a:r>
            <a:r>
              <a:rPr lang="uk-UA" sz="2800" b="1" i="1" kern="0" dirty="0" err="1">
                <a:solidFill>
                  <a:srgbClr val="FFFFFF"/>
                </a:solidFill>
              </a:rPr>
              <a:t>бала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6C60AA-B740-4DA1-8255-D9A2B9703121}"/>
              </a:ext>
            </a:extLst>
          </p:cNvPr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Однак, усе частіше в новинах з'являються повідомлення про те, як людина і робот змагаються в різних сферах діяльності. І не завжди результати   виявляються   на  корись  людини. </a:t>
            </a:r>
          </a:p>
        </p:txBody>
      </p:sp>
    </p:spTree>
    <p:extLst>
      <p:ext uri="{BB962C8B-B14F-4D97-AF65-F5344CB8AC3E}">
        <p14:creationId xmlns:p14="http://schemas.microsoft.com/office/powerpoint/2010/main" val="39112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Людина, наприклад, програє штучному інтелекту й в грі в шахи (наприклад, з Г. Каспаровим), і в довготривалому керуванні літаком тощо.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6F377E-078A-4308-A6A5-634F25999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2672195"/>
            <a:ext cx="6443092" cy="37827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111301-DA3B-4577-B164-E5CA2379E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2"/>
          <a:stretch/>
        </p:blipFill>
        <p:spPr>
          <a:xfrm>
            <a:off x="6629400" y="2688896"/>
            <a:ext cx="5490591" cy="37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зв'язку із цим у багатьох виникає етичне питання — чи зможе штучний інтелект повністю замінити людину? Із цього приводу останнім часом ведуться серйозні наукові дискусії. І однозначної відповіді на сьогоднішній день немає.</a:t>
            </a:r>
          </a:p>
        </p:txBody>
      </p:sp>
      <p:pic>
        <p:nvPicPr>
          <p:cNvPr id="25602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853079C2-107E-4D7C-832B-272B39EB8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1" b="12064"/>
          <a:stretch/>
        </p:blipFill>
        <p:spPr bwMode="auto">
          <a:xfrm>
            <a:off x="4256215" y="3532909"/>
            <a:ext cx="7865935" cy="30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6BD0C8D6-93ED-432C-8183-7A05832DC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534161"/>
            <a:ext cx="4024168" cy="3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Чи знаєте ви, що...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75432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00" b="1" i="1" kern="0" dirty="0">
                <a:solidFill>
                  <a:srgbClr val="FFFFFF"/>
                </a:solidFill>
              </a:rPr>
              <a:t>Значний вклад у розвиток теорії штучного інтелекту зробив </a:t>
            </a:r>
            <a:r>
              <a:rPr lang="uk-UA" sz="2700" b="1" i="1" kern="0" dirty="0">
                <a:solidFill>
                  <a:srgbClr val="FFFF00"/>
                </a:solidFill>
              </a:rPr>
              <a:t>Глушков Віктор Михайлович </a:t>
            </a:r>
            <a:r>
              <a:rPr lang="uk-UA" sz="2700" b="1" i="1" kern="0" dirty="0">
                <a:solidFill>
                  <a:srgbClr val="FFFFFF"/>
                </a:solidFill>
              </a:rPr>
              <a:t>(1923-1982) — математик і кібернетик, засновник Інституту кібернетики АН України, академік і віце-президент АН України. </a:t>
            </a:r>
          </a:p>
        </p:txBody>
      </p:sp>
      <p:pic>
        <p:nvPicPr>
          <p:cNvPr id="26626" name="Picture 2" descr="Ð ÐµÐ·ÑÐ»ÑÑÐ°Ñ Ð¿Ð¾ÑÑÐºÑ Ð·Ð¾Ð±ÑÐ°Ð¶ÐµÐ½Ñ Ð·Ð° Ð·Ð°Ð¿Ð¸ÑÐ¾Ð¼ &quot;ÐÐ»ÑÑÐºÐ¾Ð² Ð.Ð.&quot;">
            <a:extLst>
              <a:ext uri="{FF2B5EF4-FFF2-40B4-BE49-F238E27FC236}">
                <a16:creationId xmlns:a16="http://schemas.microsoft.com/office/drawing/2014/main" id="{3E95C5B6-A5C7-4B51-BCD0-A5A1894A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719" y="3033062"/>
            <a:ext cx="2928273" cy="341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F3C8B-1824-47B3-A4C4-EA0EDDBB2290}"/>
              </a:ext>
            </a:extLst>
          </p:cNvPr>
          <p:cNvSpPr txBox="1"/>
          <p:nvPr/>
        </p:nvSpPr>
        <p:spPr>
          <a:xfrm>
            <a:off x="72008" y="3033063"/>
            <a:ext cx="9020037" cy="34163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00" b="1" i="1" kern="0" dirty="0">
                <a:solidFill>
                  <a:srgbClr val="FFFFFF"/>
                </a:solidFill>
              </a:rPr>
              <a:t>Суть підходу Глушкова полягала в тому, що він бачив у машині не замінник людського мозку, а спеціальний інструмент, який його посилює, як молоток підсилює руку, а мікроскоп — очі. Відповідно, машина — це не конкурент людини, а його знаряддя, яке багаторазово збільшує можливості людини.</a:t>
            </a:r>
          </a:p>
        </p:txBody>
      </p:sp>
    </p:spTree>
    <p:extLst>
      <p:ext uri="{BB962C8B-B14F-4D97-AF65-F5344CB8AC3E}">
        <p14:creationId xmlns:p14="http://schemas.microsoft.com/office/powerpoint/2010/main" val="15463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Інтернет речей — одна з найпопулярніших наукових ідей сучасної інформатики, яка зараз активно втілюється в життя. Він здатний серйозно вплинути на розвиток сучасного суспільства, оскільки дасть змогу багатьом процесам відбуватися без участі людини.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03D8D-1D86-44F3-979E-F4B1D86D71C8}"/>
              </a:ext>
            </a:extLst>
          </p:cNvPr>
          <p:cNvSpPr txBox="1"/>
          <p:nvPr/>
        </p:nvSpPr>
        <p:spPr>
          <a:xfrm>
            <a:off x="1403648" y="3524323"/>
            <a:ext cx="6961034" cy="310854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Інтернет речей </a:t>
            </a:r>
            <a:r>
              <a:rPr lang="uk-UA" sz="2800" b="1" i="1" kern="0" dirty="0">
                <a:solidFill>
                  <a:srgbClr val="FFFFFF"/>
                </a:solidFill>
              </a:rPr>
              <a:t>(</a:t>
            </a:r>
            <a:r>
              <a:rPr lang="uk-UA" sz="2800" b="1" i="1" kern="0" dirty="0" err="1">
                <a:solidFill>
                  <a:srgbClr val="FFFFFF"/>
                </a:solidFill>
              </a:rPr>
              <a:t>англ</a:t>
            </a:r>
            <a:r>
              <a:rPr lang="uk-UA" sz="2800" b="1" i="1" kern="0" dirty="0">
                <a:solidFill>
                  <a:srgbClr val="FFFFFF"/>
                </a:solidFill>
              </a:rPr>
              <a:t>. </a:t>
            </a:r>
            <a:r>
              <a:rPr lang="uk-UA" sz="2800" b="1" i="1" kern="0" dirty="0" err="1">
                <a:solidFill>
                  <a:srgbClr val="FFFFFF"/>
                </a:solidFill>
              </a:rPr>
              <a:t>Internet</a:t>
            </a:r>
            <a:r>
              <a:rPr lang="uk-UA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 err="1">
                <a:solidFill>
                  <a:srgbClr val="FFFFFF"/>
                </a:solidFill>
              </a:rPr>
              <a:t>of</a:t>
            </a:r>
            <a:r>
              <a:rPr lang="uk-UA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 err="1">
                <a:solidFill>
                  <a:srgbClr val="FFFFFF"/>
                </a:solidFill>
              </a:rPr>
              <a:t>Things</a:t>
            </a:r>
            <a:r>
              <a:rPr lang="uk-UA" sz="2800" b="1" i="1" kern="0" dirty="0">
                <a:solidFill>
                  <a:srgbClr val="FFFFFF"/>
                </a:solidFill>
              </a:rPr>
              <a:t>, скорочено </a:t>
            </a:r>
            <a:r>
              <a:rPr lang="uk-UA" sz="2800" b="1" i="1" kern="0" dirty="0" err="1">
                <a:solidFill>
                  <a:srgbClr val="FFFF00"/>
                </a:solidFill>
              </a:rPr>
              <a:t>ІоТ</a:t>
            </a:r>
            <a:r>
              <a:rPr lang="uk-UA" sz="2800" b="1" i="1" kern="0" dirty="0">
                <a:solidFill>
                  <a:srgbClr val="FFFFFF"/>
                </a:solidFill>
              </a:rPr>
              <a:t>) — це глобальна мережа підключених до Інтернету речей — пристроїв, оснащених сенсорами, датчиками, засобами передавання сигналів. </a:t>
            </a:r>
            <a:endParaRPr kumimoji="0" lang="uk-UA" sz="2800" b="1" i="1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8" name="Picture 2" descr="alert, attention, danger, error, exclamation, hanger, message, problem, warning icon">
            <a:extLst>
              <a:ext uri="{FF2B5EF4-FFF2-40B4-BE49-F238E27FC236}">
                <a16:creationId xmlns:a16="http://schemas.microsoft.com/office/drawing/2014/main" id="{BB12BC98-6243-4F01-A8B0-0087B96BB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0" y="356261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ов’язане зображення">
            <a:extLst>
              <a:ext uri="{FF2B5EF4-FFF2-40B4-BE49-F238E27FC236}">
                <a16:creationId xmlns:a16="http://schemas.microsoft.com/office/drawing/2014/main" id="{DE318F11-F9D0-4B44-9102-84CDFC07A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r="15255"/>
          <a:stretch/>
        </p:blipFill>
        <p:spPr bwMode="auto">
          <a:xfrm>
            <a:off x="8473440" y="3524323"/>
            <a:ext cx="3648710" cy="31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Ці цифрові пристрої можуть сприймати датчиками різноманітні сигнали з навколишнього світу, вступати у взаємодію з іншими пристроями, обмінюватися даними з метою віддаленого моніторингу за станом об'єктів, аналізу зібраних даних і прийняття на їх основі рішень. Прикладом можуть бути: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FEBB223-853F-46DB-936D-F9767E01AF7C}"/>
              </a:ext>
            </a:extLst>
          </p:cNvPr>
          <p:cNvSpPr/>
          <p:nvPr/>
        </p:nvSpPr>
        <p:spPr>
          <a:xfrm>
            <a:off x="72006" y="3983936"/>
            <a:ext cx="3973050" cy="78382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гаражні двері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8276242-DA1B-45C5-A4D2-FCDDEE465FE2}"/>
              </a:ext>
            </a:extLst>
          </p:cNvPr>
          <p:cNvSpPr/>
          <p:nvPr/>
        </p:nvSpPr>
        <p:spPr>
          <a:xfrm>
            <a:off x="4110551" y="3983936"/>
            <a:ext cx="3973050" cy="78382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кавоварки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D5E6091-01D2-4E26-9D86-B9B2C90BC757}"/>
              </a:ext>
            </a:extLst>
          </p:cNvPr>
          <p:cNvSpPr/>
          <p:nvPr/>
        </p:nvSpPr>
        <p:spPr>
          <a:xfrm>
            <a:off x="8149099" y="3983936"/>
            <a:ext cx="3973050" cy="78382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телевізори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C0FF795-5833-49A3-8719-CB7FD75DA038}"/>
              </a:ext>
            </a:extLst>
          </p:cNvPr>
          <p:cNvSpPr/>
          <p:nvPr/>
        </p:nvSpPr>
        <p:spPr>
          <a:xfrm>
            <a:off x="72005" y="4877279"/>
            <a:ext cx="3973050" cy="139882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мобільні телефони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C23F7FBB-F8C5-4C51-A50C-07C107728519}"/>
              </a:ext>
            </a:extLst>
          </p:cNvPr>
          <p:cNvSpPr/>
          <p:nvPr/>
        </p:nvSpPr>
        <p:spPr>
          <a:xfrm>
            <a:off x="4110550" y="4877279"/>
            <a:ext cx="3973050" cy="139882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відеокамери,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CF5F70F-1F94-4704-B469-8E6604628ED3}"/>
              </a:ext>
            </a:extLst>
          </p:cNvPr>
          <p:cNvSpPr/>
          <p:nvPr/>
        </p:nvSpPr>
        <p:spPr>
          <a:xfrm>
            <a:off x="8149098" y="4877279"/>
            <a:ext cx="3973050" cy="139882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датчики світла та температури тощо</a:t>
            </a:r>
          </a:p>
        </p:txBody>
      </p:sp>
    </p:spTree>
    <p:extLst>
      <p:ext uri="{BB962C8B-B14F-4D97-AF65-F5344CB8AC3E}">
        <p14:creationId xmlns:p14="http://schemas.microsoft.com/office/powerpoint/2010/main" val="35682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8282283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Термін «Інтернет речей» запропонував у 1999 році засновник дослідницького центру </a:t>
            </a:r>
            <a:r>
              <a:rPr lang="en-US" sz="2800" b="1" i="1" kern="0" dirty="0">
                <a:solidFill>
                  <a:srgbClr val="FFFF00"/>
                </a:solidFill>
              </a:rPr>
              <a:t>Auto-ID Center </a:t>
            </a:r>
            <a:r>
              <a:rPr lang="uk-UA" sz="2800" b="1" i="1" kern="0" dirty="0">
                <a:solidFill>
                  <a:srgbClr val="FFFFFF"/>
                </a:solidFill>
              </a:rPr>
              <a:t>в </a:t>
            </a:r>
            <a:r>
              <a:rPr lang="uk-UA" sz="2800" b="1" i="1" kern="0" dirty="0" err="1">
                <a:solidFill>
                  <a:srgbClr val="FFFFFF"/>
                </a:solidFill>
              </a:rPr>
              <a:t>Массачусетському</a:t>
            </a:r>
            <a:r>
              <a:rPr lang="uk-UA" sz="2800" b="1" i="1" kern="0" dirty="0">
                <a:solidFill>
                  <a:srgbClr val="FFFFFF"/>
                </a:solidFill>
              </a:rPr>
              <a:t> технологічному інституті Кевін </a:t>
            </a:r>
            <a:r>
              <a:rPr lang="uk-UA" sz="2800" b="1" i="1" kern="0" dirty="0" err="1">
                <a:solidFill>
                  <a:srgbClr val="FFFFFF"/>
                </a:solidFill>
              </a:rPr>
              <a:t>Ештон</a:t>
            </a:r>
            <a:r>
              <a:rPr lang="uk-UA" sz="2800" b="1" i="1" kern="0" dirty="0">
                <a:solidFill>
                  <a:srgbClr val="FFFFFF"/>
                </a:solidFill>
              </a:rPr>
              <a:t> (нар. 1968 </a:t>
            </a:r>
            <a:r>
              <a:rPr lang="en-US" sz="2800" b="1" i="1" kern="0" dirty="0">
                <a:solidFill>
                  <a:srgbClr val="FFFFFF"/>
                </a:solidFill>
              </a:rPr>
              <a:t>p.). </a:t>
            </a:r>
            <a:r>
              <a:rPr lang="uk-UA" sz="2800" b="1" i="1" kern="0" dirty="0">
                <a:solidFill>
                  <a:srgbClr val="FFFFFF"/>
                </a:solidFill>
              </a:rPr>
              <a:t>Він висловив припущення, що згодом у кожної з речей реального фізичного світу в </a:t>
            </a:r>
            <a:r>
              <a:rPr lang="uk-UA" sz="2800" b="1" i="1" kern="0" dirty="0" err="1">
                <a:solidFill>
                  <a:srgbClr val="FFFF00"/>
                </a:solidFill>
              </a:rPr>
              <a:t>ІоТ</a:t>
            </a:r>
            <a:r>
              <a:rPr lang="uk-UA" sz="2800" b="1" i="1" kern="0" dirty="0">
                <a:solidFill>
                  <a:srgbClr val="FFFFFF"/>
                </a:solidFill>
              </a:rPr>
              <a:t> буде цифровий двійник, її віртуальне представлення.</a:t>
            </a:r>
          </a:p>
        </p:txBody>
      </p:sp>
      <p:pic>
        <p:nvPicPr>
          <p:cNvPr id="27650" name="Picture 2" descr="Ð ÐµÐ·ÑÐ»ÑÑÐ°Ñ Ð¿Ð¾ÑÑÐºÑ Ð·Ð¾Ð±ÑÐ°Ð¶ÐµÐ½Ñ Ð·Ð° Ð·Ð°Ð¿Ð¸ÑÐ¾Ð¼ &quot;ÐÐµÐ²ÑÐ½ ÐÑÑÐ¾Ð½&quot;">
            <a:extLst>
              <a:ext uri="{FF2B5EF4-FFF2-40B4-BE49-F238E27FC236}">
                <a16:creationId xmlns:a16="http://schemas.microsoft.com/office/drawing/2014/main" id="{BF5655B1-39AC-4967-B12B-A97D4969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74" y="1196763"/>
            <a:ext cx="3665817" cy="5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410D84-9B58-4265-91AE-3E45B986D1D8}"/>
              </a:ext>
            </a:extLst>
          </p:cNvPr>
          <p:cNvSpPr txBox="1"/>
          <p:nvPr/>
        </p:nvSpPr>
        <p:spPr>
          <a:xfrm>
            <a:off x="72007" y="5311563"/>
            <a:ext cx="8282283" cy="523220"/>
          </a:xfrm>
          <a:prstGeom prst="wedgeRectCallout">
            <a:avLst>
              <a:gd name="adj1" fmla="val 56325"/>
              <a:gd name="adj2" fmla="val -138081"/>
            </a:avLst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Кевін </a:t>
            </a:r>
            <a:r>
              <a:rPr lang="uk-UA" sz="2800" b="1" i="1" kern="0" dirty="0" err="1">
                <a:solidFill>
                  <a:srgbClr val="FFFFFF"/>
                </a:solidFill>
              </a:rPr>
              <a:t>Ештон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9" y="1196763"/>
            <a:ext cx="7243191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Одним із самих сучасних, самих цікавих, самих неоднозначних напрямів розвитку інформатики як науки є </a:t>
            </a:r>
            <a:r>
              <a:rPr lang="uk-UA" sz="2800" b="1" i="1" kern="0" dirty="0">
                <a:solidFill>
                  <a:srgbClr val="FFFF00"/>
                </a:solidFill>
              </a:rPr>
              <a:t>штучний інтелект</a:t>
            </a:r>
            <a:r>
              <a:rPr lang="uk-UA" sz="2800" b="1" i="1" kern="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A3FAF5-6149-487F-A9B1-994E3420D80D}"/>
              </a:ext>
            </a:extLst>
          </p:cNvPr>
          <p:cNvSpPr txBox="1"/>
          <p:nvPr/>
        </p:nvSpPr>
        <p:spPr>
          <a:xfrm>
            <a:off x="72008" y="3546996"/>
            <a:ext cx="12050142" cy="3108543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Людство всю історію свого існування цікавилося здатністю людини думати, мислити. І до нинішнього часу так і не розібралося до кінця, як людина мислить,  у чому саме полягає процес мислення. Але фантасти і вчені  вже   досить  давно  задумувалися про   створення   машини,    яка   була б подібна до людини не лише зовні, а й думала, як людина.</a:t>
            </a:r>
          </a:p>
        </p:txBody>
      </p:sp>
      <p:pic>
        <p:nvPicPr>
          <p:cNvPr id="3074" name="Picture 2" descr="Ð ÐµÐ·ÑÐ»ÑÑÐ°Ñ Ð¿Ð¾ÑÑÐºÑ Ð·Ð¾Ð±ÑÐ°Ð¶ÐµÐ½Ñ Ð·Ð° Ð·Ð°Ð¿Ð¸ÑÐ¾Ð¼ &quot;Artificial Intelligence&quot;">
            <a:extLst>
              <a:ext uri="{FF2B5EF4-FFF2-40B4-BE49-F238E27FC236}">
                <a16:creationId xmlns:a16="http://schemas.microsoft.com/office/drawing/2014/main" id="{ECFDD4F4-AE93-45F6-BDFB-E7E71B102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3" b="11165"/>
          <a:stretch/>
        </p:blipFill>
        <p:spPr bwMode="auto">
          <a:xfrm>
            <a:off x="7450280" y="1196763"/>
            <a:ext cx="4687053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692771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Напрямок </a:t>
            </a:r>
            <a:r>
              <a:rPr lang="uk-UA" sz="2600" b="1" i="1" kern="0" dirty="0">
                <a:solidFill>
                  <a:srgbClr val="FFFF00"/>
                </a:solidFill>
              </a:rPr>
              <a:t>І</a:t>
            </a:r>
            <a:r>
              <a:rPr lang="en-US" sz="2600" b="1" i="1" kern="0">
                <a:solidFill>
                  <a:srgbClr val="FFFF00"/>
                </a:solidFill>
              </a:rPr>
              <a:t>o</a:t>
            </a:r>
            <a:r>
              <a:rPr lang="uk-UA" sz="2600" b="1" i="1" kern="0">
                <a:solidFill>
                  <a:srgbClr val="FFFF00"/>
                </a:solidFill>
              </a:rPr>
              <a:t>Т</a:t>
            </a:r>
            <a:r>
              <a:rPr lang="uk-UA" sz="2600" b="1" i="1" kern="0">
                <a:solidFill>
                  <a:srgbClr val="FFFFFF"/>
                </a:solidFill>
              </a:rPr>
              <a:t> </a:t>
            </a:r>
            <a:r>
              <a:rPr lang="uk-UA" sz="2600" b="1" i="1" kern="0" dirty="0">
                <a:solidFill>
                  <a:srgbClr val="FFFFFF"/>
                </a:solidFill>
              </a:rPr>
              <a:t>став активно розвиватися, коли на початку 2000-х років кількість пристроїв, підключених до мережі Інтернет, перевищила кількість користувачів Інтернету. Тобто Інтернет речей перевищив Інтернет людей.</a:t>
            </a:r>
          </a:p>
        </p:txBody>
      </p:sp>
      <p:pic>
        <p:nvPicPr>
          <p:cNvPr id="7" name="Picture 2" descr="Результат пошуку зображень за запитом &quot;кількість пристроїв в інтернеті&quot;">
            <a:extLst>
              <a:ext uri="{FF2B5EF4-FFF2-40B4-BE49-F238E27FC236}">
                <a16:creationId xmlns:a16="http://schemas.microsoft.com/office/drawing/2014/main" id="{BB542AA5-E607-44A6-AABC-F48F739C1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b="20001"/>
          <a:stretch/>
        </p:blipFill>
        <p:spPr bwMode="auto">
          <a:xfrm>
            <a:off x="69849" y="2955834"/>
            <a:ext cx="12050141" cy="383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4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6463874" cy="526297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За даними компанії </a:t>
            </a:r>
            <a:r>
              <a:rPr lang="en-US" sz="2800" b="1" i="1" kern="0" dirty="0">
                <a:solidFill>
                  <a:srgbClr val="FFFF00"/>
                </a:solidFill>
              </a:rPr>
              <a:t>Ericsson</a:t>
            </a:r>
            <a:r>
              <a:rPr lang="en-US" sz="2800" b="1" i="1" kern="0" dirty="0">
                <a:solidFill>
                  <a:srgbClr val="FFFFFF"/>
                </a:solidFill>
              </a:rPr>
              <a:t> (</a:t>
            </a:r>
            <a:r>
              <a:rPr lang="uk-UA" sz="2800" b="1" i="1" kern="0" dirty="0">
                <a:solidFill>
                  <a:srgbClr val="FFFFFF"/>
                </a:solidFill>
              </a:rPr>
              <a:t>Швеція), сьогодні у світі налічується понад 16 млрд підключених до Інтернету пристроїв. Уже в 2018 році їх кількість перевищить кількість мобільних телефонів у світі. До 2022 року це число досягне 29 млрд, 18 млрд з яких будуть пристроями світу </a:t>
            </a:r>
            <a:r>
              <a:rPr lang="uk-UA" sz="2800" b="1" i="1" kern="0" dirty="0" err="1">
                <a:solidFill>
                  <a:srgbClr val="FFFF00"/>
                </a:solidFill>
              </a:rPr>
              <a:t>ІоТ</a:t>
            </a:r>
            <a:r>
              <a:rPr lang="uk-UA" sz="2800" b="1" i="1" kern="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8674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2A244152-9230-4462-9A41-0DA5010EA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3" y="1196763"/>
            <a:ext cx="5469810" cy="52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Інтернет речей об'єднує реальні речі в віртуальні системи, здатні вирішувати абсолютно різні завдання. Ключова ідея — з'єднати між собою всі об'єкти, які можна з'єднати, підключити їх до мережі для збирання даних і прийняття рішень на їх основі. Наприклад,</a:t>
            </a:r>
          </a:p>
        </p:txBody>
      </p:sp>
      <p:pic>
        <p:nvPicPr>
          <p:cNvPr id="29698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9F1F6F08-51AB-40E1-BEAB-67F5D49F4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0"/>
          <a:stretch/>
        </p:blipFill>
        <p:spPr bwMode="auto">
          <a:xfrm>
            <a:off x="69850" y="3518112"/>
            <a:ext cx="4925499" cy="30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0D6CD08A-E8AA-437A-A18B-68F8D618D4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925773"/>
              </p:ext>
            </p:extLst>
          </p:nvPr>
        </p:nvGraphicFramePr>
        <p:xfrm>
          <a:off x="5216236" y="3339888"/>
          <a:ext cx="6903756" cy="335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229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10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Використання Інтернету речей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784F74-6346-410A-B2D2-176CB4DA4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315" y="1072717"/>
            <a:ext cx="9870279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4136310" cy="526297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 Австралії вже зараз за допомогою переносних датчиків лікарі можуть віддалено відслідковувати стан здоров'я пацієнтів і реагувати на його зміни в режимі реального часу. </a:t>
            </a:r>
          </a:p>
        </p:txBody>
      </p:sp>
      <p:pic>
        <p:nvPicPr>
          <p:cNvPr id="33794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57171746-A601-4A56-84AC-507C95CA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54" y="1196763"/>
            <a:ext cx="7835473" cy="524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5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А телефонна компанія </a:t>
            </a:r>
            <a:r>
              <a:rPr lang="uk-UA" sz="2800" b="1" i="1" kern="0" dirty="0">
                <a:solidFill>
                  <a:srgbClr val="FFFF00"/>
                </a:solidFill>
              </a:rPr>
              <a:t>AT&amp;T</a:t>
            </a:r>
            <a:r>
              <a:rPr lang="uk-UA" sz="2800" b="1" i="1" kern="0" dirty="0">
                <a:solidFill>
                  <a:srgbClr val="FFFFFF"/>
                </a:solidFill>
              </a:rPr>
              <a:t> в США розробила систему, покликану вирішити одну з найнебезпечніших проблем для літніх людей — несподівані падіння. </a:t>
            </a:r>
          </a:p>
        </p:txBody>
      </p:sp>
      <p:pic>
        <p:nvPicPr>
          <p:cNvPr id="31746" name="Picture 2" descr="Ð ÐµÐ·ÑÐ»ÑÑÐ°Ñ Ð¿Ð¾ÑÑÐºÑ Ð·Ð¾Ð±ÑÐ°Ð¶ÐµÐ½Ñ Ð·Ð° Ð·Ð°Ð¿Ð¸ÑÐ¾Ð¼ &quot;AT&amp;T&quot;">
            <a:extLst>
              <a:ext uri="{FF2B5EF4-FFF2-40B4-BE49-F238E27FC236}">
                <a16:creationId xmlns:a16="http://schemas.microsoft.com/office/drawing/2014/main" id="{738C2E9B-332C-482A-98F3-B44F70F4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77" y="2721130"/>
            <a:ext cx="6830318" cy="28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59080B-AD5E-432A-AE0A-8D2CF5FD791C}"/>
              </a:ext>
            </a:extLst>
          </p:cNvPr>
          <p:cNvSpPr txBox="1"/>
          <p:nvPr/>
        </p:nvSpPr>
        <p:spPr>
          <a:xfrm>
            <a:off x="72008" y="2721130"/>
            <a:ext cx="5019537" cy="3108543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Невеликий пристрій автоматично визначає різку зміну положення тіла власника і зв'язується з </a:t>
            </a:r>
            <a:r>
              <a:rPr lang="uk-UA" sz="2800" b="1" i="1" kern="0" dirty="0" err="1">
                <a:solidFill>
                  <a:srgbClr val="FFFFFF"/>
                </a:solidFill>
              </a:rPr>
              <a:t>call</a:t>
            </a:r>
            <a:r>
              <a:rPr lang="uk-UA" sz="2800" b="1" i="1" kern="0" dirty="0">
                <a:solidFill>
                  <a:srgbClr val="FFFFFF"/>
                </a:solidFill>
              </a:rPr>
              <a:t>-центром для надання негайної допомоги.</a:t>
            </a:r>
          </a:p>
        </p:txBody>
      </p:sp>
    </p:spTree>
    <p:extLst>
      <p:ext uri="{BB962C8B-B14F-4D97-AF65-F5344CB8AC3E}">
        <p14:creationId xmlns:p14="http://schemas.microsoft.com/office/powerpoint/2010/main" val="22682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житті людей стане менше побутових проблем, а значить — більше часу можна буде приділяти сім'ї, творчості, хобі.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E3BCF-AD46-4FB3-AAD0-FBFAD82345D0}"/>
              </a:ext>
            </a:extLst>
          </p:cNvPr>
          <p:cNvSpPr txBox="1"/>
          <p:nvPr/>
        </p:nvSpPr>
        <p:spPr>
          <a:xfrm>
            <a:off x="70929" y="2661881"/>
            <a:ext cx="6025071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Підключення пристроїв до Інтернету також дадуть людям більше можливостей для раціонального управління ресурсами: витрачання газу, води, світла, видобуток газу, ядерної енергії тощо.</a:t>
            </a:r>
          </a:p>
        </p:txBody>
      </p:sp>
      <p:pic>
        <p:nvPicPr>
          <p:cNvPr id="34818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4226E2BE-3685-486E-8E65-E71B02430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46" y="2661881"/>
            <a:ext cx="5953125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785104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50" b="1" i="1" kern="0" dirty="0">
                <a:solidFill>
                  <a:srgbClr val="FFFFFF"/>
                </a:solidFill>
              </a:rPr>
              <a:t>Популярними сьогодні стають так звані «</a:t>
            </a:r>
            <a:r>
              <a:rPr lang="uk-UA" sz="2750" b="1" i="1" kern="0" dirty="0">
                <a:solidFill>
                  <a:srgbClr val="FFFF00"/>
                </a:solidFill>
              </a:rPr>
              <a:t>розумні речі</a:t>
            </a:r>
            <a:r>
              <a:rPr lang="uk-UA" sz="2750" b="1" i="1" kern="0" dirty="0">
                <a:solidFill>
                  <a:srgbClr val="FFFFFF"/>
                </a:solidFill>
              </a:rPr>
              <a:t>», або </a:t>
            </a:r>
            <a:r>
              <a:rPr lang="en-US" sz="2750" b="1" i="1" kern="0" dirty="0">
                <a:solidFill>
                  <a:srgbClr val="FFFF00"/>
                </a:solidFill>
              </a:rPr>
              <a:t>Smart-</a:t>
            </a:r>
            <a:r>
              <a:rPr lang="uk-UA" sz="2750" b="1" i="1" kern="0" dirty="0">
                <a:solidFill>
                  <a:srgbClr val="FFFF00"/>
                </a:solidFill>
              </a:rPr>
              <a:t>речі </a:t>
            </a:r>
            <a:r>
              <a:rPr lang="uk-UA" sz="2750" b="1" i="1" kern="0" dirty="0">
                <a:solidFill>
                  <a:srgbClr val="FFFFFF"/>
                </a:solidFill>
              </a:rPr>
              <a:t>(</a:t>
            </a:r>
            <a:r>
              <a:rPr lang="uk-UA" sz="2750" b="1" i="1" kern="0" dirty="0" err="1">
                <a:solidFill>
                  <a:srgbClr val="FFFFFF"/>
                </a:solidFill>
              </a:rPr>
              <a:t>англ</a:t>
            </a:r>
            <a:r>
              <a:rPr lang="uk-UA" sz="2750" b="1" i="1" kern="0" dirty="0">
                <a:solidFill>
                  <a:srgbClr val="FFFFFF"/>
                </a:solidFill>
              </a:rPr>
              <a:t>. </a:t>
            </a:r>
            <a:r>
              <a:rPr lang="en-US" sz="2750" b="1" i="1" kern="0" dirty="0">
                <a:solidFill>
                  <a:srgbClr val="FFFFFF"/>
                </a:solidFill>
              </a:rPr>
              <a:t>Smart — </a:t>
            </a:r>
            <a:r>
              <a:rPr lang="uk-UA" sz="2750" b="1" i="1" kern="0" dirty="0">
                <a:solidFill>
                  <a:srgbClr val="FFFFFF"/>
                </a:solidFill>
              </a:rPr>
              <a:t>розумний, енергійний, кмітливий). Наприклад, гаджети, які зручно носити з собою, мають невеликі розміри і незначну масу: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C7C24F9-95A0-4C6F-ACAB-002459779A55}"/>
              </a:ext>
            </a:extLst>
          </p:cNvPr>
          <p:cNvSpPr/>
          <p:nvPr/>
        </p:nvSpPr>
        <p:spPr>
          <a:xfrm>
            <a:off x="72007" y="3091986"/>
            <a:ext cx="3973050" cy="9916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«розумний» годинник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3190286-DAB8-48A6-800E-735C766FF200}"/>
              </a:ext>
            </a:extLst>
          </p:cNvPr>
          <p:cNvSpPr/>
          <p:nvPr/>
        </p:nvSpPr>
        <p:spPr>
          <a:xfrm>
            <a:off x="4110552" y="3091986"/>
            <a:ext cx="3973050" cy="9916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фітнес-</a:t>
            </a:r>
            <a:r>
              <a:rPr lang="uk-UA" sz="2800" b="1" i="1" kern="0" dirty="0" err="1">
                <a:solidFill>
                  <a:srgbClr val="FFFFFF"/>
                </a:solidFill>
              </a:rPr>
              <a:t>трекери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ACBF5892-790F-448C-9463-09A4F09015BF}"/>
              </a:ext>
            </a:extLst>
          </p:cNvPr>
          <p:cNvSpPr/>
          <p:nvPr/>
        </p:nvSpPr>
        <p:spPr>
          <a:xfrm>
            <a:off x="8149100" y="3091986"/>
            <a:ext cx="3973050" cy="9916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смарт-окуляри</a:t>
            </a:r>
          </a:p>
        </p:txBody>
      </p:sp>
      <p:pic>
        <p:nvPicPr>
          <p:cNvPr id="35842" name="Picture 2" descr="Ð ÐµÐ·ÑÐ»ÑÑÐ°Ñ Ð¿Ð¾ÑÑÐºÑ Ð·Ð¾Ð±ÑÐ°Ð¶ÐµÐ½Ñ Ð·Ð° Ð·Ð°Ð¿Ð¸ÑÐ¾Ð¼ &quot;apple watch&quot;">
            <a:extLst>
              <a:ext uri="{FF2B5EF4-FFF2-40B4-BE49-F238E27FC236}">
                <a16:creationId xmlns:a16="http://schemas.microsoft.com/office/drawing/2014/main" id="{C507B11D-36B3-478C-A7B5-D7ED0ECBB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8" t="2370" r="17223" b="15152"/>
          <a:stretch/>
        </p:blipFill>
        <p:spPr bwMode="auto">
          <a:xfrm>
            <a:off x="1170688" y="4114800"/>
            <a:ext cx="1801112" cy="23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5675474B-6A5A-4DAE-A637-1DA5AF81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03" y="4178619"/>
            <a:ext cx="1683593" cy="23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Ð ÐµÐ·ÑÐ»ÑÑÐ°Ñ Ð¿Ð¾ÑÑÐºÑ Ð·Ð¾Ð±ÑÐ°Ð¶ÐµÐ½Ñ Ð·Ð° Ð·Ð°Ð¿Ð¸ÑÐ¾Ð¼ &quot;smart glasses&quot;">
            <a:extLst>
              <a:ext uri="{FF2B5EF4-FFF2-40B4-BE49-F238E27FC236}">
                <a16:creationId xmlns:a16="http://schemas.microsoft.com/office/drawing/2014/main" id="{660A1D8C-64F7-4801-BD5C-7B988BFDD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r="7792"/>
          <a:stretch/>
        </p:blipFill>
        <p:spPr bwMode="auto">
          <a:xfrm>
            <a:off x="8271164" y="4374996"/>
            <a:ext cx="3788972" cy="180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6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5736510" cy="526297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Уже сьогодні «розумні будинки» дають змогу ефективно керувати всіма системами функціонування будівлі за допомогою дистанційних пультів і мобільних телефонів, оптимально витрачати тепло, воду, світло й економити на оплаті комунальних послуг тощо.</a:t>
            </a:r>
          </a:p>
        </p:txBody>
      </p:sp>
      <p:pic>
        <p:nvPicPr>
          <p:cNvPr id="36866" name="Picture 2" descr="Ð ÐµÐ·ÑÐ»ÑÑÐ°Ñ Ð¿Ð¾ÑÑÐºÑ Ð·Ð¾Ð±ÑÐ°Ð¶ÐµÐ½Ñ Ð·Ð° Ð·Ð°Ð¿Ð¸ÑÐ¾Ð¼ &quot;smart home&quot;">
            <a:extLst>
              <a:ext uri="{FF2B5EF4-FFF2-40B4-BE49-F238E27FC236}">
                <a16:creationId xmlns:a16="http://schemas.microsoft.com/office/drawing/2014/main" id="{96B825A8-2DBA-4984-ADD7-FB5B7839D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r="6775"/>
          <a:stretch/>
        </p:blipFill>
        <p:spPr bwMode="auto">
          <a:xfrm>
            <a:off x="5936113" y="1196763"/>
            <a:ext cx="6089355" cy="526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Усе це створює у світі умови для нового явища — </a:t>
            </a:r>
            <a:r>
              <a:rPr lang="uk-UA" sz="2800" b="1" i="1" kern="0" dirty="0">
                <a:solidFill>
                  <a:srgbClr val="FFFF00"/>
                </a:solidFill>
              </a:rPr>
              <a:t>Інтернету майбутнього</a:t>
            </a:r>
            <a:r>
              <a:rPr lang="uk-UA" sz="2800" b="1" i="1" kern="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5A724-0BD4-488F-BCE8-2A436A0F68FD}"/>
              </a:ext>
            </a:extLst>
          </p:cNvPr>
          <p:cNvSpPr txBox="1"/>
          <p:nvPr/>
        </p:nvSpPr>
        <p:spPr>
          <a:xfrm>
            <a:off x="70929" y="2257282"/>
            <a:ext cx="12050142" cy="646331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i="1" kern="0" dirty="0">
                <a:solidFill>
                  <a:schemeClr val="bg1"/>
                </a:solidFill>
              </a:rPr>
              <a:t>Інтернету майбутнього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C4D2CD6-7EEA-4BAF-A66C-1A52B72B5840}"/>
              </a:ext>
            </a:extLst>
          </p:cNvPr>
          <p:cNvSpPr/>
          <p:nvPr/>
        </p:nvSpPr>
        <p:spPr>
          <a:xfrm>
            <a:off x="76468" y="3010025"/>
            <a:ext cx="2887061" cy="94244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kern="0" dirty="0">
                <a:solidFill>
                  <a:schemeClr val="bg1"/>
                </a:solidFill>
              </a:rPr>
              <a:t>Інтернет людей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3A6B5D43-B0DA-44C0-8C39-A777CB79531D}"/>
              </a:ext>
            </a:extLst>
          </p:cNvPr>
          <p:cNvSpPr/>
          <p:nvPr/>
        </p:nvSpPr>
        <p:spPr>
          <a:xfrm>
            <a:off x="3129598" y="3010025"/>
            <a:ext cx="2887061" cy="94244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Інтернет речей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C5619B82-8E16-48E5-90FD-EF9EF857E984}"/>
              </a:ext>
            </a:extLst>
          </p:cNvPr>
          <p:cNvSpPr/>
          <p:nvPr/>
        </p:nvSpPr>
        <p:spPr>
          <a:xfrm>
            <a:off x="6182727" y="3010025"/>
            <a:ext cx="2887061" cy="94244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Інтернет контенту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1906C0ED-AD2A-46C5-A537-B22B2029C95E}"/>
              </a:ext>
            </a:extLst>
          </p:cNvPr>
          <p:cNvSpPr/>
          <p:nvPr/>
        </p:nvSpPr>
        <p:spPr>
          <a:xfrm>
            <a:off x="9234010" y="3011943"/>
            <a:ext cx="2887061" cy="94244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Інтернет сервісів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pic>
        <p:nvPicPr>
          <p:cNvPr id="37890" name="Picture 2" descr="global connection, global networking, internet access, internet connection, people networking icon">
            <a:extLst>
              <a:ext uri="{FF2B5EF4-FFF2-40B4-BE49-F238E27FC236}">
                <a16:creationId xmlns:a16="http://schemas.microsoft.com/office/drawing/2014/main" id="{0D79EBA5-C660-4319-B5D7-36BAA349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5" y="4027709"/>
            <a:ext cx="2587506" cy="258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Ð ÐµÐ·ÑÐ»ÑÑÐ°Ñ Ð¿Ð¾ÑÑÐºÑ Ð·Ð¾Ð±ÑÐ°Ð¶ÐµÐ½Ñ Ð·Ð° Ð·Ð°Ð¿Ð¸ÑÐ¾Ð¼ &quot;gadgets icon&quot;">
            <a:extLst>
              <a:ext uri="{FF2B5EF4-FFF2-40B4-BE49-F238E27FC236}">
                <a16:creationId xmlns:a16="http://schemas.microsoft.com/office/drawing/2014/main" id="{E57B5D55-5D29-4B8D-9AFB-156F7DFCE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36" y="3849416"/>
            <a:ext cx="2944091" cy="29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6FD7CC-B568-4B1C-9719-F6CFC6A00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367" y="4027709"/>
            <a:ext cx="2667779" cy="2667779"/>
          </a:xfrm>
          <a:prstGeom prst="ellipse">
            <a:avLst/>
          </a:prstGeom>
        </p:spPr>
      </p:pic>
      <p:pic>
        <p:nvPicPr>
          <p:cNvPr id="37898" name="Picture 10" descr="computer, device, mobile, phone, sync, synchronization, update icon">
            <a:extLst>
              <a:ext uri="{FF2B5EF4-FFF2-40B4-BE49-F238E27FC236}">
                <a16:creationId xmlns:a16="http://schemas.microsoft.com/office/drawing/2014/main" id="{BCB59997-4A00-4EC8-957B-1E6AA1554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91" y="4062718"/>
            <a:ext cx="2552497" cy="25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3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D99F3-0A83-41C4-859B-E2F62EA7FEBE}"/>
              </a:ext>
            </a:extLst>
          </p:cNvPr>
          <p:cNvSpPr txBox="1"/>
          <p:nvPr/>
        </p:nvSpPr>
        <p:spPr>
          <a:xfrm>
            <a:off x="1403648" y="1196752"/>
            <a:ext cx="10718502" cy="224676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Штучний інтелект </a:t>
            </a:r>
            <a:r>
              <a:rPr lang="uk-UA" sz="2800" b="1" i="1" kern="0" dirty="0">
                <a:solidFill>
                  <a:srgbClr val="FFFFFF"/>
                </a:solidFill>
              </a:rPr>
              <a:t>(</a:t>
            </a:r>
            <a:r>
              <a:rPr lang="uk-UA" sz="2800" b="1" i="1" kern="0" dirty="0" err="1">
                <a:solidFill>
                  <a:srgbClr val="FFFFFF"/>
                </a:solidFill>
              </a:rPr>
              <a:t>англ</a:t>
            </a:r>
            <a:r>
              <a:rPr lang="uk-UA" sz="2800" b="1" i="1" kern="0" dirty="0">
                <a:solidFill>
                  <a:srgbClr val="FFFFFF"/>
                </a:solidFill>
              </a:rPr>
              <a:t>. </a:t>
            </a:r>
            <a:r>
              <a:rPr lang="en-US" sz="2800" b="1" i="1" kern="0" dirty="0">
                <a:solidFill>
                  <a:srgbClr val="FFFFFF"/>
                </a:solidFill>
              </a:rPr>
              <a:t>artificial intelligence) — </a:t>
            </a:r>
            <a:r>
              <a:rPr lang="uk-UA" sz="2800" b="1" i="1" kern="0" dirty="0">
                <a:solidFill>
                  <a:srgbClr val="FFFFFF"/>
                </a:solidFill>
              </a:rPr>
              <a:t>це область інформатики, яка займається розробкою інтелектуальних комп'ютерних систем, інтелектуальних комп'ютерних програм, які імітують роботу людського розуму.</a:t>
            </a:r>
          </a:p>
        </p:txBody>
      </p:sp>
      <p:pic>
        <p:nvPicPr>
          <p:cNvPr id="8" name="Picture 2" descr="alert, attention, danger, error, exclamation, hanger, message, problem, warning icon">
            <a:extLst>
              <a:ext uri="{FF2B5EF4-FFF2-40B4-BE49-F238E27FC236}">
                <a16:creationId xmlns:a16="http://schemas.microsoft.com/office/drawing/2014/main" id="{A9D994AB-59EC-4A1E-9E96-B688D4C7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0" y="123504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 ÐµÐ·ÑÐ»ÑÑÐ°Ñ Ð¿Ð¾ÑÑÐºÑ Ð·Ð¾Ð±ÑÐ°Ð¶ÐµÐ½Ñ Ð·Ð° Ð·Ð°Ð¿Ð¸ÑÐ¾Ð¼ &quot;Artificial Intelligence&quot;">
            <a:extLst>
              <a:ext uri="{FF2B5EF4-FFF2-40B4-BE49-F238E27FC236}">
                <a16:creationId xmlns:a16="http://schemas.microsoft.com/office/drawing/2014/main" id="{F45DE6F5-69BE-4C24-BED9-545EC400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9" y="3574542"/>
            <a:ext cx="5799987" cy="289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 ÐµÐ·ÑÐ»ÑÑÐ°Ñ Ð¿Ð¾ÑÑÐºÑ Ð·Ð¾Ð±ÑÐ°Ð¶ÐµÐ½Ñ Ð·Ð° Ð·Ð°Ð¿Ð¸ÑÐ¾Ð¼ &quot;Artificial Intelligence&quot;">
            <a:extLst>
              <a:ext uri="{FF2B5EF4-FFF2-40B4-BE49-F238E27FC236}">
                <a16:creationId xmlns:a16="http://schemas.microsoft.com/office/drawing/2014/main" id="{6ACEF2F4-F992-4EFF-969B-64781D211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6"/>
          <a:stretch/>
        </p:blipFill>
        <p:spPr bwMode="auto">
          <a:xfrm>
            <a:off x="6096000" y="3574543"/>
            <a:ext cx="6026150" cy="289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Безперечно, для активного використання цих ідей суспільству потрібний дуже швидкісний Інтернет, який може забезпечити впровадження мереж п'ятого покоління </a:t>
            </a:r>
            <a:r>
              <a:rPr lang="uk-UA" sz="2800" b="1" i="1" kern="0" dirty="0">
                <a:solidFill>
                  <a:srgbClr val="FFFF00"/>
                </a:solidFill>
              </a:rPr>
              <a:t>5</a:t>
            </a:r>
            <a:r>
              <a:rPr lang="en-US" sz="2800" b="1" i="1" kern="0" dirty="0">
                <a:solidFill>
                  <a:srgbClr val="FFFF00"/>
                </a:solidFill>
              </a:rPr>
              <a:t>G</a:t>
            </a:r>
            <a:r>
              <a:rPr lang="en-US" sz="2800" b="1" i="1" kern="0" dirty="0">
                <a:solidFill>
                  <a:srgbClr val="FFFFFF"/>
                </a:solidFill>
              </a:rPr>
              <a:t>. </a:t>
            </a:r>
            <a:r>
              <a:rPr lang="uk-UA" sz="2800" b="1" i="1" kern="0" dirty="0">
                <a:solidFill>
                  <a:srgbClr val="FFFFFF"/>
                </a:solidFill>
              </a:rPr>
              <a:t>Це сприятиме: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D1768C3-F224-4C13-908A-C3331E664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837144"/>
              </p:ext>
            </p:extLst>
          </p:nvPr>
        </p:nvGraphicFramePr>
        <p:xfrm>
          <a:off x="4478483" y="3132426"/>
          <a:ext cx="7549393" cy="3626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1AE79B-F594-4C3E-88AE-DBBF1F4F8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9" y="3132426"/>
            <a:ext cx="4406474" cy="33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 uiExpand="1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той самий час украй важливим у світі «розумних» пристроїв стає питання безпеки. Експерти запевняють, що до 80 % пристроїв будуть уразливі ззовні. </a:t>
            </a:r>
          </a:p>
        </p:txBody>
      </p:sp>
      <p:pic>
        <p:nvPicPr>
          <p:cNvPr id="40962" name="Picture 2" descr="Ð ÐµÐ·ÑÐ»ÑÑÐ°Ñ Ð¿Ð¾ÑÑÐºÑ Ð·Ð¾Ð±ÑÐ°Ð¶ÐµÐ½Ñ Ð·Ð° Ð·Ð°Ð¿Ð¸ÑÐ¾Ð¼ &quot;Ð·Ð°ÑÐ¸ÑÑ Ð¼ÐµÑÐµÐ¶Ñ&quot;">
            <a:extLst>
              <a:ext uri="{FF2B5EF4-FFF2-40B4-BE49-F238E27FC236}">
                <a16:creationId xmlns:a16="http://schemas.microsoft.com/office/drawing/2014/main" id="{B46DE382-94AE-44C6-BA7A-CB25969A6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28" y="2687959"/>
            <a:ext cx="6733864" cy="38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E1D7A-634C-408E-9034-68E3381CDE84}"/>
              </a:ext>
            </a:extLst>
          </p:cNvPr>
          <p:cNvSpPr txBox="1"/>
          <p:nvPr/>
        </p:nvSpPr>
        <p:spPr>
          <a:xfrm>
            <a:off x="72008" y="2694938"/>
            <a:ext cx="5165010" cy="3108543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Для пристроїв буде потрібна абсолютна надійність мережі, адже найменший збій може призвести до травм або загибелі людей.</a:t>
            </a:r>
          </a:p>
        </p:txBody>
      </p:sp>
    </p:spTree>
    <p:extLst>
      <p:ext uri="{BB962C8B-B14F-4D97-AF65-F5344CB8AC3E}">
        <p14:creationId xmlns:p14="http://schemas.microsoft.com/office/powerpoint/2010/main" val="7738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 основі розвитку </a:t>
            </a:r>
            <a:r>
              <a:rPr lang="en-US" sz="2800" b="1" i="1" kern="0" dirty="0">
                <a:solidFill>
                  <a:srgbClr val="FFFF00"/>
                </a:solidFill>
              </a:rPr>
              <a:t>Smart-</a:t>
            </a:r>
            <a:r>
              <a:rPr lang="uk-UA" sz="2800" b="1" i="1" kern="0" dirty="0">
                <a:solidFill>
                  <a:srgbClr val="FFFF00"/>
                </a:solidFill>
              </a:rPr>
              <a:t>технологій </a:t>
            </a:r>
            <a:r>
              <a:rPr lang="uk-UA" sz="2800" b="1" i="1" kern="0" dirty="0">
                <a:solidFill>
                  <a:srgbClr val="FFFFFF"/>
                </a:solidFill>
              </a:rPr>
              <a:t>останнім часом стали виникати нові поняття: 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27B2F65-F338-4506-9770-9996B116D6B6}"/>
              </a:ext>
            </a:extLst>
          </p:cNvPr>
          <p:cNvSpPr/>
          <p:nvPr/>
        </p:nvSpPr>
        <p:spPr>
          <a:xfrm>
            <a:off x="72008" y="2242695"/>
            <a:ext cx="2887061" cy="106336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endParaRPr lang="uk-UA" sz="2800" b="1" i="1" kern="0" dirty="0">
              <a:solidFill>
                <a:srgbClr val="FFFFFF"/>
              </a:solidFill>
            </a:endParaRPr>
          </a:p>
          <a:p>
            <a:pPr algn="ctr"/>
            <a:r>
              <a:rPr lang="uk-UA" sz="2800" b="1" i="1" kern="0" dirty="0">
                <a:solidFill>
                  <a:srgbClr val="FFFFFF"/>
                </a:solidFill>
              </a:rPr>
              <a:t>міста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DD5CD92C-4B2B-4031-8B09-08F37D24632A}"/>
              </a:ext>
            </a:extLst>
          </p:cNvPr>
          <p:cNvSpPr/>
          <p:nvPr/>
        </p:nvSpPr>
        <p:spPr>
          <a:xfrm>
            <a:off x="3125138" y="2242695"/>
            <a:ext cx="2887061" cy="106336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країни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A2F5466-AB7A-44FE-9E78-DC43E9112F90}"/>
              </a:ext>
            </a:extLst>
          </p:cNvPr>
          <p:cNvSpPr/>
          <p:nvPr/>
        </p:nvSpPr>
        <p:spPr>
          <a:xfrm>
            <a:off x="6178267" y="2242695"/>
            <a:ext cx="2887061" cy="106336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endParaRPr lang="uk-UA" sz="2800" b="1" i="1" kern="0" dirty="0">
              <a:solidFill>
                <a:srgbClr val="FFFFFF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освіта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F719ADB6-A24D-4B74-9A96-49CA7C956CFC}"/>
              </a:ext>
            </a:extLst>
          </p:cNvPr>
          <p:cNvSpPr/>
          <p:nvPr/>
        </p:nvSpPr>
        <p:spPr>
          <a:xfrm>
            <a:off x="9229550" y="2244613"/>
            <a:ext cx="2887061" cy="106336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економіка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E2DBA2-B3C8-4B8B-BCA8-724B61DDD93E}"/>
              </a:ext>
            </a:extLst>
          </p:cNvPr>
          <p:cNvSpPr txBox="1"/>
          <p:nvPr/>
        </p:nvSpPr>
        <p:spPr>
          <a:xfrm>
            <a:off x="72009" y="3399614"/>
            <a:ext cx="6650910" cy="329320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І це найближчим часом призведе до створення </a:t>
            </a:r>
            <a:r>
              <a:rPr lang="en-US" sz="2600" b="1" i="1" kern="0" dirty="0">
                <a:solidFill>
                  <a:srgbClr val="FFFF00"/>
                </a:solidFill>
              </a:rPr>
              <a:t>Smart-</a:t>
            </a:r>
            <a:r>
              <a:rPr lang="uk-UA" sz="2600" b="1" i="1" kern="0" dirty="0">
                <a:solidFill>
                  <a:srgbClr val="FFFF00"/>
                </a:solidFill>
              </a:rPr>
              <a:t>суспільства</a:t>
            </a:r>
            <a:r>
              <a:rPr lang="uk-UA" sz="2600" b="1" i="1" kern="0" dirty="0">
                <a:solidFill>
                  <a:srgbClr val="FFFFFF"/>
                </a:solidFill>
              </a:rPr>
              <a:t>. В основі цього «розумного суспільства» лежить розвиток «суспільства знань», цифрових технологій, усього того, що приведе до цифрової ери розвитку нашої цивілізації.</a:t>
            </a:r>
          </a:p>
        </p:txBody>
      </p:sp>
      <p:pic>
        <p:nvPicPr>
          <p:cNvPr id="39938" name="Picture 2" descr="Ð ÐµÐ·ÑÐ»ÑÑÐ°Ñ Ð¿Ð¾ÑÑÐºÑ Ð·Ð¾Ð±ÑÐ°Ð¶ÐµÐ½Ñ Ð·Ð° Ð·Ð°Ð¿Ð¸ÑÐ¾Ð¼ &quot;Smart-society&quot;">
            <a:extLst>
              <a:ext uri="{FF2B5EF4-FFF2-40B4-BE49-F238E27FC236}">
                <a16:creationId xmlns:a16="http://schemas.microsoft.com/office/drawing/2014/main" id="{3DCC50FD-174D-4481-9E5F-EB40ABE79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4"/>
          <a:stretch/>
        </p:blipFill>
        <p:spPr bwMode="auto">
          <a:xfrm>
            <a:off x="6858000" y="3397883"/>
            <a:ext cx="5258611" cy="329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85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692771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Діяльність людини в такому суспільстві стає більш направленою на використання знань та інновацій. Найефективнішою стає колективна робота, співпраця з іншими, використання так званого </a:t>
            </a:r>
            <a:r>
              <a:rPr lang="uk-UA" sz="2600" b="1" i="1" kern="0" dirty="0">
                <a:solidFill>
                  <a:srgbClr val="FFFF00"/>
                </a:solidFill>
              </a:rPr>
              <a:t>колективного інтелекту</a:t>
            </a:r>
            <a:r>
              <a:rPr lang="uk-UA" sz="2600" b="1" i="1" kern="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43010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5E159B51-633B-4114-A5F3-3F3F5CF07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 bwMode="auto">
          <a:xfrm>
            <a:off x="4977244" y="3007114"/>
            <a:ext cx="7144905" cy="352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Ð ÐµÐ·ÑÐ»ÑÑÐ°Ñ Ð¿Ð¾ÑÑÐºÑ Ð·Ð¾Ð±ÑÐ°Ð¶ÐµÐ½Ñ Ð·Ð° Ð·Ð°Ð¿Ð¸ÑÐ¾Ð¼ &quot;ÐºÐ¾Ð»ÐµÐºÑÐ¸Ð²Ð½Ð¸Ð¹ ÑÐ½ÑÐµÐ»ÐµÐºÑ&quot;">
            <a:extLst>
              <a:ext uri="{FF2B5EF4-FFF2-40B4-BE49-F238E27FC236}">
                <a16:creationId xmlns:a16="http://schemas.microsoft.com/office/drawing/2014/main" id="{225C1B18-EC4F-4E53-AB7B-33A794128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/>
          <a:stretch/>
        </p:blipFill>
        <p:spPr bwMode="auto">
          <a:xfrm>
            <a:off x="69851" y="2998576"/>
            <a:ext cx="4761922" cy="35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7887428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Психологи вже давно помітили, що здатність групи знаходити рішення краща, ніж здатність кожного члена поодинці.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A7E358-0B2A-4E44-BBB3-A5927A41E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454" y="1196763"/>
            <a:ext cx="4007538" cy="5401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14AC62-DEDC-4A21-9C96-5CDBA22215D0}"/>
              </a:ext>
            </a:extLst>
          </p:cNvPr>
          <p:cNvSpPr txBox="1"/>
          <p:nvPr/>
        </p:nvSpPr>
        <p:spPr>
          <a:xfrm>
            <a:off x="72008" y="3152263"/>
            <a:ext cx="7887428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групі досвід її членів, їх рівень розуміння проблеми можуть бути досить різним, і це дасть змогу розглянути проблему з різних точок зору та прийняти найоптимальніше рішення.</a:t>
            </a:r>
          </a:p>
        </p:txBody>
      </p:sp>
    </p:spTree>
    <p:extLst>
      <p:ext uri="{BB962C8B-B14F-4D97-AF65-F5344CB8AC3E}">
        <p14:creationId xmlns:p14="http://schemas.microsoft.com/office/powerpoint/2010/main" val="14312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Уже сьогодні технології </a:t>
            </a:r>
            <a:r>
              <a:rPr lang="uk-UA" sz="2800" b="1" i="1" kern="0" dirty="0">
                <a:solidFill>
                  <a:srgbClr val="FFFF00"/>
                </a:solidFill>
              </a:rPr>
              <a:t>колективного інтелекту </a:t>
            </a:r>
            <a:r>
              <a:rPr lang="uk-UA" sz="2800" b="1" i="1" kern="0" dirty="0">
                <a:solidFill>
                  <a:srgbClr val="FFFFFF"/>
                </a:solidFill>
              </a:rPr>
              <a:t>використовуються в корпоративному управлінні, у бізнес-плануванні, у сфері фінансів, політиці, соціології для генерації ідей, для прогнозування розвитку, визначення стратегій дій тощо.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39FA4-5FF2-4EE8-950D-1912DBE61C56}"/>
              </a:ext>
            </a:extLst>
          </p:cNvPr>
          <p:cNvSpPr txBox="1"/>
          <p:nvPr/>
        </p:nvSpPr>
        <p:spPr>
          <a:xfrm>
            <a:off x="70929" y="3524326"/>
            <a:ext cx="9592616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Результатом діяльності колективного інтелекту, наприклад, є </a:t>
            </a:r>
            <a:r>
              <a:rPr lang="uk-UA" sz="2800" b="1" i="1" kern="0" dirty="0">
                <a:solidFill>
                  <a:srgbClr val="FFFF00"/>
                </a:solidFill>
              </a:rPr>
              <a:t>Вікіпедія</a:t>
            </a:r>
            <a:r>
              <a:rPr lang="uk-UA" sz="2800" b="1" i="1" kern="0" dirty="0">
                <a:solidFill>
                  <a:srgbClr val="FFFFFF"/>
                </a:solidFill>
              </a:rPr>
              <a:t>, статті для якої можуть підготувати будь-які користувачі. Широке розповсюдження сьогодні мають і віртуальні професійні спільноти, форуми тощо.</a:t>
            </a:r>
          </a:p>
        </p:txBody>
      </p:sp>
      <p:pic>
        <p:nvPicPr>
          <p:cNvPr id="44034" name="Picture 2" descr="Ð ÐµÐ·ÑÐ»ÑÑÐ°Ñ Ð¿Ð¾ÑÑÐºÑ Ð·Ð¾Ð±ÑÐ°Ð¶ÐµÐ½Ñ Ð·Ð° Ð·Ð°Ð¿Ð¸ÑÐ¾Ð¼ &quot;ÐÑÐºÑÐ¿ÐµÐ´ÑÑ&quot;">
            <a:extLst>
              <a:ext uri="{FF2B5EF4-FFF2-40B4-BE49-F238E27FC236}">
                <a16:creationId xmlns:a16="http://schemas.microsoft.com/office/drawing/2014/main" id="{D059A960-B943-4FE4-A326-F1A3E07EC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702" y="3524327"/>
            <a:ext cx="2083241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8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Прикладом </a:t>
            </a:r>
            <a:r>
              <a:rPr lang="uk-UA" sz="2800" b="1" i="1" kern="0" dirty="0">
                <a:solidFill>
                  <a:srgbClr val="FFFF00"/>
                </a:solidFill>
              </a:rPr>
              <a:t>колективного інтелекту </a:t>
            </a:r>
            <a:r>
              <a:rPr lang="uk-UA" sz="2800" b="1" i="1" kern="0" dirty="0">
                <a:solidFill>
                  <a:srgbClr val="FFFFFF"/>
                </a:solidFill>
              </a:rPr>
              <a:t>є також поведінка мурашника, рою бджіл. Наприклад, компанія </a:t>
            </a:r>
            <a:r>
              <a:rPr lang="en-US" sz="2800" b="1" i="1" kern="0" dirty="0" err="1">
                <a:solidFill>
                  <a:srgbClr val="FFFFFF"/>
                </a:solidFill>
              </a:rPr>
              <a:t>Estimize</a:t>
            </a: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для прогнозування прибутковості організацій збирає та обробляє думки 20000 різнорідних професійних аналітиків зі всього світу.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3F3D6-AC30-46DE-B929-E7D3745FAEDB}"/>
              </a:ext>
            </a:extLst>
          </p:cNvPr>
          <p:cNvSpPr txBox="1"/>
          <p:nvPr/>
        </p:nvSpPr>
        <p:spPr>
          <a:xfrm>
            <a:off x="72009" y="3558463"/>
            <a:ext cx="7762875" cy="289310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Зрозуміло, що для автоматичної обробки такого великого обсягу даних використовують цифрові технології, мережеві сервіси Інтернету Веб 2.0, відповідні математичні методи обробки, інтелектуальні комп'ютерні системи (штучний інтелект).</a:t>
            </a:r>
          </a:p>
        </p:txBody>
      </p:sp>
      <p:pic>
        <p:nvPicPr>
          <p:cNvPr id="45060" name="Picture 4" descr="Ð ÐµÐ·ÑÐ»ÑÑÐ°Ñ Ð¿Ð¾ÑÑÐºÑ Ð·Ð¾Ð±ÑÐ°Ð¶ÐµÐ½Ñ Ð·Ð° Ð·Ð°Ð¿Ð¸ÑÐ¾Ð¼ &quot;ÐÐµÐ± 2.0&quot;">
            <a:extLst>
              <a:ext uri="{FF2B5EF4-FFF2-40B4-BE49-F238E27FC236}">
                <a16:creationId xmlns:a16="http://schemas.microsoft.com/office/drawing/2014/main" id="{804916C5-6948-4093-B8E7-87A6BA81F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 r="23714"/>
          <a:stretch/>
        </p:blipFill>
        <p:spPr bwMode="auto">
          <a:xfrm>
            <a:off x="7969827" y="3558463"/>
            <a:ext cx="4150164" cy="28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2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Дайте відповіді на запитання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Що таке штучний інтелект? Що спільного між машинним і людським інтелектом?</a:t>
            </a:r>
          </a:p>
        </p:txBody>
      </p:sp>
      <p:pic>
        <p:nvPicPr>
          <p:cNvPr id="30" name="Picture 2" descr="http://nvip.com.ua/sites/default/files/imagecache/original_watermark/pictures/news/q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929" y="2278064"/>
            <a:ext cx="1205014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Які напрями створення штучного інтелекту?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929" y="2928478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Які напрями використання штучного інтелекту?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29" y="3578892"/>
            <a:ext cx="12050142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Які існують етичні проблеми створення інтелектуальних роботів?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568C3-036E-45BD-9E7B-4D5AA9CB958E}"/>
              </a:ext>
            </a:extLst>
          </p:cNvPr>
          <p:cNvSpPr txBox="1"/>
          <p:nvPr/>
        </p:nvSpPr>
        <p:spPr>
          <a:xfrm>
            <a:off x="72007" y="4660193"/>
            <a:ext cx="10453767" cy="1815882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 ви розумієте слова Норберта Вінера (засновника кібернетики) «Обчислювальна машина цінна рівно на стільки, на скільки цінна людина, що її використовує»?</a:t>
            </a:r>
          </a:p>
        </p:txBody>
      </p:sp>
    </p:spTree>
    <p:extLst>
      <p:ext uri="{BB962C8B-B14F-4D97-AF65-F5344CB8AC3E}">
        <p14:creationId xmlns:p14="http://schemas.microsoft.com/office/powerpoint/2010/main" val="10651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Дайте відповіді на запитання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Що таке Інтернет речей? Із чого він складається?</a:t>
            </a:r>
          </a:p>
        </p:txBody>
      </p:sp>
      <p:pic>
        <p:nvPicPr>
          <p:cNvPr id="30" name="Picture 2" descr="http://nvip.com.ua/sites/default/files/imagecache/original_watermark/pictures/news/q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929" y="1848834"/>
            <a:ext cx="12050142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7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Яким чином Інтернет речей створює новий життєвий простір людини?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929" y="2930135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8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Із чого </a:t>
            </a:r>
            <a:r>
              <a:rPr lang="uk-UA" sz="2800" b="1" i="1" kern="0" dirty="0" err="1">
                <a:solidFill>
                  <a:srgbClr val="FFFFFF"/>
                </a:solidFill>
              </a:rPr>
              <a:t>складатиметься</a:t>
            </a:r>
            <a:r>
              <a:rPr lang="uk-UA" sz="2800" b="1" i="1" kern="0" dirty="0">
                <a:solidFill>
                  <a:srgbClr val="FFFFFF"/>
                </a:solidFill>
              </a:rPr>
              <a:t> Інтернет майбутнього?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007" y="3587272"/>
            <a:ext cx="12049064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9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Що таке колективний інтелект? У яких напрямах його використовують уже зараз?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E1982-2804-49D2-B2E3-28FDB55CB3E0}"/>
              </a:ext>
            </a:extLst>
          </p:cNvPr>
          <p:cNvSpPr txBox="1"/>
          <p:nvPr/>
        </p:nvSpPr>
        <p:spPr>
          <a:xfrm>
            <a:off x="70929" y="4675296"/>
            <a:ext cx="10454845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0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Що ви розумієте під </a:t>
            </a:r>
            <a:r>
              <a:rPr lang="uk-UA" sz="2800" b="1" i="1" kern="0" dirty="0" err="1">
                <a:solidFill>
                  <a:srgbClr val="FFFFFF"/>
                </a:solidFill>
              </a:rPr>
              <a:t>Smart</a:t>
            </a:r>
            <a:r>
              <a:rPr lang="uk-UA" sz="2800" b="1" i="1" kern="0" dirty="0">
                <a:solidFill>
                  <a:srgbClr val="FFFFFF"/>
                </a:solidFill>
              </a:rPr>
              <a:t>-технологіями? Чи використовуються вони у вашій школі?</a:t>
            </a:r>
          </a:p>
        </p:txBody>
      </p:sp>
    </p:spTree>
    <p:extLst>
      <p:ext uri="{BB962C8B-B14F-4D97-AF65-F5344CB8AC3E}">
        <p14:creationId xmlns:p14="http://schemas.microsoft.com/office/powerpoint/2010/main" val="6083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Домашнє завдання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03" y="1272160"/>
            <a:ext cx="4659624" cy="53478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9854" y="2133942"/>
            <a:ext cx="4663795" cy="1191816"/>
          </a:xfrm>
          <a:prstGeom prst="wedgeRoundRectCallout">
            <a:avLst>
              <a:gd name="adj1" fmla="val -59508"/>
              <a:gd name="adj2" fmla="val 126275"/>
              <a:gd name="adj3" fmla="val 16667"/>
            </a:avLst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Проаналізувати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§ </a:t>
            </a:r>
            <a:r>
              <a:rPr lang="uk-UA" sz="3200" i="1" kern="0" dirty="0">
                <a:solidFill>
                  <a:srgbClr val="FFFFFF"/>
                </a:solidFill>
                <a:latin typeface="Verdana"/>
              </a:rPr>
              <a:t>1.6</a:t>
            </a:r>
            <a:r>
              <a:rPr kumimoji="0" lang="uk-UA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ст. </a:t>
            </a:r>
            <a:r>
              <a:rPr lang="uk-UA" sz="3200" i="1" kern="0" dirty="0">
                <a:solidFill>
                  <a:srgbClr val="FFFFFF"/>
                </a:solidFill>
                <a:latin typeface="Verdana"/>
              </a:rPr>
              <a:t>29-35</a:t>
            </a:r>
            <a:endParaRPr kumimoji="0" lang="uk-UA" sz="3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Такі інтелектуальні системи повинні виконувати творчі функції, </a:t>
            </a:r>
            <a:r>
              <a:rPr lang="uk-UA" sz="2800" b="1" i="1" kern="0" dirty="0" err="1">
                <a:solidFill>
                  <a:srgbClr val="FFFFFF"/>
                </a:solidFill>
              </a:rPr>
              <a:t>мисленнєві</a:t>
            </a:r>
            <a:r>
              <a:rPr lang="uk-UA" sz="2800" b="1" i="1" kern="0" dirty="0">
                <a:solidFill>
                  <a:srgbClr val="FFFFFF"/>
                </a:solidFill>
              </a:rPr>
              <a:t> операції, які традиційно вважаються прерогативою людини: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06D9524-F2E2-4560-9CB0-DD1EAF3577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601007"/>
              </p:ext>
            </p:extLst>
          </p:nvPr>
        </p:nvGraphicFramePr>
        <p:xfrm>
          <a:off x="5590309" y="2581758"/>
          <a:ext cx="6437568" cy="417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75DCB85D-905A-4DAD-ADE3-BC69F9BBD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/>
          <a:stretch/>
        </p:blipFill>
        <p:spPr bwMode="auto">
          <a:xfrm flipH="1">
            <a:off x="72008" y="2699118"/>
            <a:ext cx="5424028" cy="37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9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7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89A8B4-BF53-4D85-9C3C-5A5EA39FC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0589A8B4-BF53-4D85-9C3C-5A5EA39FC1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75E9348-9280-4796-BDCC-B84F04B5A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7">
                                            <p:graphicEl>
                                              <a:dgm id="{A75E9348-9280-4796-BDCC-B84F04B5A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 uiExpand="1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Працюємо за комп’ютером</a:t>
            </a:r>
            <a:endParaRPr lang="uk-UA" sz="3600" dirty="0"/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1272160"/>
            <a:ext cx="4659624" cy="53478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89511" y="2133942"/>
            <a:ext cx="3233804" cy="1191816"/>
          </a:xfrm>
          <a:prstGeom prst="wedgeRoundRectCallout">
            <a:avLst>
              <a:gd name="adj1" fmla="val -57397"/>
              <a:gd name="adj2" fmla="val 184982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</a:defRPr>
            </a:lvl1pPr>
          </a:lstStyle>
          <a:p>
            <a:pPr lvl="0">
              <a:defRPr/>
            </a:pPr>
            <a:r>
              <a:rPr lang="uk-UA" dirty="0"/>
              <a:t>Сторінка</a:t>
            </a:r>
          </a:p>
          <a:p>
            <a:pPr lvl="0">
              <a:defRPr/>
            </a:pPr>
            <a:r>
              <a:rPr lang="ru-RU" dirty="0"/>
              <a:t>34-35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115" y="1177376"/>
            <a:ext cx="4839154" cy="5608513"/>
          </a:xfrm>
          <a:prstGeom prst="rect">
            <a:avLst/>
          </a:prstGeom>
        </p:spPr>
      </p:pic>
      <p:pic>
        <p:nvPicPr>
          <p:cNvPr id="7" name="Picture 2" descr="computer, programmer, scientist ic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b="14007"/>
          <a:stretch/>
        </p:blipFill>
        <p:spPr bwMode="auto">
          <a:xfrm>
            <a:off x="3631455" y="3726379"/>
            <a:ext cx="3851920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5400" dirty="0"/>
              <a:t>Дякую за увагу!</a:t>
            </a:r>
          </a:p>
        </p:txBody>
      </p:sp>
      <p:sp>
        <p:nvSpPr>
          <p:cNvPr id="4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</a:rPr>
              <a:t>За навчальною програмою 2018 року</a:t>
            </a:r>
          </a:p>
        </p:txBody>
      </p:sp>
      <p:sp>
        <p:nvSpPr>
          <p:cNvPr id="7" name="Округлена прямокутна виноска 5">
            <a:extLst>
              <a:ext uri="{FF2B5EF4-FFF2-40B4-BE49-F238E27FC236}">
                <a16:creationId xmlns:a16="http://schemas.microsoft.com/office/drawing/2014/main" id="{7F0C83C5-F8F0-4157-AC83-57C6D0E283FF}"/>
              </a:ext>
            </a:extLst>
          </p:cNvPr>
          <p:cNvSpPr/>
          <p:nvPr/>
        </p:nvSpPr>
        <p:spPr>
          <a:xfrm>
            <a:off x="126612" y="617580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6</a:t>
            </a:r>
          </a:p>
        </p:txBody>
      </p:sp>
      <p:pic>
        <p:nvPicPr>
          <p:cNvPr id="8" name="Picture 2" descr="about, i, information icon">
            <a:extLst>
              <a:ext uri="{FF2B5EF4-FFF2-40B4-BE49-F238E27FC236}">
                <a16:creationId xmlns:a16="http://schemas.microsoft.com/office/drawing/2014/main" id="{EB5987FD-1E5B-42EC-8220-A0903AE2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13" y="36431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mputing, connection, internet, marketing, network, seo icon">
            <a:extLst>
              <a:ext uri="{FF2B5EF4-FFF2-40B4-BE49-F238E27FC236}">
                <a16:creationId xmlns:a16="http://schemas.microsoft.com/office/drawing/2014/main" id="{54072B3A-238F-4E4F-BE7F-42C29B5E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386" y="3653579"/>
            <a:ext cx="2331585" cy="23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4073965" cy="529375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Улітку 1956 року в Університеті </a:t>
            </a:r>
            <a:r>
              <a:rPr lang="uk-UA" sz="2600" b="1" i="1" kern="0" dirty="0" err="1">
                <a:solidFill>
                  <a:srgbClr val="FFFFFF"/>
                </a:solidFill>
              </a:rPr>
              <a:t>Дартмута</a:t>
            </a:r>
            <a:r>
              <a:rPr lang="uk-UA" sz="2600" b="1" i="1" kern="0" dirty="0">
                <a:solidFill>
                  <a:srgbClr val="FFFFFF"/>
                </a:solidFill>
              </a:rPr>
              <a:t> у США пройшла перша робоча конференція науковців з проблематики штучного інтелекту. Саме тоді і з'явився сам термін «штучний інтелект».</a:t>
            </a:r>
          </a:p>
        </p:txBody>
      </p:sp>
      <p:pic>
        <p:nvPicPr>
          <p:cNvPr id="7170" name="Picture 2" descr="Ð ÐµÐ·ÑÐ»ÑÑÐ°Ñ Ð¿Ð¾ÑÑÐºÑ Ð·Ð¾Ð±ÑÐ°Ð¶ÐµÐ½Ñ Ð·Ð° Ð·Ð°Ð¿Ð¸ÑÐ¾Ð¼ &quot;Artificial Intelligence&quot;">
            <a:extLst>
              <a:ext uri="{FF2B5EF4-FFF2-40B4-BE49-F238E27FC236}">
                <a16:creationId xmlns:a16="http://schemas.microsoft.com/office/drawing/2014/main" id="{EB6B1311-F521-4D7B-80A3-AED0C7CD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76" y="1196762"/>
            <a:ext cx="7852815" cy="52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Уважається, що штучний інтелект буде здатний проявляти поведінку, яка не відрізняється від людської. Так, один з основоположників теорії штучного інтелекту</a:t>
            </a:r>
          </a:p>
        </p:txBody>
      </p:sp>
      <p:pic>
        <p:nvPicPr>
          <p:cNvPr id="6146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58B94C5E-3C9A-43FB-BCFC-92DD69D7A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7"/>
          <a:stretch/>
        </p:blipFill>
        <p:spPr bwMode="auto">
          <a:xfrm>
            <a:off x="9288448" y="2718116"/>
            <a:ext cx="2831544" cy="32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FEB58-8161-42C5-8389-DCDC5358FC7A}"/>
              </a:ext>
            </a:extLst>
          </p:cNvPr>
          <p:cNvSpPr txBox="1"/>
          <p:nvPr/>
        </p:nvSpPr>
        <p:spPr>
          <a:xfrm>
            <a:off x="69850" y="2581758"/>
            <a:ext cx="9061601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Алан </a:t>
            </a:r>
            <a:r>
              <a:rPr lang="uk-UA" sz="2800" b="1" i="1" kern="0" dirty="0" err="1">
                <a:solidFill>
                  <a:srgbClr val="FFFF00"/>
                </a:solidFill>
              </a:rPr>
              <a:t>Тьюрінг</a:t>
            </a:r>
            <a:r>
              <a:rPr lang="uk-UA" sz="2800" b="1" i="1" kern="0" dirty="0">
                <a:solidFill>
                  <a:srgbClr val="FFFF00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у своїй книзі «Чи може машина думати?» вважав, що машина стане розумною тоді, коли буде здатна підтримувати листування зі звичайною людиною, і та не зможе зрозуміти, що спілкується з машиною (так званий тест </a:t>
            </a:r>
            <a:r>
              <a:rPr lang="uk-UA" sz="2800" b="1" i="1" kern="0" dirty="0" err="1">
                <a:solidFill>
                  <a:srgbClr val="FFFFFF"/>
                </a:solidFill>
              </a:rPr>
              <a:t>Тьюрінга</a:t>
            </a:r>
            <a:r>
              <a:rPr lang="uk-UA" sz="2800" b="1" i="1" kern="0" dirty="0">
                <a:solidFill>
                  <a:srgbClr val="FFFFFF"/>
                </a:solidFill>
              </a:rPr>
              <a:t>). Тест уважається пройденим, </a:t>
            </a:r>
            <a:r>
              <a:rPr lang="uk-UA" sz="2800" b="1" i="1" kern="0">
                <a:solidFill>
                  <a:srgbClr val="FFFFFF"/>
                </a:solidFill>
              </a:rPr>
              <a:t>якщо 30% </a:t>
            </a:r>
            <a:r>
              <a:rPr lang="uk-UA" sz="2800" b="1" i="1" kern="0" dirty="0">
                <a:solidFill>
                  <a:srgbClr val="FFFFFF"/>
                </a:solidFill>
              </a:rPr>
              <a:t>експертів не розпізнають штучний інтелект.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CB192-8F05-415C-B080-A3B6E7788556}"/>
              </a:ext>
            </a:extLst>
          </p:cNvPr>
          <p:cNvSpPr txBox="1"/>
          <p:nvPr/>
        </p:nvSpPr>
        <p:spPr>
          <a:xfrm>
            <a:off x="9288448" y="6059633"/>
            <a:ext cx="2831544" cy="49244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Алан </a:t>
            </a:r>
            <a:r>
              <a:rPr lang="uk-UA" sz="2600" b="1" i="1" kern="0" dirty="0" err="1">
                <a:solidFill>
                  <a:srgbClr val="FFFFFF"/>
                </a:solidFill>
              </a:rPr>
              <a:t>Тьюрінг</a:t>
            </a:r>
            <a:r>
              <a:rPr lang="uk-UA" sz="2600" b="1" i="1" kern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65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Уперше тест </a:t>
            </a:r>
            <a:r>
              <a:rPr lang="uk-UA" sz="2800" b="1" i="1" kern="0" dirty="0" err="1">
                <a:solidFill>
                  <a:srgbClr val="FFFFFF"/>
                </a:solidFill>
              </a:rPr>
              <a:t>Тьюрінга</a:t>
            </a:r>
            <a:r>
              <a:rPr lang="uk-UA" sz="2800" b="1" i="1" kern="0" dirty="0">
                <a:solidFill>
                  <a:srgbClr val="FFFFFF"/>
                </a:solidFill>
              </a:rPr>
              <a:t> було пройдено у 2014 році комп'ютерною програмою «Євген </a:t>
            </a:r>
            <a:r>
              <a:rPr lang="uk-UA" sz="2800" b="1" i="1" kern="0" dirty="0" err="1">
                <a:solidFill>
                  <a:srgbClr val="FFFFFF"/>
                </a:solidFill>
              </a:rPr>
              <a:t>Гусман</a:t>
            </a:r>
            <a:r>
              <a:rPr lang="uk-UA" sz="2800" b="1" i="1" kern="0" dirty="0">
                <a:solidFill>
                  <a:srgbClr val="FFFFFF"/>
                </a:solidFill>
              </a:rPr>
              <a:t>», </a:t>
            </a:r>
          </a:p>
        </p:txBody>
      </p:sp>
      <p:pic>
        <p:nvPicPr>
          <p:cNvPr id="8194" name="Picture 2" descr="Ð ÐµÐ·ÑÐ»ÑÑÐ°Ñ Ð¿Ð¾ÑÑÐºÑ Ð·Ð¾Ð±ÑÐ°Ð¶ÐµÐ½Ñ Ð·Ð° Ð·Ð°Ð¿Ð¸ÑÐ¾Ð¼ &quot;Ð¿ÑÐ¾Ð³ÑÐ°Ð¼Ð° &quot;ÐÐ²Ð³ÐµÐ½ ÐÑÑÐ¼Ð°Ð½&quot;&quot;">
            <a:extLst>
              <a:ext uri="{FF2B5EF4-FFF2-40B4-BE49-F238E27FC236}">
                <a16:creationId xmlns:a16="http://schemas.microsoft.com/office/drawing/2014/main" id="{BEC24F2B-4F4A-45E0-9CA7-A14D5FD27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8" y="2255702"/>
            <a:ext cx="6668932" cy="39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22B9E5-0A97-4897-B680-7B4DBF95A768}"/>
              </a:ext>
            </a:extLst>
          </p:cNvPr>
          <p:cNvSpPr txBox="1"/>
          <p:nvPr/>
        </p:nvSpPr>
        <p:spPr>
          <a:xfrm>
            <a:off x="69850" y="2150870"/>
            <a:ext cx="5177559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яка імітувала розмову з 13-річним хлопчиком.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E02A2-0D84-4070-BA36-FC5862EF440F}"/>
              </a:ext>
            </a:extLst>
          </p:cNvPr>
          <p:cNvSpPr txBox="1"/>
          <p:nvPr/>
        </p:nvSpPr>
        <p:spPr>
          <a:xfrm>
            <a:off x="69848" y="3457249"/>
            <a:ext cx="5177559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Розробники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FF92E-AE0D-4FDA-95D2-5D39E50EABCD}"/>
              </a:ext>
            </a:extLst>
          </p:cNvPr>
          <p:cNvSpPr txBox="1"/>
          <p:nvPr/>
        </p:nvSpPr>
        <p:spPr>
          <a:xfrm>
            <a:off x="69848" y="4151463"/>
            <a:ext cx="5177559" cy="954107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В. </a:t>
            </a:r>
            <a:r>
              <a:rPr lang="uk-UA" sz="2800" b="1" i="1" kern="0" dirty="0" err="1">
                <a:solidFill>
                  <a:srgbClr val="FFFFFF"/>
                </a:solidFill>
              </a:rPr>
              <a:t>Веселов</a:t>
            </a:r>
            <a:r>
              <a:rPr lang="uk-UA" sz="2800" b="1" i="1" kern="0" dirty="0">
                <a:solidFill>
                  <a:srgbClr val="FFFFFF"/>
                </a:solidFill>
              </a:rPr>
              <a:t> –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росіянин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DD0DAF-D325-40E1-80EF-9CCE3B490EDB}"/>
              </a:ext>
            </a:extLst>
          </p:cNvPr>
          <p:cNvSpPr txBox="1"/>
          <p:nvPr/>
        </p:nvSpPr>
        <p:spPr>
          <a:xfrm>
            <a:off x="69848" y="5276564"/>
            <a:ext cx="5177559" cy="95410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Є. Демченко – українець</a:t>
            </a:r>
          </a:p>
        </p:txBody>
      </p:sp>
    </p:spTree>
    <p:extLst>
      <p:ext uri="{BB962C8B-B14F-4D97-AF65-F5344CB8AC3E}">
        <p14:creationId xmlns:p14="http://schemas.microsoft.com/office/powerpoint/2010/main" val="4279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Штучний інтелект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1.6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Існує кілька напрямів створення штучного інтелекту: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BD5CA-B4DC-4C0F-BBC1-94496EA5A37E}"/>
              </a:ext>
            </a:extLst>
          </p:cNvPr>
          <p:cNvSpPr txBox="1"/>
          <p:nvPr/>
        </p:nvSpPr>
        <p:spPr>
          <a:xfrm>
            <a:off x="70928" y="1832997"/>
            <a:ext cx="6901371" cy="2677656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створення комп'ютерних систем, що імітують діяльність людини (наприклад, емоції, мовлення, жести, відчуття, творчість тощо);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034FE-0365-4FDE-9807-2ADF5F48F91B}"/>
              </a:ext>
            </a:extLst>
          </p:cNvPr>
          <p:cNvSpPr txBox="1"/>
          <p:nvPr/>
        </p:nvSpPr>
        <p:spPr>
          <a:xfrm>
            <a:off x="70929" y="4638967"/>
            <a:ext cx="12050142" cy="138499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створення комп'ютерних систем на основі використання біологічних елементів (наприклад, нейрокомп'ютер, </a:t>
            </a:r>
            <a:r>
              <a:rPr lang="uk-UA" sz="2800" b="1" i="1" kern="0" dirty="0" err="1">
                <a:solidFill>
                  <a:srgbClr val="FFFFFF"/>
                </a:solidFill>
              </a:rPr>
              <a:t>біокомп'ютер</a:t>
            </a:r>
            <a:r>
              <a:rPr lang="uk-UA" sz="2800" b="1" i="1" kern="0" dirty="0">
                <a:solidFill>
                  <a:srgbClr val="FFFFFF"/>
                </a:solidFill>
              </a:rPr>
              <a:t>);</a:t>
            </a:r>
          </a:p>
        </p:txBody>
      </p:sp>
      <p:pic>
        <p:nvPicPr>
          <p:cNvPr id="9218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49113402-7F71-4013-A638-A29B390C6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73" y="1832998"/>
            <a:ext cx="5003297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6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144176</TotalTime>
  <Words>2692</Words>
  <Application>Microsoft Office PowerPoint</Application>
  <PresentationFormat>Широкий екран</PresentationFormat>
  <Paragraphs>248</Paragraphs>
  <Slides>51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51</vt:i4>
      </vt:variant>
    </vt:vector>
  </HeadingPairs>
  <TitlesOfParts>
    <vt:vector size="56" baseType="lpstr">
      <vt:lpstr>Arial</vt:lpstr>
      <vt:lpstr>Times New Roman</vt:lpstr>
      <vt:lpstr>Verdana</vt:lpstr>
      <vt:lpstr>Wingdings</vt:lpstr>
      <vt:lpstr>Тема Office</vt:lpstr>
      <vt:lpstr>Поняття про штучний інтелект, інтернет речей, Smart-технології та технології колективного інтелекту</vt:lpstr>
      <vt:lpstr>Запитання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Штучний інтелект</vt:lpstr>
      <vt:lpstr>Чи знаєте ви, що...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Використання Інтернету речей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Інтернет речей і smart-технології</vt:lpstr>
      <vt:lpstr>Дайте відповіді на запитання</vt:lpstr>
      <vt:lpstr>Дайте відповіді на запитання</vt:lpstr>
      <vt:lpstr>Домашнє завдання</vt:lpstr>
      <vt:lpstr>Працюємо за комп’ютером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Григоренко Сергій</dc:creator>
  <cp:lastModifiedBy>Сергій Григоренко</cp:lastModifiedBy>
  <cp:revision>563</cp:revision>
  <dcterms:created xsi:type="dcterms:W3CDTF">2016-06-06T19:48:43Z</dcterms:created>
  <dcterms:modified xsi:type="dcterms:W3CDTF">2018-10-09T20:13:41Z</dcterms:modified>
</cp:coreProperties>
</file>