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347168-D7FC-4287-BD4D-5F0AEF0DE47E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CF73C3-84DA-4C06-BE99-C101977D1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886728" cy="335756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Досвід </a:t>
            </a:r>
            <a:r>
              <a:rPr lang="uk-UA" b="1" dirty="0"/>
              <a:t>роботи</a:t>
            </a:r>
            <a:r>
              <a:rPr lang="ru-RU" dirty="0"/>
              <a:t/>
            </a:r>
            <a:br>
              <a:rPr lang="ru-RU" dirty="0"/>
            </a:br>
            <a:r>
              <a:rPr lang="uk-UA" sz="3600" dirty="0" err="1"/>
              <a:t>Олекандрівська</a:t>
            </a:r>
            <a:r>
              <a:rPr lang="uk-UA" sz="3600" b="1" dirty="0"/>
              <a:t> </a:t>
            </a:r>
            <a:r>
              <a:rPr lang="uk-UA" sz="3600" dirty="0"/>
              <a:t>загальноосвітня</a:t>
            </a:r>
            <a:r>
              <a:rPr lang="uk-UA" sz="3600" b="1" dirty="0"/>
              <a:t> </a:t>
            </a:r>
            <a:r>
              <a:rPr lang="uk-UA" sz="3600" dirty="0"/>
              <a:t>школа</a:t>
            </a:r>
            <a:r>
              <a:rPr lang="uk-UA" sz="3600" b="1" dirty="0"/>
              <a:t> </a:t>
            </a:r>
            <a:r>
              <a:rPr lang="uk-UA" sz="3600" dirty="0"/>
              <a:t>І-ІІІ ступенів імені І.С.Буряка </a:t>
            </a:r>
            <a:r>
              <a:rPr lang="uk-UA" sz="3600" dirty="0" err="1"/>
              <a:t>Валківської</a:t>
            </a:r>
            <a:r>
              <a:rPr lang="uk-UA" sz="3600" dirty="0"/>
              <a:t> районної ради Харківської області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286388"/>
            <a:ext cx="8062912" cy="1571612"/>
          </a:xfrm>
        </p:spPr>
        <p:txBody>
          <a:bodyPr/>
          <a:lstStyle/>
          <a:p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b="1" dirty="0" smtClean="0"/>
              <a:t>Тема: «</a:t>
            </a:r>
            <a:r>
              <a:rPr lang="uk-UA" dirty="0" smtClean="0"/>
              <a:t>В</a:t>
            </a:r>
            <a:r>
              <a:rPr lang="ru-RU" dirty="0" smtClean="0"/>
              <a:t>ПРОВАДЖЕННЯ МУЗЕЙНОЇ ПЕДАГОГІКИ НА УРОКАХ ІСТОРІЇ</a:t>
            </a:r>
            <a:r>
              <a:rPr lang="uk-UA" b="1" dirty="0" smtClean="0"/>
              <a:t>»</a:t>
            </a:r>
            <a:endParaRPr lang="ru-RU" dirty="0"/>
          </a:p>
        </p:txBody>
      </p:sp>
      <p:pic>
        <p:nvPicPr>
          <p:cNvPr id="4" name="Рисунок 3" descr="C:\Users\admin\Desktop\фото травень\2015-05-28 21-59-42_04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21497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Музейний урок має свої особливості: відрізняється від звичайного уроку тим, що джерелом нової інформації для учнів є не тільки розповідь вчителя чи екскурсовода, але й оригінальні пам’ятки історії та культури.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E:\досвід роботи Впровадження музейної педагогік на уроках історії\PA3001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699687"/>
            <a:ext cx="4714908" cy="21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uk-UA" dirty="0" smtClean="0"/>
              <a:t>Найцікавішими , на мою думку, були уроки: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uk-UA" dirty="0" smtClean="0"/>
              <a:t>5 клас . Тема « Українське село та місто у 18-19 ст</a:t>
            </a:r>
            <a:r>
              <a:rPr lang="uk-UA" dirty="0" smtClean="0"/>
              <a:t>.»</a:t>
            </a:r>
          </a:p>
          <a:p>
            <a:pPr lvl="0" fontAlgn="base"/>
            <a:r>
              <a:rPr lang="uk-UA" dirty="0" smtClean="0"/>
              <a:t>5 клас . </a:t>
            </a:r>
            <a:r>
              <a:rPr lang="uk-UA" dirty="0" err="1" smtClean="0"/>
              <a:t>“Про</a:t>
            </a:r>
            <a:r>
              <a:rPr lang="uk-UA" dirty="0" smtClean="0"/>
              <a:t> кого і що розповідає історія рідного </a:t>
            </a:r>
            <a:r>
              <a:rPr lang="uk-UA" dirty="0" err="1" smtClean="0"/>
              <a:t>краю”</a:t>
            </a:r>
            <a:endParaRPr lang="ru-RU" dirty="0" smtClean="0"/>
          </a:p>
          <a:p>
            <a:pPr lvl="0" fontAlgn="base"/>
            <a:r>
              <a:rPr lang="uk-UA" dirty="0" smtClean="0"/>
              <a:t>9 клас. Тема «Музеї. Народне мистецтво та </a:t>
            </a:r>
            <a:r>
              <a:rPr lang="uk-UA" dirty="0" err="1" smtClean="0"/>
              <a:t>повсякденнє</a:t>
            </a:r>
            <a:r>
              <a:rPr lang="uk-UA" dirty="0" smtClean="0"/>
              <a:t> життя»</a:t>
            </a:r>
            <a:endParaRPr lang="ru-RU" dirty="0" smtClean="0"/>
          </a:p>
          <a:p>
            <a:pPr lvl="0" fontAlgn="base"/>
            <a:r>
              <a:rPr lang="uk-UA" dirty="0" smtClean="0"/>
              <a:t>11 клас . Тема «Наш край в роки Великої Вітчизняної війни»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Особисті досягнення</a:t>
            </a:r>
            <a:r>
              <a:rPr lang="uk-UA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друковані роботи за цією темою </a:t>
            </a:r>
            <a:r>
              <a:rPr lang="uk-UA" dirty="0" smtClean="0"/>
              <a:t>:  Уроки «Українське село та місто у Х</a:t>
            </a:r>
            <a:r>
              <a:rPr lang="en-US" dirty="0" smtClean="0"/>
              <a:t>V</a:t>
            </a:r>
            <a:r>
              <a:rPr lang="uk-UA" dirty="0" smtClean="0"/>
              <a:t>ІІІ- ХІХ століття. 5 клас»  ( Історія та правознавство №  24 ,  серпень 2014 р. вид. «Основа»)</a:t>
            </a:r>
            <a:r>
              <a:rPr lang="ru-RU" dirty="0" smtClean="0"/>
              <a:t>, «</a:t>
            </a:r>
            <a:r>
              <a:rPr lang="uk-UA" dirty="0" smtClean="0"/>
              <a:t>Формування у школярів пізнавальних інтересів через упровадження музейних уроків» ( Історія та правознавство. Позакласна робота  № 9 ,  вересень  2014 р. вид. «Основа»)</a:t>
            </a:r>
            <a:r>
              <a:rPr lang="ru-RU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b="1" i="1" dirty="0" smtClean="0"/>
              <a:t>робота </a:t>
            </a:r>
            <a:r>
              <a:rPr lang="uk-UA" i="1" dirty="0" smtClean="0"/>
              <a:t>«</a:t>
            </a:r>
            <a:r>
              <a:rPr lang="uk-UA" dirty="0" smtClean="0"/>
              <a:t> Нестандартні форми викладання історії»</a:t>
            </a:r>
            <a:r>
              <a:rPr lang="uk-UA" i="1" dirty="0" smtClean="0"/>
              <a:t>, </a:t>
            </a:r>
            <a:r>
              <a:rPr lang="uk-UA" dirty="0" smtClean="0"/>
              <a:t>що представлена </a:t>
            </a:r>
            <a:r>
              <a:rPr lang="uk-UA" b="1" i="1" dirty="0" smtClean="0"/>
              <a:t>до ХХІ обласної  виставки – презентації </a:t>
            </a:r>
            <a:r>
              <a:rPr lang="uk-UA" dirty="0" smtClean="0"/>
              <a:t> педагогічних ідей та технологій нагороджена Дипломом ІІІ ступеня ;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b="1" i="1" dirty="0" smtClean="0"/>
              <a:t>дипломи і грамоти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Друковані роботи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age53"/>
          <p:cNvPicPr>
            <a:picLocks noGrp="1"/>
          </p:cNvPicPr>
          <p:nvPr>
            <p:ph sz="quarter" idx="2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071670" y="285728"/>
            <a:ext cx="2341389" cy="3017837"/>
          </a:xfrm>
          <a:prstGeom prst="rect">
            <a:avLst/>
          </a:prstGeom>
          <a:noFill/>
        </p:spPr>
      </p:pic>
      <p:pic>
        <p:nvPicPr>
          <p:cNvPr id="10" name="Содержимое 9" descr="image55"/>
          <p:cNvPicPr>
            <a:picLocks noGrp="1"/>
          </p:cNvPicPr>
          <p:nvPr>
            <p:ph sz="quarter" idx="4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071670" y="3429000"/>
            <a:ext cx="2304797" cy="3017837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3438" y="142852"/>
            <a:ext cx="3028950" cy="222708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3438" y="2500306"/>
            <a:ext cx="3000397" cy="2143140"/>
          </a:xfrm>
          <a:prstGeom prst="rect">
            <a:avLst/>
          </a:prstGeom>
          <a:noFill/>
          <a:ln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14876" y="4929198"/>
            <a:ext cx="3028950" cy="160837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Напрямки діяльності щодо подальшої реалізації досвіду: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Методична консультативна допомога вчителям  з питань реалізації музейних уроків;</a:t>
            </a:r>
            <a:endParaRPr lang="ru-RU" dirty="0" smtClean="0"/>
          </a:p>
          <a:p>
            <a:pPr lvl="0"/>
            <a:r>
              <a:rPr lang="uk-UA" dirty="0" smtClean="0"/>
              <a:t> Співпраця з методистом історії  </a:t>
            </a:r>
            <a:r>
              <a:rPr lang="uk-UA" dirty="0" err="1" smtClean="0"/>
              <a:t>Валківського</a:t>
            </a:r>
            <a:r>
              <a:rPr lang="uk-UA" dirty="0" smtClean="0"/>
              <a:t> відділу освіти;</a:t>
            </a:r>
            <a:endParaRPr lang="ru-RU" dirty="0" smtClean="0"/>
          </a:p>
          <a:p>
            <a:pPr lvl="0"/>
            <a:r>
              <a:rPr lang="uk-UA" dirty="0" smtClean="0"/>
              <a:t>Показ  </a:t>
            </a:r>
            <a:r>
              <a:rPr lang="uk-UA" dirty="0" err="1" smtClean="0"/>
              <a:t>мастер</a:t>
            </a:r>
            <a:r>
              <a:rPr lang="uk-UA" dirty="0" smtClean="0"/>
              <a:t> – класу ( відкритих уроків ) на шкільному та районному рівні;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52"/>
            <a:ext cx="8858280" cy="6311923"/>
          </a:xfrm>
        </p:spPr>
        <p:txBody>
          <a:bodyPr>
            <a:normAutofit/>
          </a:bodyPr>
          <a:lstStyle/>
          <a:p>
            <a:r>
              <a:rPr lang="uk-UA" dirty="0" smtClean="0"/>
              <a:t>Отже музейна педагогіка — це інноваційна педагогічна технологія, яка ґрунтується на інтеграції суспільно-гуманітарних наук: історії, музеєзнавства, мистецтвознавства,</a:t>
            </a:r>
            <a:r>
              <a:rPr lang="uk-UA" dirty="0" err="1" smtClean="0"/>
              <a:t>культурознавства</a:t>
            </a:r>
            <a:r>
              <a:rPr lang="uk-UA" dirty="0" smtClean="0"/>
              <a:t>,  соціології, психології,  філософії та сприяє розвиткові творчих здібностей учнів.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804448"/>
          </a:xfrm>
        </p:spPr>
        <p:txBody>
          <a:bodyPr/>
          <a:lstStyle/>
          <a:p>
            <a:pPr algn="ctr"/>
            <a:r>
              <a:rPr lang="uk-UA" dirty="0" smtClean="0"/>
              <a:t>Бажаю всім творчої наснаги</a:t>
            </a:r>
            <a:endParaRPr lang="ru-RU" dirty="0"/>
          </a:p>
        </p:txBody>
      </p:sp>
      <p:pic>
        <p:nvPicPr>
          <p:cNvPr id="3" name="Рисунок 2" descr="D:\картинки\Школа\2012-2013 фото\фото рмо\SAM_1457.JPG"/>
          <p:cNvPicPr/>
          <p:nvPr/>
        </p:nvPicPr>
        <p:blipFill>
          <a:blip r:embed="rId2" cstate="print"/>
          <a:srcRect t="8572" r="25000"/>
          <a:stretch>
            <a:fillRect/>
          </a:stretch>
        </p:blipFill>
        <p:spPr bwMode="auto">
          <a:xfrm>
            <a:off x="4357686" y="3286124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картинки\Школа\2012-2013 фото\фото рмо\SAM_1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Автор </a:t>
            </a:r>
            <a:r>
              <a:rPr lang="ru-RU" b="1" dirty="0" err="1" smtClean="0"/>
              <a:t>досвіду</a:t>
            </a:r>
            <a:r>
              <a:rPr lang="ru-RU" b="1" dirty="0" smtClean="0"/>
              <a:t>     </a:t>
            </a:r>
            <a:r>
              <a:rPr lang="ru-RU" dirty="0" err="1" smtClean="0"/>
              <a:t>Нужа</a:t>
            </a:r>
            <a:r>
              <a:rPr lang="ru-RU" dirty="0" smtClean="0"/>
              <a:t> </a:t>
            </a:r>
            <a:r>
              <a:rPr lang="ru-RU" dirty="0" err="1" smtClean="0"/>
              <a:t>Юлія</a:t>
            </a:r>
            <a:r>
              <a:rPr lang="ru-RU" dirty="0" smtClean="0"/>
              <a:t> </a:t>
            </a:r>
            <a:r>
              <a:rPr lang="ru-RU" dirty="0" err="1" smtClean="0"/>
              <a:t>Павлівна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Дата </a:t>
            </a:r>
            <a:r>
              <a:rPr lang="ru-RU" b="1" dirty="0" err="1" smtClean="0"/>
              <a:t>народження</a:t>
            </a:r>
            <a:r>
              <a:rPr lang="ru-RU" b="1" dirty="0" smtClean="0"/>
              <a:t>:</a:t>
            </a:r>
            <a:r>
              <a:rPr lang="ru-RU" dirty="0" smtClean="0"/>
              <a:t> 20.02.1970 </a:t>
            </a:r>
          </a:p>
          <a:p>
            <a:r>
              <a:rPr lang="ru-RU" b="1" dirty="0" err="1" smtClean="0"/>
              <a:t>Освіта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. Диплом ХДПУ </a:t>
            </a:r>
            <a:r>
              <a:rPr lang="ru-RU" dirty="0" err="1" smtClean="0"/>
              <a:t>ім</a:t>
            </a:r>
            <a:r>
              <a:rPr lang="ru-RU" dirty="0" smtClean="0"/>
              <a:t>. Г.С.Сковороди. </a:t>
            </a:r>
            <a:r>
              <a:rPr lang="ru-RU" dirty="0" err="1" smtClean="0"/>
              <a:t>спеціальність</a:t>
            </a:r>
            <a:r>
              <a:rPr lang="ru-RU" dirty="0" smtClean="0"/>
              <a:t> «</a:t>
            </a:r>
            <a:r>
              <a:rPr lang="ru-RU" dirty="0" err="1" smtClean="0"/>
              <a:t>Педагогіка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методика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 err="1" smtClean="0"/>
              <a:t>Історія</a:t>
            </a:r>
            <a:r>
              <a:rPr lang="ru-RU" dirty="0" smtClean="0"/>
              <a:t>» </a:t>
            </a:r>
          </a:p>
          <a:p>
            <a:r>
              <a:rPr lang="ru-RU" b="1" dirty="0" err="1" smtClean="0"/>
              <a:t>Спеціальність</a:t>
            </a:r>
            <a:r>
              <a:rPr lang="ru-RU" dirty="0" smtClean="0"/>
              <a:t> -</a:t>
            </a:r>
            <a:r>
              <a:rPr lang="uk-UA" dirty="0" smtClean="0"/>
              <a:t> вчитель історії </a:t>
            </a:r>
            <a:r>
              <a:rPr lang="uk-UA" dirty="0" err="1" smtClean="0"/>
              <a:t>Олександрівської</a:t>
            </a:r>
            <a:r>
              <a:rPr lang="uk-UA" dirty="0" smtClean="0"/>
              <a:t> загальноосвітньої  школи І-ІІІ ступенів імені І.С.Буряка </a:t>
            </a:r>
            <a:r>
              <a:rPr lang="uk-UA" dirty="0" err="1" smtClean="0"/>
              <a:t>Валківської</a:t>
            </a:r>
            <a:r>
              <a:rPr lang="uk-UA" dirty="0" smtClean="0"/>
              <a:t> районної ради Харківської області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7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8042" y="285728"/>
            <a:ext cx="1445958" cy="20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Актуальність досвіду: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uk-UA" dirty="0" smtClean="0"/>
              <a:t>Актуальність  теми пов’язана з сучасними тенденціями розвитку музеєзнавства, історії, педагогіки, що сприяють втіленню в життя прогресивних ідей освіти, пошуку нової методики викладання, побудованої на основі  взаємодії цих наук. В  умовах сьогодення, музейна педагогіка, як наукова та прикладна галузь, активно розвивається в багатьох країнах світу.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Опис досвіду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chemeClr val="accent3"/>
                </a:solidFill>
              </a:rPr>
              <a:t>Основні принципи музейної педагогіки: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/>
                </a:solidFill>
              </a:rPr>
              <a:t>- </a:t>
            </a:r>
            <a:r>
              <a:rPr lang="uk-UA" dirty="0" smtClean="0"/>
              <a:t>органічний зв’язок культури і освіти; </a:t>
            </a:r>
          </a:p>
          <a:p>
            <a:pPr>
              <a:buFontTx/>
              <a:buChar char="-"/>
            </a:pPr>
            <a:r>
              <a:rPr lang="uk-UA" dirty="0" smtClean="0"/>
              <a:t>інтеграція музею та навчального закладу;</a:t>
            </a:r>
          </a:p>
          <a:p>
            <a:pPr>
              <a:buFontTx/>
              <a:buChar char="-"/>
            </a:pPr>
            <a:r>
              <a:rPr lang="uk-UA" dirty="0" smtClean="0"/>
              <a:t>урахування вікових та індивідуальних особливостей дітей, молоді, їхніх інтересів, побажань (діагностика, диференціація, індивідуальний підхід);</a:t>
            </a:r>
          </a:p>
          <a:p>
            <a:pPr>
              <a:buFontTx/>
              <a:buChar char="-"/>
            </a:pPr>
            <a:r>
              <a:rPr lang="uk-UA" dirty="0" err="1" smtClean="0"/>
              <a:t>компетентнісний</a:t>
            </a:r>
            <a:r>
              <a:rPr lang="uk-UA" dirty="0" smtClean="0"/>
              <a:t>, </a:t>
            </a:r>
            <a:r>
              <a:rPr lang="uk-UA" dirty="0" err="1" smtClean="0"/>
              <a:t>діяльнісний</a:t>
            </a:r>
            <a:r>
              <a:rPr lang="uk-UA" dirty="0" smtClean="0"/>
              <a:t> та </a:t>
            </a:r>
            <a:r>
              <a:rPr lang="uk-UA" dirty="0" err="1" smtClean="0"/>
              <a:t>особистісно</a:t>
            </a:r>
            <a:r>
              <a:rPr lang="uk-UA" dirty="0" smtClean="0"/>
              <a:t> орієнтовний підходи у діяльності музею; </a:t>
            </a:r>
          </a:p>
          <a:p>
            <a:pPr>
              <a:buFontTx/>
              <a:buChar char="-"/>
            </a:pPr>
            <a:r>
              <a:rPr lang="uk-UA" dirty="0" smtClean="0"/>
              <a:t>гуманістична спрямованість; </a:t>
            </a:r>
          </a:p>
          <a:p>
            <a:pPr>
              <a:buFontTx/>
              <a:buChar char="-"/>
            </a:pPr>
            <a:r>
              <a:rPr lang="uk-UA" dirty="0" smtClean="0"/>
              <a:t>педагогічна доцільність.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:\досвід роботи Впровадження музейної педагогік на уроках історії\IMG_22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754" y="4500570"/>
            <a:ext cx="296824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82808"/>
            <a:ext cx="8786874" cy="457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Музей історії в школі працює з 2007 року, а в 2011 отримав сертифікат музею «Історії села Олександрівка». І сьогодні музей постійно поповнюється різноманітними матеріалами. На базі шкільного музею систематично проводиться просвітницька робота, екскурсія, музейні зайняття, музейні уроки, шкільні свята, лекції, зустрічі з цікавими людьми.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</a:rPr>
              <a:t>Загальна кількість експонатів складає 344, які розміщені у 8 розділах: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uk-UA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Валківщина</a:t>
            </a: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«Сільське господарство ПСП «Нове життя»»;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«Трагедія ХХ століття»;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«Солдат війну не вибирає»;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«Майстрині села»;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«Дорога до безсмертя»;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«Віхи життя та діяльності Івана Семеновича Буряка»;</a:t>
            </a:r>
          </a:p>
          <a:p>
            <a:pPr>
              <a:lnSpc>
                <a:spcPct val="9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«Історія школи». </a:t>
            </a: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G:\Буряк\SAM_3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786190"/>
            <a:ext cx="250029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артинки\Школа\2009- 2010\фото муею\SAM_1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2425278"/>
          </a:xfrm>
          <a:prstGeom prst="rect">
            <a:avLst/>
          </a:prstGeom>
          <a:noFill/>
        </p:spPr>
      </p:pic>
      <p:pic>
        <p:nvPicPr>
          <p:cNvPr id="5" name="Picture 3" descr="D:\картинки\Школа\2009- 2010\фото муею\SAM_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071934" cy="2118307"/>
          </a:xfrm>
          <a:prstGeom prst="rect">
            <a:avLst/>
          </a:prstGeom>
          <a:noFill/>
        </p:spPr>
      </p:pic>
      <p:pic>
        <p:nvPicPr>
          <p:cNvPr id="6" name="Picture 2" descr="D:\картинки\Школа\2009- 2010\фото муею\SAM_14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5" y="0"/>
            <a:ext cx="5072066" cy="2525451"/>
          </a:xfrm>
          <a:prstGeom prst="rect">
            <a:avLst/>
          </a:prstGeom>
          <a:noFill/>
        </p:spPr>
      </p:pic>
      <p:pic>
        <p:nvPicPr>
          <p:cNvPr id="7" name="Рисунок 6" descr="D:\картинки\Школа\2009- 2010\фото муею\SAM_14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571744"/>
            <a:ext cx="50720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картинки\Школа\2009- 2010\фото муею\SAM_1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500570"/>
            <a:ext cx="5072067" cy="2357430"/>
          </a:xfrm>
          <a:prstGeom prst="rect">
            <a:avLst/>
          </a:prstGeom>
          <a:noFill/>
        </p:spPr>
      </p:pic>
      <p:pic>
        <p:nvPicPr>
          <p:cNvPr id="9" name="Picture 2" descr="D:\картинки\Школа\2009- 2010\фото муею\SAM_1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82503"/>
            <a:ext cx="4071934" cy="2475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   Мета діяльності шкільного музею – сприяння розвитку творчих здібностей учнів, виховання потреби постійного самовдосконалення учня як особистості, формування його соціальної зрілості через захоплення улюбленою справою. </a:t>
            </a:r>
            <a:endParaRPr lang="ru-RU" dirty="0" smtClean="0"/>
          </a:p>
          <a:p>
            <a:r>
              <a:rPr lang="uk-UA" dirty="0" smtClean="0"/>
              <a:t>У своїй практиці почала запроваджувати музейні уроки.  </a:t>
            </a:r>
            <a:r>
              <a:rPr lang="uk-UA" b="1" dirty="0" smtClean="0"/>
              <a:t>Мета таких уроків:</a:t>
            </a:r>
            <a:endParaRPr lang="ru-RU" b="1" dirty="0" smtClean="0"/>
          </a:p>
          <a:p>
            <a:pPr lvl="0"/>
            <a:r>
              <a:rPr lang="uk-UA" dirty="0" smtClean="0"/>
              <a:t>Змінити  учнів з пасивних слухачів та відвідувачів  на активних користувачів музейних ресурсів.</a:t>
            </a:r>
            <a:endParaRPr lang="ru-RU" dirty="0" smtClean="0"/>
          </a:p>
          <a:p>
            <a:r>
              <a:rPr lang="uk-UA" dirty="0" smtClean="0"/>
              <a:t>Перейти  від поодиноких та епізодичних контактів учнів з експонатами  до впровадження  системи музейних уроків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Щоб цікаво та ефективно провести урок в музеї необхідно дотримуватися таких вимог: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Визначити тему і мету уроку.</a:t>
            </a:r>
            <a:endParaRPr lang="ru-RU" dirty="0" smtClean="0"/>
          </a:p>
          <a:p>
            <a:pPr lvl="0"/>
            <a:r>
              <a:rPr lang="uk-UA" dirty="0" smtClean="0"/>
              <a:t>Визначити музейні об’єкти, які будуть нести основний інформаційний і навчальний зміст.</a:t>
            </a:r>
            <a:endParaRPr lang="ru-RU" dirty="0" smtClean="0"/>
          </a:p>
          <a:p>
            <a:pPr lvl="0"/>
            <a:r>
              <a:rPr lang="uk-UA" dirty="0" smtClean="0"/>
              <a:t>На уроці, який передує уроку в музеї, встановити необхідний зв'язок із змістом заняття у музеї, нагадати правила поведінки у музеї.</a:t>
            </a:r>
            <a:endParaRPr lang="ru-RU" dirty="0" smtClean="0"/>
          </a:p>
          <a:p>
            <a:pPr lvl="0"/>
            <a:r>
              <a:rPr lang="uk-UA" dirty="0" smtClean="0"/>
              <a:t>Вивчити літературу з обраної теми, щоб бути максимально обізнаним відповідно до теми уроку та об’єктів. </a:t>
            </a:r>
            <a:endParaRPr lang="ru-RU" dirty="0" smtClean="0"/>
          </a:p>
          <a:p>
            <a:pPr lvl="0"/>
            <a:r>
              <a:rPr lang="uk-UA" dirty="0" smtClean="0"/>
              <a:t>Скласти супровідний текст уроку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161</TotalTime>
  <Words>637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    Досвід роботи Олекандрівська загальноосвітня школа І-ІІІ ступенів імені І.С.Буряка Валківської районної ради Харківської області </vt:lpstr>
      <vt:lpstr>Слайд 2</vt:lpstr>
      <vt:lpstr>Актуальність досвіду: </vt:lpstr>
      <vt:lpstr>Опис досвіду  </vt:lpstr>
      <vt:lpstr>Слайд 5</vt:lpstr>
      <vt:lpstr>Загальна кількість експонатів складає 344, які розміщені у 8 розділах:</vt:lpstr>
      <vt:lpstr>Слайд 7</vt:lpstr>
      <vt:lpstr>Слайд 8</vt:lpstr>
      <vt:lpstr>Щоб цікаво та ефективно провести урок в музеї необхідно дотримуватися таких вимог: </vt:lpstr>
      <vt:lpstr>Слайд 10</vt:lpstr>
      <vt:lpstr>Найцікавішими , на мою думку, були уроки:</vt:lpstr>
      <vt:lpstr>Особисті досягнення: </vt:lpstr>
      <vt:lpstr>Друковані роботи </vt:lpstr>
      <vt:lpstr>Напрямки діяльності щодо подальшої реалізації досвіду: </vt:lpstr>
      <vt:lpstr>Слайд 15</vt:lpstr>
      <vt:lpstr>Бажаю всім творчої наснаги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роботи Олекандрівська загальноосвітня школа І-ІІІ ступенів імені І.С.Буряка Валківської районної ради Харківської області</dc:title>
  <dc:creator>Admin</dc:creator>
  <cp:lastModifiedBy>Admin</cp:lastModifiedBy>
  <cp:revision>16</cp:revision>
  <dcterms:created xsi:type="dcterms:W3CDTF">2018-09-25T15:27:02Z</dcterms:created>
  <dcterms:modified xsi:type="dcterms:W3CDTF">2018-12-02T07:20:59Z</dcterms:modified>
</cp:coreProperties>
</file>