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2" r:id="rId3"/>
    <p:sldId id="333" r:id="rId4"/>
    <p:sldId id="334" r:id="rId5"/>
    <p:sldId id="335" r:id="rId6"/>
    <p:sldId id="336" r:id="rId7"/>
    <p:sldId id="338" r:id="rId8"/>
    <p:sldId id="339" r:id="rId9"/>
    <p:sldId id="340" r:id="rId10"/>
    <p:sldId id="315" r:id="rId11"/>
    <p:sldId id="321" r:id="rId12"/>
    <p:sldId id="33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77143" autoAdjust="0"/>
  </p:normalViewPr>
  <p:slideViewPr>
    <p:cSldViewPr>
      <p:cViewPr>
        <p:scale>
          <a:sx n="100" d="100"/>
          <a:sy n="100" d="100"/>
        </p:scale>
        <p:origin x="-28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1F24-42AF-49E6-AA6B-91169464E017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840F7-1487-4F80-8D15-B58E858583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890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40F7-1487-4F80-8D15-B58E8585833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5097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10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832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840F7-1487-4F80-8D15-B58E8585833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6697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31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944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0526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269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8835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06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0803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46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11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659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41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7429552" cy="1214422"/>
          </a:xfrm>
          <a:blipFill>
            <a:blip r:embed="rId3"/>
            <a:tile tx="0" ty="0" sx="100000" sy="100000" flip="none" algn="tl"/>
          </a:blipFill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8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  <a:cs typeface="Arial" pitchFamily="34" charset="0"/>
              </a:rPr>
              <a:t>НУЖА ЮЛІЯ ПАВЛІВНА</a:t>
            </a:r>
            <a:endParaRPr lang="ru-RU" sz="28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571604" y="2000240"/>
            <a:ext cx="4429156" cy="3643338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7030A0"/>
                </a:solidFill>
              </a:rPr>
              <a:t>Вчитель історії</a:t>
            </a:r>
          </a:p>
          <a:p>
            <a:r>
              <a:rPr lang="uk-UA" dirty="0" err="1" smtClean="0">
                <a:solidFill>
                  <a:srgbClr val="7030A0"/>
                </a:solidFill>
              </a:rPr>
              <a:t>Олександрівської</a:t>
            </a:r>
            <a:r>
              <a:rPr lang="uk-UA" dirty="0" smtClean="0">
                <a:solidFill>
                  <a:srgbClr val="7030A0"/>
                </a:solidFill>
              </a:rPr>
              <a:t> загальноосвітньої школи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І-ІІІ ступенів </a:t>
            </a:r>
          </a:p>
          <a:p>
            <a:r>
              <a:rPr lang="uk-UA" dirty="0" smtClean="0">
                <a:solidFill>
                  <a:srgbClr val="7030A0"/>
                </a:solidFill>
              </a:rPr>
              <a:t>імені І.С.Буряка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5012" y="1643050"/>
            <a:ext cx="3131341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>
            <a:picLocks noGrp="1"/>
          </p:cNvPicPr>
          <p:nvPr>
            <p:ph type="title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14678" y="214290"/>
            <a:ext cx="5929322" cy="928670"/>
          </a:xfrm>
          <a:prstGeom prst="round2DiagRect">
            <a:avLst>
              <a:gd name="adj1" fmla="val 16667"/>
              <a:gd name="adj2" fmla="val 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17" name="Shape 217"/>
          <p:cNvSpPr/>
          <p:nvPr/>
        </p:nvSpPr>
        <p:spPr>
          <a:xfrm>
            <a:off x="3423403" y="1570430"/>
            <a:ext cx="2571600" cy="1592700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uk-UA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ивчення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документів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і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матеріалів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що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становлять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професійний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інтерес</a:t>
            </a:r>
            <a:endParaRPr lang="en-US" sz="18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357950" y="2357430"/>
            <a:ext cx="2428873" cy="114300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lvl="1">
              <a:buFont typeface="Wingdings" pitchFamily="2" charset="2"/>
              <a:buChar char="Ø"/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самоосвіта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6000760" y="3929066"/>
            <a:ext cx="2786082" cy="2285991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Семінари,тренінги</a:t>
            </a:r>
            <a:endParaRPr lang="uk-UA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Курси підвищення кваліфікації.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Участь у роботі </a:t>
            </a: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педрад,</a:t>
            </a:r>
            <a:r>
              <a:rPr lang="uk-UA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педконференцій</a:t>
            </a: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ШМО, РМО</a:t>
            </a:r>
            <a:endParaRPr lang="uk-UA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uk-UA" dirty="0" err="1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Педчитання</a:t>
            </a: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Clr>
                <a:srgbClr val="006600"/>
              </a:buClr>
              <a:buFont typeface="Wingdings" pitchFamily="2" charset="2"/>
              <a:buChar char="Ø"/>
              <a:defRPr/>
            </a:pPr>
            <a:r>
              <a:rPr lang="uk-UA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конференції</a:t>
            </a:r>
            <a:endParaRPr lang="uk-UA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500035" y="1500175"/>
            <a:ext cx="2643214" cy="1928826"/>
          </a:xfrm>
          <a:prstGeom prst="roundRect">
            <a:avLst>
              <a:gd name="adj" fmla="val 16667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uk-UA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творення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власної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бази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кращих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сценаріїв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уроків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,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заходів</a:t>
            </a:r>
            <a:endParaRPr lang="en-US" sz="18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3357554" y="3929066"/>
            <a:ext cx="2500329" cy="1515933"/>
          </a:xfrm>
          <a:prstGeom prst="roundRect">
            <a:avLst>
              <a:gd name="adj" fmla="val 16667"/>
            </a:avLst>
          </a:prstGeom>
          <a:ln w="100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Georgia"/>
              <a:buNone/>
            </a:pPr>
            <a:r>
              <a:rPr lang="uk-UA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</a:t>
            </a:r>
            <a:r>
              <a:rPr lang="en-US" sz="1800" b="0" i="0" u="none" strike="noStrike" cap="none" dirty="0" err="1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остійна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робота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над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методичною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темою</a:t>
            </a:r>
            <a:endParaRPr lang="en-US" sz="1800" b="0" i="0" u="none" strike="noStrike" cap="none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Shape 225"/>
          <p:cNvSpPr/>
          <p:nvPr/>
        </p:nvSpPr>
        <p:spPr>
          <a:xfrm rot="-3060000">
            <a:off x="2667000" y="5281611"/>
            <a:ext cx="357186" cy="785811"/>
          </a:xfrm>
          <a:prstGeom prst="upDownArrow">
            <a:avLst>
              <a:gd name="adj1" fmla="val 50000"/>
              <a:gd name="adj2" fmla="val 4909"/>
            </a:avLst>
          </a:prstGeom>
          <a:gradFill>
            <a:gsLst>
              <a:gs pos="0">
                <a:srgbClr val="FFE4C3"/>
              </a:gs>
              <a:gs pos="72000">
                <a:srgbClr val="FFBD56"/>
              </a:gs>
              <a:gs pos="100000">
                <a:srgbClr val="FFB52E"/>
              </a:gs>
            </a:gsLst>
            <a:lin ang="5400000" scaled="0"/>
          </a:gradFill>
          <a:ln w="100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643042" y="3786190"/>
            <a:ext cx="357187" cy="571500"/>
          </a:xfrm>
          <a:prstGeom prst="upDownArrow">
            <a:avLst>
              <a:gd name="adj1" fmla="val 50000"/>
              <a:gd name="adj2" fmla="val 6750"/>
            </a:avLst>
          </a:prstGeom>
          <a:gradFill>
            <a:gsLst>
              <a:gs pos="0">
                <a:srgbClr val="FFE4C3"/>
              </a:gs>
              <a:gs pos="72000">
                <a:srgbClr val="FFBD56"/>
              </a:gs>
              <a:gs pos="100000">
                <a:srgbClr val="FFB52E"/>
              </a:gs>
            </a:gsLst>
            <a:lin ang="5400000" scaled="0"/>
          </a:gradFill>
          <a:ln w="100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193849" y="6175221"/>
            <a:ext cx="4857750" cy="738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10" y="3500438"/>
            <a:ext cx="2428892" cy="2986102"/>
          </a:xfrm>
          <a:prstGeom prst="roundRect">
            <a:avLst>
              <a:gd name="adj" fmla="val 0"/>
            </a:avLst>
          </a:prstGeom>
        </p:spPr>
        <p:style>
          <a:lnRef idx="3">
            <a:schemeClr val="lt1"/>
          </a:lnRef>
          <a:fillRef idx="1001">
            <a:schemeClr val="lt2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Написання рефератів, підготовка виступів на семінари, засідання </a:t>
            </a: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ШМО, РМО</a:t>
            </a:r>
            <a:endParaRPr lang="uk-UA" sz="1600" dirty="0" smtClean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Вивчення досвіду роботи педагогів.</a:t>
            </a:r>
          </a:p>
          <a:p>
            <a:pPr marL="0" lvl="1"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Власні науково-методичні </a:t>
            </a: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пошуки.</a:t>
            </a:r>
          </a:p>
          <a:p>
            <a:pPr marL="0" lvl="1">
              <a:buFont typeface="Wingdings" pitchFamily="2" charset="2"/>
              <a:buChar char="Ø"/>
              <a:defRPr/>
            </a:pP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науково-літературними </a:t>
            </a:r>
            <a:r>
              <a:rPr lang="uk-UA" sz="1600" dirty="0" smtClean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джерелами.</a:t>
            </a:r>
          </a:p>
          <a:p>
            <a:pPr>
              <a:buFont typeface="Wingdings" pitchFamily="2" charset="2"/>
              <a:buChar char="Ø"/>
              <a:defRPr/>
            </a:pPr>
            <a:endParaRPr lang="uk-UA" sz="160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0"/>
            <a:ext cx="5572164" cy="10001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28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581400" y="2773363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929058" y="3571876"/>
            <a:ext cx="1485903" cy="519351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857620" y="3143249"/>
            <a:ext cx="1071570" cy="519351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endParaRPr lang="ru-RU">
              <a:cs typeface="+mn-cs"/>
            </a:endParaRPr>
          </a:p>
        </p:txBody>
      </p:sp>
      <p:sp>
        <p:nvSpPr>
          <p:cNvPr id="30741" name="Text Box 38"/>
          <p:cNvSpPr txBox="1">
            <a:spLocks noChangeArrowheads="1"/>
          </p:cNvSpPr>
          <p:nvPr/>
        </p:nvSpPr>
        <p:spPr bwMode="auto">
          <a:xfrm>
            <a:off x="6000750" y="1785938"/>
            <a:ext cx="2927350" cy="830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Впроваджувати у </a:t>
            </a:r>
          </a:p>
          <a:p>
            <a:pPr algn="ctr" eaLnBrk="0" hangingPunct="0"/>
            <a:r>
              <a:rPr lang="uk-UA" sz="1600" dirty="0"/>
              <a:t>навчально-виховний процес</a:t>
            </a:r>
          </a:p>
          <a:p>
            <a:pPr algn="ctr" eaLnBrk="0" hangingPunct="0"/>
            <a:r>
              <a:rPr lang="uk-UA" sz="1600" dirty="0"/>
              <a:t>Інноваційні методи навчання</a:t>
            </a:r>
            <a:endParaRPr lang="en-US" sz="1600" dirty="0"/>
          </a:p>
        </p:txBody>
      </p:sp>
      <p:sp>
        <p:nvSpPr>
          <p:cNvPr id="30742" name="Text Box 39"/>
          <p:cNvSpPr txBox="1">
            <a:spLocks noChangeArrowheads="1"/>
          </p:cNvSpPr>
          <p:nvPr/>
        </p:nvSpPr>
        <p:spPr bwMode="auto">
          <a:xfrm>
            <a:off x="428596" y="1500174"/>
            <a:ext cx="296865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uk-UA" sz="2000" dirty="0"/>
              <a:t>Підвищувати свій професійний </a:t>
            </a:r>
          </a:p>
          <a:p>
            <a:pPr algn="r" eaLnBrk="0" hangingPunct="0"/>
            <a:r>
              <a:rPr lang="uk-UA" sz="2000" dirty="0"/>
              <a:t>рівень і не зупинятися </a:t>
            </a:r>
          </a:p>
          <a:p>
            <a:pPr algn="r" eaLnBrk="0" hangingPunct="0"/>
            <a:r>
              <a:rPr lang="uk-UA" sz="2000" dirty="0"/>
              <a:t>на досягнутому</a:t>
            </a:r>
            <a:endParaRPr lang="en-US" sz="2000" dirty="0"/>
          </a:p>
        </p:txBody>
      </p:sp>
      <p:sp>
        <p:nvSpPr>
          <p:cNvPr id="30743" name="Text Box 40"/>
          <p:cNvSpPr txBox="1">
            <a:spLocks noChangeArrowheads="1"/>
          </p:cNvSpPr>
          <p:nvPr/>
        </p:nvSpPr>
        <p:spPr bwMode="auto">
          <a:xfrm>
            <a:off x="6629400" y="3556000"/>
            <a:ext cx="1935163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Удосконалювати </a:t>
            </a:r>
          </a:p>
          <a:p>
            <a:pPr algn="ctr" eaLnBrk="0" hangingPunct="0"/>
            <a:r>
              <a:rPr lang="uk-UA" sz="1600" dirty="0"/>
              <a:t>власні методики </a:t>
            </a:r>
          </a:p>
          <a:p>
            <a:pPr algn="ctr" eaLnBrk="0" hangingPunct="0"/>
            <a:r>
              <a:rPr lang="uk-UA" sz="1600" dirty="0"/>
              <a:t>викладання історії</a:t>
            </a:r>
            <a:endParaRPr lang="en-US" sz="1600" dirty="0"/>
          </a:p>
        </p:txBody>
      </p:sp>
      <p:sp>
        <p:nvSpPr>
          <p:cNvPr id="30744" name="Text Box 41"/>
          <p:cNvSpPr txBox="1">
            <a:spLocks noChangeArrowheads="1"/>
          </p:cNvSpPr>
          <p:nvPr/>
        </p:nvSpPr>
        <p:spPr bwMode="auto">
          <a:xfrm>
            <a:off x="5715000" y="5156200"/>
            <a:ext cx="319881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Підвищувати </a:t>
            </a:r>
          </a:p>
          <a:p>
            <a:pPr algn="ctr" eaLnBrk="0" hangingPunct="0"/>
            <a:r>
              <a:rPr lang="uk-UA" sz="1600" dirty="0"/>
              <a:t>зацікавленість історією  учнями</a:t>
            </a:r>
            <a:endParaRPr lang="en-US" sz="1600" dirty="0"/>
          </a:p>
        </p:txBody>
      </p:sp>
      <p:sp>
        <p:nvSpPr>
          <p:cNvPr id="30745" name="Text Box 42"/>
          <p:cNvSpPr txBox="1">
            <a:spLocks noChangeArrowheads="1"/>
          </p:cNvSpPr>
          <p:nvPr/>
        </p:nvSpPr>
        <p:spPr bwMode="auto">
          <a:xfrm>
            <a:off x="541338" y="3556000"/>
            <a:ext cx="1941512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Сприяти розвитку </a:t>
            </a:r>
          </a:p>
          <a:p>
            <a:pPr algn="ctr" eaLnBrk="0" hangingPunct="0"/>
            <a:r>
              <a:rPr lang="uk-UA" sz="1600" dirty="0"/>
              <a:t>зацікавлених </a:t>
            </a:r>
          </a:p>
          <a:p>
            <a:pPr algn="ctr" eaLnBrk="0" hangingPunct="0"/>
            <a:r>
              <a:rPr lang="uk-UA" sz="1600" dirty="0"/>
              <a:t>історією учнів</a:t>
            </a:r>
            <a:endParaRPr lang="en-US" sz="1600" dirty="0"/>
          </a:p>
        </p:txBody>
      </p:sp>
      <p:sp>
        <p:nvSpPr>
          <p:cNvPr id="30746" name="Text Box 43"/>
          <p:cNvSpPr txBox="1">
            <a:spLocks noChangeArrowheads="1"/>
          </p:cNvSpPr>
          <p:nvPr/>
        </p:nvSpPr>
        <p:spPr bwMode="auto">
          <a:xfrm>
            <a:off x="357188" y="5072063"/>
            <a:ext cx="2676525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uk-UA" sz="1600" dirty="0"/>
              <a:t>Особливу увагу приділяти</a:t>
            </a:r>
          </a:p>
          <a:p>
            <a:pPr algn="ctr" eaLnBrk="0" hangingPunct="0"/>
            <a:r>
              <a:rPr lang="uk-UA" sz="1600" dirty="0"/>
              <a:t>  відстаючим учням</a:t>
            </a:r>
            <a:endParaRPr lang="en-US" sz="16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57158" y="1500174"/>
            <a:ext cx="3071834" cy="15716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eaLnBrk="0" hangingPunct="0"/>
            <a:r>
              <a:rPr lang="uk-UA" b="1" dirty="0" smtClean="0">
                <a:solidFill>
                  <a:schemeClr val="tx1"/>
                </a:solidFill>
              </a:rPr>
              <a:t>Підвищувати свій професійний </a:t>
            </a:r>
          </a:p>
          <a:p>
            <a:pPr algn="r" eaLnBrk="0" hangingPunct="0"/>
            <a:r>
              <a:rPr lang="uk-UA" b="1" dirty="0" smtClean="0">
                <a:solidFill>
                  <a:schemeClr val="tx1"/>
                </a:solidFill>
              </a:rPr>
              <a:t>рівень і не зупинятися </a:t>
            </a:r>
          </a:p>
          <a:p>
            <a:pPr algn="r" eaLnBrk="0" hangingPunct="0"/>
            <a:r>
              <a:rPr lang="uk-UA" b="1" dirty="0" smtClean="0">
                <a:solidFill>
                  <a:schemeClr val="tx1"/>
                </a:solidFill>
              </a:rPr>
              <a:t>на досягнутому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14282" y="3500438"/>
            <a:ext cx="2928958" cy="1357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uk-UA" b="1" dirty="0" smtClean="0">
                <a:solidFill>
                  <a:srgbClr val="C00000"/>
                </a:solidFill>
              </a:rPr>
              <a:t>Сприяти розвитку </a:t>
            </a:r>
          </a:p>
          <a:p>
            <a:pPr algn="ctr" eaLnBrk="0" hangingPunct="0"/>
            <a:r>
              <a:rPr lang="uk-UA" b="1" dirty="0" smtClean="0">
                <a:solidFill>
                  <a:srgbClr val="C00000"/>
                </a:solidFill>
              </a:rPr>
              <a:t>зацікавлених </a:t>
            </a:r>
          </a:p>
          <a:p>
            <a:pPr algn="ctr" eaLnBrk="0" hangingPunct="0"/>
            <a:r>
              <a:rPr lang="uk-UA" b="1" dirty="0" smtClean="0">
                <a:solidFill>
                  <a:srgbClr val="C00000"/>
                </a:solidFill>
              </a:rPr>
              <a:t>історією учнів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00034" y="5214950"/>
            <a:ext cx="2714644" cy="1200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uk-UA" b="1" dirty="0" smtClean="0">
                <a:solidFill>
                  <a:schemeClr val="tx1"/>
                </a:solidFill>
              </a:rPr>
              <a:t>Особливу увагу приділяти</a:t>
            </a:r>
          </a:p>
          <a:p>
            <a:pPr algn="ctr" eaLnBrk="0" hangingPunct="0"/>
            <a:r>
              <a:rPr lang="uk-UA" b="1" dirty="0" smtClean="0">
                <a:solidFill>
                  <a:schemeClr val="tx1"/>
                </a:solidFill>
              </a:rPr>
              <a:t>  відстаючим учням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786446" y="1500174"/>
            <a:ext cx="3143272" cy="16430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uk-UA" sz="2000" b="1" dirty="0" smtClean="0">
                <a:solidFill>
                  <a:schemeClr val="tx1"/>
                </a:solidFill>
              </a:rPr>
              <a:t>Впроваджувати у </a:t>
            </a:r>
          </a:p>
          <a:p>
            <a:pPr algn="ctr" eaLnBrk="0" hangingPunct="0"/>
            <a:r>
              <a:rPr lang="uk-UA" sz="2000" b="1" dirty="0" smtClean="0">
                <a:solidFill>
                  <a:schemeClr val="tx1"/>
                </a:solidFill>
              </a:rPr>
              <a:t>навчально-виховний процес</a:t>
            </a:r>
          </a:p>
          <a:p>
            <a:pPr algn="ctr" eaLnBrk="0" hangingPunct="0"/>
            <a:r>
              <a:rPr lang="uk-UA" sz="2000" b="1" dirty="0" smtClean="0">
                <a:solidFill>
                  <a:schemeClr val="tx1"/>
                </a:solidFill>
              </a:rPr>
              <a:t>Інноваційні методи навчання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 flipH="1">
            <a:off x="5357818" y="3357562"/>
            <a:ext cx="335758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uk-UA" b="1" dirty="0" smtClean="0">
                <a:solidFill>
                  <a:srgbClr val="C00000"/>
                </a:solidFill>
              </a:rPr>
              <a:t>Удосконалювати </a:t>
            </a:r>
          </a:p>
          <a:p>
            <a:pPr algn="ctr" eaLnBrk="0" hangingPunct="0"/>
            <a:r>
              <a:rPr lang="uk-UA" b="1" dirty="0" smtClean="0">
                <a:solidFill>
                  <a:srgbClr val="C00000"/>
                </a:solidFill>
              </a:rPr>
              <a:t>власні методики </a:t>
            </a:r>
          </a:p>
          <a:p>
            <a:pPr algn="ctr" eaLnBrk="0" hangingPunct="0"/>
            <a:r>
              <a:rPr lang="uk-UA" b="1" dirty="0" smtClean="0">
                <a:solidFill>
                  <a:srgbClr val="C00000"/>
                </a:solidFill>
              </a:rPr>
              <a:t>викладання історії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857884" y="5286388"/>
            <a:ext cx="278608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uk-UA" b="1" dirty="0" smtClean="0">
                <a:solidFill>
                  <a:schemeClr val="tx1"/>
                </a:solidFill>
              </a:rPr>
              <a:t>Підвищувати </a:t>
            </a:r>
          </a:p>
          <a:p>
            <a:pPr algn="ctr" eaLnBrk="0" hangingPunct="0"/>
            <a:r>
              <a:rPr lang="uk-UA" b="1" dirty="0" smtClean="0">
                <a:solidFill>
                  <a:schemeClr val="tx1"/>
                </a:solidFill>
              </a:rPr>
              <a:t>зацікавленість історією  учнями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3" name="Рамка 52"/>
          <p:cNvSpPr/>
          <p:nvPr/>
        </p:nvSpPr>
        <p:spPr>
          <a:xfrm>
            <a:off x="7858116" y="0"/>
            <a:ext cx="1285884" cy="914400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5" name="Рамка 54"/>
          <p:cNvSpPr/>
          <p:nvPr/>
        </p:nvSpPr>
        <p:spPr>
          <a:xfrm flipV="1">
            <a:off x="1214414" y="-1"/>
            <a:ext cx="6215106" cy="1071546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00034" y="0"/>
            <a:ext cx="7858180" cy="1071546"/>
          </a:xfrm>
          <a:prstGeom prst="roundRect">
            <a:avLst>
              <a:gd name="adj" fmla="val 26328"/>
            </a:avLst>
          </a:prstGeom>
          <a:solidFill>
            <a:srgbClr val="00B0F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3" algn="ctr">
              <a:buFont typeface="Wingdings" pitchFamily="2" charset="2"/>
              <a:buChar char="Ø"/>
            </a:pPr>
            <a:r>
              <a:rPr lang="uk-UA" sz="2800" b="1" i="1" cap="all" dirty="0" smtClean="0">
                <a:ln>
                  <a:solidFill>
                    <a:srgbClr val="FFFF00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Black" pitchFamily="34" charset="0"/>
                <a:cs typeface="Tahoma" pitchFamily="34" charset="0"/>
              </a:rPr>
              <a:t>Плани і завдання на майбутнє.</a:t>
            </a:r>
            <a:endParaRPr lang="ru-RU" sz="2800" b="1" i="1" cap="all" dirty="0">
              <a:ln>
                <a:solidFill>
                  <a:srgbClr val="FFFF00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Black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/>
      <p:bldP spid="30742" grpId="0"/>
      <p:bldP spid="30743" grpId="0"/>
      <p:bldP spid="30744" grpId="0"/>
      <p:bldP spid="30744" grpId="1"/>
      <p:bldP spid="30745" grpId="0"/>
      <p:bldP spid="307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ертикальный свиток 3"/>
          <p:cNvSpPr/>
          <p:nvPr/>
        </p:nvSpPr>
        <p:spPr>
          <a:xfrm>
            <a:off x="0" y="214290"/>
            <a:ext cx="7072330" cy="585791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uk-UA" sz="2400" b="1" i="1" dirty="0" smtClean="0">
                <a:solidFill>
                  <a:schemeClr val="tx1"/>
                </a:solidFill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</a:rPr>
              <a:t>Нелегко це -  дітей навчати,</a:t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>  </a:t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>        </a:t>
            </a:r>
            <a:r>
              <a:rPr lang="uk-UA" sz="2400" b="1" i="1" dirty="0" err="1" smtClean="0">
                <a:solidFill>
                  <a:srgbClr val="0070C0"/>
                </a:solidFill>
              </a:rPr>
              <a:t>Відкрить</a:t>
            </a:r>
            <a:r>
              <a:rPr lang="uk-UA" sz="2400" b="1" i="1" dirty="0" smtClean="0">
                <a:solidFill>
                  <a:srgbClr val="0070C0"/>
                </a:solidFill>
              </a:rPr>
              <a:t> глибини знань нових.                     </a:t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/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>Якби </a:t>
            </a:r>
            <a:r>
              <a:rPr lang="uk-UA" sz="2400" b="1" i="1" dirty="0" err="1" smtClean="0">
                <a:solidFill>
                  <a:srgbClr val="0070C0"/>
                </a:solidFill>
              </a:rPr>
              <a:t>почать</a:t>
            </a:r>
            <a:r>
              <a:rPr lang="uk-UA" sz="2400" b="1" i="1" dirty="0" smtClean="0">
                <a:solidFill>
                  <a:srgbClr val="0070C0"/>
                </a:solidFill>
              </a:rPr>
              <a:t> життя спочатку,</a:t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/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>                               Я  б знов</a:t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/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r>
              <a:rPr lang="uk-UA" sz="2400" b="1" i="1" dirty="0" smtClean="0">
                <a:solidFill>
                  <a:srgbClr val="0070C0"/>
                </a:solidFill>
              </a:rPr>
              <a:t>                 і знов прийшла до них.</a:t>
            </a:r>
            <a:br>
              <a:rPr lang="uk-UA" sz="2400" b="1" i="1" dirty="0" smtClean="0">
                <a:solidFill>
                  <a:srgbClr val="0070C0"/>
                </a:solidFill>
              </a:rPr>
            </a:b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3" name="Picture 8" descr="C:\Users\Администратор\Desktop\флешка\День_учителя_2013\SAM_2499.JPG"/>
          <p:cNvPicPr>
            <a:picLocks noChangeAspect="1" noChangeArrowheads="1"/>
          </p:cNvPicPr>
          <p:nvPr/>
        </p:nvPicPr>
        <p:blipFill>
          <a:blip r:embed="rId4"/>
          <a:srcRect l="4083" r="4083"/>
          <a:stretch>
            <a:fillRect/>
          </a:stretch>
        </p:blipFill>
        <p:spPr>
          <a:xfrm>
            <a:off x="6057900" y="857232"/>
            <a:ext cx="3086100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601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Освіта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42910" y="1600200"/>
            <a:ext cx="3852890" cy="4525963"/>
          </a:xfrm>
        </p:spPr>
        <p:txBody>
          <a:bodyPr>
            <a:normAutofit lnSpcReduction="10000"/>
          </a:bodyPr>
          <a:lstStyle/>
          <a:p>
            <a:pPr algn="ctr">
              <a:buNone/>
              <a:defRPr/>
            </a:pPr>
            <a:r>
              <a:rPr lang="uk-UA" sz="1400" dirty="0" smtClean="0"/>
              <a:t> Закінчила у 2001 році Харківський державний педагогічний університет імені Г.С.Сковороди і отримала повну вищу освіту за спеціальністю</a:t>
            </a:r>
            <a:r>
              <a:rPr lang="uk-UA" sz="1400" b="1" dirty="0" smtClean="0"/>
              <a:t> “ Педагогіка і методика середньої освіти. </a:t>
            </a:r>
            <a:r>
              <a:rPr lang="uk-UA" sz="1400" b="1" dirty="0" err="1" smtClean="0"/>
              <a:t>Історія”</a:t>
            </a:r>
            <a:r>
              <a:rPr lang="uk-UA" sz="1400" b="1" dirty="0" smtClean="0"/>
              <a:t> </a:t>
            </a:r>
            <a:r>
              <a:rPr lang="uk-UA" sz="1400" dirty="0" smtClean="0"/>
              <a:t>та здобула кваліфікацію вчителя історії. </a:t>
            </a:r>
          </a:p>
          <a:p>
            <a:pPr algn="ctr">
              <a:buNone/>
              <a:defRPr/>
            </a:pPr>
            <a:r>
              <a:rPr lang="uk-UA" sz="1400" b="1" u="sng" dirty="0" smtClean="0"/>
              <a:t>ПІДВИЩЕННЯ КВАЛІФІКАЦІЇ</a:t>
            </a:r>
            <a:endParaRPr lang="uk-UA" sz="1400" u="sng" dirty="0" smtClean="0">
              <a:solidFill>
                <a:srgbClr val="FF0000"/>
              </a:solidFill>
            </a:endParaRPr>
          </a:p>
          <a:p>
            <a:pPr algn="r">
              <a:buNone/>
              <a:defRPr/>
            </a:pPr>
            <a:r>
              <a:rPr lang="uk-UA" sz="1400" dirty="0" smtClean="0">
                <a:solidFill>
                  <a:srgbClr val="FF0000"/>
                </a:solidFill>
              </a:rPr>
              <a:t>     </a:t>
            </a:r>
            <a:r>
              <a:rPr lang="uk-UA" sz="1400" dirty="0" err="1" smtClean="0">
                <a:solidFill>
                  <a:srgbClr val="FF0000"/>
                </a:solidFill>
              </a:rPr>
              <a:t>“</a:t>
            </a:r>
            <a:r>
              <a:rPr lang="uk-UA" sz="1400" b="1" dirty="0" err="1" smtClean="0">
                <a:solidFill>
                  <a:srgbClr val="FF0000"/>
                </a:solidFill>
              </a:rPr>
              <a:t>Харківська</a:t>
            </a:r>
            <a:r>
              <a:rPr lang="uk-UA" sz="1400" b="1" dirty="0" smtClean="0">
                <a:solidFill>
                  <a:srgbClr val="FF0000"/>
                </a:solidFill>
              </a:rPr>
              <a:t> академія </a:t>
            </a:r>
            <a:r>
              <a:rPr lang="uk-UA" sz="1400" b="1" dirty="0" err="1" smtClean="0">
                <a:solidFill>
                  <a:srgbClr val="FF0000"/>
                </a:solidFill>
              </a:rPr>
              <a:t>неприривної</a:t>
            </a:r>
            <a:r>
              <a:rPr lang="uk-UA" sz="1400" b="1" dirty="0" smtClean="0">
                <a:solidFill>
                  <a:srgbClr val="FF0000"/>
                </a:solidFill>
              </a:rPr>
              <a:t> </a:t>
            </a:r>
            <a:r>
              <a:rPr lang="uk-UA" sz="1400" b="1" dirty="0" err="1" smtClean="0">
                <a:solidFill>
                  <a:srgbClr val="FF0000"/>
                </a:solidFill>
              </a:rPr>
              <a:t>освіти”</a:t>
            </a:r>
            <a:endParaRPr lang="uk-UA" sz="1400" b="1" dirty="0" smtClean="0">
              <a:solidFill>
                <a:srgbClr val="FF0000"/>
              </a:solidFill>
            </a:endParaRPr>
          </a:p>
          <a:p>
            <a:pPr>
              <a:buNone/>
              <a:defRPr/>
            </a:pPr>
            <a:r>
              <a:rPr lang="uk-UA" sz="1400" b="1" dirty="0" smtClean="0">
                <a:solidFill>
                  <a:srgbClr val="FF0000"/>
                </a:solidFill>
              </a:rPr>
              <a:t>         2018 р.  </a:t>
            </a:r>
            <a:r>
              <a:rPr lang="uk-UA" sz="1400" b="1" dirty="0" smtClean="0">
                <a:solidFill>
                  <a:schemeClr val="tx1">
                    <a:lumMod val="95000"/>
                  </a:schemeClr>
                </a:solidFill>
              </a:rPr>
              <a:t> Напрям </a:t>
            </a:r>
            <a:r>
              <a:rPr lang="uk-UA" sz="1400" b="1" dirty="0" err="1" smtClean="0">
                <a:solidFill>
                  <a:schemeClr val="tx1">
                    <a:lumMod val="95000"/>
                  </a:schemeClr>
                </a:solidFill>
              </a:rPr>
              <a:t>“Історія”</a:t>
            </a:r>
            <a:endParaRPr lang="ru-RU" sz="1400" b="1" dirty="0" smtClean="0"/>
          </a:p>
          <a:p>
            <a:pPr>
              <a:buFont typeface="Wingdings 2" pitchFamily="18" charset="2"/>
              <a:buNone/>
              <a:defRPr/>
            </a:pPr>
            <a:r>
              <a:rPr lang="uk-UA" sz="1400" b="1" dirty="0" smtClean="0">
                <a:solidFill>
                  <a:srgbClr val="FF0000"/>
                </a:solidFill>
              </a:rPr>
              <a:t>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uk-UA" sz="1400" b="1" dirty="0" smtClean="0">
                <a:solidFill>
                  <a:srgbClr val="FF0000"/>
                </a:solidFill>
              </a:rPr>
              <a:t>2012-2018 рр</a:t>
            </a:r>
            <a:r>
              <a:rPr lang="uk-UA" sz="1400" b="1" dirty="0" smtClean="0"/>
              <a:t>. </a:t>
            </a:r>
            <a:r>
              <a:rPr lang="uk-UA" sz="1400" dirty="0" smtClean="0"/>
              <a:t>Сертифікати, які засвідчують, що спираючись на передові педагогічні добутки, опубліковані на шпальтах журналів “ Видавничої групи “ Основа ”, підвищувала свій  фаховий рівень, займалася самоосвітою й використовувала його у своїй професійній діяльності. </a:t>
            </a:r>
            <a:endParaRPr lang="uk-UA" sz="1400" dirty="0" smtClean="0"/>
          </a:p>
          <a:p>
            <a:pPr>
              <a:buNone/>
              <a:defRPr/>
            </a:pPr>
            <a:r>
              <a:rPr lang="uk-UA" sz="1400" b="1" dirty="0" smtClean="0"/>
              <a:t>Червень 2018</a:t>
            </a:r>
            <a:r>
              <a:rPr lang="uk-UA" sz="1400" dirty="0" smtClean="0"/>
              <a:t>  «Особливості організації освітнього процесу в умовах упровадження нового Державного стандарту початкової освіти»</a:t>
            </a:r>
            <a:endParaRPr lang="ru-RU" sz="1400" dirty="0" smtClean="0"/>
          </a:p>
          <a:p>
            <a:pPr>
              <a:buFont typeface="Wingdings 2" pitchFamily="18" charset="2"/>
              <a:buNone/>
              <a:defRPr/>
            </a:pPr>
            <a:endParaRPr lang="ru-RU" sz="14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7" name="Picture 3" descr="imag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9571" y="1214422"/>
            <a:ext cx="4024429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896835"/>
            <a:ext cx="4071934" cy="2961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uk-UA" b="1" dirty="0" smtClean="0"/>
              <a:t>МЕТОДИЧНА  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uk-UA" sz="4000" u="sng" dirty="0" smtClean="0">
                <a:solidFill>
                  <a:srgbClr val="CC0000"/>
                </a:solidFill>
              </a:rPr>
              <a:t>2015-2020 </a:t>
            </a:r>
            <a:r>
              <a:rPr lang="uk-UA" sz="4000" u="sng" dirty="0" err="1" smtClean="0">
                <a:solidFill>
                  <a:srgbClr val="CC0000"/>
                </a:solidFill>
              </a:rPr>
              <a:t>рр.-</a:t>
            </a:r>
            <a:r>
              <a:rPr lang="uk-UA" sz="4000" u="sng" dirty="0" smtClean="0">
                <a:latin typeface="Times New Roman" pitchFamily="18" charset="0"/>
              </a:rPr>
              <a:t> </a:t>
            </a:r>
            <a:endParaRPr lang="uk-UA" sz="4000" u="sng" dirty="0" smtClean="0">
              <a:latin typeface="Times New Roman" pitchFamily="18" charset="0"/>
            </a:endParaRPr>
          </a:p>
          <a:p>
            <a:r>
              <a:rPr lang="uk-UA" sz="4000" dirty="0" err="1" smtClean="0">
                <a:latin typeface="Times New Roman" pitchFamily="18" charset="0"/>
              </a:rPr>
              <a:t>“</a:t>
            </a:r>
            <a:r>
              <a:rPr lang="uk-UA" sz="4000" dirty="0" err="1" smtClean="0"/>
              <a:t>Впровадження</a:t>
            </a:r>
            <a:r>
              <a:rPr lang="uk-UA" sz="4000" dirty="0" smtClean="0"/>
              <a:t> </a:t>
            </a:r>
            <a:r>
              <a:rPr lang="uk-UA" sz="4000" dirty="0" smtClean="0"/>
              <a:t>музейної педагогіки на уроках історії ”</a:t>
            </a:r>
          </a:p>
          <a:p>
            <a:endParaRPr lang="ru-RU" dirty="0"/>
          </a:p>
        </p:txBody>
      </p:sp>
      <p:pic>
        <p:nvPicPr>
          <p:cNvPr id="4098" name="Picture 2" descr="D:\фото\музей фото\музей\IMG_9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482652"/>
            <a:ext cx="3929062" cy="2946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Відкриті уроки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lvl="2" indent="-342900"/>
            <a:r>
              <a:rPr lang="uk-UA" dirty="0" smtClean="0"/>
              <a:t>               02.10.2015 </a:t>
            </a:r>
          </a:p>
          <a:p>
            <a:pPr marL="342900" lvl="2" indent="-342900"/>
            <a:r>
              <a:rPr lang="uk-UA" dirty="0" smtClean="0"/>
              <a:t>Музейний </a:t>
            </a:r>
            <a:r>
              <a:rPr lang="uk-UA" dirty="0" smtClean="0"/>
              <a:t>урок .11 клас. «Наш край в роки Великої Вітчизняної війни.» </a:t>
            </a:r>
            <a:endParaRPr lang="ru-RU" sz="16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Відкриті уроки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16.02.2016 </a:t>
            </a:r>
            <a:endParaRPr lang="uk-UA" dirty="0" smtClean="0"/>
          </a:p>
          <a:p>
            <a:r>
              <a:rPr lang="uk-UA" dirty="0" smtClean="0"/>
              <a:t>Музейний </a:t>
            </a:r>
            <a:r>
              <a:rPr lang="uk-UA" dirty="0" smtClean="0"/>
              <a:t>урок. 5 клас. «Про кого і про що розповідає історія рідного краю»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028924"/>
            <a:ext cx="4143404" cy="22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332924"/>
            <a:ext cx="4143404" cy="251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05.05.2017  </a:t>
            </a:r>
            <a:endParaRPr lang="uk-UA" dirty="0" smtClean="0"/>
          </a:p>
          <a:p>
            <a:r>
              <a:rPr lang="uk-UA" dirty="0" smtClean="0"/>
              <a:t>Бінарний </a:t>
            </a:r>
            <a:r>
              <a:rPr lang="uk-UA" dirty="0" smtClean="0"/>
              <a:t>урок. 10 клас. Історія України. Алгебра та початки аналізу. «Національні Дні Скорботи»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632604"/>
            <a:ext cx="4143404" cy="27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357562"/>
            <a:ext cx="4170199" cy="3127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10.01.2018. </a:t>
            </a:r>
          </a:p>
          <a:p>
            <a:r>
              <a:rPr lang="uk-UA" dirty="0" smtClean="0"/>
              <a:t>Районний музейний урок «</a:t>
            </a:r>
            <a:r>
              <a:rPr lang="uk-UA" dirty="0" err="1" smtClean="0"/>
              <a:t>Валківщина</a:t>
            </a:r>
            <a:r>
              <a:rPr lang="uk-UA" dirty="0" smtClean="0"/>
              <a:t> в минулому та сучасний стан»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Друковані роботи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uk-UA" b="1" dirty="0" smtClean="0"/>
              <a:t>2015 р</a:t>
            </a:r>
            <a:r>
              <a:rPr lang="uk-UA" dirty="0" smtClean="0"/>
              <a:t>. № 25-26 «Чотирилапі герої війни»</a:t>
            </a:r>
            <a:endParaRPr lang="ru-RU" dirty="0" smtClean="0"/>
          </a:p>
          <a:p>
            <a:r>
              <a:rPr lang="uk-UA" dirty="0" smtClean="0"/>
              <a:t>№ 28-29 « Московська держава у ХVІІ – ХVІІІ ст.» Всесвітня історія 8 клас</a:t>
            </a:r>
            <a:endParaRPr lang="ru-RU" dirty="0" smtClean="0"/>
          </a:p>
          <a:p>
            <a:r>
              <a:rPr lang="uk-UA" b="1" dirty="0" smtClean="0"/>
              <a:t>2016 р</a:t>
            </a:r>
            <a:r>
              <a:rPr lang="uk-UA" dirty="0" smtClean="0"/>
              <a:t>. № 25-26 «Князь Святослав та його походи» Практичне заняття № 1. Історія України 7 клас.</a:t>
            </a:r>
            <a:endParaRPr lang="ru-RU" dirty="0" smtClean="0"/>
          </a:p>
          <a:p>
            <a:r>
              <a:rPr lang="uk-UA" dirty="0" smtClean="0"/>
              <a:t>№ 28-29 «Виникнення та становлення Русі – України» Історія України 7 клас.</a:t>
            </a:r>
            <a:endParaRPr lang="ru-RU" dirty="0" smtClean="0"/>
          </a:p>
          <a:p>
            <a:r>
              <a:rPr lang="uk-UA" dirty="0" smtClean="0"/>
              <a:t>№ 31-32 « Визвольний рух наприкінці 50-х- на початку 60-х років у Наддніпрянській Україні» Історія України 9 клас.</a:t>
            </a:r>
            <a:endParaRPr lang="ru-RU" dirty="0" smtClean="0"/>
          </a:p>
          <a:p>
            <a:r>
              <a:rPr lang="uk-UA" dirty="0" smtClean="0"/>
              <a:t>№ 34-36 « Основні течії суспільно – політичного руху 50-60 років ХІХ ст. у західноукраїнських землях» Історія України 9 клас.</a:t>
            </a:r>
            <a:endParaRPr lang="ru-RU" dirty="0" smtClean="0"/>
          </a:p>
          <a:p>
            <a:r>
              <a:rPr lang="uk-UA" b="1" dirty="0" smtClean="0"/>
              <a:t>2017 р.</a:t>
            </a:r>
            <a:r>
              <a:rPr lang="uk-UA" dirty="0" smtClean="0"/>
              <a:t>  № 1-2 « Відродження </a:t>
            </a:r>
            <a:r>
              <a:rPr lang="uk-UA" dirty="0" err="1" smtClean="0"/>
              <a:t>громадівського</a:t>
            </a:r>
            <a:r>
              <a:rPr lang="uk-UA" dirty="0" smtClean="0"/>
              <a:t> руху в 70-90- ті рр.. ХІХ ст.» Історія України 9 клас.</a:t>
            </a:r>
            <a:endParaRPr lang="ru-RU" dirty="0" smtClean="0"/>
          </a:p>
          <a:p>
            <a:r>
              <a:rPr lang="uk-UA" dirty="0" smtClean="0"/>
              <a:t>№ 7-8 «Піднесення національно – визвольного руху в Західній Україні у другій половині 70-90-х  років ХІХ </a:t>
            </a:r>
            <a:r>
              <a:rPr lang="uk-UA" dirty="0" err="1" smtClean="0"/>
              <a:t>ст</a:t>
            </a:r>
            <a:r>
              <a:rPr lang="uk-UA" dirty="0" smtClean="0"/>
              <a:t>» Історія України 9 клас.</a:t>
            </a:r>
            <a:endParaRPr lang="ru-RU" dirty="0" smtClean="0"/>
          </a:p>
          <a:p>
            <a:r>
              <a:rPr lang="uk-UA" dirty="0" smtClean="0"/>
              <a:t>№ 10-11 «Утворення українських політичних партій Галичини» Історія України 9 клас.</a:t>
            </a:r>
            <a:endParaRPr lang="ru-RU" dirty="0" smtClean="0"/>
          </a:p>
          <a:p>
            <a:r>
              <a:rPr lang="uk-UA" dirty="0" smtClean="0"/>
              <a:t>№ 13-14  «Козацькі літописи»  Практичне заняття. Історія України 8 клас.</a:t>
            </a:r>
            <a:endParaRPr lang="ru-RU" dirty="0" smtClean="0"/>
          </a:p>
          <a:p>
            <a:r>
              <a:rPr lang="uk-UA" dirty="0" smtClean="0"/>
              <a:t>«Богдан Хмельницький як політик і людина» Практичне заняття. Історія України 8 клас.</a:t>
            </a:r>
            <a:endParaRPr lang="ru-RU" dirty="0" smtClean="0"/>
          </a:p>
          <a:p>
            <a:r>
              <a:rPr lang="uk-UA" dirty="0" smtClean="0"/>
              <a:t>«Руїна: причини і наслідки» Практичне заняття. Історія України 8 клас.</a:t>
            </a:r>
            <a:endParaRPr lang="ru-RU" dirty="0" smtClean="0"/>
          </a:p>
          <a:p>
            <a:r>
              <a:rPr lang="uk-UA" b="1" dirty="0" smtClean="0"/>
              <a:t>2018 р. </a:t>
            </a:r>
            <a:r>
              <a:rPr lang="uk-UA" dirty="0" smtClean="0"/>
              <a:t>№ 22-23 «Соціально – економічний розвиток західноукраїнських земель у другій половині ХІХ ст..» Історія України 9 клас.</a:t>
            </a:r>
            <a:endParaRPr lang="ru-RU" dirty="0" smtClean="0"/>
          </a:p>
          <a:p>
            <a:r>
              <a:rPr lang="uk-UA" dirty="0" smtClean="0"/>
              <a:t>№ 25-26 « Суспільно – політичне життя на західноукраїнських землях у 60-80-ті рр..ХІХ ст.» Історія України 9 клас.</a:t>
            </a:r>
            <a:endParaRPr lang="ru-RU" dirty="0" smtClean="0"/>
          </a:p>
          <a:p>
            <a:r>
              <a:rPr lang="uk-UA" dirty="0" smtClean="0"/>
              <a:t>«Радикальний рух у Галичині. Особливості суспільно – політичного життя в Буковині та Закарпатті в другій половині ХІХ ст.» Історія України 9 клас.</a:t>
            </a:r>
            <a:endParaRPr lang="ru-RU" dirty="0" smtClean="0"/>
          </a:p>
          <a:p>
            <a:r>
              <a:rPr lang="uk-UA" dirty="0" smtClean="0"/>
              <a:t>№ 28-29 «Західноукраїнські землі у складі </a:t>
            </a:r>
            <a:r>
              <a:rPr lang="uk-UA" dirty="0" err="1" smtClean="0"/>
              <a:t>Австро</a:t>
            </a:r>
            <a:r>
              <a:rPr lang="uk-UA" dirty="0" smtClean="0"/>
              <a:t> – Угорщини в другій половині ХІХ ст.» Історія України 9 клас.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5" descr="image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05725" y="0"/>
            <a:ext cx="1438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mage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"/>
            <a:ext cx="1214446" cy="16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Досягнення в предметних олімпіадах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2014/2015 навчальний рік  І місце Шаповал Артем (8 клас),ІІІ місце </a:t>
            </a:r>
            <a:r>
              <a:rPr lang="uk-UA" dirty="0" err="1" smtClean="0"/>
              <a:t>Білокудря</a:t>
            </a:r>
            <a:r>
              <a:rPr lang="uk-UA" dirty="0" smtClean="0"/>
              <a:t> Любов  (9 клас) </a:t>
            </a:r>
            <a:endParaRPr lang="ru-RU" dirty="0" smtClean="0"/>
          </a:p>
          <a:p>
            <a:r>
              <a:rPr lang="uk-UA" dirty="0" smtClean="0"/>
              <a:t>2015/2016 </a:t>
            </a:r>
            <a:r>
              <a:rPr lang="uk-UA" dirty="0" err="1" smtClean="0"/>
              <a:t>н.р</a:t>
            </a:r>
            <a:r>
              <a:rPr lang="uk-UA" dirty="0" smtClean="0"/>
              <a:t>. ІІ місце Шаповал Артем ( 9 клас)</a:t>
            </a:r>
            <a:endParaRPr lang="ru-RU" dirty="0" smtClean="0"/>
          </a:p>
          <a:p>
            <a:r>
              <a:rPr lang="uk-UA" dirty="0" smtClean="0"/>
              <a:t>2016/2017 </a:t>
            </a:r>
            <a:r>
              <a:rPr lang="uk-UA" dirty="0" err="1" smtClean="0"/>
              <a:t>н.р</a:t>
            </a:r>
            <a:r>
              <a:rPr lang="uk-UA" dirty="0" smtClean="0"/>
              <a:t>. І місце Шаповал Артем ( 10 кас)</a:t>
            </a:r>
            <a:endParaRPr lang="ru-RU" dirty="0" smtClean="0"/>
          </a:p>
          <a:p>
            <a:r>
              <a:rPr lang="uk-UA" dirty="0" smtClean="0"/>
              <a:t>2017/2018 </a:t>
            </a:r>
            <a:r>
              <a:rPr lang="uk-UA" dirty="0" err="1" smtClean="0"/>
              <a:t>н.р</a:t>
            </a:r>
            <a:r>
              <a:rPr lang="uk-UA" dirty="0" smtClean="0"/>
              <a:t>. І місце Шаповал Артем ( 11 клас)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-1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шаблон-1</Template>
  <TotalTime>2195</TotalTime>
  <Words>722</Words>
  <Application>Microsoft Office PowerPoint</Application>
  <PresentationFormat>Экран (4:3)</PresentationFormat>
  <Paragraphs>100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шаблон-1</vt:lpstr>
      <vt:lpstr>НУЖА ЮЛІЯ ПАВЛІВНА</vt:lpstr>
      <vt:lpstr>Освіта </vt:lpstr>
      <vt:lpstr>МЕТОДИЧНА  ТЕМА</vt:lpstr>
      <vt:lpstr>Відкриті уроки </vt:lpstr>
      <vt:lpstr>Відкриті уроки </vt:lpstr>
      <vt:lpstr>Слайд 6</vt:lpstr>
      <vt:lpstr>Слайд 7</vt:lpstr>
      <vt:lpstr>Друковані роботи </vt:lpstr>
      <vt:lpstr>Досягнення в предметних олімпіадах </vt:lpstr>
      <vt:lpstr>Слайд 10</vt:lpstr>
      <vt:lpstr>Слайд 11</vt:lpstr>
      <vt:lpstr>Слайд 12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ПОРТФОЛІО ВЧИТЕЛЯ  ІСТОРІЇ Крячун Т.І.</dc:title>
  <dc:creator>Uzer</dc:creator>
  <cp:lastModifiedBy>Admin</cp:lastModifiedBy>
  <cp:revision>469</cp:revision>
  <dcterms:created xsi:type="dcterms:W3CDTF">2016-03-15T18:13:40Z</dcterms:created>
  <dcterms:modified xsi:type="dcterms:W3CDTF">2018-12-02T08:05:29Z</dcterms:modified>
</cp:coreProperties>
</file>