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Roboto"/>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oboto-bold.fntdata"/><Relationship Id="rId16" Type="http://schemas.openxmlformats.org/officeDocument/2006/relationships/font" Target="fonts/Roboto-regular.fntdata"/><Relationship Id="rId5" Type="http://schemas.openxmlformats.org/officeDocument/2006/relationships/notesMaster" Target="notesMasters/notesMaster1.xml"/><Relationship Id="rId19" Type="http://schemas.openxmlformats.org/officeDocument/2006/relationships/font" Target="fonts/Roboto-boldItalic.fntdata"/><Relationship Id="rId6" Type="http://schemas.openxmlformats.org/officeDocument/2006/relationships/slide" Target="slides/slide1.xml"/><Relationship Id="rId18" Type="http://schemas.openxmlformats.org/officeDocument/2006/relationships/font" Target="fonts/Roboto-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1e684ff1679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1e684ff1679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1e684ff1679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1e684ff1679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1e684ff1679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1e684ff1679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1e684ff1679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1e684ff1679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1e684ff1679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1e684ff1679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1e684ff1679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1e684ff1679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1e684ff1679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1e684ff1679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1e684ff1679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1e684ff1679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e684ff1679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e684ff1679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spd="slow">
    <p:fade/>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www.youtube.com/watch?v=iSSTv8-2358" TargetMode="External"/><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www.youtube.com/watch?v=mTOsxh4OcFU"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pic>
        <p:nvPicPr>
          <p:cNvPr descr="A brief history of English from the Anglo Saxons to Shakespeare&#10;&#10;Some sources:&#10;The Cambridge history of the English language. Vol. I: The beginnings to 1066 by Richard M. Hogg&#10;&#10;A History of the English Language by Albert C Baugh&#10;&#10;https://www.britannica.com/topic/English-language/&#10;&#10;https://www.englishclub.com/history-of-english/&#10;&#10;https://www.oxfordinternationalenglish.com/a-brief-history-of-the-english-language/&#10;&#10;Music: &#10;Angevin, Lord of the Land and Thatched Villagers by Kevin MacLeod (incompetech.com)&#10;Licensed under Creative Commons: By Attribution 4.0 License&#10;http://creativecommons.org/licenses/by/4.0/" id="114" name="Google Shape;114;p22" title="A Short History of the English Language">
            <a:hlinkClick r:id="rId3"/>
          </p:cNvPr>
          <p:cNvPicPr preferRelativeResize="0"/>
          <p:nvPr/>
        </p:nvPicPr>
        <p:blipFill>
          <a:blip r:embed="rId4">
            <a:alphaModFix/>
          </a:blip>
          <a:stretch>
            <a:fillRect/>
          </a:stretch>
        </p:blipFill>
        <p:spPr>
          <a:xfrm>
            <a:off x="1143000" y="0"/>
            <a:ext cx="6858000" cy="5143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1000"/>
                                        <p:tgtEl>
                                          <p:spTgt spid="1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57" name="Shape 57"/>
        <p:cNvGrpSpPr/>
        <p:nvPr/>
      </p:nvGrpSpPr>
      <p:grpSpPr>
        <a:xfrm>
          <a:off x="0" y="0"/>
          <a:ext cx="0" cy="0"/>
          <a:chOff x="0" y="0"/>
          <a:chExt cx="0" cy="0"/>
        </a:xfrm>
      </p:grpSpPr>
      <p:sp>
        <p:nvSpPr>
          <p:cNvPr id="58" name="Google Shape;58;p14"/>
          <p:cNvSpPr txBox="1"/>
          <p:nvPr>
            <p:ph type="title"/>
          </p:nvPr>
        </p:nvSpPr>
        <p:spPr>
          <a:xfrm>
            <a:off x="200025" y="283950"/>
            <a:ext cx="38268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2400"/>
              </a:spcBef>
              <a:spcAft>
                <a:spcPts val="0"/>
              </a:spcAft>
              <a:buClr>
                <a:schemeClr val="dk1"/>
              </a:buClr>
              <a:buSzPct val="33788"/>
              <a:buFont typeface="Arial"/>
              <a:buNone/>
            </a:pPr>
            <a:r>
              <a:rPr b="1" lang="ru" sz="3255">
                <a:solidFill>
                  <a:srgbClr val="333333"/>
                </a:solidFill>
                <a:latin typeface="Roboto"/>
                <a:ea typeface="Roboto"/>
                <a:cs typeface="Roboto"/>
                <a:sym typeface="Roboto"/>
              </a:rPr>
              <a:t>History of English</a:t>
            </a:r>
            <a:endParaRPr b="1" sz="3255">
              <a:solidFill>
                <a:srgbClr val="333333"/>
              </a:solidFill>
              <a:latin typeface="Roboto"/>
              <a:ea typeface="Roboto"/>
              <a:cs typeface="Roboto"/>
              <a:sym typeface="Roboto"/>
            </a:endParaRPr>
          </a:p>
          <a:p>
            <a:pPr indent="0" lvl="0" marL="0" rtl="0" algn="l">
              <a:spcBef>
                <a:spcPts val="600"/>
              </a:spcBef>
              <a:spcAft>
                <a:spcPts val="0"/>
              </a:spcAft>
              <a:buNone/>
            </a:pPr>
            <a:r>
              <a:t/>
            </a:r>
            <a:endParaRPr/>
          </a:p>
        </p:txBody>
      </p:sp>
      <p:sp>
        <p:nvSpPr>
          <p:cNvPr id="59" name="Google Shape;59;p14"/>
          <p:cNvSpPr txBox="1"/>
          <p:nvPr>
            <p:ph idx="1" type="body"/>
          </p:nvPr>
        </p:nvSpPr>
        <p:spPr>
          <a:xfrm>
            <a:off x="4894150" y="185850"/>
            <a:ext cx="4014600" cy="48270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ru" sz="1650">
                <a:solidFill>
                  <a:schemeClr val="dk1"/>
                </a:solidFill>
                <a:latin typeface="Roboto"/>
                <a:ea typeface="Roboto"/>
                <a:cs typeface="Roboto"/>
                <a:sym typeface="Roboto"/>
              </a:rPr>
              <a:t>The history of the English language really started with the arrival of three Germanic tribes who invaded Britain during the 5th century AD. These tribes, the </a:t>
            </a:r>
            <a:r>
              <a:rPr b="1" lang="ru" sz="1650">
                <a:solidFill>
                  <a:schemeClr val="dk1"/>
                </a:solidFill>
                <a:latin typeface="Roboto"/>
                <a:ea typeface="Roboto"/>
                <a:cs typeface="Roboto"/>
                <a:sym typeface="Roboto"/>
              </a:rPr>
              <a:t>Angles</a:t>
            </a:r>
            <a:r>
              <a:rPr lang="ru" sz="1650">
                <a:solidFill>
                  <a:schemeClr val="dk1"/>
                </a:solidFill>
                <a:latin typeface="Roboto"/>
                <a:ea typeface="Roboto"/>
                <a:cs typeface="Roboto"/>
                <a:sym typeface="Roboto"/>
              </a:rPr>
              <a:t>, the </a:t>
            </a:r>
            <a:r>
              <a:rPr b="1" lang="ru" sz="1650">
                <a:solidFill>
                  <a:schemeClr val="dk1"/>
                </a:solidFill>
                <a:latin typeface="Roboto"/>
                <a:ea typeface="Roboto"/>
                <a:cs typeface="Roboto"/>
                <a:sym typeface="Roboto"/>
              </a:rPr>
              <a:t>Saxons </a:t>
            </a:r>
            <a:r>
              <a:rPr lang="ru" sz="1650">
                <a:solidFill>
                  <a:schemeClr val="dk1"/>
                </a:solidFill>
                <a:latin typeface="Roboto"/>
                <a:ea typeface="Roboto"/>
                <a:cs typeface="Roboto"/>
                <a:sym typeface="Roboto"/>
              </a:rPr>
              <a:t>and the </a:t>
            </a:r>
            <a:r>
              <a:rPr b="1" lang="ru" sz="1650">
                <a:solidFill>
                  <a:schemeClr val="dk1"/>
                </a:solidFill>
                <a:latin typeface="Roboto"/>
                <a:ea typeface="Roboto"/>
                <a:cs typeface="Roboto"/>
                <a:sym typeface="Roboto"/>
              </a:rPr>
              <a:t>Jutes</a:t>
            </a:r>
            <a:r>
              <a:rPr lang="ru" sz="1650">
                <a:solidFill>
                  <a:schemeClr val="dk1"/>
                </a:solidFill>
                <a:latin typeface="Roboto"/>
                <a:ea typeface="Roboto"/>
                <a:cs typeface="Roboto"/>
                <a:sym typeface="Roboto"/>
              </a:rPr>
              <a:t>, crossed the North Sea from what today is Denmark and northern Germany. At that time the inhabitants of Britain spoke a </a:t>
            </a:r>
            <a:r>
              <a:rPr lang="ru" sz="1650">
                <a:solidFill>
                  <a:srgbClr val="0000FF"/>
                </a:solidFill>
                <a:latin typeface="Roboto"/>
                <a:ea typeface="Roboto"/>
                <a:cs typeface="Roboto"/>
                <a:sym typeface="Roboto"/>
              </a:rPr>
              <a:t>Celtic </a:t>
            </a:r>
            <a:r>
              <a:rPr lang="ru" sz="1650">
                <a:solidFill>
                  <a:schemeClr val="dk1"/>
                </a:solidFill>
                <a:latin typeface="Roboto"/>
                <a:ea typeface="Roboto"/>
                <a:cs typeface="Roboto"/>
                <a:sym typeface="Roboto"/>
              </a:rPr>
              <a:t>language. But most of the Celtic speakers were pushed west and north by the invaders - mainly into what is now Wales, Scotland and Ireland. The Angles came from "Englaland" [</a:t>
            </a:r>
            <a:r>
              <a:rPr i="1" lang="ru" sz="1650">
                <a:solidFill>
                  <a:schemeClr val="dk1"/>
                </a:solidFill>
                <a:latin typeface="Roboto"/>
                <a:ea typeface="Roboto"/>
                <a:cs typeface="Roboto"/>
                <a:sym typeface="Roboto"/>
              </a:rPr>
              <a:t>sic</a:t>
            </a:r>
            <a:r>
              <a:rPr lang="ru" sz="1650">
                <a:solidFill>
                  <a:schemeClr val="dk1"/>
                </a:solidFill>
                <a:latin typeface="Roboto"/>
                <a:ea typeface="Roboto"/>
                <a:cs typeface="Roboto"/>
                <a:sym typeface="Roboto"/>
              </a:rPr>
              <a:t>] and their language was called "Englisc" - from which the words "England" and "English" are derived.</a:t>
            </a:r>
            <a:endParaRPr sz="2100">
              <a:solidFill>
                <a:schemeClr val="dk1"/>
              </a:solidFill>
            </a:endParaRPr>
          </a:p>
        </p:txBody>
      </p:sp>
      <p:pic>
        <p:nvPicPr>
          <p:cNvPr id="60" name="Google Shape;60;p14"/>
          <p:cNvPicPr preferRelativeResize="0"/>
          <p:nvPr/>
        </p:nvPicPr>
        <p:blipFill>
          <a:blip r:embed="rId3">
            <a:alphaModFix/>
          </a:blip>
          <a:stretch>
            <a:fillRect/>
          </a:stretch>
        </p:blipFill>
        <p:spPr>
          <a:xfrm>
            <a:off x="78000" y="1202050"/>
            <a:ext cx="4704625" cy="38107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64" name="Shape 64"/>
        <p:cNvGrpSpPr/>
        <p:nvPr/>
      </p:nvGrpSpPr>
      <p:grpSpPr>
        <a:xfrm>
          <a:off x="0" y="0"/>
          <a:ext cx="0" cy="0"/>
          <a:chOff x="0" y="0"/>
          <a:chExt cx="0" cy="0"/>
        </a:xfrm>
      </p:grpSpPr>
      <p:sp>
        <p:nvSpPr>
          <p:cNvPr id="65" name="Google Shape;65;p15"/>
          <p:cNvSpPr txBox="1"/>
          <p:nvPr>
            <p:ph type="title"/>
          </p:nvPr>
        </p:nvSpPr>
        <p:spPr>
          <a:xfrm>
            <a:off x="311700" y="445025"/>
            <a:ext cx="45825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800"/>
              </a:spcBef>
              <a:spcAft>
                <a:spcPts val="0"/>
              </a:spcAft>
              <a:buClr>
                <a:schemeClr val="dk1"/>
              </a:buClr>
              <a:buSzPct val="34375"/>
              <a:buFont typeface="Arial"/>
              <a:buNone/>
            </a:pPr>
            <a:r>
              <a:rPr b="1" lang="ru" sz="3200">
                <a:solidFill>
                  <a:srgbClr val="333333"/>
                </a:solidFill>
                <a:latin typeface="Roboto"/>
                <a:ea typeface="Roboto"/>
                <a:cs typeface="Roboto"/>
                <a:sym typeface="Roboto"/>
              </a:rPr>
              <a:t>Old English (450-1100 AD)</a:t>
            </a:r>
            <a:endParaRPr b="1" sz="3200">
              <a:solidFill>
                <a:srgbClr val="333333"/>
              </a:solidFill>
              <a:latin typeface="Roboto"/>
              <a:ea typeface="Roboto"/>
              <a:cs typeface="Roboto"/>
              <a:sym typeface="Roboto"/>
            </a:endParaRPr>
          </a:p>
          <a:p>
            <a:pPr indent="0" lvl="0" marL="0" rtl="0" algn="l">
              <a:spcBef>
                <a:spcPts val="0"/>
              </a:spcBef>
              <a:spcAft>
                <a:spcPts val="0"/>
              </a:spcAft>
              <a:buNone/>
            </a:pPr>
            <a:r>
              <a:t/>
            </a:r>
            <a:endParaRPr/>
          </a:p>
        </p:txBody>
      </p:sp>
      <p:sp>
        <p:nvSpPr>
          <p:cNvPr id="66" name="Google Shape;66;p15"/>
          <p:cNvSpPr txBox="1"/>
          <p:nvPr>
            <p:ph idx="1" type="body"/>
          </p:nvPr>
        </p:nvSpPr>
        <p:spPr>
          <a:xfrm>
            <a:off x="5910150" y="309750"/>
            <a:ext cx="3072900" cy="4596900"/>
          </a:xfrm>
          <a:prstGeom prst="rect">
            <a:avLst/>
          </a:prstGeom>
        </p:spPr>
        <p:txBody>
          <a:bodyPr anchorCtr="0" anchor="t" bIns="91425" lIns="91425" spcFirstLastPara="1" rIns="91425" wrap="square" tIns="91425">
            <a:normAutofit fontScale="92500" lnSpcReduction="10000"/>
          </a:bodyPr>
          <a:lstStyle/>
          <a:p>
            <a:pPr indent="0" lvl="0" marL="0" rtl="0" algn="just">
              <a:spcBef>
                <a:spcPts val="0"/>
              </a:spcBef>
              <a:spcAft>
                <a:spcPts val="1200"/>
              </a:spcAft>
              <a:buNone/>
            </a:pPr>
            <a:r>
              <a:rPr lang="ru" sz="1750">
                <a:solidFill>
                  <a:schemeClr val="dk1"/>
                </a:solidFill>
                <a:latin typeface="Roboto"/>
                <a:ea typeface="Roboto"/>
                <a:cs typeface="Roboto"/>
                <a:sym typeface="Roboto"/>
              </a:rPr>
              <a:t>The invading Germanic tribes spoke similar languages, which in Britain developed into what we now call </a:t>
            </a:r>
            <a:r>
              <a:rPr b="1" lang="ru" sz="1750">
                <a:solidFill>
                  <a:schemeClr val="dk1"/>
                </a:solidFill>
                <a:latin typeface="Roboto"/>
                <a:ea typeface="Roboto"/>
                <a:cs typeface="Roboto"/>
                <a:sym typeface="Roboto"/>
              </a:rPr>
              <a:t>Old English</a:t>
            </a:r>
            <a:r>
              <a:rPr lang="ru" sz="1750">
                <a:solidFill>
                  <a:schemeClr val="dk1"/>
                </a:solidFill>
                <a:latin typeface="Roboto"/>
                <a:ea typeface="Roboto"/>
                <a:cs typeface="Roboto"/>
                <a:sym typeface="Roboto"/>
              </a:rPr>
              <a:t>. Old English did not sound or look like English today. Native English speakers now would have great difficulty understanding Old English. Nevertheless, about half of the most commonly used words in Modern English have Old English roots. The words </a:t>
            </a:r>
            <a:r>
              <a:rPr i="1" lang="ru" sz="1750">
                <a:solidFill>
                  <a:schemeClr val="dk1"/>
                </a:solidFill>
                <a:latin typeface="Roboto"/>
                <a:ea typeface="Roboto"/>
                <a:cs typeface="Roboto"/>
                <a:sym typeface="Roboto"/>
              </a:rPr>
              <a:t>be</a:t>
            </a:r>
            <a:r>
              <a:rPr lang="ru" sz="1750">
                <a:solidFill>
                  <a:schemeClr val="dk1"/>
                </a:solidFill>
                <a:latin typeface="Roboto"/>
                <a:ea typeface="Roboto"/>
                <a:cs typeface="Roboto"/>
                <a:sym typeface="Roboto"/>
              </a:rPr>
              <a:t>, </a:t>
            </a:r>
            <a:r>
              <a:rPr i="1" lang="ru" sz="1750">
                <a:solidFill>
                  <a:schemeClr val="dk1"/>
                </a:solidFill>
                <a:latin typeface="Roboto"/>
                <a:ea typeface="Roboto"/>
                <a:cs typeface="Roboto"/>
                <a:sym typeface="Roboto"/>
              </a:rPr>
              <a:t>strong</a:t>
            </a:r>
            <a:r>
              <a:rPr lang="ru" sz="1750">
                <a:solidFill>
                  <a:schemeClr val="dk1"/>
                </a:solidFill>
                <a:latin typeface="Roboto"/>
                <a:ea typeface="Roboto"/>
                <a:cs typeface="Roboto"/>
                <a:sym typeface="Roboto"/>
              </a:rPr>
              <a:t> and </a:t>
            </a:r>
            <a:r>
              <a:rPr i="1" lang="ru" sz="1750">
                <a:solidFill>
                  <a:schemeClr val="dk1"/>
                </a:solidFill>
                <a:latin typeface="Roboto"/>
                <a:ea typeface="Roboto"/>
                <a:cs typeface="Roboto"/>
                <a:sym typeface="Roboto"/>
              </a:rPr>
              <a:t>water</a:t>
            </a:r>
            <a:r>
              <a:rPr lang="ru" sz="1750">
                <a:solidFill>
                  <a:schemeClr val="dk1"/>
                </a:solidFill>
                <a:latin typeface="Roboto"/>
                <a:ea typeface="Roboto"/>
                <a:cs typeface="Roboto"/>
                <a:sym typeface="Roboto"/>
              </a:rPr>
              <a:t>, for example, derive from Old English. Old English was spoken until around 1100.</a:t>
            </a:r>
            <a:endParaRPr sz="2200">
              <a:solidFill>
                <a:schemeClr val="dk1"/>
              </a:solidFill>
            </a:endParaRPr>
          </a:p>
        </p:txBody>
      </p:sp>
      <p:pic>
        <p:nvPicPr>
          <p:cNvPr id="67" name="Google Shape;67;p15"/>
          <p:cNvPicPr preferRelativeResize="0"/>
          <p:nvPr/>
        </p:nvPicPr>
        <p:blipFill>
          <a:blip r:embed="rId3">
            <a:alphaModFix/>
          </a:blip>
          <a:stretch>
            <a:fillRect/>
          </a:stretch>
        </p:blipFill>
        <p:spPr>
          <a:xfrm>
            <a:off x="152400" y="1856075"/>
            <a:ext cx="5605350" cy="2802675"/>
          </a:xfrm>
          <a:prstGeom prst="rect">
            <a:avLst/>
          </a:prstGeom>
          <a:noFill/>
          <a:ln>
            <a:noFill/>
          </a:ln>
        </p:spPr>
      </p:pic>
      <p:sp>
        <p:nvSpPr>
          <p:cNvPr id="68" name="Google Shape;68;p15"/>
          <p:cNvSpPr txBox="1"/>
          <p:nvPr/>
        </p:nvSpPr>
        <p:spPr>
          <a:xfrm>
            <a:off x="152400" y="4658750"/>
            <a:ext cx="5265900" cy="35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ru" sz="1100">
                <a:solidFill>
                  <a:srgbClr val="333333"/>
                </a:solidFill>
                <a:latin typeface="Roboto"/>
                <a:ea typeface="Roboto"/>
                <a:cs typeface="Roboto"/>
                <a:sym typeface="Roboto"/>
              </a:rPr>
              <a:t>Part of </a:t>
            </a:r>
            <a:r>
              <a:rPr i="1" lang="ru" sz="1100">
                <a:solidFill>
                  <a:srgbClr val="333333"/>
                </a:solidFill>
                <a:latin typeface="Roboto"/>
                <a:ea typeface="Roboto"/>
                <a:cs typeface="Roboto"/>
                <a:sym typeface="Roboto"/>
              </a:rPr>
              <a:t>Beowulf</a:t>
            </a:r>
            <a:r>
              <a:rPr lang="ru" sz="1100">
                <a:solidFill>
                  <a:srgbClr val="333333"/>
                </a:solidFill>
                <a:latin typeface="Roboto"/>
                <a:ea typeface="Roboto"/>
                <a:cs typeface="Roboto"/>
                <a:sym typeface="Roboto"/>
              </a:rPr>
              <a:t>, a poem written in Old English</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72" name="Shape 72"/>
        <p:cNvGrpSpPr/>
        <p:nvPr/>
      </p:nvGrpSpPr>
      <p:grpSpPr>
        <a:xfrm>
          <a:off x="0" y="0"/>
          <a:ext cx="0" cy="0"/>
          <a:chOff x="0" y="0"/>
          <a:chExt cx="0" cy="0"/>
        </a:xfrm>
      </p:grpSpPr>
      <p:sp>
        <p:nvSpPr>
          <p:cNvPr id="73" name="Google Shape;73;p16"/>
          <p:cNvSpPr txBox="1"/>
          <p:nvPr>
            <p:ph type="title"/>
          </p:nvPr>
        </p:nvSpPr>
        <p:spPr>
          <a:xfrm>
            <a:off x="173475" y="457400"/>
            <a:ext cx="49665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1800"/>
              </a:spcBef>
              <a:spcAft>
                <a:spcPts val="0"/>
              </a:spcAft>
              <a:buNone/>
            </a:pPr>
            <a:r>
              <a:rPr b="1" lang="ru" sz="2900">
                <a:solidFill>
                  <a:srgbClr val="333333"/>
                </a:solidFill>
                <a:latin typeface="Roboto"/>
                <a:ea typeface="Roboto"/>
                <a:cs typeface="Roboto"/>
                <a:sym typeface="Roboto"/>
              </a:rPr>
              <a:t>Middle English (1100-1500)</a:t>
            </a:r>
            <a:endParaRPr sz="2900"/>
          </a:p>
        </p:txBody>
      </p:sp>
      <p:sp>
        <p:nvSpPr>
          <p:cNvPr id="74" name="Google Shape;74;p16"/>
          <p:cNvSpPr txBox="1"/>
          <p:nvPr>
            <p:ph idx="1" type="body"/>
          </p:nvPr>
        </p:nvSpPr>
        <p:spPr>
          <a:xfrm>
            <a:off x="5042825" y="384100"/>
            <a:ext cx="3789600" cy="4473000"/>
          </a:xfrm>
          <a:prstGeom prst="rect">
            <a:avLst/>
          </a:prstGeom>
        </p:spPr>
        <p:txBody>
          <a:bodyPr anchorCtr="0" anchor="t" bIns="91425" lIns="91425" spcFirstLastPara="1" rIns="91425" wrap="square" tIns="91425">
            <a:noAutofit/>
          </a:bodyPr>
          <a:lstStyle/>
          <a:p>
            <a:pPr indent="0" lvl="0" marL="0" rtl="0" algn="just">
              <a:spcBef>
                <a:spcPts val="0"/>
              </a:spcBef>
              <a:spcAft>
                <a:spcPts val="1200"/>
              </a:spcAft>
              <a:buNone/>
            </a:pPr>
            <a:r>
              <a:rPr lang="ru" sz="1450">
                <a:solidFill>
                  <a:schemeClr val="dk1"/>
                </a:solidFill>
                <a:latin typeface="Roboto"/>
                <a:ea typeface="Roboto"/>
                <a:cs typeface="Roboto"/>
                <a:sym typeface="Roboto"/>
              </a:rPr>
              <a:t>In 1066 </a:t>
            </a:r>
            <a:r>
              <a:rPr b="1" lang="ru" sz="1450">
                <a:solidFill>
                  <a:schemeClr val="dk1"/>
                </a:solidFill>
                <a:latin typeface="Roboto"/>
                <a:ea typeface="Roboto"/>
                <a:cs typeface="Roboto"/>
                <a:sym typeface="Roboto"/>
              </a:rPr>
              <a:t>William the Conqueror</a:t>
            </a:r>
            <a:r>
              <a:rPr lang="ru" sz="1450">
                <a:solidFill>
                  <a:schemeClr val="dk1"/>
                </a:solidFill>
                <a:latin typeface="Roboto"/>
                <a:ea typeface="Roboto"/>
                <a:cs typeface="Roboto"/>
                <a:sym typeface="Roboto"/>
              </a:rPr>
              <a:t>, the Duke of Normandy (part of modern France), invaded and conquered England. The new conquerors (called the Normans) brought with them a kind of French, which became the language of the Royal Court, and the ruling and business classes. For a period there was a kind of linguistic class division, where the lower classes spoke English and the upper classes spoke French. In the 14th century English became dominant in Britain again, but with many French words added. This language is called Middle English. It was the language of the great poet Chaucer (c1340-1400), but it would still be difficult for native English speakers to understand today.</a:t>
            </a:r>
            <a:endParaRPr sz="1900">
              <a:solidFill>
                <a:schemeClr val="dk1"/>
              </a:solidFill>
            </a:endParaRPr>
          </a:p>
        </p:txBody>
      </p:sp>
      <p:pic>
        <p:nvPicPr>
          <p:cNvPr id="75" name="Google Shape;75;p16"/>
          <p:cNvPicPr preferRelativeResize="0"/>
          <p:nvPr/>
        </p:nvPicPr>
        <p:blipFill>
          <a:blip r:embed="rId3">
            <a:alphaModFix/>
          </a:blip>
          <a:stretch>
            <a:fillRect/>
          </a:stretch>
        </p:blipFill>
        <p:spPr>
          <a:xfrm>
            <a:off x="74350" y="1690500"/>
            <a:ext cx="4828475" cy="3017800"/>
          </a:xfrm>
          <a:prstGeom prst="rect">
            <a:avLst/>
          </a:prstGeom>
          <a:noFill/>
          <a:ln>
            <a:noFill/>
          </a:ln>
        </p:spPr>
      </p:pic>
      <p:sp>
        <p:nvSpPr>
          <p:cNvPr id="76" name="Google Shape;76;p16"/>
          <p:cNvSpPr txBox="1"/>
          <p:nvPr/>
        </p:nvSpPr>
        <p:spPr>
          <a:xfrm>
            <a:off x="173475" y="4708300"/>
            <a:ext cx="2961300" cy="35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ru" sz="1100">
                <a:solidFill>
                  <a:srgbClr val="333333"/>
                </a:solidFill>
                <a:latin typeface="Roboto"/>
                <a:ea typeface="Roboto"/>
                <a:cs typeface="Roboto"/>
                <a:sym typeface="Roboto"/>
              </a:rPr>
              <a:t>An example of Middle English by Chaucer</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80" name="Shape 80"/>
        <p:cNvGrpSpPr/>
        <p:nvPr/>
      </p:nvGrpSpPr>
      <p:grpSpPr>
        <a:xfrm>
          <a:off x="0" y="0"/>
          <a:ext cx="0" cy="0"/>
          <a:chOff x="0" y="0"/>
          <a:chExt cx="0" cy="0"/>
        </a:xfrm>
      </p:grpSpPr>
      <p:sp>
        <p:nvSpPr>
          <p:cNvPr id="81" name="Google Shape;81;p17"/>
          <p:cNvSpPr txBox="1"/>
          <p:nvPr>
            <p:ph type="title"/>
          </p:nvPr>
        </p:nvSpPr>
        <p:spPr>
          <a:xfrm>
            <a:off x="342575" y="135250"/>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1800"/>
              </a:spcBef>
              <a:spcAft>
                <a:spcPts val="0"/>
              </a:spcAft>
              <a:buNone/>
            </a:pPr>
            <a:r>
              <a:rPr b="1" lang="ru" sz="2900">
                <a:solidFill>
                  <a:srgbClr val="333333"/>
                </a:solidFill>
                <a:latin typeface="Roboto"/>
                <a:ea typeface="Roboto"/>
                <a:cs typeface="Roboto"/>
                <a:sym typeface="Roboto"/>
              </a:rPr>
              <a:t>Modern English: Early Modern English </a:t>
            </a:r>
            <a:r>
              <a:rPr b="1" lang="ru" sz="2600">
                <a:solidFill>
                  <a:srgbClr val="333333"/>
                </a:solidFill>
                <a:latin typeface="Roboto"/>
                <a:ea typeface="Roboto"/>
                <a:cs typeface="Roboto"/>
                <a:sym typeface="Roboto"/>
              </a:rPr>
              <a:t>(1500-1800)</a:t>
            </a:r>
            <a:endParaRPr sz="2600"/>
          </a:p>
        </p:txBody>
      </p:sp>
      <p:sp>
        <p:nvSpPr>
          <p:cNvPr id="82" name="Google Shape;82;p17"/>
          <p:cNvSpPr txBox="1"/>
          <p:nvPr>
            <p:ph idx="1" type="body"/>
          </p:nvPr>
        </p:nvSpPr>
        <p:spPr>
          <a:xfrm>
            <a:off x="5219725" y="1623125"/>
            <a:ext cx="3862200" cy="3432300"/>
          </a:xfrm>
          <a:prstGeom prst="rect">
            <a:avLst/>
          </a:prstGeom>
        </p:spPr>
        <p:txBody>
          <a:bodyPr anchorCtr="0" anchor="t" bIns="91425" lIns="91425" spcFirstLastPara="1" rIns="91425" wrap="square" tIns="91425">
            <a:noAutofit/>
          </a:bodyPr>
          <a:lstStyle/>
          <a:p>
            <a:pPr indent="0" lvl="0" marL="0" rtl="0" algn="just">
              <a:spcBef>
                <a:spcPts val="1400"/>
              </a:spcBef>
              <a:spcAft>
                <a:spcPts val="1400"/>
              </a:spcAft>
              <a:buNone/>
            </a:pPr>
            <a:r>
              <a:rPr lang="ru" sz="1550">
                <a:solidFill>
                  <a:schemeClr val="dk1"/>
                </a:solidFill>
                <a:latin typeface="Roboto"/>
                <a:ea typeface="Roboto"/>
                <a:cs typeface="Roboto"/>
                <a:sym typeface="Roboto"/>
              </a:rPr>
              <a:t>This, and the Renaissance of Classical learning, meant that many new words and phrases entered the language. The invention of printing also meant that there was now a common language in print. Books became cheaper and more people learned to read. Printing also brought standardization to English. Spelling and grammar became fixed, and the dialect of London, where most publishing houses were, became the standard. In 1604 the first English dictionary was published.</a:t>
            </a:r>
            <a:endParaRPr sz="2000">
              <a:solidFill>
                <a:schemeClr val="dk1"/>
              </a:solidFill>
            </a:endParaRPr>
          </a:p>
        </p:txBody>
      </p:sp>
      <p:sp>
        <p:nvSpPr>
          <p:cNvPr id="83" name="Google Shape;83;p17"/>
          <p:cNvSpPr txBox="1"/>
          <p:nvPr/>
        </p:nvSpPr>
        <p:spPr>
          <a:xfrm>
            <a:off x="111500" y="4695900"/>
            <a:ext cx="4373700" cy="35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ru" sz="1100">
                <a:solidFill>
                  <a:srgbClr val="333333"/>
                </a:solidFill>
                <a:latin typeface="Roboto"/>
                <a:ea typeface="Roboto"/>
                <a:cs typeface="Roboto"/>
                <a:sym typeface="Roboto"/>
              </a:rPr>
              <a:t>Lines from Hamlet, written in Early Modern English by Shakespeare</a:t>
            </a:r>
            <a:endParaRPr/>
          </a:p>
        </p:txBody>
      </p:sp>
      <p:pic>
        <p:nvPicPr>
          <p:cNvPr id="84" name="Google Shape;84;p17"/>
          <p:cNvPicPr preferRelativeResize="0"/>
          <p:nvPr/>
        </p:nvPicPr>
        <p:blipFill>
          <a:blip r:embed="rId3">
            <a:alphaModFix/>
          </a:blip>
          <a:stretch>
            <a:fillRect/>
          </a:stretch>
        </p:blipFill>
        <p:spPr>
          <a:xfrm>
            <a:off x="111500" y="2007225"/>
            <a:ext cx="5108226" cy="2554100"/>
          </a:xfrm>
          <a:prstGeom prst="rect">
            <a:avLst/>
          </a:prstGeom>
          <a:noFill/>
          <a:ln>
            <a:noFill/>
          </a:ln>
        </p:spPr>
      </p:pic>
      <p:sp>
        <p:nvSpPr>
          <p:cNvPr id="85" name="Google Shape;85;p17"/>
          <p:cNvSpPr txBox="1"/>
          <p:nvPr/>
        </p:nvSpPr>
        <p:spPr>
          <a:xfrm>
            <a:off x="223025" y="768175"/>
            <a:ext cx="8759700" cy="9720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1400"/>
              </a:spcBef>
              <a:spcAft>
                <a:spcPts val="1400"/>
              </a:spcAft>
              <a:buClr>
                <a:schemeClr val="dk1"/>
              </a:buClr>
              <a:buSzPts val="1100"/>
              <a:buFont typeface="Arial"/>
              <a:buNone/>
            </a:pPr>
            <a:r>
              <a:rPr lang="ru" sz="1550">
                <a:solidFill>
                  <a:schemeClr val="dk1"/>
                </a:solidFill>
                <a:latin typeface="Roboto"/>
                <a:ea typeface="Roboto"/>
                <a:cs typeface="Roboto"/>
                <a:sym typeface="Roboto"/>
              </a:rPr>
              <a:t>Towards the end of Middle English, a sudden and distinct change in pronunciation (the Great Vowel Shift) started, with vowels being pronounced shorter and shorter. From the 16th century the British had contact with many peoples from around the world.</a:t>
            </a:r>
            <a:endParaRPr sz="1600">
              <a:solidFill>
                <a:schemeClr val="dk1"/>
              </a:solidFill>
            </a:endParaRPr>
          </a:p>
        </p:txBody>
      </p:sp>
    </p:spTree>
  </p:cSld>
  <p:clrMapOvr>
    <a:masterClrMapping/>
  </p:clrMapOvr>
  <mc:AlternateContent>
    <mc:Choice Requires="p14">
      <p:transition spd="med" p14:dur="6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64287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1400"/>
              </a:spcBef>
              <a:spcAft>
                <a:spcPts val="400"/>
              </a:spcAft>
              <a:buNone/>
            </a:pPr>
            <a:r>
              <a:rPr b="1" lang="ru" sz="2900">
                <a:solidFill>
                  <a:srgbClr val="333333"/>
                </a:solidFill>
                <a:latin typeface="Roboto"/>
                <a:ea typeface="Roboto"/>
                <a:cs typeface="Roboto"/>
                <a:sym typeface="Roboto"/>
              </a:rPr>
              <a:t>Late Modern English (1800-Present)</a:t>
            </a:r>
            <a:endParaRPr sz="2900"/>
          </a:p>
        </p:txBody>
      </p:sp>
      <p:sp>
        <p:nvSpPr>
          <p:cNvPr id="91" name="Google Shape;91;p18"/>
          <p:cNvSpPr txBox="1"/>
          <p:nvPr>
            <p:ph idx="1" type="body"/>
          </p:nvPr>
        </p:nvSpPr>
        <p:spPr>
          <a:xfrm>
            <a:off x="311700" y="1152475"/>
            <a:ext cx="8683500" cy="16107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ru" sz="1550">
                <a:solidFill>
                  <a:schemeClr val="dk1"/>
                </a:solidFill>
                <a:latin typeface="Roboto"/>
                <a:ea typeface="Roboto"/>
                <a:cs typeface="Roboto"/>
                <a:sym typeface="Roboto"/>
              </a:rPr>
              <a:t>The main difference between Early Modern English and Late Modern English is vocabulary. Late Modern English has many more words, arising from two principal factors: firstly, the Industrial Revolution and technology created a need for new words; secondly, the British Empire at its height covered one quarter of the earth's surface, and the English language adopted foreign words from many countries.</a:t>
            </a:r>
            <a:endParaRPr sz="2000">
              <a:solidFill>
                <a:schemeClr val="dk1"/>
              </a:solidFill>
            </a:endParaRPr>
          </a:p>
        </p:txBody>
      </p:sp>
      <p:pic>
        <p:nvPicPr>
          <p:cNvPr id="92" name="Google Shape;92;p18"/>
          <p:cNvPicPr preferRelativeResize="0"/>
          <p:nvPr/>
        </p:nvPicPr>
        <p:blipFill>
          <a:blip r:embed="rId3">
            <a:alphaModFix/>
          </a:blip>
          <a:stretch>
            <a:fillRect/>
          </a:stretch>
        </p:blipFill>
        <p:spPr>
          <a:xfrm>
            <a:off x="4307350" y="2389412"/>
            <a:ext cx="4755900" cy="2603863"/>
          </a:xfrm>
          <a:prstGeom prst="rect">
            <a:avLst/>
          </a:prstGeom>
          <a:noFill/>
          <a:ln>
            <a:noFill/>
          </a:ln>
        </p:spPr>
      </p:pic>
      <p:sp>
        <p:nvSpPr>
          <p:cNvPr id="93" name="Google Shape;93;p18"/>
          <p:cNvSpPr txBox="1"/>
          <p:nvPr/>
        </p:nvSpPr>
        <p:spPr>
          <a:xfrm>
            <a:off x="223025" y="4002050"/>
            <a:ext cx="3890400" cy="831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ru">
                <a:solidFill>
                  <a:schemeClr val="dk1"/>
                </a:solidFill>
                <a:latin typeface="Roboto"/>
                <a:ea typeface="Roboto"/>
                <a:cs typeface="Roboto"/>
                <a:sym typeface="Roboto"/>
              </a:rPr>
              <a:t>English is a member of the Germanic family of languages. Germanic is a branch of the Indo-European language family.</a:t>
            </a:r>
            <a:endParaRPr sz="17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97" name="Shape 97"/>
        <p:cNvGrpSpPr/>
        <p:nvPr/>
      </p:nvGrpSpPr>
      <p:grpSpPr>
        <a:xfrm>
          <a:off x="0" y="0"/>
          <a:ext cx="0" cy="0"/>
          <a:chOff x="0" y="0"/>
          <a:chExt cx="0" cy="0"/>
        </a:xfrm>
      </p:grpSpPr>
      <p:sp>
        <p:nvSpPr>
          <p:cNvPr id="98" name="Google Shape;98;p19"/>
          <p:cNvSpPr txBox="1"/>
          <p:nvPr>
            <p:ph type="title"/>
          </p:nvPr>
        </p:nvSpPr>
        <p:spPr>
          <a:xfrm>
            <a:off x="311700" y="234375"/>
            <a:ext cx="8520600" cy="572700"/>
          </a:xfrm>
          <a:prstGeom prst="rect">
            <a:avLst/>
          </a:prstGeom>
        </p:spPr>
        <p:txBody>
          <a:bodyPr anchorCtr="0" anchor="t" bIns="91425" lIns="91425" spcFirstLastPara="1" rIns="91425" wrap="square" tIns="91425">
            <a:noAutofit/>
          </a:bodyPr>
          <a:lstStyle/>
          <a:p>
            <a:pPr indent="0" lvl="0" marL="0" rtl="0" algn="l">
              <a:lnSpc>
                <a:spcPct val="95000"/>
              </a:lnSpc>
              <a:spcBef>
                <a:spcPts val="1400"/>
              </a:spcBef>
              <a:spcAft>
                <a:spcPts val="1400"/>
              </a:spcAft>
              <a:buClr>
                <a:schemeClr val="dk1"/>
              </a:buClr>
              <a:buSzPts val="275"/>
              <a:buFont typeface="Arial"/>
              <a:buNone/>
            </a:pPr>
            <a:r>
              <a:rPr b="1" lang="ru" sz="2900">
                <a:solidFill>
                  <a:srgbClr val="333333"/>
                </a:solidFill>
                <a:latin typeface="Roboto"/>
                <a:ea typeface="Roboto"/>
                <a:cs typeface="Roboto"/>
                <a:sym typeface="Roboto"/>
              </a:rPr>
              <a:t>A brief chronology of English</a:t>
            </a:r>
            <a:endParaRPr sz="2900"/>
          </a:p>
        </p:txBody>
      </p:sp>
      <p:sp>
        <p:nvSpPr>
          <p:cNvPr id="99" name="Google Shape;99;p19"/>
          <p:cNvSpPr txBox="1"/>
          <p:nvPr>
            <p:ph idx="1" type="body"/>
          </p:nvPr>
        </p:nvSpPr>
        <p:spPr>
          <a:xfrm>
            <a:off x="311700" y="807075"/>
            <a:ext cx="8520600" cy="4000500"/>
          </a:xfrm>
          <a:prstGeom prst="rect">
            <a:avLst/>
          </a:prstGeom>
        </p:spPr>
        <p:txBody>
          <a:bodyPr anchorCtr="0" anchor="t" bIns="91425" lIns="91425" spcFirstLastPara="1" rIns="91425" wrap="square" tIns="91425">
            <a:noAutofit/>
          </a:bodyPr>
          <a:lstStyle/>
          <a:p>
            <a:pPr indent="0" lvl="0" marL="0" rtl="0" algn="l">
              <a:lnSpc>
                <a:spcPct val="115000"/>
              </a:lnSpc>
              <a:spcBef>
                <a:spcPts val="1400"/>
              </a:spcBef>
              <a:spcAft>
                <a:spcPts val="0"/>
              </a:spcAft>
              <a:buSzPts val="275"/>
              <a:buNone/>
            </a:pPr>
            <a:r>
              <a:rPr b="1" lang="ru" sz="1637">
                <a:solidFill>
                  <a:schemeClr val="dk1"/>
                </a:solidFill>
                <a:latin typeface="Roboto"/>
                <a:ea typeface="Roboto"/>
                <a:cs typeface="Roboto"/>
                <a:sym typeface="Roboto"/>
              </a:rPr>
              <a:t>Local inhabitants speak Celtish:</a:t>
            </a:r>
            <a:br>
              <a:rPr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55 BC Roman invasion of Britain by Julius Caesar</a:t>
            </a:r>
            <a:br>
              <a:rPr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AD 43 Roman invasion and occupation. Beginning of Roman rule of Britain</a:t>
            </a:r>
            <a:br>
              <a:rPr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4</a:t>
            </a:r>
            <a:r>
              <a:rPr lang="ru" sz="1437">
                <a:solidFill>
                  <a:schemeClr val="dk1"/>
                </a:solidFill>
                <a:latin typeface="Roboto"/>
                <a:ea typeface="Roboto"/>
                <a:cs typeface="Roboto"/>
                <a:sym typeface="Roboto"/>
              </a:rPr>
              <a:t>36 </a:t>
            </a:r>
            <a:r>
              <a:rPr lang="ru" sz="1437">
                <a:solidFill>
                  <a:schemeClr val="dk1"/>
                </a:solidFill>
                <a:latin typeface="Roboto"/>
                <a:ea typeface="Roboto"/>
                <a:cs typeface="Roboto"/>
                <a:sym typeface="Roboto"/>
              </a:rPr>
              <a:t>R</a:t>
            </a:r>
            <a:r>
              <a:rPr lang="ru" sz="1437">
                <a:solidFill>
                  <a:schemeClr val="dk1"/>
                </a:solidFill>
                <a:latin typeface="Roboto"/>
                <a:ea typeface="Roboto"/>
                <a:cs typeface="Roboto"/>
                <a:sym typeface="Roboto"/>
              </a:rPr>
              <a:t>oman withdrawal from Britain complete</a:t>
            </a:r>
            <a:br>
              <a:rPr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449 Settlement of Britain by Germanic invaders begins</a:t>
            </a:r>
            <a:br>
              <a:rPr lang="ru" sz="1437">
                <a:solidFill>
                  <a:schemeClr val="dk1"/>
                </a:solidFill>
                <a:latin typeface="Roboto"/>
                <a:ea typeface="Roboto"/>
                <a:cs typeface="Roboto"/>
                <a:sym typeface="Roboto"/>
              </a:rPr>
            </a:br>
            <a:br>
              <a:rPr lang="ru" sz="1437">
                <a:solidFill>
                  <a:schemeClr val="dk1"/>
                </a:solidFill>
                <a:latin typeface="Roboto"/>
                <a:ea typeface="Roboto"/>
                <a:cs typeface="Roboto"/>
                <a:sym typeface="Roboto"/>
              </a:rPr>
            </a:br>
            <a:r>
              <a:rPr b="1" lang="ru" sz="1637">
                <a:solidFill>
                  <a:schemeClr val="dk1"/>
                </a:solidFill>
                <a:latin typeface="Roboto"/>
                <a:ea typeface="Roboto"/>
                <a:cs typeface="Roboto"/>
                <a:sym typeface="Roboto"/>
              </a:rPr>
              <a:t>Old English:</a:t>
            </a:r>
            <a:br>
              <a:rPr b="1"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450-480 Earliest known Old English inscriptions</a:t>
            </a:r>
            <a:br>
              <a:rPr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1066 William the Conqueror, Duke of Normandy, invades and conquers England</a:t>
            </a:r>
            <a:endParaRPr sz="1437">
              <a:solidFill>
                <a:schemeClr val="dk1"/>
              </a:solidFill>
              <a:latin typeface="Roboto"/>
              <a:ea typeface="Roboto"/>
              <a:cs typeface="Roboto"/>
              <a:sym typeface="Roboto"/>
            </a:endParaRPr>
          </a:p>
          <a:p>
            <a:pPr indent="0" lvl="0" marL="0" rtl="0" algn="l">
              <a:lnSpc>
                <a:spcPct val="115000"/>
              </a:lnSpc>
              <a:spcBef>
                <a:spcPts val="1400"/>
              </a:spcBef>
              <a:spcAft>
                <a:spcPts val="1400"/>
              </a:spcAft>
              <a:buSzPts val="275"/>
              <a:buNone/>
            </a:pPr>
            <a:r>
              <a:rPr b="1" lang="ru" sz="1637">
                <a:solidFill>
                  <a:schemeClr val="dk1"/>
                </a:solidFill>
                <a:latin typeface="Roboto"/>
                <a:ea typeface="Roboto"/>
                <a:cs typeface="Roboto"/>
                <a:sym typeface="Roboto"/>
              </a:rPr>
              <a:t>Middle English:</a:t>
            </a:r>
            <a:br>
              <a:rPr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c1150 Earliest surviving manuscripts in Middle English</a:t>
            </a:r>
            <a:br>
              <a:rPr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1348 English replaces Latin as the language of instruction in most schools</a:t>
            </a:r>
            <a:br>
              <a:rPr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1362 English replaces French as the language of law. English is used in Parliament for the first time</a:t>
            </a:r>
            <a:br>
              <a:rPr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c1388 Chaucer starts writing </a:t>
            </a:r>
            <a:r>
              <a:rPr i="1" lang="ru" sz="1437">
                <a:solidFill>
                  <a:schemeClr val="dk1"/>
                </a:solidFill>
                <a:latin typeface="Roboto"/>
                <a:ea typeface="Roboto"/>
                <a:cs typeface="Roboto"/>
                <a:sym typeface="Roboto"/>
              </a:rPr>
              <a:t>The Canterbury Tales</a:t>
            </a:r>
            <a:br>
              <a:rPr i="1" lang="ru" sz="1437">
                <a:solidFill>
                  <a:schemeClr val="dk1"/>
                </a:solidFill>
                <a:latin typeface="Roboto"/>
                <a:ea typeface="Roboto"/>
                <a:cs typeface="Roboto"/>
                <a:sym typeface="Roboto"/>
              </a:rPr>
            </a:br>
            <a:r>
              <a:rPr lang="ru" sz="1437">
                <a:solidFill>
                  <a:schemeClr val="dk1"/>
                </a:solidFill>
                <a:latin typeface="Roboto"/>
                <a:ea typeface="Roboto"/>
                <a:cs typeface="Roboto"/>
                <a:sym typeface="Roboto"/>
              </a:rPr>
              <a:t>c1400 The Great Vowel Shift begins</a:t>
            </a:r>
            <a:br>
              <a:rPr lang="ru" sz="1437">
                <a:solidFill>
                  <a:schemeClr val="dk1"/>
                </a:solidFill>
                <a:latin typeface="Roboto"/>
                <a:ea typeface="Roboto"/>
                <a:cs typeface="Roboto"/>
                <a:sym typeface="Roboto"/>
              </a:rPr>
            </a:br>
            <a:br>
              <a:rPr lang="ru" sz="1037">
                <a:solidFill>
                  <a:srgbClr val="333333"/>
                </a:solidFill>
                <a:latin typeface="Roboto"/>
                <a:ea typeface="Roboto"/>
                <a:cs typeface="Roboto"/>
                <a:sym typeface="Roboto"/>
              </a:rPr>
            </a:br>
            <a:endParaRPr sz="115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103" name="Shape 103"/>
        <p:cNvGrpSpPr/>
        <p:nvPr/>
      </p:nvGrpSpPr>
      <p:grpSpPr>
        <a:xfrm>
          <a:off x="0" y="0"/>
          <a:ext cx="0" cy="0"/>
          <a:chOff x="0" y="0"/>
          <a:chExt cx="0" cy="0"/>
        </a:xfrm>
      </p:grpSpPr>
      <p:sp>
        <p:nvSpPr>
          <p:cNvPr id="104" name="Google Shape;104;p20"/>
          <p:cNvSpPr txBox="1"/>
          <p:nvPr>
            <p:ph idx="1" type="body"/>
          </p:nvPr>
        </p:nvSpPr>
        <p:spPr>
          <a:xfrm>
            <a:off x="336500" y="433650"/>
            <a:ext cx="8720700" cy="4572000"/>
          </a:xfrm>
          <a:prstGeom prst="rect">
            <a:avLst/>
          </a:prstGeom>
        </p:spPr>
        <p:txBody>
          <a:bodyPr anchorCtr="0" anchor="t" bIns="91425" lIns="91425" spcFirstLastPara="1" rIns="91425" wrap="square" tIns="91425">
            <a:normAutofit/>
          </a:bodyPr>
          <a:lstStyle/>
          <a:p>
            <a:pPr indent="0" lvl="0" marL="0" rtl="0" algn="l">
              <a:lnSpc>
                <a:spcPct val="115000"/>
              </a:lnSpc>
              <a:spcBef>
                <a:spcPts val="1400"/>
              </a:spcBef>
              <a:spcAft>
                <a:spcPts val="0"/>
              </a:spcAft>
              <a:buClr>
                <a:schemeClr val="dk1"/>
              </a:buClr>
              <a:buSzPts val="275"/>
              <a:buFont typeface="Arial"/>
              <a:buNone/>
            </a:pPr>
            <a:r>
              <a:rPr b="1" lang="ru" sz="1600">
                <a:solidFill>
                  <a:schemeClr val="dk1"/>
                </a:solidFill>
                <a:latin typeface="Roboto"/>
                <a:ea typeface="Roboto"/>
                <a:cs typeface="Roboto"/>
                <a:sym typeface="Roboto"/>
              </a:rPr>
              <a:t>Early Modern English:</a:t>
            </a:r>
            <a:br>
              <a:rPr lang="ru" sz="1400">
                <a:solidFill>
                  <a:srgbClr val="333333"/>
                </a:solidFill>
                <a:latin typeface="Roboto"/>
                <a:ea typeface="Roboto"/>
                <a:cs typeface="Roboto"/>
                <a:sym typeface="Roboto"/>
              </a:rPr>
            </a:br>
            <a:r>
              <a:rPr lang="ru" sz="1400">
                <a:solidFill>
                  <a:schemeClr val="dk1"/>
                </a:solidFill>
                <a:latin typeface="Roboto"/>
                <a:ea typeface="Roboto"/>
                <a:cs typeface="Roboto"/>
                <a:sym typeface="Roboto"/>
              </a:rPr>
              <a:t>1476 William Caxton establishes the first English printing press</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1564 Shakespeare is born</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1604 </a:t>
            </a:r>
            <a:r>
              <a:rPr i="1" lang="ru" sz="1400">
                <a:solidFill>
                  <a:schemeClr val="dk1"/>
                </a:solidFill>
                <a:latin typeface="Roboto"/>
                <a:ea typeface="Roboto"/>
                <a:cs typeface="Roboto"/>
                <a:sym typeface="Roboto"/>
              </a:rPr>
              <a:t>Table Alphabeticall</a:t>
            </a:r>
            <a:r>
              <a:rPr lang="ru" sz="1400">
                <a:solidFill>
                  <a:schemeClr val="dk1"/>
                </a:solidFill>
                <a:latin typeface="Roboto"/>
                <a:ea typeface="Roboto"/>
                <a:cs typeface="Roboto"/>
                <a:sym typeface="Roboto"/>
              </a:rPr>
              <a:t>, the first English dictionary, is published</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1607 The first permanent English settlement in the New World (Jamestown) is established</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1616 Shakespeare dies</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1623 Shakespeare's First Folio is published</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1702 The first daily English-language newspaper, </a:t>
            </a:r>
            <a:r>
              <a:rPr i="1" lang="ru" sz="1400">
                <a:solidFill>
                  <a:schemeClr val="dk1"/>
                </a:solidFill>
                <a:latin typeface="Roboto"/>
                <a:ea typeface="Roboto"/>
                <a:cs typeface="Roboto"/>
                <a:sym typeface="Roboto"/>
              </a:rPr>
              <a:t>The Daily Courant</a:t>
            </a:r>
            <a:r>
              <a:rPr lang="ru" sz="1400">
                <a:solidFill>
                  <a:schemeClr val="dk1"/>
                </a:solidFill>
                <a:latin typeface="Roboto"/>
                <a:ea typeface="Roboto"/>
                <a:cs typeface="Roboto"/>
                <a:sym typeface="Roboto"/>
              </a:rPr>
              <a:t>, is published in London</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1755 Samuel Johnson publishes his English dictionary</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1776 Thomas Jefferson writes the American Declaration of Independence</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1782 Britain abandons its colonies in what is later to become the USA</a:t>
            </a:r>
            <a:endParaRPr sz="1400">
              <a:solidFill>
                <a:schemeClr val="dk1"/>
              </a:solidFill>
              <a:latin typeface="Roboto"/>
              <a:ea typeface="Roboto"/>
              <a:cs typeface="Roboto"/>
              <a:sym typeface="Roboto"/>
            </a:endParaRPr>
          </a:p>
          <a:p>
            <a:pPr indent="0" lvl="0" marL="0" rtl="0" algn="l">
              <a:lnSpc>
                <a:spcPct val="150000"/>
              </a:lnSpc>
              <a:spcBef>
                <a:spcPts val="1400"/>
              </a:spcBef>
              <a:spcAft>
                <a:spcPts val="1400"/>
              </a:spcAft>
              <a:buNone/>
            </a:pPr>
            <a:r>
              <a:rPr b="1" lang="ru" sz="1600">
                <a:solidFill>
                  <a:schemeClr val="dk1"/>
                </a:solidFill>
                <a:latin typeface="Roboto"/>
                <a:ea typeface="Roboto"/>
                <a:cs typeface="Roboto"/>
                <a:sym typeface="Roboto"/>
              </a:rPr>
              <a:t>Late Modern English</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1828 Webster publishes his American English dictionary</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1922 The British Broadcasting Corporation is founded</a:t>
            </a:r>
            <a:br>
              <a:rPr lang="ru" sz="1400">
                <a:solidFill>
                  <a:schemeClr val="dk1"/>
                </a:solidFill>
                <a:latin typeface="Roboto"/>
                <a:ea typeface="Roboto"/>
                <a:cs typeface="Roboto"/>
                <a:sym typeface="Roboto"/>
              </a:rPr>
            </a:br>
            <a:r>
              <a:rPr lang="ru" sz="1400">
                <a:solidFill>
                  <a:schemeClr val="dk1"/>
                </a:solidFill>
                <a:latin typeface="Roboto"/>
                <a:ea typeface="Roboto"/>
                <a:cs typeface="Roboto"/>
                <a:sym typeface="Roboto"/>
              </a:rPr>
              <a:t>1928 The </a:t>
            </a:r>
            <a:r>
              <a:rPr i="1" lang="ru" sz="1400">
                <a:solidFill>
                  <a:schemeClr val="dk1"/>
                </a:solidFill>
                <a:latin typeface="Roboto"/>
                <a:ea typeface="Roboto"/>
                <a:cs typeface="Roboto"/>
                <a:sym typeface="Roboto"/>
              </a:rPr>
              <a:t>Oxford English Dictionary</a:t>
            </a:r>
            <a:r>
              <a:rPr lang="ru" sz="1400">
                <a:solidFill>
                  <a:schemeClr val="dk1"/>
                </a:solidFill>
                <a:latin typeface="Roboto"/>
                <a:ea typeface="Roboto"/>
                <a:cs typeface="Roboto"/>
                <a:sym typeface="Roboto"/>
              </a:rPr>
              <a:t> is published</a:t>
            </a:r>
            <a:endParaRPr sz="1400">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pic>
        <p:nvPicPr>
          <p:cNvPr descr="English today is a truly global language. It’s used all across the world, for everything from finance to popular culture. &#10; &#10;But how did a language that was once spoken by just a few tribes on an island off the coast of continental Europe end up becoming the world’s pre-eminent lingua franca? And how has the language changed over the centuries as it has spread around the globe? This short animation about English in the world explains all! &#10;&#10;English Language - OpenLearn Free courses&#10;https://www.open.edu/openlearn/languages/free-courses/?filter=date/grid/601/all/all/all/&#10;&#10;Transcript link - http://media-podcast.open.ac.uk/feeds/3998_youtubeuploadsfriday/20201204T112945_Transcript-English_in_the_world-A_very_brief_history_of_a_global_language.pdf&#10;&#10;Playlist link – https://www.youtube.com/playlist?list=PLhQpDGfX5e7CR9gebJ-XzJJH5s1LNEwT6&#10;&#10;Study R54 BA (Honours) English Language at The Open University&#10;http://www.open.ac.uk/courses/english/degrees/ba-english-language-r54&#10;&#10;Study Q39 BA (Honours) English Language and Literature at The Open University&#10;http://www.open.ac.uk/courses/english/degrees/ba-english-language-literature-q39&#10;&#10;The Open University is the world’s leading provider of flexible, high-quality online degrees and distance learning, serving students across the globe with highly respected degree qualifications, and the triple-accredited MBA. The OU teaches through its own unique method of distance learning, called ‘supported open learning’ and you do not need any formal qualifications to study with us, just commitment and a desire to find out what you are capable of. &#10;&#10;Free learning from The Open University&#10;http://www.open.edu/openlearn/&#10;&#10;For more like this subscribe to the Open University channel&#10;https://www.youtube.com/channel/UCXsH4hSV_kEdAOsupMMm4Qw&#10;&#10;Like us on Facebook: https://www.facebook.com/ouopenlearn/&#10;&#10;Follow us on Twitter: https://twitter.com/OUFreeLearning&#10;&#10;#OpenUniversity #Language" id="109" name="Google Shape;109;p21" title="English in the world: A very brief history of a global language">
            <a:hlinkClick r:id="rId3"/>
          </p:cNvPr>
          <p:cNvPicPr preferRelativeResize="0"/>
          <p:nvPr/>
        </p:nvPicPr>
        <p:blipFill>
          <a:blip r:embed="rId4">
            <a:alphaModFix/>
          </a:blip>
          <a:stretch>
            <a:fillRect/>
          </a:stretch>
        </p:blipFill>
        <p:spPr>
          <a:xfrm>
            <a:off x="1143000" y="0"/>
            <a:ext cx="6857992" cy="5143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1000"/>
                                        <p:tgtEl>
                                          <p:spTgt spid="1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